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3"/>
  </p:notesMasterIdLst>
  <p:sldIdLst>
    <p:sldId id="273" r:id="rId2"/>
    <p:sldId id="289" r:id="rId3"/>
    <p:sldId id="335" r:id="rId4"/>
    <p:sldId id="287" r:id="rId5"/>
    <p:sldId id="288" r:id="rId6"/>
    <p:sldId id="329" r:id="rId7"/>
    <p:sldId id="290" r:id="rId8"/>
    <p:sldId id="264" r:id="rId9"/>
    <p:sldId id="265" r:id="rId10"/>
    <p:sldId id="291" r:id="rId11"/>
    <p:sldId id="294" r:id="rId12"/>
    <p:sldId id="292" r:id="rId13"/>
    <p:sldId id="266" r:id="rId14"/>
    <p:sldId id="296" r:id="rId15"/>
    <p:sldId id="295" r:id="rId16"/>
    <p:sldId id="276" r:id="rId17"/>
    <p:sldId id="297" r:id="rId18"/>
    <p:sldId id="317" r:id="rId19"/>
    <p:sldId id="319" r:id="rId20"/>
    <p:sldId id="320" r:id="rId21"/>
    <p:sldId id="325" r:id="rId22"/>
    <p:sldId id="323" r:id="rId23"/>
    <p:sldId id="280" r:id="rId24"/>
    <p:sldId id="299" r:id="rId25"/>
    <p:sldId id="326" r:id="rId26"/>
    <p:sldId id="330" r:id="rId27"/>
    <p:sldId id="302" r:id="rId28"/>
    <p:sldId id="306" r:id="rId29"/>
    <p:sldId id="303" r:id="rId30"/>
    <p:sldId id="304" r:id="rId31"/>
    <p:sldId id="308" r:id="rId32"/>
    <p:sldId id="327" r:id="rId33"/>
    <p:sldId id="328" r:id="rId34"/>
    <p:sldId id="310" r:id="rId35"/>
    <p:sldId id="331" r:id="rId36"/>
    <p:sldId id="332" r:id="rId37"/>
    <p:sldId id="333" r:id="rId38"/>
    <p:sldId id="334" r:id="rId39"/>
    <p:sldId id="336" r:id="rId40"/>
    <p:sldId id="337" r:id="rId41"/>
    <p:sldId id="338" r:id="rId42"/>
  </p:sldIdLst>
  <p:sldSz cx="9144000" cy="6858000" type="screen4x3"/>
  <p:notesSz cx="6858000" cy="9144000"/>
  <p:defaultTextStyle>
    <a:defPPr>
      <a:defRPr lang="he-I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charset="0"/>
        <a:cs typeface="Times New Roman (Hebrew)"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charset="0"/>
        <a:cs typeface="Times New Roman (Hebrew)"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charset="0"/>
        <a:cs typeface="Times New Roman (Hebrew)"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charset="0"/>
        <a:cs typeface="Times New Roman (Hebrew)"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charset="0"/>
        <a:cs typeface="Times New Roman (Hebrew)"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charset="0"/>
        <a:cs typeface="Times New Roman (Hebrew)"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charset="0"/>
        <a:cs typeface="Times New Roman (Hebrew)"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charset="0"/>
        <a:cs typeface="Times New Roman (Hebrew)"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charset="0"/>
        <a:cs typeface="Times New Roman (Hebrew)"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0066"/>
    <a:srgbClr val="0000CC"/>
    <a:srgbClr val="996633"/>
    <a:srgbClr val="FFFF00"/>
    <a:srgbClr val="FFCC00"/>
    <a:srgbClr val="F8F8F8"/>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735" autoAdjust="0"/>
    <p:restoredTop sz="88689" autoAdjust="0"/>
  </p:normalViewPr>
  <p:slideViewPr>
    <p:cSldViewPr snapToGrid="0">
      <p:cViewPr varScale="1">
        <p:scale>
          <a:sx n="62" d="100"/>
          <a:sy n="62" d="100"/>
        </p:scale>
        <p:origin x="18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ea typeface="+mn-ea"/>
                <a:cs typeface="Times New Roman (Hebrew)" charset="0"/>
              </a:defRPr>
            </a:lvl1pPr>
          </a:lstStyle>
          <a:p>
            <a:pPr>
              <a:defRPr/>
            </a:pPr>
            <a:endParaRPr lang="en-US"/>
          </a:p>
        </p:txBody>
      </p:sp>
      <p:sp>
        <p:nvSpPr>
          <p:cNvPr id="25603" name="Rectangle 3"/>
          <p:cNvSpPr>
            <a:spLocks noGrp="1" noChangeArrowheads="1"/>
          </p:cNvSpPr>
          <p:nvPr>
            <p:ph type="dt" idx="1"/>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ea typeface="+mn-ea"/>
                <a:cs typeface="Times New Roman (Hebrew)"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p>
        </p:txBody>
      </p:sp>
      <p:sp>
        <p:nvSpPr>
          <p:cNvPr id="25606" name="Rectangle 6"/>
          <p:cNvSpPr>
            <a:spLocks noGrp="1" noChangeArrowheads="1"/>
          </p:cNvSpPr>
          <p:nvPr>
            <p:ph type="ftr" sz="quarter" idx="4"/>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ea typeface="+mn-ea"/>
                <a:cs typeface="Times New Roman (Hebrew)" charset="0"/>
              </a:defRPr>
            </a:lvl1pPr>
          </a:lstStyle>
          <a:p>
            <a:pPr>
              <a:defRPr/>
            </a:pPr>
            <a:endParaRPr lang="en-US"/>
          </a:p>
        </p:txBody>
      </p:sp>
      <p:sp>
        <p:nvSpPr>
          <p:cNvPr id="25607" name="Rectangle 7"/>
          <p:cNvSpPr>
            <a:spLocks noGrp="1" noChangeArrowheads="1"/>
          </p:cNvSpPr>
          <p:nvPr>
            <p:ph type="sldNum" sz="quarter" idx="5"/>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eaLnBrk="1" hangingPunct="1">
              <a:defRPr sz="1200"/>
            </a:lvl1pPr>
          </a:lstStyle>
          <a:p>
            <a:pPr>
              <a:defRPr/>
            </a:pPr>
            <a:fld id="{25355561-AFEC-47FA-B702-542AAA506533}" type="slidenum">
              <a:rPr lang="en-US" altLang="en-US"/>
              <a:pPr>
                <a:defRPr/>
              </a:pPr>
              <a:t>‹#›</a:t>
            </a:fld>
            <a:endParaRPr lang="en-US" altLang="en-US"/>
          </a:p>
        </p:txBody>
      </p:sp>
    </p:spTree>
    <p:extLst>
      <p:ext uri="{BB962C8B-B14F-4D97-AF65-F5344CB8AC3E}">
        <p14:creationId xmlns:p14="http://schemas.microsoft.com/office/powerpoint/2010/main" val="318909139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5355561-AFEC-47FA-B702-542AAA506533}" type="slidenum">
              <a:rPr lang="en-US" altLang="en-US" smtClean="0"/>
              <a:pPr>
                <a:defRPr/>
              </a:pPr>
              <a:t>2</a:t>
            </a:fld>
            <a:endParaRPr lang="en-US" altLang="en-US"/>
          </a:p>
        </p:txBody>
      </p:sp>
    </p:spTree>
    <p:extLst>
      <p:ext uri="{BB962C8B-B14F-4D97-AF65-F5344CB8AC3E}">
        <p14:creationId xmlns:p14="http://schemas.microsoft.com/office/powerpoint/2010/main" val="90216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01DBA463-0733-4353-A81B-27E18AA06092}" type="slidenum">
              <a:rPr lang="en-US" altLang="en-US" smtClean="0"/>
              <a:pPr algn="l">
                <a:spcBef>
                  <a:spcPct val="0"/>
                </a:spcBef>
              </a:pPr>
              <a:t>13</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US" altLang="en-US" smtClean="0">
              <a:cs typeface="Times New Roman" panose="02020603050405020304" pitchFamily="18" charset="0"/>
            </a:endParaRPr>
          </a:p>
        </p:txBody>
      </p:sp>
    </p:spTree>
    <p:extLst>
      <p:ext uri="{BB962C8B-B14F-4D97-AF65-F5344CB8AC3E}">
        <p14:creationId xmlns:p14="http://schemas.microsoft.com/office/powerpoint/2010/main" val="3525700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EABDA341-8A96-4FE4-872A-203E642AB265}" type="slidenum">
              <a:rPr lang="en-US" altLang="en-US" smtClean="0"/>
              <a:pPr algn="l">
                <a:spcBef>
                  <a:spcPct val="0"/>
                </a:spcBef>
              </a:pPr>
              <a:t>14</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US" altLang="en-US" smtClean="0">
              <a:cs typeface="Times New Roman" panose="02020603050405020304" pitchFamily="18" charset="0"/>
            </a:endParaRPr>
          </a:p>
        </p:txBody>
      </p:sp>
    </p:spTree>
    <p:extLst>
      <p:ext uri="{BB962C8B-B14F-4D97-AF65-F5344CB8AC3E}">
        <p14:creationId xmlns:p14="http://schemas.microsoft.com/office/powerpoint/2010/main" val="98050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1F60A41F-A941-4D72-AB3C-7CCC1689B475}" type="slidenum">
              <a:rPr lang="en-US" altLang="en-US" smtClean="0"/>
              <a:pPr algn="l">
                <a:spcBef>
                  <a:spcPct val="0"/>
                </a:spcBef>
              </a:pPr>
              <a:t>15</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b="1" smtClean="0">
                <a:cs typeface="Times New Roman" panose="02020603050405020304" pitchFamily="18" charset="0"/>
              </a:rPr>
              <a:t>Figure 3-9. Local energy minima and barriers in proteins. </a:t>
            </a:r>
            <a:r>
              <a:rPr lang="en-US" altLang="en-US" smtClean="0">
                <a:cs typeface="Times New Roman" panose="02020603050405020304" pitchFamily="18" charset="0"/>
              </a:rPr>
              <a:t>The hypothetical energy landscape of a protein-solvent system is shown. In the plot, each distinct system configuration is characterized by a potential energy value. During a simulation, different configurations are sampled in a certain pattern. As the plot demonstrates, finding the global energy minimum (corresponding to the most stable configuration) often requires the simulation to overcome energy barriers that separate different local energy minima. </a:t>
            </a:r>
          </a:p>
        </p:txBody>
      </p:sp>
    </p:spTree>
    <p:extLst>
      <p:ext uri="{BB962C8B-B14F-4D97-AF65-F5344CB8AC3E}">
        <p14:creationId xmlns:p14="http://schemas.microsoft.com/office/powerpoint/2010/main" val="1269693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AFB40B93-F9B3-4805-8D86-A84179FB2D30}" type="slidenum">
              <a:rPr lang="en-US" altLang="en-US" smtClean="0"/>
              <a:pPr algn="l">
                <a:spcBef>
                  <a:spcPct val="0"/>
                </a:spcBef>
              </a:pPr>
              <a:t>16</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US" altLang="en-US" smtClean="0">
              <a:cs typeface="Times New Roman" panose="02020603050405020304" pitchFamily="18" charset="0"/>
            </a:endParaRPr>
          </a:p>
        </p:txBody>
      </p:sp>
    </p:spTree>
    <p:extLst>
      <p:ext uri="{BB962C8B-B14F-4D97-AF65-F5344CB8AC3E}">
        <p14:creationId xmlns:p14="http://schemas.microsoft.com/office/powerpoint/2010/main" val="1300730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27FBBC39-84A6-407C-92BE-CE683ADBB008}" type="slidenum">
              <a:rPr lang="en-US" altLang="en-US" smtClean="0"/>
              <a:pPr algn="l">
                <a:spcBef>
                  <a:spcPct val="0"/>
                </a:spcBef>
              </a:pPr>
              <a:t>17</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US" altLang="en-US" smtClean="0">
              <a:cs typeface="Times New Roman" panose="02020603050405020304" pitchFamily="18" charset="0"/>
            </a:endParaRPr>
          </a:p>
        </p:txBody>
      </p:sp>
    </p:spTree>
    <p:extLst>
      <p:ext uri="{BB962C8B-B14F-4D97-AF65-F5344CB8AC3E}">
        <p14:creationId xmlns:p14="http://schemas.microsoft.com/office/powerpoint/2010/main" val="536476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B0787BE2-74EE-4BC3-8903-7E5330AB05F9}" type="slidenum">
              <a:rPr lang="en-US" altLang="en-US" smtClean="0"/>
              <a:pPr algn="l">
                <a:spcBef>
                  <a:spcPct val="0"/>
                </a:spcBef>
              </a:pPr>
              <a:t>18</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dirty="0" smtClean="0">
                <a:cs typeface="Times New Roman" panose="02020603050405020304" pitchFamily="18" charset="0"/>
              </a:rPr>
              <a:t>* Another reason for using the physical approach is that is allows decomposing the total free energy into components that correspond to specific</a:t>
            </a:r>
            <a:r>
              <a:rPr lang="en-US" altLang="en-US" baseline="0" dirty="0" smtClean="0">
                <a:cs typeface="Times New Roman" panose="02020603050405020304" pitchFamily="18" charset="0"/>
              </a:rPr>
              <a:t> interactions and changes in the system. This is important in studying structure-function relationships and in engineering proteins.</a:t>
            </a:r>
            <a:endParaRPr lang="en-US" altLang="en-US" dirty="0" smtClean="0">
              <a:cs typeface="Times New Roman" panose="02020603050405020304" pitchFamily="18" charset="0"/>
            </a:endParaRPr>
          </a:p>
        </p:txBody>
      </p:sp>
    </p:spTree>
    <p:extLst>
      <p:ext uri="{BB962C8B-B14F-4D97-AF65-F5344CB8AC3E}">
        <p14:creationId xmlns:p14="http://schemas.microsoft.com/office/powerpoint/2010/main" val="226864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29970734-95E6-44AA-81AF-7B936888E453}" type="slidenum">
              <a:rPr lang="en-US" altLang="en-US" smtClean="0"/>
              <a:pPr algn="l">
                <a:spcBef>
                  <a:spcPct val="0"/>
                </a:spcBef>
              </a:pPr>
              <a:t>19</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endParaRPr lang="en-US" altLang="en-US" smtClean="0">
              <a:cs typeface="Times New Roman" panose="02020603050405020304" pitchFamily="18" charset="0"/>
            </a:endParaRPr>
          </a:p>
        </p:txBody>
      </p:sp>
      <p:sp>
        <p:nvSpPr>
          <p:cNvPr id="2" name="Header Placeholder 1"/>
          <p:cNvSpPr>
            <a:spLocks noGrp="1"/>
          </p:cNvSpPr>
          <p:nvPr>
            <p:ph type="hdr" sz="quarter"/>
          </p:nvPr>
        </p:nvSpPr>
        <p:spPr/>
        <p:txBody>
          <a:bodyPr/>
          <a:lstStyle/>
          <a:p>
            <a:pPr>
              <a:defRPr/>
            </a:pPr>
            <a:r>
              <a:rPr lang="en-US"/>
              <a:t>Kessel &amp; Ben-Tal's Introcution to Proteins</a:t>
            </a:r>
          </a:p>
        </p:txBody>
      </p:sp>
    </p:spTree>
    <p:extLst>
      <p:ext uri="{BB962C8B-B14F-4D97-AF65-F5344CB8AC3E}">
        <p14:creationId xmlns:p14="http://schemas.microsoft.com/office/powerpoint/2010/main" val="1832813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DC360D59-A224-46C7-8538-54C95153CBD3}" type="slidenum">
              <a:rPr lang="en-US" altLang="en-US" smtClean="0"/>
              <a:pPr algn="l">
                <a:spcBef>
                  <a:spcPct val="0"/>
                </a:spcBef>
              </a:pPr>
              <a:t>20</a:t>
            </a:fld>
            <a:endParaRPr lang="en-US" altLang="en-US" smtClean="0"/>
          </a:p>
        </p:txBody>
      </p:sp>
      <p:sp>
        <p:nvSpPr>
          <p:cNvPr id="36867"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defRPr/>
            </a:pPr>
            <a:r>
              <a:rPr lang="en-US" altLang="en-US" dirty="0" smtClean="0">
                <a:cs typeface="Arial" panose="020B0604020202020204" pitchFamily="34" charset="0"/>
              </a:rPr>
              <a:t>Notice that </a:t>
            </a:r>
            <a:r>
              <a:rPr lang="el-GR" altLang="en-US" i="1" dirty="0" smtClean="0">
                <a:cs typeface="Arial" panose="020B0604020202020204" pitchFamily="34" charset="0"/>
              </a:rPr>
              <a:t>Δ</a:t>
            </a:r>
            <a:r>
              <a:rPr lang="en-US" altLang="en-US" i="1" dirty="0" err="1" smtClean="0">
                <a:cs typeface="Arial" panose="020B0604020202020204" pitchFamily="34" charset="0"/>
              </a:rPr>
              <a:t>G</a:t>
            </a:r>
            <a:r>
              <a:rPr lang="en-US" altLang="en-US" i="1" baseline="-25000" dirty="0" err="1" smtClean="0">
                <a:cs typeface="Arial" panose="020B0604020202020204" pitchFamily="34" charset="0"/>
              </a:rPr>
              <a:t>elec</a:t>
            </a:r>
            <a:r>
              <a:rPr lang="en-US" altLang="en-US" i="1" dirty="0" smtClean="0">
                <a:cs typeface="Arial" panose="020B0604020202020204" pitchFamily="34" charset="0"/>
              </a:rPr>
              <a:t> </a:t>
            </a:r>
            <a:r>
              <a:rPr lang="en-US" altLang="en-US" dirty="0" smtClean="0">
                <a:cs typeface="Arial" panose="020B0604020202020204" pitchFamily="34" charset="0"/>
              </a:rPr>
              <a:t>includes both the Coulomb energy and the polarization energy.</a:t>
            </a:r>
          </a:p>
          <a:p>
            <a:pPr marL="171450" indent="-171450" algn="l" rtl="0" eaLnBrk="1" hangingPunct="1">
              <a:buFontTx/>
              <a:buChar char="•"/>
              <a:defRPr/>
            </a:pPr>
            <a:r>
              <a:rPr lang="en-US" altLang="en-US" dirty="0" smtClean="0">
                <a:cs typeface="Arial" panose="020B0604020202020204" pitchFamily="34" charset="0"/>
              </a:rPr>
              <a:t>Notice that </a:t>
            </a:r>
            <a:r>
              <a:rPr lang="el-GR" altLang="en-US" dirty="0" smtClean="0">
                <a:cs typeface="Arial" panose="020B0604020202020204" pitchFamily="34" charset="0"/>
              </a:rPr>
              <a:t>Φ</a:t>
            </a:r>
            <a:r>
              <a:rPr lang="en-US" altLang="en-US" dirty="0" smtClean="0">
                <a:cs typeface="Arial" panose="020B0604020202020204" pitchFamily="34" charset="0"/>
              </a:rPr>
              <a:t>, </a:t>
            </a:r>
            <a:r>
              <a:rPr lang="el-GR" altLang="en-US" dirty="0" smtClean="0">
                <a:cs typeface="Arial" panose="020B0604020202020204" pitchFamily="34" charset="0"/>
              </a:rPr>
              <a:t>ρ</a:t>
            </a:r>
            <a:r>
              <a:rPr lang="en-US" altLang="en-US" dirty="0" smtClean="0">
                <a:cs typeface="Arial" panose="020B0604020202020204" pitchFamily="34" charset="0"/>
              </a:rPr>
              <a:t> and </a:t>
            </a:r>
            <a:r>
              <a:rPr lang="el-GR" altLang="en-US" dirty="0" smtClean="0">
                <a:cs typeface="Arial" panose="020B0604020202020204" pitchFamily="34" charset="0"/>
              </a:rPr>
              <a:t>ε</a:t>
            </a:r>
            <a:r>
              <a:rPr lang="en-US" altLang="en-US" dirty="0" smtClean="0">
                <a:cs typeface="Arial" panose="020B0604020202020204" pitchFamily="34" charset="0"/>
              </a:rPr>
              <a:t> are position-specific parameters.</a:t>
            </a:r>
          </a:p>
          <a:p>
            <a:pPr algn="l" rtl="0" eaLnBrk="1" hangingPunct="1">
              <a:buFont typeface="Arial" panose="020B0604020202020204" pitchFamily="34" charset="0"/>
              <a:buNone/>
              <a:defRPr/>
            </a:pPr>
            <a:endParaRPr lang="en-US" altLang="en-US" dirty="0" smtClean="0">
              <a:cs typeface="Arial" panose="020B0604020202020204" pitchFamily="34" charset="0"/>
            </a:endParaRPr>
          </a:p>
          <a:p>
            <a:pPr algn="l" rtl="0" eaLnBrk="1" hangingPunct="1">
              <a:buFont typeface="Arial" panose="020B0604020202020204" pitchFamily="34" charset="0"/>
              <a:buNone/>
              <a:defRPr/>
            </a:pPr>
            <a:r>
              <a:rPr lang="en-US" altLang="en-US" b="1" dirty="0" smtClean="0">
                <a:cs typeface="Arial" panose="020B0604020202020204" pitchFamily="34" charset="0"/>
              </a:rPr>
              <a:t>Figure 3-10. Implicit (mean-field) description of protein-based systems.</a:t>
            </a:r>
            <a:r>
              <a:rPr lang="en-US" altLang="en-US" dirty="0" smtClean="0">
                <a:cs typeface="Arial" panose="020B0604020202020204" pitchFamily="34" charset="0"/>
              </a:rPr>
              <a:t> The figure shows a continuum-solvent (CS) model of the system, which is a type of mean-field treatment. In this model, the protein is described explicitly whereas the solvent is described implicitly, using its dielectric properties. Two common CS models are shown. (a) A globular protein in a high-dielectric environment representing the aqueous solution. (b) A membrane-bound protein in a heterogeneous environment, which includes a high-dielectric aqueous solvent and a low-dielectric slab of fixed dimensions, representing the hydrocarbon region of a biological lipid bilayer (in semi-transparent yellow). </a:t>
            </a:r>
          </a:p>
          <a:p>
            <a:pPr algn="l" rtl="0" eaLnBrk="1" hangingPunct="1">
              <a:buFont typeface="Arial" panose="020B0604020202020204" pitchFamily="34" charset="0"/>
              <a:buNone/>
              <a:defRPr/>
            </a:pPr>
            <a:endParaRPr lang="en-US" altLang="en-US" dirty="0" smtClean="0">
              <a:cs typeface="Times New Roman" panose="02020603050405020304" pitchFamily="18" charset="0"/>
            </a:endParaRPr>
          </a:p>
        </p:txBody>
      </p:sp>
      <p:sp>
        <p:nvSpPr>
          <p:cNvPr id="2" name="Header Placeholder 1"/>
          <p:cNvSpPr>
            <a:spLocks noGrp="1"/>
          </p:cNvSpPr>
          <p:nvPr>
            <p:ph type="hdr" sz="quarter"/>
          </p:nvPr>
        </p:nvSpPr>
        <p:spPr/>
        <p:txBody>
          <a:bodyPr/>
          <a:lstStyle/>
          <a:p>
            <a:pPr>
              <a:defRPr/>
            </a:pPr>
            <a:r>
              <a:rPr lang="en-US"/>
              <a:t>Kessel &amp; Ben-Tal's Introcution to Proteins</a:t>
            </a:r>
          </a:p>
        </p:txBody>
      </p:sp>
    </p:spTree>
    <p:extLst>
      <p:ext uri="{BB962C8B-B14F-4D97-AF65-F5344CB8AC3E}">
        <p14:creationId xmlns:p14="http://schemas.microsoft.com/office/powerpoint/2010/main" val="814007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3423666E-5F00-4281-8A09-BBE22AFFD86A}" type="slidenum">
              <a:rPr lang="en-US" altLang="en-US" smtClean="0">
                <a:cs typeface="Times New Roman" panose="02020603050405020304" pitchFamily="18" charset="0"/>
              </a:rPr>
              <a:pPr algn="l">
                <a:spcBef>
                  <a:spcPct val="0"/>
                </a:spcBef>
              </a:pPr>
              <a:t>21</a:t>
            </a:fld>
            <a:endParaRPr lang="en-US" altLang="en-US" smtClean="0">
              <a:cs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b="1" dirty="0" smtClean="0">
                <a:cs typeface="Arial" panose="020B0604020202020204" pitchFamily="34" charset="0"/>
              </a:rPr>
              <a:t>Box 1-3 Figure 1.</a:t>
            </a:r>
            <a:r>
              <a:rPr lang="en-US" altLang="en-US" dirty="0" smtClean="0">
                <a:cs typeface="Arial" panose="020B0604020202020204" pitchFamily="34" charset="0"/>
              </a:rPr>
              <a:t> The potential (</a:t>
            </a:r>
            <a:r>
              <a:rPr lang="he-IL" altLang="en-US" i="1" dirty="0" smtClean="0">
                <a:cs typeface="Arial" panose="020B0604020202020204" pitchFamily="34" charset="0"/>
              </a:rPr>
              <a:t>Φ</a:t>
            </a:r>
            <a:r>
              <a:rPr lang="en-US" altLang="en-US" dirty="0" smtClean="0">
                <a:cs typeface="Arial" panose="020B0604020202020204" pitchFamily="34" charset="0"/>
              </a:rPr>
              <a:t>) is the energy acquired by a probe charge (</a:t>
            </a:r>
            <a:r>
              <a:rPr lang="en-US" altLang="en-US" i="1" dirty="0" smtClean="0">
                <a:cs typeface="Arial" panose="020B0604020202020204" pitchFamily="34" charset="0"/>
              </a:rPr>
              <a:t>q</a:t>
            </a:r>
            <a:r>
              <a:rPr lang="en-US" altLang="en-US" i="1" baseline="-25000" dirty="0" smtClean="0">
                <a:cs typeface="Arial" panose="020B0604020202020204" pitchFamily="34" charset="0"/>
              </a:rPr>
              <a:t>2</a:t>
            </a:r>
            <a:r>
              <a:rPr lang="en-US" altLang="en-US" dirty="0" smtClean="0">
                <a:cs typeface="Arial" panose="020B0604020202020204" pitchFamily="34" charset="0"/>
              </a:rPr>
              <a:t>) positioned within an electrostatic field (black arrows) that is emitted by a source charge (</a:t>
            </a:r>
            <a:r>
              <a:rPr lang="en-US" altLang="en-US" i="1" dirty="0" smtClean="0">
                <a:cs typeface="Arial" panose="020B0604020202020204" pitchFamily="34" charset="0"/>
              </a:rPr>
              <a:t>q</a:t>
            </a:r>
            <a:r>
              <a:rPr lang="en-US" altLang="en-US" i="1" baseline="-25000" dirty="0" smtClean="0">
                <a:cs typeface="Arial" panose="020B0604020202020204" pitchFamily="34" charset="0"/>
              </a:rPr>
              <a:t>1</a:t>
            </a:r>
            <a:r>
              <a:rPr lang="en-US" altLang="en-US" dirty="0" smtClean="0">
                <a:cs typeface="Arial" panose="020B0604020202020204" pitchFamily="34" charset="0"/>
              </a:rPr>
              <a:t>). This is also a way to measure the potential. </a:t>
            </a:r>
          </a:p>
          <a:p>
            <a:pPr marL="171450" indent="-171450" algn="l" rtl="0" eaLnBrk="1" hangingPunct="1">
              <a:buFont typeface="Arial" panose="020B0604020202020204" pitchFamily="34" charset="0"/>
              <a:buChar char="•"/>
            </a:pPr>
            <a:r>
              <a:rPr lang="en-US" altLang="en-US" b="0" dirty="0" smtClean="0">
                <a:cs typeface="Arial" panose="020B0604020202020204" pitchFamily="34" charset="0"/>
              </a:rPr>
              <a:t>In</a:t>
            </a:r>
            <a:r>
              <a:rPr lang="en-US" altLang="en-US" b="0" baseline="0" dirty="0" smtClean="0">
                <a:cs typeface="Arial" panose="020B0604020202020204" pitchFamily="34" charset="0"/>
              </a:rPr>
              <a:t> the case of two </a:t>
            </a:r>
            <a:r>
              <a:rPr lang="en-US" altLang="en-US" b="1" baseline="0" dirty="0" smtClean="0">
                <a:cs typeface="Arial" panose="020B0604020202020204" pitchFamily="34" charset="0"/>
              </a:rPr>
              <a:t>point charges in a uniform dielectric</a:t>
            </a:r>
            <a:r>
              <a:rPr lang="en-US" altLang="en-US" b="0" baseline="0" dirty="0" smtClean="0">
                <a:cs typeface="Arial" panose="020B0604020202020204" pitchFamily="34" charset="0"/>
              </a:rPr>
              <a:t>, </a:t>
            </a:r>
            <a:r>
              <a:rPr lang="en-US" altLang="en-US" b="1" baseline="0" dirty="0" smtClean="0">
                <a:cs typeface="Arial" panose="020B0604020202020204" pitchFamily="34" charset="0"/>
              </a:rPr>
              <a:t>Φ = (1/4</a:t>
            </a:r>
            <a:r>
              <a:rPr lang="en-US" altLang="en-US" b="1" baseline="0" dirty="0" smtClean="0">
                <a:cs typeface="Arial" panose="020B0604020202020204" pitchFamily="34" charset="0"/>
                <a:sym typeface="Symbol" panose="05050102010706020507" pitchFamily="18" charset="2"/>
              </a:rPr>
              <a:t></a:t>
            </a:r>
            <a:r>
              <a:rPr lang="el-GR" altLang="en-US" b="1" baseline="0" dirty="0" smtClean="0">
                <a:cs typeface="Arial" panose="020B0604020202020204" pitchFamily="34" charset="0"/>
                <a:sym typeface="Symbol" panose="05050102010706020507" pitchFamily="18" charset="2"/>
              </a:rPr>
              <a:t>ε</a:t>
            </a:r>
            <a:r>
              <a:rPr lang="en-US" altLang="en-US" b="1" baseline="-25000" dirty="0" smtClean="0">
                <a:cs typeface="Arial" panose="020B0604020202020204" pitchFamily="34" charset="0"/>
                <a:sym typeface="Symbol" panose="05050102010706020507" pitchFamily="18" charset="2"/>
              </a:rPr>
              <a:t>0</a:t>
            </a:r>
            <a:r>
              <a:rPr lang="en-US" altLang="en-US" b="1" baseline="0" dirty="0" smtClean="0">
                <a:cs typeface="Arial" panose="020B0604020202020204" pitchFamily="34" charset="0"/>
                <a:sym typeface="Symbol" panose="05050102010706020507" pitchFamily="18" charset="2"/>
              </a:rPr>
              <a:t>)</a:t>
            </a:r>
            <a:r>
              <a:rPr lang="en-US" altLang="en-US" b="1" baseline="0" dirty="0" smtClean="0">
                <a:cs typeface="Arial" panose="020B0604020202020204" pitchFamily="34" charset="0"/>
              </a:rPr>
              <a:t>(q</a:t>
            </a:r>
            <a:r>
              <a:rPr lang="en-US" altLang="en-US" b="1" baseline="-25000" dirty="0" smtClean="0">
                <a:cs typeface="Arial" panose="020B0604020202020204" pitchFamily="34" charset="0"/>
              </a:rPr>
              <a:t>1</a:t>
            </a:r>
            <a:r>
              <a:rPr lang="en-US" altLang="en-US" b="1" baseline="0" dirty="0" smtClean="0">
                <a:cs typeface="Arial" panose="020B0604020202020204" pitchFamily="34" charset="0"/>
              </a:rPr>
              <a:t>/R)</a:t>
            </a:r>
            <a:r>
              <a:rPr lang="en-US" altLang="en-US" b="0" baseline="0" dirty="0" smtClean="0">
                <a:cs typeface="Arial" panose="020B0604020202020204" pitchFamily="34" charset="0"/>
              </a:rPr>
              <a:t>, where </a:t>
            </a:r>
            <a:r>
              <a:rPr lang="en-US" altLang="en-US" b="0" baseline="0" dirty="0" smtClean="0">
                <a:cs typeface="Arial" panose="020B0604020202020204" pitchFamily="34" charset="0"/>
                <a:sym typeface="Symbol" panose="05050102010706020507" pitchFamily="18" charset="2"/>
              </a:rPr>
              <a:t>R is the distance from q</a:t>
            </a:r>
            <a:r>
              <a:rPr lang="en-US" altLang="en-US" b="0" baseline="-25000" dirty="0" smtClean="0">
                <a:cs typeface="Arial" panose="020B0604020202020204" pitchFamily="34" charset="0"/>
                <a:sym typeface="Symbol" panose="05050102010706020507" pitchFamily="18" charset="2"/>
              </a:rPr>
              <a:t>1</a:t>
            </a:r>
            <a:r>
              <a:rPr lang="en-US" altLang="en-US" b="0" baseline="0" dirty="0" smtClean="0">
                <a:cs typeface="Arial" panose="020B0604020202020204" pitchFamily="34" charset="0"/>
                <a:sym typeface="Symbol" panose="05050102010706020507" pitchFamily="18" charset="2"/>
              </a:rPr>
              <a:t>. That’s because the potential is the energy divided by the probe charge: </a:t>
            </a:r>
            <a:r>
              <a:rPr lang="en-US" altLang="en-US" b="0" baseline="0" dirty="0" err="1" smtClean="0">
                <a:cs typeface="Arial" panose="020B0604020202020204" pitchFamily="34" charset="0"/>
                <a:sym typeface="Symbol" panose="05050102010706020507" pitchFamily="18" charset="2"/>
              </a:rPr>
              <a:t>U</a:t>
            </a:r>
            <a:r>
              <a:rPr lang="en-US" altLang="en-US" b="0" baseline="-25000" dirty="0" err="1" smtClean="0">
                <a:cs typeface="Arial" panose="020B0604020202020204" pitchFamily="34" charset="0"/>
                <a:sym typeface="Symbol" panose="05050102010706020507" pitchFamily="18" charset="2"/>
              </a:rPr>
              <a:t>coul</a:t>
            </a:r>
            <a:r>
              <a:rPr lang="en-US" altLang="en-US" b="0" baseline="0" dirty="0" smtClean="0">
                <a:cs typeface="Arial" panose="020B0604020202020204" pitchFamily="34" charset="0"/>
                <a:sym typeface="Symbol" panose="05050102010706020507" pitchFamily="18" charset="2"/>
              </a:rPr>
              <a:t>/q</a:t>
            </a:r>
            <a:r>
              <a:rPr lang="en-US" altLang="en-US" b="0" baseline="-25000" dirty="0" smtClean="0">
                <a:cs typeface="Arial" panose="020B0604020202020204" pitchFamily="34" charset="0"/>
                <a:sym typeface="Symbol" panose="05050102010706020507" pitchFamily="18" charset="2"/>
              </a:rPr>
              <a:t>2</a:t>
            </a:r>
            <a:r>
              <a:rPr lang="en-US" altLang="en-US" b="0" baseline="0" dirty="0" smtClean="0">
                <a:cs typeface="Arial" panose="020B0604020202020204" pitchFamily="34" charset="0"/>
                <a:sym typeface="Symbol" panose="05050102010706020507" pitchFamily="18" charset="2"/>
              </a:rPr>
              <a:t> = </a:t>
            </a:r>
            <a:r>
              <a:rPr lang="en-US" altLang="en-US" b="0" baseline="0" dirty="0" smtClean="0">
                <a:cs typeface="Arial" panose="020B0604020202020204" pitchFamily="34" charset="0"/>
              </a:rPr>
              <a:t>(1/4</a:t>
            </a:r>
            <a:r>
              <a:rPr lang="en-US" altLang="en-US" b="0" baseline="0" dirty="0" smtClean="0">
                <a:cs typeface="Arial" panose="020B0604020202020204" pitchFamily="34" charset="0"/>
                <a:sym typeface="Symbol" panose="05050102010706020507" pitchFamily="18" charset="2"/>
              </a:rPr>
              <a:t></a:t>
            </a:r>
            <a:r>
              <a:rPr lang="el-GR" altLang="en-US" b="0" baseline="0" dirty="0" smtClean="0">
                <a:cs typeface="Arial" panose="020B0604020202020204" pitchFamily="34" charset="0"/>
                <a:sym typeface="Symbol" panose="05050102010706020507" pitchFamily="18" charset="2"/>
              </a:rPr>
              <a:t>ε</a:t>
            </a:r>
            <a:r>
              <a:rPr lang="en-US" altLang="en-US" b="0" baseline="-25000" dirty="0" smtClean="0">
                <a:cs typeface="Arial" panose="020B0604020202020204" pitchFamily="34" charset="0"/>
                <a:sym typeface="Symbol" panose="05050102010706020507" pitchFamily="18" charset="2"/>
              </a:rPr>
              <a:t>0</a:t>
            </a:r>
            <a:r>
              <a:rPr lang="en-US" altLang="en-US" b="0" baseline="0" dirty="0" smtClean="0">
                <a:cs typeface="Arial" panose="020B0604020202020204" pitchFamily="34" charset="0"/>
                <a:sym typeface="Symbol" panose="05050102010706020507" pitchFamily="18" charset="2"/>
              </a:rPr>
              <a:t>)</a:t>
            </a:r>
            <a:r>
              <a:rPr lang="en-US" altLang="en-US" b="0" baseline="0" dirty="0" smtClean="0">
                <a:cs typeface="Arial" panose="020B0604020202020204" pitchFamily="34" charset="0"/>
              </a:rPr>
              <a:t>(q</a:t>
            </a:r>
            <a:r>
              <a:rPr lang="en-US" altLang="en-US" b="0" baseline="-25000" dirty="0" smtClean="0">
                <a:cs typeface="Arial" panose="020B0604020202020204" pitchFamily="34" charset="0"/>
              </a:rPr>
              <a:t>1</a:t>
            </a:r>
            <a:r>
              <a:rPr lang="en-US" altLang="en-US" b="0" baseline="0" dirty="0" smtClean="0">
                <a:cs typeface="Arial" panose="020B0604020202020204" pitchFamily="34" charset="0"/>
              </a:rPr>
              <a:t>q</a:t>
            </a:r>
            <a:r>
              <a:rPr lang="en-US" altLang="en-US" b="0" baseline="-25000" dirty="0" smtClean="0">
                <a:cs typeface="Arial" panose="020B0604020202020204" pitchFamily="34" charset="0"/>
              </a:rPr>
              <a:t>2</a:t>
            </a:r>
            <a:r>
              <a:rPr lang="en-US" altLang="en-US" b="0" baseline="0" dirty="0" smtClean="0">
                <a:cs typeface="Arial" panose="020B0604020202020204" pitchFamily="34" charset="0"/>
              </a:rPr>
              <a:t>/R)/q</a:t>
            </a:r>
            <a:r>
              <a:rPr lang="en-US" altLang="en-US" b="0" baseline="-25000" dirty="0" smtClean="0">
                <a:cs typeface="Arial" panose="020B0604020202020204" pitchFamily="34" charset="0"/>
              </a:rPr>
              <a:t>2</a:t>
            </a:r>
            <a:r>
              <a:rPr lang="en-US" altLang="en-US" b="0" baseline="0" dirty="0" smtClean="0">
                <a:cs typeface="Arial" panose="020B0604020202020204" pitchFamily="34" charset="0"/>
              </a:rPr>
              <a:t> = (1/4</a:t>
            </a:r>
            <a:r>
              <a:rPr lang="en-US" altLang="en-US" b="0" baseline="0" dirty="0" smtClean="0">
                <a:cs typeface="Arial" panose="020B0604020202020204" pitchFamily="34" charset="0"/>
                <a:sym typeface="Symbol" panose="05050102010706020507" pitchFamily="18" charset="2"/>
              </a:rPr>
              <a:t></a:t>
            </a:r>
            <a:r>
              <a:rPr lang="el-GR" altLang="en-US" b="0" baseline="0" dirty="0" smtClean="0">
                <a:cs typeface="Arial" panose="020B0604020202020204" pitchFamily="34" charset="0"/>
                <a:sym typeface="Symbol" panose="05050102010706020507" pitchFamily="18" charset="2"/>
              </a:rPr>
              <a:t>ε</a:t>
            </a:r>
            <a:r>
              <a:rPr lang="en-US" altLang="en-US" b="0" baseline="-25000" dirty="0" smtClean="0">
                <a:cs typeface="Arial" panose="020B0604020202020204" pitchFamily="34" charset="0"/>
                <a:sym typeface="Symbol" panose="05050102010706020507" pitchFamily="18" charset="2"/>
              </a:rPr>
              <a:t>0</a:t>
            </a:r>
            <a:r>
              <a:rPr lang="en-US" altLang="en-US" b="0" baseline="0" dirty="0" smtClean="0">
                <a:cs typeface="Arial" panose="020B0604020202020204" pitchFamily="34" charset="0"/>
                <a:sym typeface="Symbol" panose="05050102010706020507" pitchFamily="18" charset="2"/>
              </a:rPr>
              <a:t>)</a:t>
            </a:r>
            <a:r>
              <a:rPr lang="en-US" altLang="en-US" b="0" baseline="0" dirty="0" smtClean="0">
                <a:cs typeface="Arial" panose="020B0604020202020204" pitchFamily="34" charset="0"/>
              </a:rPr>
              <a:t>(q</a:t>
            </a:r>
            <a:r>
              <a:rPr lang="en-US" altLang="en-US" b="0" baseline="-25000" dirty="0" smtClean="0">
                <a:cs typeface="Arial" panose="020B0604020202020204" pitchFamily="34" charset="0"/>
              </a:rPr>
              <a:t>1</a:t>
            </a:r>
            <a:r>
              <a:rPr lang="en-US" altLang="en-US" b="0" baseline="0" dirty="0" smtClean="0">
                <a:cs typeface="Arial" panose="020B0604020202020204" pitchFamily="34" charset="0"/>
              </a:rPr>
              <a:t>/R).</a:t>
            </a:r>
            <a:r>
              <a:rPr lang="en-US" altLang="en-US" b="0" baseline="0" dirty="0" smtClean="0">
                <a:cs typeface="Arial" panose="020B0604020202020204" pitchFamily="34" charset="0"/>
                <a:sym typeface="Symbol" panose="05050102010706020507" pitchFamily="18" charset="2"/>
              </a:rPr>
              <a:t> </a:t>
            </a:r>
            <a:r>
              <a:rPr lang="en-US" altLang="en-US" b="1" baseline="0" dirty="0" smtClean="0">
                <a:cs typeface="Arial" panose="020B0604020202020204" pitchFamily="34" charset="0"/>
                <a:sym typeface="Symbol" panose="05050102010706020507" pitchFamily="18" charset="2"/>
              </a:rPr>
              <a:t>When the potential is created by a collection of charges (q</a:t>
            </a:r>
            <a:r>
              <a:rPr lang="en-US" altLang="en-US" b="1" baseline="-25000" dirty="0" smtClean="0">
                <a:cs typeface="Arial" panose="020B0604020202020204" pitchFamily="34" charset="0"/>
                <a:sym typeface="Symbol" panose="05050102010706020507" pitchFamily="18" charset="2"/>
              </a:rPr>
              <a:t>i</a:t>
            </a:r>
            <a:r>
              <a:rPr lang="en-US" altLang="en-US" b="1" baseline="0" dirty="0" smtClean="0">
                <a:cs typeface="Arial" panose="020B0604020202020204" pitchFamily="34" charset="0"/>
                <a:sym typeface="Symbol" panose="05050102010706020507" pitchFamily="18" charset="2"/>
              </a:rPr>
              <a:t>)</a:t>
            </a:r>
            <a:r>
              <a:rPr lang="en-US" altLang="en-US" b="0" baseline="0" dirty="0" smtClean="0">
                <a:cs typeface="Arial" panose="020B0604020202020204" pitchFamily="34" charset="0"/>
                <a:sym typeface="Symbol" panose="05050102010706020507" pitchFamily="18" charset="2"/>
              </a:rPr>
              <a:t>, then </a:t>
            </a:r>
            <a:r>
              <a:rPr lang="en-US" altLang="en-US" b="1" baseline="0" dirty="0" smtClean="0">
                <a:cs typeface="Arial" panose="020B0604020202020204" pitchFamily="34" charset="0"/>
              </a:rPr>
              <a:t>Φ = (1/4</a:t>
            </a:r>
            <a:r>
              <a:rPr lang="en-US" altLang="en-US" b="1" baseline="0" dirty="0" smtClean="0">
                <a:cs typeface="Arial" panose="020B0604020202020204" pitchFamily="34" charset="0"/>
                <a:sym typeface="Symbol" panose="05050102010706020507" pitchFamily="18" charset="2"/>
              </a:rPr>
              <a:t></a:t>
            </a:r>
            <a:r>
              <a:rPr lang="el-GR" altLang="en-US" b="1" baseline="0" dirty="0" smtClean="0">
                <a:cs typeface="Arial" panose="020B0604020202020204" pitchFamily="34" charset="0"/>
                <a:sym typeface="Symbol" panose="05050102010706020507" pitchFamily="18" charset="2"/>
              </a:rPr>
              <a:t>ε</a:t>
            </a:r>
            <a:r>
              <a:rPr lang="en-US" altLang="en-US" b="1" baseline="-25000" dirty="0" smtClean="0">
                <a:cs typeface="Arial" panose="020B0604020202020204" pitchFamily="34" charset="0"/>
                <a:sym typeface="Symbol" panose="05050102010706020507" pitchFamily="18" charset="2"/>
              </a:rPr>
              <a:t>0</a:t>
            </a:r>
            <a:r>
              <a:rPr lang="en-US" altLang="en-US" b="1" baseline="0" dirty="0" smtClean="0">
                <a:cs typeface="Arial" panose="020B0604020202020204" pitchFamily="34" charset="0"/>
                <a:sym typeface="Symbol" panose="05050102010706020507" pitchFamily="18" charset="2"/>
              </a:rPr>
              <a:t>)(</a:t>
            </a:r>
            <a:r>
              <a:rPr lang="el-GR" altLang="en-US" b="1" baseline="0" dirty="0" smtClean="0">
                <a:cs typeface="Arial" panose="020B0604020202020204" pitchFamily="34" charset="0"/>
                <a:sym typeface="Symbol" panose="05050102010706020507" pitchFamily="18" charset="2"/>
              </a:rPr>
              <a:t>Σ </a:t>
            </a:r>
            <a:r>
              <a:rPr lang="en-US" altLang="en-US" b="1" baseline="0" dirty="0" smtClean="0">
                <a:cs typeface="Arial" panose="020B0604020202020204" pitchFamily="34" charset="0"/>
                <a:sym typeface="Symbol" panose="05050102010706020507" pitchFamily="18" charset="2"/>
              </a:rPr>
              <a:t>(q</a:t>
            </a:r>
            <a:r>
              <a:rPr lang="en-US" altLang="en-US" b="1" baseline="-25000" dirty="0" smtClean="0">
                <a:cs typeface="Arial" panose="020B0604020202020204" pitchFamily="34" charset="0"/>
                <a:sym typeface="Symbol" panose="05050102010706020507" pitchFamily="18" charset="2"/>
              </a:rPr>
              <a:t>i</a:t>
            </a:r>
            <a:r>
              <a:rPr lang="en-US" altLang="en-US" b="1" baseline="0" dirty="0" smtClean="0">
                <a:cs typeface="Arial" panose="020B0604020202020204" pitchFamily="34" charset="0"/>
                <a:sym typeface="Symbol" panose="05050102010706020507" pitchFamily="18" charset="2"/>
              </a:rPr>
              <a:t>/</a:t>
            </a:r>
            <a:r>
              <a:rPr lang="en-US" altLang="en-US" b="1" baseline="0" dirty="0" err="1" smtClean="0">
                <a:cs typeface="Arial" panose="020B0604020202020204" pitchFamily="34" charset="0"/>
                <a:sym typeface="Symbol" panose="05050102010706020507" pitchFamily="18" charset="2"/>
              </a:rPr>
              <a:t>R</a:t>
            </a:r>
            <a:r>
              <a:rPr lang="en-US" altLang="en-US" b="1" baseline="-25000" dirty="0" err="1" smtClean="0">
                <a:cs typeface="Arial" panose="020B0604020202020204" pitchFamily="34" charset="0"/>
                <a:sym typeface="Symbol" panose="05050102010706020507" pitchFamily="18" charset="2"/>
              </a:rPr>
              <a:t>i</a:t>
            </a:r>
            <a:r>
              <a:rPr lang="en-US" altLang="en-US" b="1" baseline="0" dirty="0" smtClean="0">
                <a:cs typeface="Arial" panose="020B0604020202020204" pitchFamily="34" charset="0"/>
                <a:sym typeface="Symbol" panose="05050102010706020507" pitchFamily="18" charset="2"/>
              </a:rPr>
              <a:t>))</a:t>
            </a:r>
            <a:r>
              <a:rPr lang="en-US" altLang="en-US" b="0" baseline="0" dirty="0" smtClean="0">
                <a:cs typeface="Arial" panose="020B0604020202020204" pitchFamily="34" charset="0"/>
                <a:sym typeface="Symbol" panose="05050102010706020507" pitchFamily="18" charset="2"/>
              </a:rPr>
              <a:t>.</a:t>
            </a:r>
            <a:endParaRPr lang="en-US" altLang="en-US" b="0" dirty="0" smtClean="0">
              <a:cs typeface="Arial" panose="020B0604020202020204" pitchFamily="34" charset="0"/>
            </a:endParaRPr>
          </a:p>
        </p:txBody>
      </p:sp>
    </p:spTree>
    <p:extLst>
      <p:ext uri="{BB962C8B-B14F-4D97-AF65-F5344CB8AC3E}">
        <p14:creationId xmlns:p14="http://schemas.microsoft.com/office/powerpoint/2010/main" val="4136581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5A7FCD4D-F71D-490B-8581-6D87983A5190}" type="slidenum">
              <a:rPr lang="en-US" altLang="en-US" smtClean="0"/>
              <a:pPr algn="l">
                <a:spcBef>
                  <a:spcPct val="0"/>
                </a:spcBef>
              </a:pPr>
              <a:t>22</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r>
              <a:rPr lang="en-US" altLang="en-US" dirty="0" smtClean="0">
                <a:cs typeface="Arial" panose="020B0604020202020204" pitchFamily="34" charset="0"/>
              </a:rPr>
              <a:t>When the potential is created</a:t>
            </a:r>
            <a:r>
              <a:rPr lang="en-US" altLang="en-US" baseline="0" dirty="0" smtClean="0">
                <a:cs typeface="Arial" panose="020B0604020202020204" pitchFamily="34" charset="0"/>
              </a:rPr>
              <a:t> by the </a:t>
            </a:r>
            <a:r>
              <a:rPr lang="en-US" altLang="en-US" b="1" baseline="0" dirty="0" smtClean="0">
                <a:cs typeface="Arial" panose="020B0604020202020204" pitchFamily="34" charset="0"/>
              </a:rPr>
              <a:t>a collection of charges in a non-uniform dielectric</a:t>
            </a:r>
            <a:r>
              <a:rPr lang="en-US" altLang="en-US" baseline="0" dirty="0" smtClean="0">
                <a:cs typeface="Arial" panose="020B0604020202020204" pitchFamily="34" charset="0"/>
              </a:rPr>
              <a:t>, the potential is calculated based on the mean-field model, by solving the Poisson-Boltzmann equation.</a:t>
            </a:r>
          </a:p>
          <a:p>
            <a:pPr marL="171450" indent="-171450" algn="l" rtl="0" eaLnBrk="1" hangingPunct="1">
              <a:buFontTx/>
              <a:buChar char="•"/>
            </a:pPr>
            <a:r>
              <a:rPr lang="en-US" altLang="en-US" baseline="0" dirty="0" smtClean="0">
                <a:cs typeface="Arial" panose="020B0604020202020204" pitchFamily="34" charset="0"/>
              </a:rPr>
              <a:t>The first operator is a divergence and the second is a gradient. Both express the same thing, but the first is applied to vectors, whereas the second to scalars. The potential is a scalar but its gradient (the field) is </a:t>
            </a:r>
            <a:r>
              <a:rPr lang="en-US" altLang="en-US" baseline="0" smtClean="0">
                <a:cs typeface="Arial" panose="020B0604020202020204" pitchFamily="34" charset="0"/>
              </a:rPr>
              <a:t>a vector.</a:t>
            </a:r>
            <a:endParaRPr lang="en-US" altLang="en-US" dirty="0" smtClean="0">
              <a:cs typeface="Arial" panose="020B0604020202020204" pitchFamily="34" charset="0"/>
            </a:endParaRPr>
          </a:p>
        </p:txBody>
      </p:sp>
      <p:sp>
        <p:nvSpPr>
          <p:cNvPr id="2" name="Header Placeholder 1"/>
          <p:cNvSpPr>
            <a:spLocks noGrp="1"/>
          </p:cNvSpPr>
          <p:nvPr>
            <p:ph type="hdr" sz="quarter"/>
          </p:nvPr>
        </p:nvSpPr>
        <p:spPr/>
        <p:txBody>
          <a:bodyPr/>
          <a:lstStyle/>
          <a:p>
            <a:pPr>
              <a:defRPr/>
            </a:pPr>
            <a:r>
              <a:rPr lang="en-US"/>
              <a:t>Kessel &amp; Ben-Tal's Introcution to Proteins</a:t>
            </a:r>
          </a:p>
        </p:txBody>
      </p:sp>
    </p:spTree>
    <p:extLst>
      <p:ext uri="{BB962C8B-B14F-4D97-AF65-F5344CB8AC3E}">
        <p14:creationId xmlns:p14="http://schemas.microsoft.com/office/powerpoint/2010/main" val="154634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US" dirty="0" smtClean="0"/>
              <a:t>Today (19/07/20) there are over 166,500 structures in the PDB. This number</a:t>
            </a:r>
            <a:r>
              <a:rPr lang="en-US" baseline="0" dirty="0" smtClean="0"/>
              <a:t> is only a fraction of the number of proteins in nature. For example, in </a:t>
            </a:r>
            <a:r>
              <a:rPr lang="en-US" baseline="0" dirty="0" err="1" smtClean="0"/>
              <a:t>UniProt</a:t>
            </a:r>
            <a:r>
              <a:rPr lang="en-US" baseline="0" dirty="0" smtClean="0"/>
              <a:t> there are 26 million entries that share no more than 50% of their sequence (a measure of the number of unique proteins). So, only ~0.6% of the proteins have solved structures.</a:t>
            </a:r>
            <a:endParaRPr lang="en-US" dirty="0"/>
          </a:p>
        </p:txBody>
      </p:sp>
      <p:sp>
        <p:nvSpPr>
          <p:cNvPr id="4" name="Slide Number Placeholder 3"/>
          <p:cNvSpPr>
            <a:spLocks noGrp="1"/>
          </p:cNvSpPr>
          <p:nvPr>
            <p:ph type="sldNum" sz="quarter" idx="10"/>
          </p:nvPr>
        </p:nvSpPr>
        <p:spPr/>
        <p:txBody>
          <a:bodyPr/>
          <a:lstStyle/>
          <a:p>
            <a:pPr>
              <a:defRPr/>
            </a:pPr>
            <a:fld id="{25355561-AFEC-47FA-B702-542AAA506533}" type="slidenum">
              <a:rPr lang="en-US" altLang="en-US" smtClean="0"/>
              <a:pPr>
                <a:defRPr/>
              </a:pPr>
              <a:t>3</a:t>
            </a:fld>
            <a:endParaRPr lang="en-US" altLang="en-US"/>
          </a:p>
        </p:txBody>
      </p:sp>
    </p:spTree>
    <p:extLst>
      <p:ext uri="{BB962C8B-B14F-4D97-AF65-F5344CB8AC3E}">
        <p14:creationId xmlns:p14="http://schemas.microsoft.com/office/powerpoint/2010/main" val="1631626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96869A20-99C5-4121-96AA-CE840D979AB6}" type="slidenum">
              <a:rPr lang="en-US" altLang="en-US" smtClean="0"/>
              <a:pPr algn="l">
                <a:spcBef>
                  <a:spcPct val="0"/>
                </a:spcBef>
              </a:pPr>
              <a:t>23</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017887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9541C4DF-269C-4D77-9BB2-B3D92F714C1F}" type="slidenum">
              <a:rPr lang="en-US" altLang="en-US" smtClean="0"/>
              <a:pPr algn="l">
                <a:spcBef>
                  <a:spcPct val="0"/>
                </a:spcBef>
              </a:pPr>
              <a:t>24</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2679951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877727DB-AE29-4A1C-9A08-25911066A560}" type="slidenum">
              <a:rPr lang="en-US" altLang="en-US" smtClean="0"/>
              <a:pPr algn="l">
                <a:spcBef>
                  <a:spcPct val="0"/>
                </a:spcBef>
              </a:pPr>
              <a:t>26</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r>
              <a:rPr lang="en-US" altLang="en-US" smtClean="0">
                <a:cs typeface="Arial" panose="020B0604020202020204" pitchFamily="34" charset="0"/>
              </a:rPr>
              <a:t>Chothia and Lesk noted that proteins with 50% sequence identity have a corresponding structural r.m.s.d. of ~1 Å </a:t>
            </a:r>
          </a:p>
        </p:txBody>
      </p:sp>
    </p:spTree>
    <p:extLst>
      <p:ext uri="{BB962C8B-B14F-4D97-AF65-F5344CB8AC3E}">
        <p14:creationId xmlns:p14="http://schemas.microsoft.com/office/powerpoint/2010/main" val="59110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6CED7729-B9D7-4CC2-8B6F-2739BA5A5844}" type="slidenum">
              <a:rPr lang="en-US" altLang="en-US" smtClean="0"/>
              <a:pPr algn="l">
                <a:spcBef>
                  <a:spcPct val="0"/>
                </a:spcBef>
              </a:pPr>
              <a:t>27</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r>
              <a:rPr lang="en-US" altLang="en-US" smtClean="0">
                <a:cs typeface="Arial" panose="020B0604020202020204" pitchFamily="34" charset="0"/>
              </a:rPr>
              <a:t>Model evaluation is done based on statistical tendencies: bond lengths/angles, residue occurrence in secondary structures, residue burial, etc.</a:t>
            </a:r>
          </a:p>
          <a:p>
            <a:pPr marL="171450" indent="-171450" algn="l" rtl="0" eaLnBrk="1" hangingPunct="1">
              <a:buFontTx/>
              <a:buChar char="•"/>
            </a:pPr>
            <a:r>
              <a:rPr lang="en-US" altLang="en-US" smtClean="0">
                <a:cs typeface="Arial" panose="020B0604020202020204" pitchFamily="34" charset="0"/>
              </a:rPr>
              <a:t>50% identity → rmsd = </a:t>
            </a:r>
            <a:r>
              <a:rPr lang="en-GB" altLang="en-US" smtClean="0">
                <a:cs typeface="Arial" panose="020B0604020202020204" pitchFamily="34" charset="0"/>
              </a:rPr>
              <a:t>1-2 Å (in regions covered by the templates)</a:t>
            </a:r>
          </a:p>
          <a:p>
            <a:pPr marL="171450" indent="-171450" algn="l" rtl="0" eaLnBrk="1" hangingPunct="1">
              <a:buFontTx/>
              <a:buChar char="•"/>
            </a:pPr>
            <a:r>
              <a:rPr lang="en-US" altLang="en-US" smtClean="0">
                <a:cs typeface="Arial" panose="020B0604020202020204" pitchFamily="34" charset="0"/>
              </a:rPr>
              <a:t>30-50% identity → rmsd = </a:t>
            </a:r>
            <a:r>
              <a:rPr lang="en-GB" altLang="en-US" smtClean="0">
                <a:cs typeface="Arial" panose="020B0604020202020204" pitchFamily="34" charset="0"/>
              </a:rPr>
              <a:t>2-4 Å</a:t>
            </a:r>
            <a:endParaRPr lang="en-US" altLang="en-US" smtClean="0">
              <a:cs typeface="Arial" panose="020B0604020202020204" pitchFamily="34" charset="0"/>
            </a:endParaRPr>
          </a:p>
        </p:txBody>
      </p:sp>
    </p:spTree>
    <p:extLst>
      <p:ext uri="{BB962C8B-B14F-4D97-AF65-F5344CB8AC3E}">
        <p14:creationId xmlns:p14="http://schemas.microsoft.com/office/powerpoint/2010/main" val="3537604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6C5544F9-B2F4-4D16-824E-7F00189D1B72}" type="slidenum">
              <a:rPr lang="en-US" altLang="en-US" smtClean="0"/>
              <a:pPr algn="l">
                <a:spcBef>
                  <a:spcPct val="0"/>
                </a:spcBef>
              </a:pPr>
              <a:t>28</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b="1" smtClean="0">
                <a:cs typeface="Arial" panose="020B0604020202020204" pitchFamily="34" charset="0"/>
              </a:rPr>
              <a:t>Figure 3.11. Multiple sequence alignment.</a:t>
            </a:r>
            <a:r>
              <a:rPr lang="en-US" altLang="en-US" smtClean="0">
                <a:cs typeface="Arial" panose="020B0604020202020204" pitchFamily="34" charset="0"/>
              </a:rPr>
              <a:t> (a) Part of a multiple sequence alignment of homologous glucokinase enzymes. For clarity, the different residue types (e.g. polar-neutral, nonpolar, charged, etc.) are colored differently. The alignment was taken from the Pfam database </a:t>
            </a:r>
            <a:r>
              <a:rPr lang="en-US" altLang="en-US" baseline="30000" smtClean="0">
                <a:cs typeface="Arial" panose="020B0604020202020204" pitchFamily="34" charset="0"/>
              </a:rPr>
              <a:t>[308]</a:t>
            </a:r>
            <a:r>
              <a:rPr lang="en-US" altLang="en-US" smtClean="0">
                <a:cs typeface="Arial" panose="020B0604020202020204" pitchFamily="34" charset="0"/>
              </a:rPr>
              <a:t>.</a:t>
            </a:r>
            <a:r>
              <a:rPr lang="en-US" altLang="en-US" b="1" smtClean="0">
                <a:cs typeface="Arial" panose="020B0604020202020204" pitchFamily="34" charset="0"/>
              </a:rPr>
              <a:t> </a:t>
            </a:r>
            <a:r>
              <a:rPr lang="en-US" altLang="en-US" smtClean="0">
                <a:cs typeface="Arial" panose="020B0604020202020204" pitchFamily="34" charset="0"/>
              </a:rPr>
              <a:t>The</a:t>
            </a:r>
            <a:r>
              <a:rPr lang="en-US" altLang="en-US" b="1" smtClean="0">
                <a:cs typeface="Arial" panose="020B0604020202020204" pitchFamily="34" charset="0"/>
              </a:rPr>
              <a:t> </a:t>
            </a:r>
            <a:r>
              <a:rPr lang="en-US" altLang="en-US" smtClean="0">
                <a:cs typeface="Arial" panose="020B0604020202020204" pitchFamily="34" charset="0"/>
              </a:rPr>
              <a:t>sequence names are listed on the left and the sequences are aligned to maximize the amino acid similarity in each column without opening too many sequence gaps. </a:t>
            </a:r>
          </a:p>
        </p:txBody>
      </p:sp>
    </p:spTree>
    <p:extLst>
      <p:ext uri="{BB962C8B-B14F-4D97-AF65-F5344CB8AC3E}">
        <p14:creationId xmlns:p14="http://schemas.microsoft.com/office/powerpoint/2010/main" val="3067375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32D22ABD-473D-4E74-9B54-21C9962B3F9A}" type="slidenum">
              <a:rPr lang="en-US" altLang="en-US" smtClean="0"/>
              <a:pPr algn="l">
                <a:spcBef>
                  <a:spcPct val="0"/>
                </a:spcBef>
              </a:pPr>
              <a:t>29</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r>
              <a:rPr lang="en-US" altLang="en-US" smtClean="0">
                <a:cs typeface="Arial" panose="020B0604020202020204" pitchFamily="34" charset="0"/>
              </a:rPr>
              <a:t>The shortage of templates is especially severe in membrane proteins, which are hard to crystallize.</a:t>
            </a:r>
          </a:p>
        </p:txBody>
      </p:sp>
    </p:spTree>
    <p:extLst>
      <p:ext uri="{BB962C8B-B14F-4D97-AF65-F5344CB8AC3E}">
        <p14:creationId xmlns:p14="http://schemas.microsoft.com/office/powerpoint/2010/main" val="1077274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2A6BD505-C169-42F1-ACD9-7A4722710FAF}" type="slidenum">
              <a:rPr lang="en-US" altLang="en-US" smtClean="0"/>
              <a:pPr algn="l">
                <a:spcBef>
                  <a:spcPct val="0"/>
                </a:spcBef>
              </a:pPr>
              <a:t>30</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382759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52799DE1-D98E-446F-8925-2F881A0224B6}" type="slidenum">
              <a:rPr lang="en-US" altLang="en-US" smtClean="0"/>
              <a:pPr algn="l">
                <a:spcBef>
                  <a:spcPct val="0"/>
                </a:spcBef>
              </a:pPr>
              <a:t>31</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00722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28497508-94EA-4761-9337-4FAE0E7515A9}" type="slidenum">
              <a:rPr lang="en-US" altLang="en-US" smtClean="0"/>
              <a:pPr algn="l">
                <a:spcBef>
                  <a:spcPct val="0"/>
                </a:spcBef>
              </a:pPr>
              <a:t>32</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US" altLang="en-US" smtClean="0">
              <a:cs typeface="Arial" panose="020B0604020202020204" pitchFamily="34" charset="0"/>
            </a:endParaRPr>
          </a:p>
        </p:txBody>
      </p:sp>
      <p:sp>
        <p:nvSpPr>
          <p:cNvPr id="2" name="Header Placeholder 1"/>
          <p:cNvSpPr>
            <a:spLocks noGrp="1"/>
          </p:cNvSpPr>
          <p:nvPr>
            <p:ph type="hdr" sz="quarter"/>
          </p:nvPr>
        </p:nvSpPr>
        <p:spPr/>
        <p:txBody>
          <a:bodyPr/>
          <a:lstStyle/>
          <a:p>
            <a:pPr>
              <a:defRPr/>
            </a:pPr>
            <a:r>
              <a:rPr lang="en-US"/>
              <a:t>Kessel &amp; Ben-Tal's Introcution to Proteins</a:t>
            </a:r>
          </a:p>
        </p:txBody>
      </p:sp>
    </p:spTree>
    <p:extLst>
      <p:ext uri="{BB962C8B-B14F-4D97-AF65-F5344CB8AC3E}">
        <p14:creationId xmlns:p14="http://schemas.microsoft.com/office/powerpoint/2010/main" val="3101255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662F9846-D1B1-4FA8-99E6-F09201318320}" type="slidenum">
              <a:rPr lang="en-US" altLang="en-US" smtClean="0"/>
              <a:pPr algn="l">
                <a:spcBef>
                  <a:spcPct val="0"/>
                </a:spcBef>
              </a:pPr>
              <a:t>33</a:t>
            </a:fld>
            <a:endParaRPr lang="en-US" altLang="en-US" smtClean="0"/>
          </a:p>
        </p:txBody>
      </p:sp>
      <p:sp>
        <p:nvSpPr>
          <p:cNvPr id="64515"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defRPr/>
            </a:pPr>
            <a:r>
              <a:rPr lang="en-US" altLang="en-US" dirty="0" smtClean="0">
                <a:cs typeface="Arial" panose="020B0604020202020204" pitchFamily="34" charset="0"/>
              </a:rPr>
              <a:t>I-TASSER uses threading to find templates, then cuts the best aligned fragments from the structures and reassembles them using MC simulations and energy refinement.</a:t>
            </a:r>
          </a:p>
          <a:p>
            <a:pPr marL="171450" indent="-171450" algn="l" rtl="0" eaLnBrk="1" hangingPunct="1">
              <a:buFontTx/>
              <a:buChar char="•"/>
              <a:defRPr/>
            </a:pPr>
            <a:endParaRPr lang="en-US" altLang="en-US" dirty="0" smtClean="0">
              <a:cs typeface="Arial" panose="020B0604020202020204" pitchFamily="34" charset="0"/>
            </a:endParaRPr>
          </a:p>
          <a:p>
            <a:pPr algn="l" rtl="0" eaLnBrk="1" hangingPunct="1">
              <a:defRPr/>
            </a:pPr>
            <a:r>
              <a:rPr lang="en-US" b="1" dirty="0" smtClean="0"/>
              <a:t>Figure 3.12 The I-TASSER protocol for protein structure prediction</a:t>
            </a:r>
            <a:r>
              <a:rPr lang="en-US" dirty="0" smtClean="0"/>
              <a:t>. The figure is taken from </a:t>
            </a:r>
            <a:r>
              <a:rPr lang="en-US" baseline="30000" dirty="0" smtClean="0"/>
              <a:t>[361]</a:t>
            </a:r>
            <a:r>
              <a:rPr lang="en-US" dirty="0" smtClean="0"/>
              <a:t> and used under the terms of the Creative Commons Attribution License (http://creativecommons.org/licenses/by/2.0).</a:t>
            </a:r>
          </a:p>
          <a:p>
            <a:pPr algn="l" rtl="0" eaLnBrk="1" hangingPunct="1">
              <a:defRPr/>
            </a:pPr>
            <a:endParaRPr lang="en-US" altLang="en-US" dirty="0" smtClean="0">
              <a:cs typeface="Arial" panose="020B0604020202020204" pitchFamily="34" charset="0"/>
            </a:endParaRPr>
          </a:p>
        </p:txBody>
      </p:sp>
      <p:sp>
        <p:nvSpPr>
          <p:cNvPr id="2" name="Header Placeholder 1"/>
          <p:cNvSpPr>
            <a:spLocks noGrp="1"/>
          </p:cNvSpPr>
          <p:nvPr>
            <p:ph type="hdr" sz="quarter"/>
          </p:nvPr>
        </p:nvSpPr>
        <p:spPr/>
        <p:txBody>
          <a:bodyPr/>
          <a:lstStyle/>
          <a:p>
            <a:pPr>
              <a:defRPr/>
            </a:pPr>
            <a:r>
              <a:rPr lang="en-US"/>
              <a:t>Kessel &amp; Ben-Tal's Introcution to Proteins</a:t>
            </a:r>
          </a:p>
        </p:txBody>
      </p:sp>
    </p:spTree>
    <p:extLst>
      <p:ext uri="{BB962C8B-B14F-4D97-AF65-F5344CB8AC3E}">
        <p14:creationId xmlns:p14="http://schemas.microsoft.com/office/powerpoint/2010/main" val="3188546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A47798FF-C3E1-40FC-AB3E-471F2647ED35}" type="slidenum">
              <a:rPr lang="en-US" altLang="en-US" smtClean="0"/>
              <a:pPr algn="l">
                <a:spcBef>
                  <a:spcPct val="0"/>
                </a:spcBef>
              </a:pPr>
              <a:t>6</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 typeface="Arial" panose="020B0604020202020204" pitchFamily="34" charset="0"/>
              <a:buChar char="•"/>
            </a:pPr>
            <a:r>
              <a:rPr lang="en-US" altLang="en-US" dirty="0" smtClean="0">
                <a:cs typeface="Times New Roman" panose="02020603050405020304" pitchFamily="18" charset="0"/>
              </a:rPr>
              <a:t>Under</a:t>
            </a:r>
            <a:r>
              <a:rPr lang="en-US" altLang="en-US" baseline="0" dirty="0" smtClean="0">
                <a:cs typeface="Times New Roman" panose="02020603050405020304" pitchFamily="18" charset="0"/>
              </a:rPr>
              <a:t> fixed temperature and pressure the Gibbs free energy of spontaneous processes decreases until equilibrium is reached. In isolated systems, where energy and volume are fixed, entropy is the measure of spontaneity (second law of thermodynamics). </a:t>
            </a:r>
            <a:endParaRPr lang="en-US" altLang="en-US" dirty="0" smtClean="0">
              <a:cs typeface="Times New Roman" panose="02020603050405020304" pitchFamily="18" charset="0"/>
            </a:endParaRPr>
          </a:p>
        </p:txBody>
      </p:sp>
    </p:spTree>
    <p:extLst>
      <p:ext uri="{BB962C8B-B14F-4D97-AF65-F5344CB8AC3E}">
        <p14:creationId xmlns:p14="http://schemas.microsoft.com/office/powerpoint/2010/main" val="336451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804C1859-A294-4AD0-A4C0-B64AD143E28E}" type="slidenum">
              <a:rPr lang="en-US" altLang="en-US" smtClean="0"/>
              <a:pPr algn="l">
                <a:spcBef>
                  <a:spcPct val="0"/>
                </a:spcBef>
              </a:pPr>
              <a:t>34</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b="1" dirty="0" smtClean="0">
                <a:cs typeface="Arial" panose="020B0604020202020204" pitchFamily="34" charset="0"/>
              </a:rPr>
              <a:t>Figure 3.14. Model building by guiding Rosetta’s comparative modeling using </a:t>
            </a:r>
            <a:r>
              <a:rPr lang="en-US" altLang="en-US" b="1" dirty="0" err="1" smtClean="0">
                <a:cs typeface="Arial" panose="020B0604020202020204" pitchFamily="34" charset="0"/>
              </a:rPr>
              <a:t>cryo</a:t>
            </a:r>
            <a:r>
              <a:rPr lang="en-US" altLang="en-US" b="1" dirty="0" smtClean="0">
                <a:cs typeface="Arial" panose="020B0604020202020204" pitchFamily="34" charset="0"/>
              </a:rPr>
              <a:t>-EM density maps.</a:t>
            </a:r>
            <a:r>
              <a:rPr lang="en-US" altLang="en-US" dirty="0" smtClean="0">
                <a:cs typeface="Arial" panose="020B0604020202020204" pitchFamily="34" charset="0"/>
              </a:rPr>
              <a:t> A threaded model is built from some alignment (blue), using cyclic coordinate descent to close gaps in the alignment (cyan). This model is then docked into the EM density map, and regions with poor local agreement with the density data are identified (red). The conformations in these regions are aggressively resampled, with each potential conformation scored with Rosetta's low-resolution energy function together with an agreement-to-density score. Finally, sidechain </a:t>
            </a:r>
            <a:r>
              <a:rPr lang="en-US" altLang="en-US" dirty="0" err="1" smtClean="0">
                <a:cs typeface="Arial" panose="020B0604020202020204" pitchFamily="34" charset="0"/>
              </a:rPr>
              <a:t>rotamers</a:t>
            </a:r>
            <a:r>
              <a:rPr lang="en-US" altLang="en-US" dirty="0" smtClean="0">
                <a:cs typeface="Arial" panose="020B0604020202020204" pitchFamily="34" charset="0"/>
              </a:rPr>
              <a:t> are optimized and all backbone and sidechain torsions are minimized using Rosetta's high-resolution potential, also augmented with this agreement-to-density score. These three steps are iterated over until the lowest-energy models converge, at each iteration enriching the population for those models with both favorable Rosetta energy as well as good fit to density.</a:t>
            </a:r>
          </a:p>
        </p:txBody>
      </p:sp>
    </p:spTree>
    <p:extLst>
      <p:ext uri="{BB962C8B-B14F-4D97-AF65-F5344CB8AC3E}">
        <p14:creationId xmlns:p14="http://schemas.microsoft.com/office/powerpoint/2010/main" val="891458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EB556A5F-A6B1-44CB-ADF1-E340C9EACECB}" type="slidenum">
              <a:rPr lang="en-US" altLang="en-US" smtClean="0">
                <a:ea typeface="Times New Roman (Hebrew)" panose="02020603050405020304" pitchFamily="18" charset="0"/>
                <a:cs typeface="Times New Roman (Hebrew)" panose="02020603050405020304" pitchFamily="18" charset="0"/>
              </a:rPr>
              <a:pPr algn="l">
                <a:spcBef>
                  <a:spcPct val="0"/>
                </a:spcBef>
              </a:pPr>
              <a:t>35</a:t>
            </a:fld>
            <a:endParaRPr lang="en-US" altLang="en-US" smtClean="0">
              <a:ea typeface="Times New Roman (Hebrew)" panose="02020603050405020304" pitchFamily="18" charset="0"/>
              <a:cs typeface="Times New Roman (Hebrew)" panose="02020603050405020304" pitchFamily="18"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US" altLang="en-US" smtClean="0">
              <a:cs typeface="Arial" panose="020B0604020202020204" pitchFamily="34" charset="0"/>
            </a:endParaRPr>
          </a:p>
        </p:txBody>
      </p:sp>
      <p:sp>
        <p:nvSpPr>
          <p:cNvPr id="2" name="Header Placeholder 1"/>
          <p:cNvSpPr>
            <a:spLocks noGrp="1"/>
          </p:cNvSpPr>
          <p:nvPr>
            <p:ph type="hdr" sz="quarter"/>
          </p:nvPr>
        </p:nvSpPr>
        <p:spPr/>
        <p:txBody>
          <a:bodyPr/>
          <a:lstStyle/>
          <a:p>
            <a:pPr>
              <a:defRPr/>
            </a:pPr>
            <a:r>
              <a:rPr lang="en-US"/>
              <a:t>Kessel &amp; Ben-Tal's Introcution to Proteins</a:t>
            </a:r>
          </a:p>
        </p:txBody>
      </p:sp>
    </p:spTree>
    <p:extLst>
      <p:ext uri="{BB962C8B-B14F-4D97-AF65-F5344CB8AC3E}">
        <p14:creationId xmlns:p14="http://schemas.microsoft.com/office/powerpoint/2010/main" val="3115176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EB556A5F-A6B1-44CB-ADF1-E340C9EACECB}" type="slidenum">
              <a:rPr lang="en-US" altLang="en-US" smtClean="0">
                <a:ea typeface="Times New Roman (Hebrew)" panose="02020603050405020304" pitchFamily="18" charset="0"/>
                <a:cs typeface="Times New Roman (Hebrew)" panose="02020603050405020304" pitchFamily="18" charset="0"/>
              </a:rPr>
              <a:pPr algn="l">
                <a:spcBef>
                  <a:spcPct val="0"/>
                </a:spcBef>
              </a:pPr>
              <a:t>36</a:t>
            </a:fld>
            <a:endParaRPr lang="en-US" altLang="en-US" smtClean="0">
              <a:ea typeface="Times New Roman (Hebrew)" panose="02020603050405020304" pitchFamily="18" charset="0"/>
              <a:cs typeface="Times New Roman (Hebrew)" panose="02020603050405020304" pitchFamily="18"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sz="1200" b="1" kern="1200" dirty="0" smtClean="0">
                <a:solidFill>
                  <a:schemeClr val="tx1"/>
                </a:solidFill>
                <a:effectLst/>
                <a:latin typeface="Times New Roman" pitchFamily="18" charset="0"/>
                <a:ea typeface="+mn-ea"/>
                <a:cs typeface="Arial" charset="0"/>
              </a:rPr>
              <a:t>Figure 3.3.1. Structure prediction based on identification of correlated mutations. </a:t>
            </a:r>
            <a:r>
              <a:rPr lang="en-US" sz="1200" kern="1200" dirty="0" smtClean="0">
                <a:solidFill>
                  <a:schemeClr val="tx1"/>
                </a:solidFill>
                <a:effectLst/>
                <a:latin typeface="Times New Roman" pitchFamily="18" charset="0"/>
                <a:ea typeface="+mn-ea"/>
                <a:cs typeface="Arial" charset="0"/>
              </a:rPr>
              <a:t>The process is based on the inference of contacts between nearby residues in the native structure of a protein from correlated mutations in its sequence. (a) The prediction process, demonstrated for clarity on two positions forming a single 3D contact. </a:t>
            </a:r>
            <a:r>
              <a:rPr lang="en-US" sz="1200" u="sng" kern="1200" dirty="0" smtClean="0">
                <a:solidFill>
                  <a:schemeClr val="tx1"/>
                </a:solidFill>
                <a:effectLst/>
                <a:latin typeface="Times New Roman" pitchFamily="18" charset="0"/>
                <a:ea typeface="+mn-ea"/>
                <a:cs typeface="Arial" charset="0"/>
              </a:rPr>
              <a:t>Left</a:t>
            </a:r>
            <a:r>
              <a:rPr lang="en-US" sz="1200" kern="1200" dirty="0" smtClean="0">
                <a:solidFill>
                  <a:schemeClr val="tx1"/>
                </a:solidFill>
                <a:effectLst/>
                <a:latin typeface="Times New Roman" pitchFamily="18" charset="0"/>
                <a:ea typeface="+mn-ea"/>
                <a:cs typeface="Arial" charset="0"/>
              </a:rPr>
              <a:t>: Multiple sequence alignment of the target protein with the sequences of other family members, all of which have the same fold. The two correlated positions are marked. </a:t>
            </a:r>
            <a:r>
              <a:rPr lang="en-US" sz="1200" u="sng" kern="1200" dirty="0" smtClean="0">
                <a:solidFill>
                  <a:schemeClr val="tx1"/>
                </a:solidFill>
                <a:effectLst/>
                <a:latin typeface="Times New Roman" pitchFamily="18" charset="0"/>
                <a:ea typeface="+mn-ea"/>
                <a:cs typeface="Arial" charset="0"/>
              </a:rPr>
              <a:t>Right</a:t>
            </a:r>
            <a:r>
              <a:rPr lang="en-US" sz="1200" kern="1200" dirty="0" smtClean="0">
                <a:solidFill>
                  <a:schemeClr val="tx1"/>
                </a:solidFill>
                <a:effectLst/>
                <a:latin typeface="Times New Roman" pitchFamily="18" charset="0"/>
                <a:ea typeface="+mn-ea"/>
                <a:cs typeface="Arial" charset="0"/>
              </a:rPr>
              <a:t>: A schematic representation of the 3D structure of the folded protein, showing the proximity of the two correlated positions.</a:t>
            </a:r>
            <a:endParaRPr lang="en-US" altLang="en-US" dirty="0" smtClean="0">
              <a:cs typeface="Arial" panose="020B0604020202020204" pitchFamily="34" charset="0"/>
            </a:endParaRPr>
          </a:p>
        </p:txBody>
      </p:sp>
      <p:sp>
        <p:nvSpPr>
          <p:cNvPr id="2" name="Header Placeholder 1"/>
          <p:cNvSpPr>
            <a:spLocks noGrp="1"/>
          </p:cNvSpPr>
          <p:nvPr>
            <p:ph type="hdr" sz="quarter"/>
          </p:nvPr>
        </p:nvSpPr>
        <p:spPr/>
        <p:txBody>
          <a:bodyPr/>
          <a:lstStyle/>
          <a:p>
            <a:pPr>
              <a:defRPr/>
            </a:pPr>
            <a:r>
              <a:rPr lang="en-US"/>
              <a:t>Kessel &amp; Ben-Tal's Introcution to Proteins</a:t>
            </a:r>
          </a:p>
        </p:txBody>
      </p:sp>
    </p:spTree>
    <p:extLst>
      <p:ext uri="{BB962C8B-B14F-4D97-AF65-F5344CB8AC3E}">
        <p14:creationId xmlns:p14="http://schemas.microsoft.com/office/powerpoint/2010/main" val="2522621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EB556A5F-A6B1-44CB-ADF1-E340C9EACECB}" type="slidenum">
              <a:rPr lang="en-US" altLang="en-US" smtClean="0">
                <a:ea typeface="Times New Roman (Hebrew)" panose="02020603050405020304" pitchFamily="18" charset="0"/>
                <a:cs typeface="Times New Roman (Hebrew)" panose="02020603050405020304" pitchFamily="18" charset="0"/>
              </a:rPr>
              <a:pPr algn="l">
                <a:spcBef>
                  <a:spcPct val="0"/>
                </a:spcBef>
              </a:pPr>
              <a:t>37</a:t>
            </a:fld>
            <a:endParaRPr lang="en-US" altLang="en-US" smtClean="0">
              <a:ea typeface="Times New Roman (Hebrew)" panose="02020603050405020304" pitchFamily="18" charset="0"/>
              <a:cs typeface="Times New Roman (Hebrew)" panose="02020603050405020304" pitchFamily="18"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sz="1200" b="1" kern="1200" dirty="0" smtClean="0">
                <a:solidFill>
                  <a:schemeClr val="tx1"/>
                </a:solidFill>
                <a:effectLst/>
                <a:latin typeface="Times New Roman" pitchFamily="18" charset="0"/>
                <a:ea typeface="+mn-ea"/>
                <a:cs typeface="Arial" charset="0"/>
              </a:rPr>
              <a:t>Figure 3.3.1. Structure prediction based on identification of correlated mutations. </a:t>
            </a:r>
            <a:r>
              <a:rPr lang="en-US" sz="1200" kern="1200" dirty="0" smtClean="0">
                <a:solidFill>
                  <a:schemeClr val="tx1"/>
                </a:solidFill>
                <a:effectLst/>
                <a:latin typeface="Times New Roman" pitchFamily="18" charset="0"/>
                <a:ea typeface="+mn-ea"/>
                <a:cs typeface="Arial" charset="0"/>
              </a:rPr>
              <a:t>(b) A contact map of top-ranked evolutionary inferred couplings (EICs) (red) overlaid on contacts from a crystal structure of human β</a:t>
            </a:r>
            <a:r>
              <a:rPr lang="en-US" sz="1200" kern="1200" baseline="-25000" dirty="0" smtClean="0">
                <a:solidFill>
                  <a:schemeClr val="tx1"/>
                </a:solidFill>
                <a:effectLst/>
                <a:latin typeface="Times New Roman" pitchFamily="18" charset="0"/>
                <a:ea typeface="+mn-ea"/>
                <a:cs typeface="Arial" charset="0"/>
              </a:rPr>
              <a:t>2</a:t>
            </a:r>
            <a:r>
              <a:rPr lang="en-US" sz="1200" kern="1200" dirty="0" smtClean="0">
                <a:solidFill>
                  <a:schemeClr val="tx1"/>
                </a:solidFill>
                <a:effectLst/>
                <a:latin typeface="Times New Roman" pitchFamily="18" charset="0"/>
                <a:ea typeface="+mn-ea"/>
                <a:cs typeface="Arial" charset="0"/>
              </a:rPr>
              <a:t>-adrenergic receptor (grey). The top 350 evolutionary couplings are shown, covering nearly the entire length of the protein. EICs between residues that are less than 5 Å away from each other are omitted; hence, there are no red marks along the long diagonal. The dark and light green bars on the axes show the locations of experimentally-determined and predicted α-helices in the sequence, respectively; these are easily inferred from the high density of EICs along the short diagonals. The light blue areas correspond to a large flexible loop missing from the crystal structure. The image was adapted from the </a:t>
            </a:r>
            <a:r>
              <a:rPr lang="en-US" sz="1200" kern="1200" dirty="0" err="1" smtClean="0">
                <a:solidFill>
                  <a:schemeClr val="tx1"/>
                </a:solidFill>
                <a:effectLst/>
                <a:latin typeface="Times New Roman" pitchFamily="18" charset="0"/>
                <a:ea typeface="+mn-ea"/>
                <a:cs typeface="Arial" charset="0"/>
              </a:rPr>
              <a:t>Evfold</a:t>
            </a:r>
            <a:r>
              <a:rPr lang="en-US" sz="1200" kern="1200" dirty="0" smtClean="0">
                <a:solidFill>
                  <a:schemeClr val="tx1"/>
                </a:solidFill>
                <a:effectLst/>
                <a:latin typeface="Times New Roman" pitchFamily="18" charset="0"/>
                <a:ea typeface="+mn-ea"/>
                <a:cs typeface="Arial" charset="0"/>
              </a:rPr>
              <a:t> </a:t>
            </a:r>
            <a:r>
              <a:rPr lang="en-US" sz="1200" kern="1200" baseline="30000" dirty="0" smtClean="0">
                <a:solidFill>
                  <a:schemeClr val="tx1"/>
                </a:solidFill>
                <a:effectLst/>
                <a:latin typeface="Times New Roman" pitchFamily="18" charset="0"/>
                <a:ea typeface="+mn-ea"/>
                <a:cs typeface="Arial" charset="0"/>
              </a:rPr>
              <a:t>[374]</a:t>
            </a:r>
            <a:r>
              <a:rPr lang="en-US" sz="1200" kern="1200" dirty="0" smtClean="0">
                <a:solidFill>
                  <a:schemeClr val="tx1"/>
                </a:solidFill>
                <a:effectLst/>
                <a:latin typeface="Times New Roman" pitchFamily="18" charset="0"/>
                <a:ea typeface="+mn-ea"/>
                <a:cs typeface="Arial" charset="0"/>
              </a:rPr>
              <a:t> website  by Yana </a:t>
            </a:r>
            <a:r>
              <a:rPr lang="en-US" sz="1200" kern="1200" dirty="0" err="1" smtClean="0">
                <a:solidFill>
                  <a:schemeClr val="tx1"/>
                </a:solidFill>
                <a:effectLst/>
                <a:latin typeface="Times New Roman" pitchFamily="18" charset="0"/>
                <a:ea typeface="+mn-ea"/>
                <a:cs typeface="Arial" charset="0"/>
              </a:rPr>
              <a:t>Gofman</a:t>
            </a:r>
            <a:r>
              <a:rPr lang="en-US" sz="1200" kern="1200" dirty="0" smtClean="0">
                <a:solidFill>
                  <a:schemeClr val="tx1"/>
                </a:solidFill>
                <a:effectLst/>
                <a:latin typeface="Times New Roman" pitchFamily="18" charset="0"/>
                <a:ea typeface="+mn-ea"/>
                <a:cs typeface="Arial" charset="0"/>
              </a:rPr>
              <a:t>. </a:t>
            </a:r>
            <a:endParaRPr lang="en-US" altLang="en-US" dirty="0" smtClean="0">
              <a:cs typeface="Arial" panose="020B0604020202020204" pitchFamily="34" charset="0"/>
            </a:endParaRPr>
          </a:p>
        </p:txBody>
      </p:sp>
      <p:sp>
        <p:nvSpPr>
          <p:cNvPr id="2" name="Header Placeholder 1"/>
          <p:cNvSpPr>
            <a:spLocks noGrp="1"/>
          </p:cNvSpPr>
          <p:nvPr>
            <p:ph type="hdr" sz="quarter"/>
          </p:nvPr>
        </p:nvSpPr>
        <p:spPr/>
        <p:txBody>
          <a:bodyPr/>
          <a:lstStyle/>
          <a:p>
            <a:pPr>
              <a:defRPr/>
            </a:pPr>
            <a:r>
              <a:rPr lang="en-US"/>
              <a:t>Kessel &amp; Ben-Tal's Introcution to Proteins</a:t>
            </a:r>
          </a:p>
        </p:txBody>
      </p:sp>
    </p:spTree>
    <p:extLst>
      <p:ext uri="{BB962C8B-B14F-4D97-AF65-F5344CB8AC3E}">
        <p14:creationId xmlns:p14="http://schemas.microsoft.com/office/powerpoint/2010/main" val="1590653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EB556A5F-A6B1-44CB-ADF1-E340C9EACECB}" type="slidenum">
              <a:rPr lang="en-US" altLang="en-US" smtClean="0">
                <a:ea typeface="Times New Roman (Hebrew)" panose="02020603050405020304" pitchFamily="18" charset="0"/>
                <a:cs typeface="Times New Roman (Hebrew)" panose="02020603050405020304" pitchFamily="18" charset="0"/>
              </a:rPr>
              <a:pPr algn="l">
                <a:spcBef>
                  <a:spcPct val="0"/>
                </a:spcBef>
              </a:pPr>
              <a:t>38</a:t>
            </a:fld>
            <a:endParaRPr lang="en-US" altLang="en-US" smtClean="0">
              <a:ea typeface="Times New Roman (Hebrew)" panose="02020603050405020304" pitchFamily="18" charset="0"/>
              <a:cs typeface="Times New Roman (Hebrew)" panose="02020603050405020304" pitchFamily="18"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US" altLang="en-US" dirty="0" smtClean="0">
              <a:cs typeface="Arial" panose="020B0604020202020204" pitchFamily="34" charset="0"/>
            </a:endParaRPr>
          </a:p>
        </p:txBody>
      </p:sp>
      <p:sp>
        <p:nvSpPr>
          <p:cNvPr id="2" name="Header Placeholder 1"/>
          <p:cNvSpPr>
            <a:spLocks noGrp="1"/>
          </p:cNvSpPr>
          <p:nvPr>
            <p:ph type="hdr" sz="quarter"/>
          </p:nvPr>
        </p:nvSpPr>
        <p:spPr/>
        <p:txBody>
          <a:bodyPr/>
          <a:lstStyle/>
          <a:p>
            <a:pPr>
              <a:defRPr/>
            </a:pPr>
            <a:r>
              <a:rPr lang="en-US"/>
              <a:t>Kessel &amp; Ben-Tal's Introcution to Proteins</a:t>
            </a:r>
          </a:p>
        </p:txBody>
      </p:sp>
    </p:spTree>
    <p:extLst>
      <p:ext uri="{BB962C8B-B14F-4D97-AF65-F5344CB8AC3E}">
        <p14:creationId xmlns:p14="http://schemas.microsoft.com/office/powerpoint/2010/main" val="2374809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dirty="0" smtClean="0"/>
          </a:p>
        </p:txBody>
      </p:sp>
      <p:sp>
        <p:nvSpPr>
          <p:cNvPr id="142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marL="742950" indent="-285750" defTabSz="966788">
              <a:defRPr>
                <a:solidFill>
                  <a:schemeClr val="tx1"/>
                </a:solidFill>
                <a:latin typeface="Arial" panose="020B0604020202020204" pitchFamily="34" charset="0"/>
                <a:cs typeface="Arial" panose="020B0604020202020204" pitchFamily="34" charset="0"/>
              </a:defRPr>
            </a:lvl2pPr>
            <a:lvl3pPr marL="1143000" indent="-228600" defTabSz="966788">
              <a:defRPr>
                <a:solidFill>
                  <a:schemeClr val="tx1"/>
                </a:solidFill>
                <a:latin typeface="Arial" panose="020B0604020202020204" pitchFamily="34" charset="0"/>
                <a:cs typeface="Arial" panose="020B0604020202020204" pitchFamily="34" charset="0"/>
              </a:defRPr>
            </a:lvl3pPr>
            <a:lvl4pPr marL="1600200" indent="-228600" defTabSz="966788">
              <a:defRPr>
                <a:solidFill>
                  <a:schemeClr val="tx1"/>
                </a:solidFill>
                <a:latin typeface="Arial" panose="020B0604020202020204" pitchFamily="34" charset="0"/>
                <a:cs typeface="Arial" panose="020B0604020202020204" pitchFamily="34" charset="0"/>
              </a:defRPr>
            </a:lvl4pPr>
            <a:lvl5pPr marL="2057400" indent="-228600" defTabSz="966788">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22B3D4-C737-494A-B979-103AF0208A85}" type="slidenum">
              <a:rPr lang="en-US" altLang="en-US" sz="1200" smtClean="0">
                <a:solidFill>
                  <a:srgbClr val="000000"/>
                </a:solidFill>
                <a:latin typeface="Times New Roman" panose="02020603050405020304" pitchFamily="18" charset="0"/>
                <a:ea typeface="Times New Roman (Hebrew)" panose="02020603050405020304" pitchFamily="18" charset="0"/>
                <a:cs typeface="Times New Roman (Hebrew)" panose="02020603050405020304" pitchFamily="18" charset="0"/>
              </a:rPr>
              <a:pPr/>
              <a:t>39</a:t>
            </a:fld>
            <a:endParaRPr lang="en-US" altLang="en-US" sz="1200" smtClean="0">
              <a:solidFill>
                <a:srgbClr val="000000"/>
              </a:solidFill>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Tree>
    <p:extLst>
      <p:ext uri="{BB962C8B-B14F-4D97-AF65-F5344CB8AC3E}">
        <p14:creationId xmlns:p14="http://schemas.microsoft.com/office/powerpoint/2010/main" val="2334259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dirty="0" smtClean="0"/>
          </a:p>
        </p:txBody>
      </p:sp>
      <p:sp>
        <p:nvSpPr>
          <p:cNvPr id="142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marL="742950" indent="-285750" defTabSz="966788">
              <a:defRPr>
                <a:solidFill>
                  <a:schemeClr val="tx1"/>
                </a:solidFill>
                <a:latin typeface="Arial" panose="020B0604020202020204" pitchFamily="34" charset="0"/>
                <a:cs typeface="Arial" panose="020B0604020202020204" pitchFamily="34" charset="0"/>
              </a:defRPr>
            </a:lvl2pPr>
            <a:lvl3pPr marL="1143000" indent="-228600" defTabSz="966788">
              <a:defRPr>
                <a:solidFill>
                  <a:schemeClr val="tx1"/>
                </a:solidFill>
                <a:latin typeface="Arial" panose="020B0604020202020204" pitchFamily="34" charset="0"/>
                <a:cs typeface="Arial" panose="020B0604020202020204" pitchFamily="34" charset="0"/>
              </a:defRPr>
            </a:lvl3pPr>
            <a:lvl4pPr marL="1600200" indent="-228600" defTabSz="966788">
              <a:defRPr>
                <a:solidFill>
                  <a:schemeClr val="tx1"/>
                </a:solidFill>
                <a:latin typeface="Arial" panose="020B0604020202020204" pitchFamily="34" charset="0"/>
                <a:cs typeface="Arial" panose="020B0604020202020204" pitchFamily="34" charset="0"/>
              </a:defRPr>
            </a:lvl4pPr>
            <a:lvl5pPr marL="2057400" indent="-228600" defTabSz="966788">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22B3D4-C737-494A-B979-103AF0208A85}" type="slidenum">
              <a:rPr lang="en-US" altLang="en-US" sz="1200" smtClean="0">
                <a:solidFill>
                  <a:srgbClr val="000000"/>
                </a:solidFill>
                <a:latin typeface="Times New Roman" panose="02020603050405020304" pitchFamily="18" charset="0"/>
                <a:ea typeface="Times New Roman (Hebrew)" panose="02020603050405020304" pitchFamily="18" charset="0"/>
                <a:cs typeface="Times New Roman (Hebrew)" panose="02020603050405020304" pitchFamily="18" charset="0"/>
              </a:rPr>
              <a:pPr/>
              <a:t>40</a:t>
            </a:fld>
            <a:endParaRPr lang="en-US" altLang="en-US" sz="1200" smtClean="0">
              <a:solidFill>
                <a:srgbClr val="000000"/>
              </a:solidFill>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Tree>
    <p:extLst>
      <p:ext uri="{BB962C8B-B14F-4D97-AF65-F5344CB8AC3E}">
        <p14:creationId xmlns:p14="http://schemas.microsoft.com/office/powerpoint/2010/main" val="3190536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dirty="0" smtClean="0"/>
          </a:p>
        </p:txBody>
      </p:sp>
      <p:sp>
        <p:nvSpPr>
          <p:cNvPr id="142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marL="742950" indent="-285750" defTabSz="966788">
              <a:defRPr>
                <a:solidFill>
                  <a:schemeClr val="tx1"/>
                </a:solidFill>
                <a:latin typeface="Arial" panose="020B0604020202020204" pitchFamily="34" charset="0"/>
                <a:cs typeface="Arial" panose="020B0604020202020204" pitchFamily="34" charset="0"/>
              </a:defRPr>
            </a:lvl2pPr>
            <a:lvl3pPr marL="1143000" indent="-228600" defTabSz="966788">
              <a:defRPr>
                <a:solidFill>
                  <a:schemeClr val="tx1"/>
                </a:solidFill>
                <a:latin typeface="Arial" panose="020B0604020202020204" pitchFamily="34" charset="0"/>
                <a:cs typeface="Arial" panose="020B0604020202020204" pitchFamily="34" charset="0"/>
              </a:defRPr>
            </a:lvl3pPr>
            <a:lvl4pPr marL="1600200" indent="-228600" defTabSz="966788">
              <a:defRPr>
                <a:solidFill>
                  <a:schemeClr val="tx1"/>
                </a:solidFill>
                <a:latin typeface="Arial" panose="020B0604020202020204" pitchFamily="34" charset="0"/>
                <a:cs typeface="Arial" panose="020B0604020202020204" pitchFamily="34" charset="0"/>
              </a:defRPr>
            </a:lvl4pPr>
            <a:lvl5pPr marL="2057400" indent="-228600" defTabSz="966788">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22B3D4-C737-494A-B979-103AF0208A85}" type="slidenum">
              <a:rPr lang="en-US" altLang="en-US" sz="1200" smtClean="0">
                <a:solidFill>
                  <a:srgbClr val="000000"/>
                </a:solidFill>
                <a:latin typeface="Times New Roman" panose="02020603050405020304" pitchFamily="18" charset="0"/>
                <a:ea typeface="Times New Roman (Hebrew)" panose="02020603050405020304" pitchFamily="18" charset="0"/>
                <a:cs typeface="Times New Roman (Hebrew)" panose="02020603050405020304" pitchFamily="18" charset="0"/>
              </a:rPr>
              <a:pPr/>
              <a:t>41</a:t>
            </a:fld>
            <a:endParaRPr lang="en-US" altLang="en-US" sz="1200" smtClean="0">
              <a:solidFill>
                <a:srgbClr val="000000"/>
              </a:solidFill>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Tree>
    <p:extLst>
      <p:ext uri="{BB962C8B-B14F-4D97-AF65-F5344CB8AC3E}">
        <p14:creationId xmlns:p14="http://schemas.microsoft.com/office/powerpoint/2010/main" val="34450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smtClean="0">
                <a:cs typeface="Arial" panose="020B0604020202020204" pitchFamily="34" charset="0"/>
              </a:rPr>
              <a:t>A </a:t>
            </a:r>
            <a:r>
              <a:rPr lang="en-US" altLang="en-US" b="1" smtClean="0">
                <a:cs typeface="Arial" panose="020B0604020202020204" pitchFamily="34" charset="0"/>
              </a:rPr>
              <a:t>configuration</a:t>
            </a:r>
            <a:r>
              <a:rPr lang="en-US" altLang="en-US" smtClean="0">
                <a:cs typeface="Arial" panose="020B0604020202020204" pitchFamily="34" charset="0"/>
              </a:rPr>
              <a:t> is the exact spatial distribution of all system atoms at a certain point in time.</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1F70C38A-6F94-4A21-BC0A-9FD862FC1AEB}" type="slidenum">
              <a:rPr lang="en-US" altLang="en-US" smtClean="0"/>
              <a:pPr algn="l">
                <a:spcBef>
                  <a:spcPct val="0"/>
                </a:spcBef>
              </a:pPr>
              <a:t>7</a:t>
            </a:fld>
            <a:endParaRPr lang="en-US" altLang="en-US" smtClean="0"/>
          </a:p>
        </p:txBody>
      </p:sp>
    </p:spTree>
    <p:extLst>
      <p:ext uri="{BB962C8B-B14F-4D97-AF65-F5344CB8AC3E}">
        <p14:creationId xmlns:p14="http://schemas.microsoft.com/office/powerpoint/2010/main" val="2690722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1291D50A-FA5E-4340-8E02-0D8AB3A4723B}" type="slidenum">
              <a:rPr lang="en-US" altLang="en-US" smtClean="0"/>
              <a:pPr algn="l">
                <a:spcBef>
                  <a:spcPct val="0"/>
                </a:spcBef>
              </a:pPr>
              <a:t>8</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b="1" smtClean="0">
                <a:cs typeface="Times New Roman" panose="02020603050405020304" pitchFamily="18" charset="0"/>
              </a:rPr>
              <a:t>Figure 3-8. Explicit description in molecular mechanics calculation.</a:t>
            </a:r>
            <a:r>
              <a:rPr lang="en-US" altLang="en-US" smtClean="0">
                <a:cs typeface="Times New Roman" panose="02020603050405020304" pitchFamily="18" charset="0"/>
              </a:rPr>
              <a:t> (a) A small globular protein (barnase, PDB entry 1b2x) soaked in solvent, which includes water molecules and ions (0.5 M NaCl). The protein is presented as blue atom spheres, whereas the surrounding water molecules are presented as sticks, colored by atom type. Na</a:t>
            </a:r>
            <a:r>
              <a:rPr lang="en-US" altLang="en-US" baseline="30000" smtClean="0">
                <a:cs typeface="Times New Roman" panose="02020603050405020304" pitchFamily="18" charset="0"/>
              </a:rPr>
              <a:t>+</a:t>
            </a:r>
            <a:r>
              <a:rPr lang="en-US" altLang="en-US" smtClean="0">
                <a:cs typeface="Times New Roman" panose="02020603050405020304" pitchFamily="18" charset="0"/>
              </a:rPr>
              <a:t> and Cl</a:t>
            </a:r>
            <a:r>
              <a:rPr lang="en-US" altLang="en-US" baseline="30000" smtClean="0">
                <a:cs typeface="Times New Roman" panose="02020603050405020304" pitchFamily="18" charset="0"/>
              </a:rPr>
              <a:t>-</a:t>
            </a:r>
            <a:r>
              <a:rPr lang="en-US" altLang="en-US" smtClean="0">
                <a:cs typeface="Times New Roman" panose="02020603050405020304" pitchFamily="18" charset="0"/>
              </a:rPr>
              <a:t> ions are presented as small yellow and magenta spheres, respectively. All atoms should be included in the simulation. </a:t>
            </a:r>
          </a:p>
        </p:txBody>
      </p:sp>
    </p:spTree>
    <p:extLst>
      <p:ext uri="{BB962C8B-B14F-4D97-AF65-F5344CB8AC3E}">
        <p14:creationId xmlns:p14="http://schemas.microsoft.com/office/powerpoint/2010/main" val="682097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7ECC6277-39F3-4068-A826-395DF43B940A}" type="slidenum">
              <a:rPr lang="en-US" altLang="en-US" smtClean="0"/>
              <a:pPr algn="l">
                <a:spcBef>
                  <a:spcPct val="0"/>
                </a:spcBef>
              </a:pPr>
              <a:t>9</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dirty="0" smtClean="0">
                <a:cs typeface="Times New Roman" panose="02020603050405020304" pitchFamily="18" charset="0"/>
              </a:rPr>
              <a:t>(b) A molecular dynamics snapshot of the ABC transporter Sav1866 in a </a:t>
            </a:r>
            <a:r>
              <a:rPr lang="en-US" altLang="en-US" dirty="0" err="1" smtClean="0">
                <a:cs typeface="Times New Roman" panose="02020603050405020304" pitchFamily="18" charset="0"/>
              </a:rPr>
              <a:t>palmitoyl-oleyl</a:t>
            </a:r>
            <a:r>
              <a:rPr lang="en-US" altLang="en-US" dirty="0" smtClean="0">
                <a:cs typeface="Times New Roman" panose="02020603050405020304" pitchFamily="18" charset="0"/>
              </a:rPr>
              <a:t> </a:t>
            </a:r>
            <a:r>
              <a:rPr lang="en-US" altLang="en-US" dirty="0" err="1" smtClean="0">
                <a:cs typeface="Times New Roman" panose="02020603050405020304" pitchFamily="18" charset="0"/>
              </a:rPr>
              <a:t>phosphatidylethanilamine</a:t>
            </a:r>
            <a:r>
              <a:rPr lang="en-US" altLang="en-US" dirty="0" smtClean="0">
                <a:cs typeface="Times New Roman" panose="02020603050405020304" pitchFamily="18" charset="0"/>
              </a:rPr>
              <a:t> (POPE) lipid bilayer, surrounded by aqueous solvent. The lipid head groups and the protein are shown in a space-filling representation, whereas the lipid tails and aqueous solvent are shown in a wireframe representation. Lipid molecules are gray, water molecules are blue (oxygen) and white (hydrogen), and the two protein subunits are colored in red and orange, respectively. Courtesy of Drew Bennett and Peter </a:t>
            </a:r>
            <a:r>
              <a:rPr lang="en-US" altLang="en-US" dirty="0" err="1" smtClean="0">
                <a:cs typeface="Times New Roman" panose="02020603050405020304" pitchFamily="18" charset="0"/>
              </a:rPr>
              <a:t>Tieleman</a:t>
            </a:r>
            <a:r>
              <a:rPr lang="en-US" altLang="en-US" dirty="0" smtClean="0">
                <a:cs typeface="Times New Roman" panose="02020603050405020304" pitchFamily="18" charset="0"/>
              </a:rPr>
              <a:t>, University of Calgary. </a:t>
            </a:r>
          </a:p>
        </p:txBody>
      </p:sp>
    </p:spTree>
    <p:extLst>
      <p:ext uri="{BB962C8B-B14F-4D97-AF65-F5344CB8AC3E}">
        <p14:creationId xmlns:p14="http://schemas.microsoft.com/office/powerpoint/2010/main" val="50059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12AE1557-086D-4479-BEB7-E2F4A7B0578B}" type="slidenum">
              <a:rPr lang="en-US" altLang="en-US" smtClean="0"/>
              <a:pPr algn="l">
                <a:spcBef>
                  <a:spcPct val="0"/>
                </a:spcBef>
              </a:pPr>
              <a:t>10</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US" altLang="en-US" smtClean="0">
              <a:cs typeface="Times New Roman" panose="02020603050405020304" pitchFamily="18" charset="0"/>
            </a:endParaRPr>
          </a:p>
        </p:txBody>
      </p:sp>
    </p:spTree>
    <p:extLst>
      <p:ext uri="{BB962C8B-B14F-4D97-AF65-F5344CB8AC3E}">
        <p14:creationId xmlns:p14="http://schemas.microsoft.com/office/powerpoint/2010/main" val="190739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1C740551-4C7B-4FD2-85DD-21790C4541FE}" type="slidenum">
              <a:rPr lang="en-US" altLang="en-US" smtClean="0"/>
              <a:pPr algn="l">
                <a:spcBef>
                  <a:spcPct val="0"/>
                </a:spcBef>
              </a:pPr>
              <a:t>11</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r>
              <a:rPr lang="en-US" altLang="en-US" dirty="0" smtClean="0">
                <a:cs typeface="Times New Roman" panose="02020603050405020304" pitchFamily="18" charset="0"/>
              </a:rPr>
              <a:t>G</a:t>
            </a:r>
            <a:r>
              <a:rPr lang="en-US" altLang="en-US" baseline="0" dirty="0" smtClean="0">
                <a:cs typeface="Times New Roman" panose="02020603050405020304" pitchFamily="18" charset="0"/>
              </a:rPr>
              <a:t> is the ‘useful’ energy in the system, i.e. energy that can be used for doing non-expansion work.</a:t>
            </a:r>
            <a:r>
              <a:rPr lang="en-US" altLang="en-US" dirty="0" smtClean="0">
                <a:cs typeface="Times New Roman" panose="02020603050405020304" pitchFamily="18" charset="0"/>
              </a:rPr>
              <a:t> True calculation of the free energy can only be done by QM methods. Therefore, an approximation must be used.</a:t>
            </a:r>
          </a:p>
          <a:p>
            <a:pPr marL="171450" indent="-171450" algn="l" rtl="0" eaLnBrk="1" hangingPunct="1">
              <a:buFontTx/>
              <a:buChar char="•"/>
            </a:pPr>
            <a:r>
              <a:rPr lang="en-US" altLang="en-US" dirty="0" smtClean="0">
                <a:cs typeface="Times New Roman" panose="02020603050405020304" pitchFamily="18" charset="0"/>
              </a:rPr>
              <a:t>The potential energy results from all covalent and most non-covalent interactions (except nonpolar) in the molecular system.</a:t>
            </a:r>
          </a:p>
          <a:p>
            <a:pPr marL="171450" indent="-171450" algn="l" rtl="0" eaLnBrk="1" hangingPunct="1">
              <a:buFontTx/>
              <a:buChar char="•"/>
            </a:pPr>
            <a:r>
              <a:rPr lang="en-US" altLang="en-US" dirty="0" smtClean="0">
                <a:cs typeface="Times New Roman" panose="02020603050405020304" pitchFamily="18" charset="0"/>
              </a:rPr>
              <a:t>The kinetic energy depends on the temperature. If the latter doesn’t change, than </a:t>
            </a:r>
            <a:r>
              <a:rPr lang="el-GR" altLang="en-US" dirty="0" smtClean="0">
                <a:cs typeface="Times New Roman" panose="02020603050405020304" pitchFamily="18" charset="0"/>
              </a:rPr>
              <a:t>Δ</a:t>
            </a:r>
            <a:r>
              <a:rPr lang="en-US" altLang="en-US" dirty="0" smtClean="0">
                <a:cs typeface="Times New Roman" panose="02020603050405020304" pitchFamily="18" charset="0"/>
              </a:rPr>
              <a:t>K = 0</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altLang="en-US" dirty="0" smtClean="0">
                <a:cs typeface="Times New Roman" panose="02020603050405020304" pitchFamily="18" charset="0"/>
              </a:rPr>
              <a:t>[Note: the dependence</a:t>
            </a:r>
            <a:r>
              <a:rPr lang="en-US" altLang="en-US" baseline="0" dirty="0" smtClean="0">
                <a:cs typeface="Times New Roman" panose="02020603050405020304" pitchFamily="18" charset="0"/>
              </a:rPr>
              <a:t> of </a:t>
            </a:r>
            <a:r>
              <a:rPr lang="el-GR" altLang="en-US" baseline="0" dirty="0" smtClean="0">
                <a:cs typeface="Times New Roman" panose="02020603050405020304" pitchFamily="18" charset="0"/>
              </a:rPr>
              <a:t>Δ</a:t>
            </a:r>
            <a:r>
              <a:rPr lang="en-US" altLang="en-US" baseline="0" dirty="0" smtClean="0">
                <a:cs typeface="Times New Roman" panose="02020603050405020304" pitchFamily="18" charset="0"/>
              </a:rPr>
              <a:t>G in </a:t>
            </a:r>
            <a:r>
              <a:rPr lang="el-GR" altLang="en-US" baseline="0" dirty="0" smtClean="0">
                <a:cs typeface="Times New Roman" panose="02020603050405020304" pitchFamily="18" charset="0"/>
              </a:rPr>
              <a:t>Δ</a:t>
            </a:r>
            <a:r>
              <a:rPr lang="en-US" altLang="en-US" baseline="0" dirty="0" smtClean="0">
                <a:cs typeface="Times New Roman" panose="02020603050405020304" pitchFamily="18" charset="0"/>
              </a:rPr>
              <a:t>H and T</a:t>
            </a:r>
            <a:r>
              <a:rPr lang="el-GR" altLang="en-US" baseline="0" dirty="0" smtClean="0">
                <a:cs typeface="Times New Roman" panose="02020603050405020304" pitchFamily="18" charset="0"/>
              </a:rPr>
              <a:t>Δ</a:t>
            </a:r>
            <a:r>
              <a:rPr lang="en-US" altLang="en-US" baseline="0" dirty="0" smtClean="0">
                <a:cs typeface="Times New Roman" panose="02020603050405020304" pitchFamily="18" charset="0"/>
              </a:rPr>
              <a:t>S is when all these physical parameters correspond to the system. When the entropy of the universe is used, then </a:t>
            </a:r>
            <a:r>
              <a:rPr lang="el-GR" altLang="en-US" baseline="0" dirty="0" smtClean="0">
                <a:cs typeface="Times New Roman" panose="02020603050405020304" pitchFamily="18" charset="0"/>
              </a:rPr>
              <a:t>Δ</a:t>
            </a:r>
            <a:r>
              <a:rPr lang="en-US" altLang="en-US" baseline="0" dirty="0" smtClean="0">
                <a:cs typeface="Times New Roman" panose="02020603050405020304" pitchFamily="18" charset="0"/>
              </a:rPr>
              <a:t>G = -T</a:t>
            </a:r>
            <a:r>
              <a:rPr lang="el-GR" altLang="en-US" baseline="0" dirty="0" smtClean="0">
                <a:cs typeface="Times New Roman" panose="02020603050405020304" pitchFamily="18" charset="0"/>
              </a:rPr>
              <a:t>Δ</a:t>
            </a:r>
            <a:r>
              <a:rPr lang="en-US" altLang="en-US" baseline="0" dirty="0" err="1" smtClean="0">
                <a:cs typeface="Times New Roman" panose="02020603050405020304" pitchFamily="18" charset="0"/>
              </a:rPr>
              <a:t>S</a:t>
            </a:r>
            <a:r>
              <a:rPr lang="en-US" altLang="en-US" baseline="-25000" dirty="0" err="1" smtClean="0">
                <a:cs typeface="Times New Roman" panose="02020603050405020304" pitchFamily="18" charset="0"/>
              </a:rPr>
              <a:t>universe</a:t>
            </a:r>
            <a:r>
              <a:rPr lang="en-US" altLang="en-US" baseline="0" dirty="0" smtClean="0">
                <a:cs typeface="Times New Roman" panose="02020603050405020304" pitchFamily="18" charset="0"/>
              </a:rPr>
              <a:t>, which means that as the entropy increases the free energy becomes more negative. It also means that </a:t>
            </a:r>
            <a:r>
              <a:rPr lang="el-GR" altLang="en-US" baseline="0" dirty="0" smtClean="0">
                <a:cs typeface="Times New Roman" panose="02020603050405020304" pitchFamily="18" charset="0"/>
              </a:rPr>
              <a:t>Δ</a:t>
            </a:r>
            <a:r>
              <a:rPr lang="en-US" altLang="en-US" baseline="0" dirty="0" err="1" smtClean="0">
                <a:cs typeface="Times New Roman" panose="02020603050405020304" pitchFamily="18" charset="0"/>
              </a:rPr>
              <a:t>S</a:t>
            </a:r>
            <a:r>
              <a:rPr lang="en-US" altLang="en-US" baseline="-25000" dirty="0" err="1" smtClean="0">
                <a:cs typeface="Times New Roman" panose="02020603050405020304" pitchFamily="18" charset="0"/>
              </a:rPr>
              <a:t>universe</a:t>
            </a:r>
            <a:r>
              <a:rPr lang="en-US" altLang="en-US" baseline="0" dirty="0" smtClean="0">
                <a:cs typeface="Times New Roman" panose="02020603050405020304" pitchFamily="18" charset="0"/>
              </a:rPr>
              <a:t> includes </a:t>
            </a:r>
            <a:r>
              <a:rPr lang="el-GR" altLang="en-US" baseline="0" dirty="0" smtClean="0">
                <a:cs typeface="Times New Roman" panose="02020603050405020304" pitchFamily="18" charset="0"/>
              </a:rPr>
              <a:t>Δ</a:t>
            </a:r>
            <a:r>
              <a:rPr lang="en-US" altLang="en-US" baseline="0" smtClean="0">
                <a:cs typeface="Times New Roman" panose="02020603050405020304" pitchFamily="18" charset="0"/>
              </a:rPr>
              <a:t>H.]</a:t>
            </a:r>
            <a:endParaRPr lang="en-US" altLang="en-US" dirty="0" smtClean="0">
              <a:cs typeface="Times New Roman" panose="02020603050405020304" pitchFamily="18" charset="0"/>
            </a:endParaRPr>
          </a:p>
        </p:txBody>
      </p:sp>
    </p:spTree>
    <p:extLst>
      <p:ext uri="{BB962C8B-B14F-4D97-AF65-F5344CB8AC3E}">
        <p14:creationId xmlns:p14="http://schemas.microsoft.com/office/powerpoint/2010/main" val="1011906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AD6A019B-E300-4AE0-8F95-78DD5BF8BCB4}" type="slidenum">
              <a:rPr lang="en-US" altLang="en-US" smtClean="0"/>
              <a:pPr algn="l">
                <a:spcBef>
                  <a:spcPct val="0"/>
                </a:spcBef>
              </a:pPr>
              <a:t>12</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b="1" dirty="0" smtClean="0">
                <a:cs typeface="Arial" panose="020B0604020202020204" pitchFamily="34" charset="0"/>
              </a:rPr>
              <a:t>Box 3-1 Figure 1. A simple force field. </a:t>
            </a:r>
            <a:r>
              <a:rPr lang="en-US" altLang="en-US" dirty="0" smtClean="0">
                <a:cs typeface="Arial" panose="020B0604020202020204" pitchFamily="34" charset="0"/>
              </a:rPr>
              <a:t>(a-d) The dependency of the potential energy of the system on the following covalent bond factors: (a) Length, </a:t>
            </a:r>
            <a:r>
              <a:rPr lang="en-US" altLang="en-US" i="1" dirty="0" smtClean="0">
                <a:cs typeface="Arial" panose="020B0604020202020204" pitchFamily="34" charset="0"/>
              </a:rPr>
              <a:t>b</a:t>
            </a:r>
            <a:r>
              <a:rPr lang="en-US" altLang="en-US" baseline="-30000" dirty="0" smtClean="0">
                <a:cs typeface="Arial" panose="020B0604020202020204" pitchFamily="34" charset="0"/>
              </a:rPr>
              <a:t>i</a:t>
            </a:r>
            <a:r>
              <a:rPr lang="en-US" altLang="en-US" dirty="0" smtClean="0">
                <a:cs typeface="Arial" panose="020B0604020202020204" pitchFamily="34" charset="0"/>
              </a:rPr>
              <a:t>. (b) Valence angle, </a:t>
            </a:r>
            <a:r>
              <a:rPr lang="en-US" altLang="en-US" dirty="0" smtClean="0">
                <a:cs typeface="Arial" panose="020B0604020202020204" pitchFamily="34" charset="0"/>
                <a:sym typeface="Symbol" panose="05050102010706020507" pitchFamily="18" charset="2"/>
              </a:rPr>
              <a:t></a:t>
            </a:r>
            <a:r>
              <a:rPr lang="en-US" altLang="en-US" baseline="-30000" dirty="0" err="1" smtClean="0">
                <a:cs typeface="Arial" panose="020B0604020202020204" pitchFamily="34" charset="0"/>
              </a:rPr>
              <a:t>i</a:t>
            </a:r>
            <a:r>
              <a:rPr lang="en-US" altLang="en-US" dirty="0" smtClean="0">
                <a:cs typeface="Arial" panose="020B0604020202020204" pitchFamily="34" charset="0"/>
              </a:rPr>
              <a:t> (c) Dihedral angle, </a:t>
            </a:r>
            <a:r>
              <a:rPr lang="en-US" altLang="en-US" dirty="0" smtClean="0">
                <a:cs typeface="Arial" panose="020B0604020202020204" pitchFamily="34" charset="0"/>
                <a:sym typeface="Symbol" panose="05050102010706020507" pitchFamily="18" charset="2"/>
              </a:rPr>
              <a:t></a:t>
            </a:r>
            <a:r>
              <a:rPr lang="en-US" altLang="en-US" baseline="-30000" dirty="0" smtClean="0">
                <a:cs typeface="Arial" panose="020B0604020202020204" pitchFamily="34" charset="0"/>
              </a:rPr>
              <a:t>I</a:t>
            </a:r>
            <a:r>
              <a:rPr lang="en-US" altLang="en-US" dirty="0" smtClean="0">
                <a:cs typeface="Arial" panose="020B0604020202020204" pitchFamily="34" charset="0"/>
              </a:rPr>
              <a:t>, and (d) improper dihedral angle, </a:t>
            </a:r>
            <a:r>
              <a:rPr lang="en-US" altLang="en-US" dirty="0" smtClean="0">
                <a:cs typeface="Arial" panose="020B0604020202020204" pitchFamily="34" charset="0"/>
                <a:sym typeface="Symbol" panose="05050102010706020507" pitchFamily="18" charset="2"/>
              </a:rPr>
              <a:t></a:t>
            </a:r>
            <a:r>
              <a:rPr lang="en-US" altLang="en-US" baseline="-30000" dirty="0" err="1" smtClean="0">
                <a:cs typeface="Arial" panose="020B0604020202020204" pitchFamily="34" charset="0"/>
              </a:rPr>
              <a:t>i</a:t>
            </a:r>
            <a:r>
              <a:rPr lang="en-US" altLang="en-US" dirty="0" smtClean="0">
                <a:cs typeface="Arial" panose="020B0604020202020204" pitchFamily="34" charset="0"/>
              </a:rPr>
              <a:t>, i.e. deviation from planarity. In all cases, the interaction is depicted as a comparison between the actual value found in the coordinate file (</a:t>
            </a:r>
            <a:r>
              <a:rPr lang="en-US" altLang="en-US" i="1" dirty="0" smtClean="0">
                <a:cs typeface="Arial" panose="020B0604020202020204" pitchFamily="34" charset="0"/>
              </a:rPr>
              <a:t>e.g., b</a:t>
            </a:r>
            <a:r>
              <a:rPr lang="en-US" altLang="en-US" baseline="-30000" dirty="0" smtClean="0">
                <a:cs typeface="Arial" panose="020B0604020202020204" pitchFamily="34" charset="0"/>
              </a:rPr>
              <a:t>i</a:t>
            </a:r>
            <a:r>
              <a:rPr lang="en-US" altLang="en-US" dirty="0" smtClean="0">
                <a:cs typeface="Arial" panose="020B0604020202020204" pitchFamily="34" charset="0"/>
              </a:rPr>
              <a:t> and </a:t>
            </a:r>
            <a:r>
              <a:rPr lang="en-US" altLang="en-US" dirty="0" smtClean="0">
                <a:cs typeface="Arial" panose="020B0604020202020204" pitchFamily="34" charset="0"/>
                <a:sym typeface="Symbol" panose="05050102010706020507" pitchFamily="18" charset="2"/>
              </a:rPr>
              <a:t></a:t>
            </a:r>
            <a:r>
              <a:rPr lang="en-US" altLang="en-US" baseline="-30000" dirty="0" err="1" smtClean="0">
                <a:cs typeface="Arial" panose="020B0604020202020204" pitchFamily="34" charset="0"/>
              </a:rPr>
              <a:t>i</a:t>
            </a:r>
            <a:r>
              <a:rPr lang="en-US" altLang="en-US" dirty="0" smtClean="0">
                <a:cs typeface="Arial" panose="020B0604020202020204" pitchFamily="34" charset="0"/>
              </a:rPr>
              <a:t>) and the theoretical equilibrium value (e.g., </a:t>
            </a:r>
            <a:r>
              <a:rPr lang="en-US" altLang="en-US" i="1" dirty="0" smtClean="0">
                <a:cs typeface="Arial" panose="020B0604020202020204" pitchFamily="34" charset="0"/>
              </a:rPr>
              <a:t>b</a:t>
            </a:r>
            <a:r>
              <a:rPr lang="en-US" altLang="en-US" baseline="-30000" dirty="0" smtClean="0">
                <a:cs typeface="Arial" panose="020B0604020202020204" pitchFamily="34" charset="0"/>
              </a:rPr>
              <a:t>i,0</a:t>
            </a:r>
            <a:r>
              <a:rPr lang="en-US" altLang="en-US" dirty="0" smtClean="0">
                <a:cs typeface="Arial" panose="020B0604020202020204" pitchFamily="34" charset="0"/>
              </a:rPr>
              <a:t> and </a:t>
            </a:r>
            <a:r>
              <a:rPr lang="en-US" altLang="en-US" dirty="0" smtClean="0">
                <a:cs typeface="Arial" panose="020B0604020202020204" pitchFamily="34" charset="0"/>
                <a:sym typeface="Symbol" panose="05050102010706020507" pitchFamily="18" charset="2"/>
              </a:rPr>
              <a:t></a:t>
            </a:r>
            <a:r>
              <a:rPr lang="en-US" altLang="en-US" baseline="-30000" dirty="0" smtClean="0">
                <a:cs typeface="Arial" panose="020B0604020202020204" pitchFamily="34" charset="0"/>
              </a:rPr>
              <a:t>i,0</a:t>
            </a:r>
            <a:r>
              <a:rPr lang="en-US" altLang="en-US" dirty="0" smtClean="0">
                <a:cs typeface="Arial" panose="020B0604020202020204" pitchFamily="34" charset="0"/>
              </a:rPr>
              <a:t>). (e) The dependency of the van-der Waals potential energy on the distance (</a:t>
            </a:r>
            <a:r>
              <a:rPr lang="en-US" altLang="en-US" i="1" dirty="0" err="1" smtClean="0">
                <a:cs typeface="Arial" panose="020B0604020202020204" pitchFamily="34" charset="0"/>
              </a:rPr>
              <a:t>r</a:t>
            </a:r>
            <a:r>
              <a:rPr lang="en-US" altLang="en-US" i="1" baseline="-30000" dirty="0" err="1" smtClean="0">
                <a:cs typeface="Arial" panose="020B0604020202020204" pitchFamily="34" charset="0"/>
              </a:rPr>
              <a:t>ij</a:t>
            </a:r>
            <a:r>
              <a:rPr lang="en-US" altLang="en-US" dirty="0" smtClean="0">
                <a:cs typeface="Arial" panose="020B0604020202020204" pitchFamily="34" charset="0"/>
              </a:rPr>
              <a:t>) between interacting atoms </a:t>
            </a:r>
            <a:r>
              <a:rPr lang="en-US" altLang="en-US" i="1" dirty="0" err="1" smtClean="0">
                <a:cs typeface="Arial" panose="020B0604020202020204" pitchFamily="34" charset="0"/>
              </a:rPr>
              <a:t>i</a:t>
            </a:r>
            <a:r>
              <a:rPr lang="en-US" altLang="en-US" dirty="0" smtClean="0">
                <a:cs typeface="Arial" panose="020B0604020202020204" pitchFamily="34" charset="0"/>
              </a:rPr>
              <a:t> and </a:t>
            </a:r>
            <a:r>
              <a:rPr lang="en-US" altLang="en-US" i="1" dirty="0" smtClean="0">
                <a:cs typeface="Arial" panose="020B0604020202020204" pitchFamily="34" charset="0"/>
              </a:rPr>
              <a:t>j</a:t>
            </a:r>
            <a:r>
              <a:rPr lang="en-US" altLang="en-US" dirty="0" smtClean="0">
                <a:cs typeface="Arial" panose="020B0604020202020204" pitchFamily="34" charset="0"/>
              </a:rPr>
              <a:t>. (f) The dependency of the electrostatic potential energy on the local dielectric (</a:t>
            </a:r>
            <a:r>
              <a:rPr lang="en-US" altLang="en-US" i="1" dirty="0" smtClean="0">
                <a:cs typeface="Arial" panose="020B0604020202020204" pitchFamily="34" charset="0"/>
              </a:rPr>
              <a:t>D</a:t>
            </a:r>
            <a:r>
              <a:rPr lang="en-US" altLang="en-US" dirty="0" smtClean="0">
                <a:cs typeface="Arial" panose="020B0604020202020204" pitchFamily="34" charset="0"/>
              </a:rPr>
              <a:t>), and the distance (</a:t>
            </a:r>
            <a:r>
              <a:rPr lang="en-US" altLang="en-US" i="1" dirty="0" err="1" smtClean="0">
                <a:cs typeface="Arial" panose="020B0604020202020204" pitchFamily="34" charset="0"/>
              </a:rPr>
              <a:t>r</a:t>
            </a:r>
            <a:r>
              <a:rPr lang="en-US" altLang="en-US" i="1" baseline="-30000" dirty="0" err="1" smtClean="0">
                <a:cs typeface="Arial" panose="020B0604020202020204" pitchFamily="34" charset="0"/>
              </a:rPr>
              <a:t>ij</a:t>
            </a:r>
            <a:r>
              <a:rPr lang="en-US" altLang="en-US" dirty="0" smtClean="0">
                <a:cs typeface="Arial" panose="020B0604020202020204" pitchFamily="34" charset="0"/>
              </a:rPr>
              <a:t>) between atoms </a:t>
            </a:r>
            <a:r>
              <a:rPr lang="en-US" altLang="en-US" i="1" dirty="0" err="1" smtClean="0">
                <a:cs typeface="Arial" panose="020B0604020202020204" pitchFamily="34" charset="0"/>
              </a:rPr>
              <a:t>i</a:t>
            </a:r>
            <a:r>
              <a:rPr lang="en-US" altLang="en-US" dirty="0" smtClean="0">
                <a:cs typeface="Arial" panose="020B0604020202020204" pitchFamily="34" charset="0"/>
              </a:rPr>
              <a:t> and </a:t>
            </a:r>
            <a:r>
              <a:rPr lang="en-US" altLang="en-US" i="1" dirty="0" smtClean="0">
                <a:cs typeface="Arial" panose="020B0604020202020204" pitchFamily="34" charset="0"/>
              </a:rPr>
              <a:t>j</a:t>
            </a:r>
            <a:r>
              <a:rPr lang="en-US" altLang="en-US" dirty="0" smtClean="0">
                <a:cs typeface="Arial" panose="020B0604020202020204" pitchFamily="34" charset="0"/>
              </a:rPr>
              <a:t>, with charges q</a:t>
            </a:r>
            <a:r>
              <a:rPr lang="en-US" altLang="en-US" baseline="-30000" dirty="0" smtClean="0">
                <a:cs typeface="Arial" panose="020B0604020202020204" pitchFamily="34" charset="0"/>
              </a:rPr>
              <a:t>i</a:t>
            </a:r>
            <a:r>
              <a:rPr lang="en-US" altLang="en-US" dirty="0" smtClean="0">
                <a:cs typeface="Arial" panose="020B0604020202020204" pitchFamily="34" charset="0"/>
              </a:rPr>
              <a:t> and </a:t>
            </a:r>
            <a:r>
              <a:rPr lang="en-US" altLang="en-US" dirty="0" err="1" smtClean="0">
                <a:cs typeface="Arial" panose="020B0604020202020204" pitchFamily="34" charset="0"/>
              </a:rPr>
              <a:t>q</a:t>
            </a:r>
            <a:r>
              <a:rPr lang="en-US" altLang="en-US" baseline="-30000" dirty="0" err="1" smtClean="0">
                <a:cs typeface="Arial" panose="020B0604020202020204" pitchFamily="34" charset="0"/>
              </a:rPr>
              <a:t>j</a:t>
            </a:r>
            <a:r>
              <a:rPr lang="en-US" altLang="en-US" dirty="0" smtClean="0">
                <a:cs typeface="Arial" panose="020B0604020202020204" pitchFamily="34" charset="0"/>
              </a:rPr>
              <a:t>. The parameters </a:t>
            </a:r>
            <a:r>
              <a:rPr lang="en-US" altLang="en-US" i="1" dirty="0" err="1" smtClean="0">
                <a:cs typeface="Arial" panose="020B0604020202020204" pitchFamily="34" charset="0"/>
              </a:rPr>
              <a:t>k</a:t>
            </a:r>
            <a:r>
              <a:rPr lang="en-US" altLang="en-US" baseline="-30000" dirty="0" err="1" smtClean="0">
                <a:cs typeface="Arial" panose="020B0604020202020204" pitchFamily="34" charset="0"/>
              </a:rPr>
              <a:t>b,i</a:t>
            </a:r>
            <a:r>
              <a:rPr lang="en-US" altLang="en-US" dirty="0" smtClean="0">
                <a:cs typeface="Arial" panose="020B0604020202020204" pitchFamily="34" charset="0"/>
              </a:rPr>
              <a:t>, </a:t>
            </a:r>
            <a:r>
              <a:rPr lang="en-US" altLang="en-US" i="1" dirty="0" smtClean="0">
                <a:cs typeface="Arial" panose="020B0604020202020204" pitchFamily="34" charset="0"/>
              </a:rPr>
              <a:t>k</a:t>
            </a:r>
            <a:r>
              <a:rPr lang="en-US" altLang="en-US" baseline="-30000" dirty="0" smtClean="0">
                <a:cs typeface="Arial" panose="020B0604020202020204" pitchFamily="34" charset="0"/>
                <a:sym typeface="Symbol" panose="05050102010706020507" pitchFamily="18" charset="2"/>
              </a:rPr>
              <a:t></a:t>
            </a:r>
            <a:r>
              <a:rPr lang="en-US" altLang="en-US" baseline="-30000" dirty="0" smtClean="0">
                <a:cs typeface="Arial" panose="020B0604020202020204" pitchFamily="34" charset="0"/>
              </a:rPr>
              <a:t>,</a:t>
            </a:r>
            <a:r>
              <a:rPr lang="en-US" altLang="en-US" baseline="-30000" dirty="0" err="1" smtClean="0">
                <a:cs typeface="Arial" panose="020B0604020202020204" pitchFamily="34" charset="0"/>
              </a:rPr>
              <a:t>i</a:t>
            </a:r>
            <a:r>
              <a:rPr lang="en-US" altLang="en-US" dirty="0" smtClean="0">
                <a:cs typeface="Arial" panose="020B0604020202020204" pitchFamily="34" charset="0"/>
              </a:rPr>
              <a:t>, </a:t>
            </a:r>
            <a:r>
              <a:rPr lang="en-US" altLang="en-US" i="1" dirty="0" smtClean="0">
                <a:cs typeface="Arial" panose="020B0604020202020204" pitchFamily="34" charset="0"/>
              </a:rPr>
              <a:t>k</a:t>
            </a:r>
            <a:r>
              <a:rPr lang="en-US" altLang="en-US" baseline="-30000" dirty="0" smtClean="0">
                <a:cs typeface="Arial" panose="020B0604020202020204" pitchFamily="34" charset="0"/>
                <a:sym typeface="Symbol" panose="05050102010706020507" pitchFamily="18" charset="2"/>
              </a:rPr>
              <a:t></a:t>
            </a:r>
            <a:r>
              <a:rPr lang="en-US" altLang="en-US" baseline="-30000" dirty="0" smtClean="0">
                <a:cs typeface="Arial" panose="020B0604020202020204" pitchFamily="34" charset="0"/>
              </a:rPr>
              <a:t>,</a:t>
            </a:r>
            <a:r>
              <a:rPr lang="en-US" altLang="en-US" baseline="-30000" dirty="0" err="1" smtClean="0">
                <a:cs typeface="Arial" panose="020B0604020202020204" pitchFamily="34" charset="0"/>
              </a:rPr>
              <a:t>i</a:t>
            </a:r>
            <a:r>
              <a:rPr lang="en-US" altLang="en-US" dirty="0" smtClean="0">
                <a:cs typeface="Arial" panose="020B0604020202020204" pitchFamily="34" charset="0"/>
              </a:rPr>
              <a:t>, </a:t>
            </a:r>
            <a:r>
              <a:rPr lang="en-US" altLang="en-US" i="1" dirty="0" smtClean="0">
                <a:cs typeface="Arial" panose="020B0604020202020204" pitchFamily="34" charset="0"/>
              </a:rPr>
              <a:t>k</a:t>
            </a:r>
            <a:r>
              <a:rPr lang="en-US" altLang="en-US" baseline="-30000" dirty="0" smtClean="0">
                <a:cs typeface="Arial" panose="020B0604020202020204" pitchFamily="34" charset="0"/>
                <a:sym typeface="Symbol" panose="05050102010706020507" pitchFamily="18" charset="2"/>
              </a:rPr>
              <a:t></a:t>
            </a:r>
            <a:r>
              <a:rPr lang="en-US" altLang="en-US" baseline="-30000" dirty="0" smtClean="0">
                <a:cs typeface="Arial" panose="020B0604020202020204" pitchFamily="34" charset="0"/>
              </a:rPr>
              <a:t>,</a:t>
            </a:r>
            <a:r>
              <a:rPr lang="en-US" altLang="en-US" baseline="-30000" dirty="0" err="1" smtClean="0">
                <a:cs typeface="Arial" panose="020B0604020202020204" pitchFamily="34" charset="0"/>
              </a:rPr>
              <a:t>i</a:t>
            </a:r>
            <a:r>
              <a:rPr lang="en-US" altLang="en-US" dirty="0" smtClean="0">
                <a:cs typeface="Arial" panose="020B0604020202020204" pitchFamily="34" charset="0"/>
              </a:rPr>
              <a:t>, are the force constants of interactions a-d, respectively. </a:t>
            </a:r>
            <a:r>
              <a:rPr lang="en-US" altLang="en-US" i="1" dirty="0" err="1" smtClean="0">
                <a:cs typeface="Arial" panose="020B0604020202020204" pitchFamily="34" charset="0"/>
              </a:rPr>
              <a:t>A</a:t>
            </a:r>
            <a:r>
              <a:rPr lang="en-US" altLang="en-US" i="1" baseline="-30000" dirty="0" err="1" smtClean="0">
                <a:cs typeface="Arial" panose="020B0604020202020204" pitchFamily="34" charset="0"/>
              </a:rPr>
              <a:t>ij</a:t>
            </a:r>
            <a:r>
              <a:rPr lang="en-US" altLang="en-US" dirty="0" smtClean="0">
                <a:cs typeface="Arial" panose="020B0604020202020204" pitchFamily="34" charset="0"/>
              </a:rPr>
              <a:t> and </a:t>
            </a:r>
            <a:r>
              <a:rPr lang="en-US" altLang="en-US" i="1" dirty="0" err="1" smtClean="0">
                <a:cs typeface="Arial" panose="020B0604020202020204" pitchFamily="34" charset="0"/>
              </a:rPr>
              <a:t>B</a:t>
            </a:r>
            <a:r>
              <a:rPr lang="en-US" altLang="en-US" i="1" baseline="-30000" dirty="0" err="1" smtClean="0">
                <a:cs typeface="Arial" panose="020B0604020202020204" pitchFamily="34" charset="0"/>
              </a:rPr>
              <a:t>ij</a:t>
            </a:r>
            <a:r>
              <a:rPr lang="en-US" altLang="en-US" dirty="0" smtClean="0">
                <a:cs typeface="Arial" panose="020B0604020202020204" pitchFamily="34" charset="0"/>
              </a:rPr>
              <a:t> are parameters associated with the van der Waals interaction.</a:t>
            </a:r>
          </a:p>
        </p:txBody>
      </p:sp>
    </p:spTree>
    <p:extLst>
      <p:ext uri="{BB962C8B-B14F-4D97-AF65-F5344CB8AC3E}">
        <p14:creationId xmlns:p14="http://schemas.microsoft.com/office/powerpoint/2010/main" val="151567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60E4F2-DDC7-41AD-A943-03E6EE92F1DA}" type="slidenum">
              <a:rPr lang="en-US" altLang="en-US"/>
              <a:pPr>
                <a:defRPr/>
              </a:pPr>
              <a:t>‹#›</a:t>
            </a:fld>
            <a:endParaRPr lang="en-US" altLang="en-US"/>
          </a:p>
        </p:txBody>
      </p:sp>
    </p:spTree>
    <p:extLst>
      <p:ext uri="{BB962C8B-B14F-4D97-AF65-F5344CB8AC3E}">
        <p14:creationId xmlns:p14="http://schemas.microsoft.com/office/powerpoint/2010/main" val="347365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B6F1E-2710-40D1-8FA3-296996534362}" type="slidenum">
              <a:rPr lang="en-US" altLang="en-US"/>
              <a:pPr>
                <a:defRPr/>
              </a:pPr>
              <a:t>‹#›</a:t>
            </a:fld>
            <a:endParaRPr lang="en-US" altLang="en-US"/>
          </a:p>
        </p:txBody>
      </p:sp>
    </p:spTree>
    <p:extLst>
      <p:ext uri="{BB962C8B-B14F-4D97-AF65-F5344CB8AC3E}">
        <p14:creationId xmlns:p14="http://schemas.microsoft.com/office/powerpoint/2010/main" val="175470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C2F738-FDE9-4F81-9693-DD6258879F71}" type="slidenum">
              <a:rPr lang="en-US" altLang="en-US"/>
              <a:pPr>
                <a:defRPr/>
              </a:pPr>
              <a:t>‹#›</a:t>
            </a:fld>
            <a:endParaRPr lang="en-US" altLang="en-US"/>
          </a:p>
        </p:txBody>
      </p:sp>
    </p:spTree>
    <p:extLst>
      <p:ext uri="{BB962C8B-B14F-4D97-AF65-F5344CB8AC3E}">
        <p14:creationId xmlns:p14="http://schemas.microsoft.com/office/powerpoint/2010/main" val="120888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87A3A0-7D8D-45FF-AEFA-C9B0F6B646BA}" type="slidenum">
              <a:rPr lang="en-US" altLang="en-US"/>
              <a:pPr>
                <a:defRPr/>
              </a:pPr>
              <a:t>‹#›</a:t>
            </a:fld>
            <a:endParaRPr lang="en-US" altLang="en-US"/>
          </a:p>
        </p:txBody>
      </p:sp>
    </p:spTree>
    <p:extLst>
      <p:ext uri="{BB962C8B-B14F-4D97-AF65-F5344CB8AC3E}">
        <p14:creationId xmlns:p14="http://schemas.microsoft.com/office/powerpoint/2010/main" val="96680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58160A-E7BE-44DF-B8BA-FA0A8D760A76}" type="slidenum">
              <a:rPr lang="en-US" altLang="en-US"/>
              <a:pPr>
                <a:defRPr/>
              </a:pPr>
              <a:t>‹#›</a:t>
            </a:fld>
            <a:endParaRPr lang="en-US" altLang="en-US"/>
          </a:p>
        </p:txBody>
      </p:sp>
    </p:spTree>
    <p:extLst>
      <p:ext uri="{BB962C8B-B14F-4D97-AF65-F5344CB8AC3E}">
        <p14:creationId xmlns:p14="http://schemas.microsoft.com/office/powerpoint/2010/main" val="132509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F9DA73-A345-484F-A8F9-E9DD237DB9D0}" type="slidenum">
              <a:rPr lang="en-US" altLang="en-US"/>
              <a:pPr>
                <a:defRPr/>
              </a:pPr>
              <a:t>‹#›</a:t>
            </a:fld>
            <a:endParaRPr lang="en-US" altLang="en-US"/>
          </a:p>
        </p:txBody>
      </p:sp>
    </p:spTree>
    <p:extLst>
      <p:ext uri="{BB962C8B-B14F-4D97-AF65-F5344CB8AC3E}">
        <p14:creationId xmlns:p14="http://schemas.microsoft.com/office/powerpoint/2010/main" val="256643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2CC27B-FD4D-4FB1-9E91-36F06B600309}" type="slidenum">
              <a:rPr lang="en-US" altLang="en-US"/>
              <a:pPr>
                <a:defRPr/>
              </a:pPr>
              <a:t>‹#›</a:t>
            </a:fld>
            <a:endParaRPr lang="en-US" altLang="en-US"/>
          </a:p>
        </p:txBody>
      </p:sp>
    </p:spTree>
    <p:extLst>
      <p:ext uri="{BB962C8B-B14F-4D97-AF65-F5344CB8AC3E}">
        <p14:creationId xmlns:p14="http://schemas.microsoft.com/office/powerpoint/2010/main" val="267272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9FF53E-DFBE-42B0-ACA3-615F7C0C8E86}" type="slidenum">
              <a:rPr lang="en-US" altLang="en-US"/>
              <a:pPr>
                <a:defRPr/>
              </a:pPr>
              <a:t>‹#›</a:t>
            </a:fld>
            <a:endParaRPr lang="en-US" altLang="en-US"/>
          </a:p>
        </p:txBody>
      </p:sp>
    </p:spTree>
    <p:extLst>
      <p:ext uri="{BB962C8B-B14F-4D97-AF65-F5344CB8AC3E}">
        <p14:creationId xmlns:p14="http://schemas.microsoft.com/office/powerpoint/2010/main" val="158485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CD4D185-21FF-47E5-B6BD-9F69F7066843}" type="slidenum">
              <a:rPr lang="en-US" altLang="en-US"/>
              <a:pPr>
                <a:defRPr/>
              </a:pPr>
              <a:t>‹#›</a:t>
            </a:fld>
            <a:endParaRPr lang="en-US" altLang="en-US"/>
          </a:p>
        </p:txBody>
      </p:sp>
    </p:spTree>
    <p:extLst>
      <p:ext uri="{BB962C8B-B14F-4D97-AF65-F5344CB8AC3E}">
        <p14:creationId xmlns:p14="http://schemas.microsoft.com/office/powerpoint/2010/main" val="58224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1DB7C0-1490-40F9-80FF-E3997E9CE028}" type="slidenum">
              <a:rPr lang="en-US" altLang="en-US"/>
              <a:pPr>
                <a:defRPr/>
              </a:pPr>
              <a:t>‹#›</a:t>
            </a:fld>
            <a:endParaRPr lang="en-US" altLang="en-US"/>
          </a:p>
        </p:txBody>
      </p:sp>
    </p:spTree>
    <p:extLst>
      <p:ext uri="{BB962C8B-B14F-4D97-AF65-F5344CB8AC3E}">
        <p14:creationId xmlns:p14="http://schemas.microsoft.com/office/powerpoint/2010/main" val="144429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563779-E53C-472F-AE07-81B7EDE222FC}" type="slidenum">
              <a:rPr lang="en-US" altLang="en-US"/>
              <a:pPr>
                <a:defRPr/>
              </a:pPr>
              <a:t>‹#›</a:t>
            </a:fld>
            <a:endParaRPr lang="en-US" altLang="en-US"/>
          </a:p>
        </p:txBody>
      </p:sp>
    </p:spTree>
    <p:extLst>
      <p:ext uri="{BB962C8B-B14F-4D97-AF65-F5344CB8AC3E}">
        <p14:creationId xmlns:p14="http://schemas.microsoft.com/office/powerpoint/2010/main" val="90435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en-US" smtClean="0"/>
              <a:t>לחץ כדי לערוך סגנון כותרת של תבנית בסיס</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p>
          <a:p>
            <a:pPr lvl="1"/>
            <a:r>
              <a:rPr lang="he-IL" altLang="en-US" smtClean="0"/>
              <a:t>רמה שנייה</a:t>
            </a:r>
          </a:p>
          <a:p>
            <a:pPr lvl="2"/>
            <a:r>
              <a:rPr lang="he-IL" altLang="en-US" smtClean="0"/>
              <a:t>רמה שלישית</a:t>
            </a:r>
          </a:p>
          <a:p>
            <a:pPr lvl="3"/>
            <a:r>
              <a:rPr lang="he-IL" altLang="en-US" smtClean="0"/>
              <a:t>רמה רביעית</a:t>
            </a:r>
          </a:p>
          <a:p>
            <a:pPr lvl="4"/>
            <a:r>
              <a:rPr lang="he-IL" altLang="en-US" smtClean="0"/>
              <a:t>רמה חמישית</a:t>
            </a:r>
          </a:p>
        </p:txBody>
      </p:sp>
      <p:sp>
        <p:nvSpPr>
          <p:cNvPr id="1028" name="Rectangle 4"/>
          <p:cNvSpPr>
            <a:spLocks noGrp="1" noChangeArrowheads="1"/>
          </p:cNvSpPr>
          <p:nvPr>
            <p:ph type="dt" sz="half" idx="2"/>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lvl1pPr>
          </a:lstStyle>
          <a:p>
            <a:pPr>
              <a:defRPr/>
            </a:pPr>
            <a:fld id="{A2DB1E43-EA25-45DA-B16A-3F7362E2F418}" type="slidenum">
              <a:rPr lang="en-US" altLang="en-US"/>
              <a:pPr>
                <a:defRPr/>
              </a:pPr>
              <a:t>‹#›</a:t>
            </a:fld>
            <a:endParaRPr lang="en-US" altLang="en-US"/>
          </a:p>
        </p:txBody>
      </p:sp>
      <p:sp>
        <p:nvSpPr>
          <p:cNvPr id="7" name="TextBox 6"/>
          <p:cNvSpPr txBox="1"/>
          <p:nvPr userDrawn="1"/>
        </p:nvSpPr>
        <p:spPr>
          <a:xfrm>
            <a:off x="39758" y="6480314"/>
            <a:ext cx="4863546" cy="338554"/>
          </a:xfrm>
          <a:prstGeom prst="rect">
            <a:avLst/>
          </a:prstGeom>
          <a:noFill/>
        </p:spPr>
        <p:txBody>
          <a:bodyPr wrap="square" rtlCol="0">
            <a:spAutoFit/>
          </a:bodyPr>
          <a:lstStyle/>
          <a:p>
            <a:r>
              <a:rPr lang="en-US" sz="1600" b="1" dirty="0" smtClean="0">
                <a:solidFill>
                  <a:schemeClr val="bg1">
                    <a:lumMod val="50000"/>
                  </a:schemeClr>
                </a:solidFill>
              </a:rPr>
              <a:t>Introduction to Proteins, Kessel and Ben-Tal, 2018</a:t>
            </a:r>
            <a:endParaRPr lang="en-US" sz="1600" b="1"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a:solidFill>
            <a:schemeClr val="tx2"/>
          </a:solidFill>
          <a:latin typeface="+mj-lt"/>
          <a:ea typeface="+mj-ea"/>
          <a:cs typeface="Arial" charset="0"/>
        </a:defRPr>
      </a:lvl1pPr>
      <a:lvl2pPr algn="ctr" rtl="1" eaLnBrk="0" fontAlgn="base" hangingPunct="0">
        <a:spcBef>
          <a:spcPct val="0"/>
        </a:spcBef>
        <a:spcAft>
          <a:spcPct val="0"/>
        </a:spcAft>
        <a:defRPr sz="4400">
          <a:solidFill>
            <a:schemeClr val="tx2"/>
          </a:solidFill>
          <a:latin typeface="Times New Roman" pitchFamily="18" charset="0"/>
          <a:cs typeface="Arial" charset="0"/>
        </a:defRPr>
      </a:lvl2pPr>
      <a:lvl3pPr algn="ctr" rtl="1" eaLnBrk="0" fontAlgn="base" hangingPunct="0">
        <a:spcBef>
          <a:spcPct val="0"/>
        </a:spcBef>
        <a:spcAft>
          <a:spcPct val="0"/>
        </a:spcAft>
        <a:defRPr sz="4400">
          <a:solidFill>
            <a:schemeClr val="tx2"/>
          </a:solidFill>
          <a:latin typeface="Times New Roman" pitchFamily="18" charset="0"/>
          <a:cs typeface="Arial" charset="0"/>
        </a:defRPr>
      </a:lvl3pPr>
      <a:lvl4pPr algn="ctr" rtl="1" eaLnBrk="0" fontAlgn="base" hangingPunct="0">
        <a:spcBef>
          <a:spcPct val="0"/>
        </a:spcBef>
        <a:spcAft>
          <a:spcPct val="0"/>
        </a:spcAft>
        <a:defRPr sz="4400">
          <a:solidFill>
            <a:schemeClr val="tx2"/>
          </a:solidFill>
          <a:latin typeface="Times New Roman" pitchFamily="18" charset="0"/>
          <a:cs typeface="Arial" charset="0"/>
        </a:defRPr>
      </a:lvl4pPr>
      <a:lvl5pPr algn="ctr" rtl="1" eaLnBrk="0" fontAlgn="base" hangingPunct="0">
        <a:spcBef>
          <a:spcPct val="0"/>
        </a:spcBef>
        <a:spcAft>
          <a:spcPct val="0"/>
        </a:spcAft>
        <a:defRPr sz="4400">
          <a:solidFill>
            <a:schemeClr val="tx2"/>
          </a:solidFill>
          <a:latin typeface="Times New Roman" pitchFamily="18" charset="0"/>
          <a:cs typeface="Arial" charset="0"/>
        </a:defRPr>
      </a:lvl5pPr>
      <a:lvl6pPr marL="457200" algn="ctr" rtl="1" fontAlgn="base">
        <a:spcBef>
          <a:spcPct val="0"/>
        </a:spcBef>
        <a:spcAft>
          <a:spcPct val="0"/>
        </a:spcAft>
        <a:defRPr sz="4400">
          <a:solidFill>
            <a:schemeClr val="tx2"/>
          </a:solidFill>
          <a:latin typeface="Times New Roman" pitchFamily="18" charset="0"/>
          <a:cs typeface="Times New Roman (Hebrew)" charset="0"/>
        </a:defRPr>
      </a:lvl6pPr>
      <a:lvl7pPr marL="914400" algn="ctr" rtl="1" fontAlgn="base">
        <a:spcBef>
          <a:spcPct val="0"/>
        </a:spcBef>
        <a:spcAft>
          <a:spcPct val="0"/>
        </a:spcAft>
        <a:defRPr sz="4400">
          <a:solidFill>
            <a:schemeClr val="tx2"/>
          </a:solidFill>
          <a:latin typeface="Times New Roman" pitchFamily="18" charset="0"/>
          <a:cs typeface="Times New Roman (Hebrew)" charset="0"/>
        </a:defRPr>
      </a:lvl7pPr>
      <a:lvl8pPr marL="1371600" algn="ctr" rtl="1" fontAlgn="base">
        <a:spcBef>
          <a:spcPct val="0"/>
        </a:spcBef>
        <a:spcAft>
          <a:spcPct val="0"/>
        </a:spcAft>
        <a:defRPr sz="4400">
          <a:solidFill>
            <a:schemeClr val="tx2"/>
          </a:solidFill>
          <a:latin typeface="Times New Roman" pitchFamily="18" charset="0"/>
          <a:cs typeface="Times New Roman (Hebrew)" charset="0"/>
        </a:defRPr>
      </a:lvl8pPr>
      <a:lvl9pPr marL="1828800" algn="ctr" rtl="1" fontAlgn="base">
        <a:spcBef>
          <a:spcPct val="0"/>
        </a:spcBef>
        <a:spcAft>
          <a:spcPct val="0"/>
        </a:spcAft>
        <a:defRPr sz="4400">
          <a:solidFill>
            <a:schemeClr val="tx2"/>
          </a:solidFill>
          <a:latin typeface="Times New Roman" pitchFamily="18" charset="0"/>
          <a:cs typeface="Times New Roman (Hebrew)"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Arial" charset="0"/>
        </a:defRPr>
      </a:lvl1pPr>
      <a:lvl2pPr marL="742950" indent="-285750" algn="r" rtl="1" eaLnBrk="0" fontAlgn="base" hangingPunct="0">
        <a:spcBef>
          <a:spcPct val="20000"/>
        </a:spcBef>
        <a:spcAft>
          <a:spcPct val="0"/>
        </a:spcAft>
        <a:buChar char="–"/>
        <a:defRPr sz="2800">
          <a:solidFill>
            <a:schemeClr val="tx1"/>
          </a:solidFill>
          <a:latin typeface="+mn-lt"/>
          <a:ea typeface="Times New Roman (Hebrew)" charset="0"/>
          <a:cs typeface="Arial" charset="0"/>
        </a:defRPr>
      </a:lvl2pPr>
      <a:lvl3pPr marL="1143000" indent="-228600" algn="r" rtl="1" eaLnBrk="0" fontAlgn="base" hangingPunct="0">
        <a:spcBef>
          <a:spcPct val="20000"/>
        </a:spcBef>
        <a:spcAft>
          <a:spcPct val="0"/>
        </a:spcAft>
        <a:buChar char="•"/>
        <a:defRPr sz="2400">
          <a:solidFill>
            <a:schemeClr val="tx1"/>
          </a:solidFill>
          <a:latin typeface="+mn-lt"/>
          <a:ea typeface="Times New Roman (Hebrew)" charset="0"/>
          <a:cs typeface="Arial" charset="0"/>
        </a:defRPr>
      </a:lvl3pPr>
      <a:lvl4pPr marL="1600200" indent="-228600" algn="r" rtl="1" eaLnBrk="0" fontAlgn="base" hangingPunct="0">
        <a:spcBef>
          <a:spcPct val="20000"/>
        </a:spcBef>
        <a:spcAft>
          <a:spcPct val="0"/>
        </a:spcAft>
        <a:buChar char="–"/>
        <a:defRPr sz="2000">
          <a:solidFill>
            <a:schemeClr val="tx1"/>
          </a:solidFill>
          <a:latin typeface="+mn-lt"/>
          <a:ea typeface="Times New Roman (Hebrew)" charset="0"/>
          <a:cs typeface="Arial" charset="0"/>
        </a:defRPr>
      </a:lvl4pPr>
      <a:lvl5pPr marL="2057400" indent="-228600" algn="r" rtl="1" eaLnBrk="0" fontAlgn="base" hangingPunct="0">
        <a:spcBef>
          <a:spcPct val="20000"/>
        </a:spcBef>
        <a:spcAft>
          <a:spcPct val="0"/>
        </a:spcAft>
        <a:buChar char="»"/>
        <a:defRPr sz="2000">
          <a:solidFill>
            <a:schemeClr val="tx1"/>
          </a:solidFill>
          <a:latin typeface="+mn-lt"/>
          <a:ea typeface="Times New Roman (Hebrew)" charset="0"/>
          <a:cs typeface="Arial" charset="0"/>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26"/>
          <p:cNvSpPr txBox="1">
            <a:spLocks noChangeArrowheads="1"/>
          </p:cNvSpPr>
          <p:nvPr/>
        </p:nvSpPr>
        <p:spPr bwMode="auto">
          <a:xfrm>
            <a:off x="144463" y="1038225"/>
            <a:ext cx="8645525"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sz="6000">
                <a:latin typeface="Arial" panose="020B0604020202020204" pitchFamily="34" charset="0"/>
              </a:rPr>
              <a:t>Chapter 3:</a:t>
            </a:r>
          </a:p>
          <a:p>
            <a:pPr algn="ctr" rtl="0" eaLnBrk="1" hangingPunct="1">
              <a:spcBef>
                <a:spcPct val="50000"/>
              </a:spcBef>
              <a:buFontTx/>
              <a:buNone/>
            </a:pPr>
            <a:r>
              <a:rPr lang="en-US" altLang="en-US" sz="6600">
                <a:latin typeface="Arial" panose="020B0604020202020204" pitchFamily="34" charset="0"/>
              </a:rPr>
              <a:t>Methods of Structure Prediction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93675" y="947738"/>
            <a:ext cx="89503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FF0066"/>
                </a:solidFill>
                <a:latin typeface="Arial" panose="020B0604020202020204" pitchFamily="34" charset="0"/>
              </a:rPr>
              <a:t>Force-field</a:t>
            </a:r>
            <a:r>
              <a:rPr lang="en-US" altLang="en-US" sz="2600" b="1" dirty="0" smtClean="0">
                <a:solidFill>
                  <a:srgbClr val="339933"/>
                </a:solidFill>
                <a:latin typeface="Arial" panose="020B0604020202020204" pitchFamily="34" charset="0"/>
              </a:rPr>
              <a:t>-based calculation of the potential energy</a:t>
            </a:r>
          </a:p>
          <a:p>
            <a:pPr lvl="1" algn="l" rtl="0" eaLnBrk="1" hangingPunct="1">
              <a:spcBef>
                <a:spcPct val="50000"/>
              </a:spcBef>
              <a:buFont typeface="Wingdings" panose="05000000000000000000" pitchFamily="2" charset="2"/>
              <a:buChar char="Ø"/>
              <a:defRPr/>
            </a:pPr>
            <a:r>
              <a:rPr lang="en-US" altLang="en-US" sz="2600" dirty="0" smtClean="0">
                <a:latin typeface="+mj-lt"/>
              </a:rPr>
              <a:t>Folding involves a drop in the free energy of the system:</a:t>
            </a:r>
          </a:p>
        </p:txBody>
      </p:sp>
      <p:sp>
        <p:nvSpPr>
          <p:cNvPr id="15363"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dirty="0">
                <a:solidFill>
                  <a:schemeClr val="accent2"/>
                </a:solidFill>
                <a:latin typeface="Arial" panose="020B0604020202020204" pitchFamily="34" charset="0"/>
              </a:rPr>
              <a:t>The physical approach</a:t>
            </a:r>
          </a:p>
        </p:txBody>
      </p:sp>
      <p:pic>
        <p:nvPicPr>
          <p:cNvPr id="15364" name="Picture 1"/>
          <p:cNvPicPr>
            <a:picLocks noChangeAspect="1"/>
          </p:cNvPicPr>
          <p:nvPr/>
        </p:nvPicPr>
        <p:blipFill>
          <a:blip r:embed="rId3">
            <a:extLst>
              <a:ext uri="{28A0092B-C50C-407E-A947-70E740481C1C}">
                <a14:useLocalDpi xmlns:a14="http://schemas.microsoft.com/office/drawing/2010/main" val="0"/>
              </a:ext>
            </a:extLst>
          </a:blip>
          <a:srcRect l="23116" t="30711" r="34496" b="28621"/>
          <a:stretch>
            <a:fillRect/>
          </a:stretch>
        </p:blipFill>
        <p:spPr bwMode="auto">
          <a:xfrm>
            <a:off x="1765300" y="2363788"/>
            <a:ext cx="5807075"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1028"/>
          <p:cNvSpPr txBox="1">
            <a:spLocks noChangeArrowheads="1"/>
          </p:cNvSpPr>
          <p:nvPr/>
        </p:nvSpPr>
        <p:spPr bwMode="auto">
          <a:xfrm>
            <a:off x="2513013" y="5222875"/>
            <a:ext cx="855662"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i="1"/>
              <a:t>G</a:t>
            </a:r>
            <a:r>
              <a:rPr lang="en-US" altLang="en-US" b="1" i="1" baseline="-25000"/>
              <a:t>1</a:t>
            </a:r>
            <a:endParaRPr lang="en-US" altLang="en-US" b="1" i="1"/>
          </a:p>
        </p:txBody>
      </p:sp>
      <p:sp>
        <p:nvSpPr>
          <p:cNvPr id="15366" name="Text Box 1028"/>
          <p:cNvSpPr txBox="1">
            <a:spLocks noChangeArrowheads="1"/>
          </p:cNvSpPr>
          <p:nvPr/>
        </p:nvSpPr>
        <p:spPr bwMode="auto">
          <a:xfrm>
            <a:off x="6257925" y="5222875"/>
            <a:ext cx="8572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i="1"/>
              <a:t>G</a:t>
            </a:r>
            <a:r>
              <a:rPr lang="en-US" altLang="en-US" b="1" i="1" baseline="-25000"/>
              <a:t>2</a:t>
            </a:r>
            <a:endParaRPr lang="en-US" altLang="en-US" b="1" i="1"/>
          </a:p>
        </p:txBody>
      </p:sp>
      <p:sp>
        <p:nvSpPr>
          <p:cNvPr id="15367" name="Text Box 1028"/>
          <p:cNvSpPr txBox="1">
            <a:spLocks noChangeArrowheads="1"/>
          </p:cNvSpPr>
          <p:nvPr/>
        </p:nvSpPr>
        <p:spPr bwMode="auto">
          <a:xfrm>
            <a:off x="3127455" y="5772825"/>
            <a:ext cx="34766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l-GR" altLang="en-US" sz="3600" b="1" dirty="0"/>
              <a:t>Δ</a:t>
            </a:r>
            <a:r>
              <a:rPr lang="en-US" altLang="en-US" sz="3600" b="1" i="1" dirty="0"/>
              <a:t>G = G</a:t>
            </a:r>
            <a:r>
              <a:rPr lang="en-US" altLang="en-US" sz="3600" b="1" i="1" baseline="-25000" dirty="0"/>
              <a:t>2 </a:t>
            </a:r>
            <a:r>
              <a:rPr lang="en-US" altLang="en-US" sz="3600" b="1" i="1" dirty="0"/>
              <a:t>- G</a:t>
            </a:r>
            <a:r>
              <a:rPr lang="en-US" altLang="en-US" sz="3600" b="1" i="1" baseline="-25000" dirty="0"/>
              <a:t>1</a:t>
            </a:r>
            <a:r>
              <a:rPr lang="en-US" altLang="en-US" sz="3600" b="1" i="1" dirty="0"/>
              <a:t> &lt; 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The physical approach</a:t>
            </a:r>
          </a:p>
        </p:txBody>
      </p:sp>
      <p:sp>
        <p:nvSpPr>
          <p:cNvPr id="17411" name="Text Box 1028"/>
          <p:cNvSpPr txBox="1">
            <a:spLocks noChangeArrowheads="1"/>
          </p:cNvSpPr>
          <p:nvPr/>
        </p:nvSpPr>
        <p:spPr bwMode="auto">
          <a:xfrm>
            <a:off x="2951163" y="3189288"/>
            <a:ext cx="26384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t>(</a:t>
            </a:r>
            <a:r>
              <a:rPr lang="el-GR" altLang="en-US" b="1"/>
              <a:t>Δ</a:t>
            </a:r>
            <a:r>
              <a:rPr lang="en-US" altLang="en-US" b="1" i="1"/>
              <a:t>E</a:t>
            </a:r>
            <a:r>
              <a:rPr lang="en-US" altLang="en-US" b="1"/>
              <a:t> + </a:t>
            </a:r>
            <a:r>
              <a:rPr lang="el-GR" altLang="en-US" b="1"/>
              <a:t>Δ</a:t>
            </a:r>
            <a:r>
              <a:rPr lang="en-US" altLang="en-US" b="1"/>
              <a:t>(</a:t>
            </a:r>
            <a:r>
              <a:rPr lang="en-US" altLang="en-US" b="1" i="1"/>
              <a:t>PV</a:t>
            </a:r>
            <a:r>
              <a:rPr lang="en-US" altLang="en-US" b="1"/>
              <a:t>))</a:t>
            </a:r>
          </a:p>
        </p:txBody>
      </p:sp>
      <p:sp>
        <p:nvSpPr>
          <p:cNvPr id="17412" name="Text Box 1028"/>
          <p:cNvSpPr txBox="1">
            <a:spLocks noChangeArrowheads="1"/>
          </p:cNvSpPr>
          <p:nvPr/>
        </p:nvSpPr>
        <p:spPr bwMode="auto">
          <a:xfrm>
            <a:off x="2671763" y="2454275"/>
            <a:ext cx="32797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buFontTx/>
              <a:buNone/>
            </a:pPr>
            <a:r>
              <a:rPr lang="el-GR" altLang="en-US" b="1"/>
              <a:t>Δ</a:t>
            </a:r>
            <a:r>
              <a:rPr lang="en-US" altLang="en-US" b="1" i="1"/>
              <a:t>G</a:t>
            </a:r>
            <a:r>
              <a:rPr lang="en-US" altLang="en-US" b="1"/>
              <a:t> = </a:t>
            </a:r>
            <a:r>
              <a:rPr lang="el-GR" altLang="en-US" b="1"/>
              <a:t>Δ</a:t>
            </a:r>
            <a:r>
              <a:rPr lang="en-US" altLang="en-US" b="1" i="1"/>
              <a:t>H</a:t>
            </a:r>
            <a:r>
              <a:rPr lang="en-US" altLang="en-US" b="1"/>
              <a:t> - </a:t>
            </a:r>
            <a:r>
              <a:rPr lang="en-US" altLang="en-US" b="1" i="1"/>
              <a:t>T</a:t>
            </a:r>
            <a:r>
              <a:rPr lang="el-GR" altLang="en-US" b="1"/>
              <a:t>Δ</a:t>
            </a:r>
            <a:r>
              <a:rPr lang="en-US" altLang="en-US" b="1" i="1"/>
              <a:t>S</a:t>
            </a:r>
            <a:r>
              <a:rPr lang="en-US" altLang="en-US" b="1" i="1" baseline="-25000"/>
              <a:t>sys</a:t>
            </a:r>
            <a:endParaRPr lang="en-US" altLang="en-US" b="1" i="1"/>
          </a:p>
        </p:txBody>
      </p:sp>
      <p:sp>
        <p:nvSpPr>
          <p:cNvPr id="17413" name="Rectangle 1"/>
          <p:cNvSpPr>
            <a:spLocks noChangeArrowheads="1"/>
          </p:cNvSpPr>
          <p:nvPr/>
        </p:nvSpPr>
        <p:spPr bwMode="auto">
          <a:xfrm>
            <a:off x="5686425" y="2511425"/>
            <a:ext cx="2246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buFontTx/>
              <a:buNone/>
            </a:pPr>
            <a:r>
              <a:rPr lang="en-US" altLang="en-US" sz="2400" b="1"/>
              <a:t>(constant temp)</a:t>
            </a:r>
          </a:p>
        </p:txBody>
      </p:sp>
      <p:sp>
        <p:nvSpPr>
          <p:cNvPr id="17414" name="Rectangle 30"/>
          <p:cNvSpPr>
            <a:spLocks noChangeArrowheads="1"/>
          </p:cNvSpPr>
          <p:nvPr/>
        </p:nvSpPr>
        <p:spPr bwMode="auto">
          <a:xfrm>
            <a:off x="-28121" y="4414061"/>
            <a:ext cx="21852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buFontTx/>
              <a:buNone/>
            </a:pPr>
            <a:r>
              <a:rPr lang="en-US" altLang="en-US" sz="2400" b="1" dirty="0"/>
              <a:t>In biological systems:</a:t>
            </a:r>
          </a:p>
        </p:txBody>
      </p:sp>
      <p:sp>
        <p:nvSpPr>
          <p:cNvPr id="17415" name="Text Box 1028"/>
          <p:cNvSpPr txBox="1">
            <a:spLocks noChangeArrowheads="1"/>
          </p:cNvSpPr>
          <p:nvPr/>
        </p:nvSpPr>
        <p:spPr bwMode="auto">
          <a:xfrm>
            <a:off x="2478088" y="3921125"/>
            <a:ext cx="19494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t>(</a:t>
            </a:r>
            <a:r>
              <a:rPr lang="el-GR" altLang="en-US" b="1">
                <a:solidFill>
                  <a:srgbClr val="FF0066"/>
                </a:solidFill>
              </a:rPr>
              <a:t>Δ</a:t>
            </a:r>
            <a:r>
              <a:rPr lang="en-US" altLang="en-US" b="1" i="1">
                <a:solidFill>
                  <a:srgbClr val="FF0066"/>
                </a:solidFill>
              </a:rPr>
              <a:t>U</a:t>
            </a:r>
            <a:r>
              <a:rPr lang="en-US" altLang="en-US" b="1"/>
              <a:t> + </a:t>
            </a:r>
            <a:r>
              <a:rPr lang="el-GR" altLang="en-US" b="1"/>
              <a:t>Δ</a:t>
            </a:r>
            <a:r>
              <a:rPr lang="en-US" altLang="en-US" b="1" i="1"/>
              <a:t>K</a:t>
            </a:r>
            <a:r>
              <a:rPr lang="en-US" altLang="en-US" b="1"/>
              <a:t>)</a:t>
            </a:r>
          </a:p>
        </p:txBody>
      </p:sp>
      <p:sp>
        <p:nvSpPr>
          <p:cNvPr id="16392" name="Text Box 5"/>
          <p:cNvSpPr txBox="1">
            <a:spLocks noChangeArrowheads="1"/>
          </p:cNvSpPr>
          <p:nvPr/>
        </p:nvSpPr>
        <p:spPr bwMode="auto">
          <a:xfrm>
            <a:off x="193675" y="947738"/>
            <a:ext cx="89503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512763" indent="-176213"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FF0066"/>
                </a:solidFill>
                <a:latin typeface="Arial" panose="020B0604020202020204" pitchFamily="34" charset="0"/>
              </a:rPr>
              <a:t>Force-field</a:t>
            </a:r>
            <a:r>
              <a:rPr lang="en-US" altLang="en-US" sz="2600" b="1" dirty="0" smtClean="0">
                <a:solidFill>
                  <a:srgbClr val="339933"/>
                </a:solidFill>
                <a:latin typeface="Arial" panose="020B0604020202020204" pitchFamily="34" charset="0"/>
              </a:rPr>
              <a:t>-based calculation of the potential energy</a:t>
            </a:r>
          </a:p>
          <a:p>
            <a:pPr marL="806450" lvl="1" indent="-341313" algn="l" rtl="0" eaLnBrk="1" hangingPunct="1">
              <a:spcBef>
                <a:spcPct val="50000"/>
              </a:spcBef>
              <a:buFont typeface="Wingdings" panose="05000000000000000000" pitchFamily="2" charset="2"/>
              <a:buChar char="Ø"/>
              <a:defRPr/>
            </a:pPr>
            <a:r>
              <a:rPr lang="en-US" altLang="en-US" sz="2600" dirty="0" smtClean="0">
                <a:latin typeface="+mj-lt"/>
              </a:rPr>
              <a:t>The potential energy can approximate the free energy:</a:t>
            </a:r>
          </a:p>
        </p:txBody>
      </p:sp>
      <p:cxnSp>
        <p:nvCxnSpPr>
          <p:cNvPr id="5" name="Straight Arrow Connector 4"/>
          <p:cNvCxnSpPr/>
          <p:nvPr/>
        </p:nvCxnSpPr>
        <p:spPr>
          <a:xfrm flipV="1">
            <a:off x="4010025" y="2979738"/>
            <a:ext cx="0" cy="3032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473450" y="3698875"/>
            <a:ext cx="0" cy="3032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19" name="Text Box 1028"/>
          <p:cNvSpPr txBox="1">
            <a:spLocks noChangeArrowheads="1"/>
          </p:cNvSpPr>
          <p:nvPr/>
        </p:nvSpPr>
        <p:spPr bwMode="auto">
          <a:xfrm>
            <a:off x="1901825" y="4708525"/>
            <a:ext cx="56610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buFontTx/>
              <a:buNone/>
            </a:pPr>
            <a:r>
              <a:rPr lang="el-GR" altLang="en-US" b="1" dirty="0"/>
              <a:t>Δ</a:t>
            </a:r>
            <a:r>
              <a:rPr lang="en-US" altLang="en-US" b="1" i="1" dirty="0"/>
              <a:t>G</a:t>
            </a:r>
            <a:r>
              <a:rPr lang="en-US" altLang="en-US" b="1" dirty="0"/>
              <a:t> = </a:t>
            </a:r>
            <a:r>
              <a:rPr lang="el-GR" altLang="en-US" b="1" dirty="0">
                <a:solidFill>
                  <a:srgbClr val="FF0066"/>
                </a:solidFill>
              </a:rPr>
              <a:t>Δ</a:t>
            </a:r>
            <a:r>
              <a:rPr lang="en-US" altLang="en-US" b="1" i="1" dirty="0">
                <a:solidFill>
                  <a:srgbClr val="FF0066"/>
                </a:solidFill>
              </a:rPr>
              <a:t>U</a:t>
            </a:r>
            <a:r>
              <a:rPr lang="en-US" altLang="en-US" b="1" dirty="0"/>
              <a:t> + </a:t>
            </a:r>
            <a:r>
              <a:rPr lang="el-GR" altLang="en-US" b="1" dirty="0">
                <a:solidFill>
                  <a:schemeClr val="bg2"/>
                </a:solidFill>
              </a:rPr>
              <a:t>Δ</a:t>
            </a:r>
            <a:r>
              <a:rPr lang="en-US" altLang="en-US" b="1" i="1" dirty="0">
                <a:solidFill>
                  <a:schemeClr val="bg2"/>
                </a:solidFill>
              </a:rPr>
              <a:t>K</a:t>
            </a:r>
            <a:r>
              <a:rPr lang="en-US" altLang="en-US" b="1" dirty="0"/>
              <a:t> + </a:t>
            </a:r>
            <a:r>
              <a:rPr lang="el-GR" altLang="en-US" b="1" dirty="0">
                <a:solidFill>
                  <a:schemeClr val="bg2"/>
                </a:solidFill>
              </a:rPr>
              <a:t>Δ</a:t>
            </a:r>
            <a:r>
              <a:rPr lang="en-US" altLang="en-US" b="1" dirty="0">
                <a:solidFill>
                  <a:schemeClr val="bg2"/>
                </a:solidFill>
              </a:rPr>
              <a:t>(</a:t>
            </a:r>
            <a:r>
              <a:rPr lang="en-US" altLang="en-US" b="1" i="1" dirty="0">
                <a:solidFill>
                  <a:schemeClr val="bg2"/>
                </a:solidFill>
              </a:rPr>
              <a:t>PV</a:t>
            </a:r>
            <a:r>
              <a:rPr lang="en-US" altLang="en-US" b="1" dirty="0">
                <a:solidFill>
                  <a:schemeClr val="bg2"/>
                </a:solidFill>
              </a:rPr>
              <a:t>)</a:t>
            </a:r>
            <a:r>
              <a:rPr lang="en-US" altLang="en-US" b="1" dirty="0"/>
              <a:t> - </a:t>
            </a:r>
            <a:r>
              <a:rPr lang="en-US" altLang="en-US" b="1" i="1" dirty="0"/>
              <a:t>T</a:t>
            </a:r>
            <a:r>
              <a:rPr lang="el-GR" altLang="en-US" b="1" dirty="0"/>
              <a:t>Δ</a:t>
            </a:r>
            <a:r>
              <a:rPr lang="en-US" altLang="en-US" b="1" i="1" dirty="0" err="1"/>
              <a:t>S</a:t>
            </a:r>
            <a:r>
              <a:rPr lang="en-US" altLang="en-US" b="1" i="1" baseline="-25000" dirty="0" err="1"/>
              <a:t>sys</a:t>
            </a:r>
            <a:endParaRPr lang="en-US" altLang="en-US" b="1" i="1" dirty="0"/>
          </a:p>
          <a:p>
            <a:pPr algn="l" rtl="0" eaLnBrk="1" hangingPunct="1">
              <a:spcBef>
                <a:spcPct val="50000"/>
              </a:spcBef>
              <a:buFontTx/>
              <a:buNone/>
            </a:pPr>
            <a:endParaRPr lang="en-US" altLang="en-US" b="1" i="1" dirty="0"/>
          </a:p>
        </p:txBody>
      </p:sp>
      <p:cxnSp>
        <p:nvCxnSpPr>
          <p:cNvPr id="8" name="Straight Connector 7"/>
          <p:cNvCxnSpPr/>
          <p:nvPr/>
        </p:nvCxnSpPr>
        <p:spPr>
          <a:xfrm>
            <a:off x="1901825" y="4552950"/>
            <a:ext cx="6030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56347" y="5284787"/>
            <a:ext cx="1588" cy="2778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376794" y="5450184"/>
            <a:ext cx="2574744" cy="461665"/>
          </a:xfrm>
          <a:prstGeom prst="rect">
            <a:avLst/>
          </a:prstGeom>
          <a:noFill/>
        </p:spPr>
        <p:txBody>
          <a:bodyPr wrap="none" rtlCol="0">
            <a:spAutoFit/>
          </a:bodyPr>
          <a:lstStyle/>
          <a:p>
            <a:r>
              <a:rPr lang="en-US" dirty="0" smtClean="0"/>
              <a:t>proportional to </a:t>
            </a:r>
            <a:r>
              <a:rPr lang="en-US" b="1" i="1" dirty="0" err="1" smtClean="0"/>
              <a:t>k</a:t>
            </a:r>
            <a:r>
              <a:rPr lang="en-US" b="1" i="1" baseline="-25000" dirty="0" err="1" smtClean="0"/>
              <a:t>B</a:t>
            </a:r>
            <a:r>
              <a:rPr lang="en-US" b="1" i="1" dirty="0" err="1" smtClean="0"/>
              <a:t>T</a:t>
            </a:r>
            <a:endParaRPr lang="en-US" b="1"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The physical approach</a:t>
            </a:r>
          </a:p>
        </p:txBody>
      </p:sp>
      <p:grpSp>
        <p:nvGrpSpPr>
          <p:cNvPr id="19459" name="Group 14"/>
          <p:cNvGrpSpPr>
            <a:grpSpLocks/>
          </p:cNvGrpSpPr>
          <p:nvPr/>
        </p:nvGrpSpPr>
        <p:grpSpPr bwMode="auto">
          <a:xfrm>
            <a:off x="230845" y="2039938"/>
            <a:ext cx="9021642" cy="4238786"/>
            <a:chOff x="65338" y="2071516"/>
            <a:chExt cx="10004815" cy="4786483"/>
          </a:xfrm>
        </p:grpSpPr>
        <p:pic>
          <p:nvPicPr>
            <p:cNvPr id="19461" name="Picture 11"/>
            <p:cNvPicPr>
              <a:picLocks noChangeAspect="1"/>
            </p:cNvPicPr>
            <p:nvPr/>
          </p:nvPicPr>
          <p:blipFill>
            <a:blip r:embed="rId3">
              <a:extLst>
                <a:ext uri="{28A0092B-C50C-407E-A947-70E740481C1C}">
                  <a14:useLocalDpi xmlns:a14="http://schemas.microsoft.com/office/drawing/2010/main" val="0"/>
                </a:ext>
              </a:extLst>
            </a:blip>
            <a:srcRect l="23985" t="23740" r="35574" b="16832"/>
            <a:stretch>
              <a:fillRect/>
            </a:stretch>
          </p:blipFill>
          <p:spPr bwMode="auto">
            <a:xfrm>
              <a:off x="65338" y="2071516"/>
              <a:ext cx="5793235" cy="478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13"/>
            <p:cNvSpPr txBox="1">
              <a:spLocks noChangeArrowheads="1"/>
            </p:cNvSpPr>
            <p:nvPr/>
          </p:nvSpPr>
          <p:spPr bwMode="auto">
            <a:xfrm>
              <a:off x="5866998" y="2246573"/>
              <a:ext cx="3201052" cy="52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buFontTx/>
                <a:buNone/>
              </a:pPr>
              <a:r>
                <a:rPr lang="en-US" altLang="en-US" sz="2400" dirty="0">
                  <a:solidFill>
                    <a:srgbClr val="996633"/>
                  </a:solidFill>
                </a:rPr>
                <a:t>covalent bond length</a:t>
              </a:r>
            </a:p>
          </p:txBody>
        </p:sp>
        <p:sp>
          <p:nvSpPr>
            <p:cNvPr id="19463" name="Text Box 14"/>
            <p:cNvSpPr txBox="1">
              <a:spLocks noChangeArrowheads="1"/>
            </p:cNvSpPr>
            <p:nvPr/>
          </p:nvSpPr>
          <p:spPr bwMode="auto">
            <a:xfrm>
              <a:off x="5866997" y="2982089"/>
              <a:ext cx="3201053" cy="52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buFontTx/>
                <a:buNone/>
              </a:pPr>
              <a:r>
                <a:rPr lang="en-US" altLang="en-US" sz="2400" dirty="0">
                  <a:solidFill>
                    <a:srgbClr val="996633"/>
                  </a:solidFill>
                </a:rPr>
                <a:t>covalent bond angle</a:t>
              </a:r>
            </a:p>
          </p:txBody>
        </p:sp>
        <p:sp>
          <p:nvSpPr>
            <p:cNvPr id="19464" name="Text Box 15"/>
            <p:cNvSpPr txBox="1">
              <a:spLocks noChangeArrowheads="1"/>
            </p:cNvSpPr>
            <p:nvPr/>
          </p:nvSpPr>
          <p:spPr bwMode="auto">
            <a:xfrm>
              <a:off x="5866996" y="3712113"/>
              <a:ext cx="4203157" cy="52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buFontTx/>
                <a:buNone/>
              </a:pPr>
              <a:r>
                <a:rPr lang="en-US" altLang="en-US" sz="2400" dirty="0">
                  <a:solidFill>
                    <a:srgbClr val="996633"/>
                  </a:solidFill>
                </a:rPr>
                <a:t>covalent bond dihedral angle</a:t>
              </a:r>
            </a:p>
          </p:txBody>
        </p:sp>
        <p:sp>
          <p:nvSpPr>
            <p:cNvPr id="19465" name="Text Box 16"/>
            <p:cNvSpPr txBox="1">
              <a:spLocks noChangeArrowheads="1"/>
            </p:cNvSpPr>
            <p:nvPr/>
          </p:nvSpPr>
          <p:spPr bwMode="auto">
            <a:xfrm>
              <a:off x="5848639" y="4526144"/>
              <a:ext cx="3791831" cy="52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buFontTx/>
                <a:buNone/>
              </a:pPr>
              <a:r>
                <a:rPr lang="en-US" altLang="en-US" sz="2400" dirty="0">
                  <a:solidFill>
                    <a:srgbClr val="996633"/>
                  </a:solidFill>
                </a:rPr>
                <a:t>improper dihedral angle</a:t>
              </a:r>
            </a:p>
          </p:txBody>
        </p:sp>
        <p:sp>
          <p:nvSpPr>
            <p:cNvPr id="19466" name="Text Box 18"/>
            <p:cNvSpPr txBox="1">
              <a:spLocks noChangeArrowheads="1"/>
            </p:cNvSpPr>
            <p:nvPr/>
          </p:nvSpPr>
          <p:spPr bwMode="auto">
            <a:xfrm>
              <a:off x="5848639" y="5343765"/>
              <a:ext cx="3344961" cy="52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buFontTx/>
                <a:buNone/>
              </a:pPr>
              <a:r>
                <a:rPr lang="en-US" altLang="en-US" sz="2400" dirty="0" err="1">
                  <a:solidFill>
                    <a:srgbClr val="996633"/>
                  </a:solidFill>
                </a:rPr>
                <a:t>vdW</a:t>
              </a:r>
              <a:r>
                <a:rPr lang="en-US" altLang="en-US" sz="2400" dirty="0">
                  <a:solidFill>
                    <a:srgbClr val="996633"/>
                  </a:solidFill>
                </a:rPr>
                <a:t> interactions</a:t>
              </a:r>
            </a:p>
          </p:txBody>
        </p:sp>
        <p:sp>
          <p:nvSpPr>
            <p:cNvPr id="19467" name="Text Box 19"/>
            <p:cNvSpPr txBox="1">
              <a:spLocks noChangeArrowheads="1"/>
            </p:cNvSpPr>
            <p:nvPr/>
          </p:nvSpPr>
          <p:spPr bwMode="auto">
            <a:xfrm>
              <a:off x="5832599" y="6252263"/>
              <a:ext cx="3807871" cy="52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buFontTx/>
                <a:buNone/>
              </a:pPr>
              <a:r>
                <a:rPr lang="en-US" altLang="en-US" sz="2400" dirty="0">
                  <a:solidFill>
                    <a:srgbClr val="996633"/>
                  </a:solidFill>
                </a:rPr>
                <a:t>electrostatic interactions</a:t>
              </a:r>
            </a:p>
          </p:txBody>
        </p:sp>
      </p:grpSp>
      <p:sp>
        <p:nvSpPr>
          <p:cNvPr id="18436" name="Text Box 5"/>
          <p:cNvSpPr txBox="1">
            <a:spLocks noChangeArrowheads="1"/>
          </p:cNvSpPr>
          <p:nvPr/>
        </p:nvSpPr>
        <p:spPr bwMode="auto">
          <a:xfrm>
            <a:off x="193675" y="947738"/>
            <a:ext cx="89503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512763" indent="-176213"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FF0066"/>
                </a:solidFill>
                <a:latin typeface="Arial" panose="020B0604020202020204" pitchFamily="34" charset="0"/>
              </a:rPr>
              <a:t>Force-field</a:t>
            </a:r>
            <a:r>
              <a:rPr lang="en-US" altLang="en-US" sz="2600" b="1" dirty="0" smtClean="0">
                <a:solidFill>
                  <a:srgbClr val="339933"/>
                </a:solidFill>
                <a:latin typeface="Arial" panose="020B0604020202020204" pitchFamily="34" charset="0"/>
              </a:rPr>
              <a:t>-based calculation of the potential energy</a:t>
            </a:r>
          </a:p>
          <a:p>
            <a:pPr marL="852488" lvl="1" indent="-387350" algn="l" rtl="0" eaLnBrk="1" hangingPunct="1">
              <a:spcBef>
                <a:spcPct val="50000"/>
              </a:spcBef>
              <a:buFont typeface="Wingdings" panose="05000000000000000000" pitchFamily="2" charset="2"/>
              <a:buChar char="Ø"/>
              <a:defRPr/>
            </a:pPr>
            <a:r>
              <a:rPr lang="en-US" altLang="en-US" sz="2600" i="1" dirty="0" smtClean="0">
                <a:latin typeface="+mj-lt"/>
              </a:rPr>
              <a:t>U</a:t>
            </a:r>
            <a:r>
              <a:rPr lang="en-US" altLang="en-US" sz="2600" dirty="0" smtClean="0">
                <a:latin typeface="+mj-lt"/>
              </a:rPr>
              <a:t> is calculated using a force-field (</a:t>
            </a:r>
            <a:r>
              <a:rPr lang="en-US" altLang="en-US" sz="2600" b="1" i="1" dirty="0" smtClean="0">
                <a:solidFill>
                  <a:srgbClr val="FF0066"/>
                </a:solidFill>
                <a:latin typeface="+mj-lt"/>
              </a:rPr>
              <a:t>molecular mechanics</a:t>
            </a:r>
            <a:r>
              <a:rPr lang="en-US" altLang="en-US" sz="2600" dirty="0" smtClean="0">
                <a:latin typeface="+mj-lt"/>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The physical approach</a:t>
            </a:r>
          </a:p>
        </p:txBody>
      </p:sp>
      <p:sp>
        <p:nvSpPr>
          <p:cNvPr id="26" name="Text Box 5"/>
          <p:cNvSpPr txBox="1">
            <a:spLocks noChangeArrowheads="1"/>
          </p:cNvSpPr>
          <p:nvPr/>
        </p:nvSpPr>
        <p:spPr bwMode="auto">
          <a:xfrm>
            <a:off x="193675" y="947738"/>
            <a:ext cx="89503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eaLnBrk="1" hangingPunct="1">
              <a:spcBef>
                <a:spcPct val="50000"/>
              </a:spcBef>
              <a:defRPr/>
            </a:pPr>
            <a:r>
              <a:rPr lang="en-US" altLang="en-US" sz="2600" b="1" dirty="0" smtClean="0">
                <a:solidFill>
                  <a:srgbClr val="339933"/>
                </a:solidFill>
                <a:latin typeface="Arial" panose="020B0604020202020204" pitchFamily="34" charset="0"/>
              </a:rPr>
              <a:t>Configurational sampling</a:t>
            </a:r>
          </a:p>
          <a:p>
            <a:pPr marL="852488" lvl="2" indent="-387350" eaLnBrk="1" hangingPunct="1">
              <a:spcBef>
                <a:spcPct val="50000"/>
              </a:spcBef>
              <a:buFont typeface="Wingdings" panose="05000000000000000000" pitchFamily="2" charset="2"/>
              <a:buChar char="Ø"/>
              <a:defRPr/>
            </a:pPr>
            <a:r>
              <a:rPr lang="en-US" altLang="en-US" sz="2600" b="1" dirty="0" smtClean="0">
                <a:latin typeface="+mj-lt"/>
              </a:rPr>
              <a:t>Option 1</a:t>
            </a:r>
            <a:r>
              <a:rPr lang="en-US" altLang="en-US" sz="2600" dirty="0" smtClean="0">
                <a:latin typeface="+mj-lt"/>
              </a:rPr>
              <a:t>: sampling all possible configurations randomly and finding the lowest-energy one - impractical </a:t>
            </a:r>
          </a:p>
          <a:p>
            <a:pPr marL="852488" lvl="2" indent="-387350" eaLnBrk="1" hangingPunct="1">
              <a:spcBef>
                <a:spcPct val="50000"/>
              </a:spcBef>
              <a:buFont typeface="Wingdings" panose="05000000000000000000" pitchFamily="2" charset="2"/>
              <a:buChar char="Ø"/>
              <a:defRPr/>
            </a:pPr>
            <a:r>
              <a:rPr lang="en-US" altLang="en-US" sz="2600" b="1" dirty="0" smtClean="0">
                <a:latin typeface="+mj-lt"/>
              </a:rPr>
              <a:t>Option 2: </a:t>
            </a:r>
            <a:r>
              <a:rPr lang="en-US" altLang="en-US" sz="2600" b="1" dirty="0" smtClean="0">
                <a:solidFill>
                  <a:srgbClr val="FF0066"/>
                </a:solidFill>
                <a:latin typeface="+mj-lt"/>
              </a:rPr>
              <a:t>Energy minimization</a:t>
            </a:r>
          </a:p>
          <a:p>
            <a:pPr marL="1146175" lvl="2" indent="-341313" eaLnBrk="1" hangingPunct="1">
              <a:spcBef>
                <a:spcPct val="50000"/>
              </a:spcBef>
              <a:buFont typeface="+mj-lt"/>
              <a:buAutoNum type="arabicPeriod"/>
              <a:defRPr/>
            </a:pPr>
            <a:r>
              <a:rPr lang="en-US" altLang="en-US" dirty="0" smtClean="0">
                <a:latin typeface="+mj-lt"/>
              </a:rPr>
              <a:t>Calculate the potential energy of unfolded protein</a:t>
            </a:r>
          </a:p>
          <a:p>
            <a:pPr marL="1146175" lvl="2" indent="-341313" eaLnBrk="1" hangingPunct="1">
              <a:spcBef>
                <a:spcPct val="50000"/>
              </a:spcBef>
              <a:buFont typeface="+mj-lt"/>
              <a:buAutoNum type="arabicPeriod"/>
              <a:defRPr/>
            </a:pPr>
            <a:r>
              <a:rPr lang="en-US" altLang="en-US" dirty="0" smtClean="0">
                <a:latin typeface="+mj-lt"/>
              </a:rPr>
              <a:t>Introduce small changes in atoms location and recalculate</a:t>
            </a:r>
          </a:p>
          <a:p>
            <a:pPr marL="1146175" lvl="2" indent="-341313" eaLnBrk="1" hangingPunct="1">
              <a:spcBef>
                <a:spcPct val="50000"/>
              </a:spcBef>
              <a:buFont typeface="+mj-lt"/>
              <a:buAutoNum type="arabicPeriod"/>
              <a:defRPr/>
            </a:pPr>
            <a:r>
              <a:rPr lang="en-US" altLang="en-US" dirty="0" smtClean="0">
                <a:latin typeface="+mj-lt"/>
              </a:rPr>
              <a:t>If energy is lower – accept and repeat steps 1-2. If energy is higher, make another change until energy is lower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The physical approach</a:t>
            </a:r>
          </a:p>
        </p:txBody>
      </p:sp>
      <p:sp>
        <p:nvSpPr>
          <p:cNvPr id="22531" name="Text Box 5"/>
          <p:cNvSpPr txBox="1">
            <a:spLocks noChangeArrowheads="1"/>
          </p:cNvSpPr>
          <p:nvPr/>
        </p:nvSpPr>
        <p:spPr bwMode="auto">
          <a:xfrm>
            <a:off x="193675" y="947738"/>
            <a:ext cx="89503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512763" indent="-176213"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rPr>
              <a:t>Configurational sampling</a:t>
            </a:r>
          </a:p>
          <a:p>
            <a:pPr marL="852488" lvl="2" indent="-387350" algn="l" rtl="0" eaLnBrk="1" hangingPunct="1">
              <a:spcBef>
                <a:spcPct val="50000"/>
              </a:spcBef>
              <a:buFont typeface="Wingdings" panose="05000000000000000000" pitchFamily="2" charset="2"/>
              <a:buChar char="Ø"/>
              <a:defRPr/>
            </a:pPr>
            <a:r>
              <a:rPr lang="en-US" altLang="en-US" sz="2600" b="1" dirty="0" smtClean="0">
                <a:latin typeface="+mj-lt"/>
              </a:rPr>
              <a:t>Problem</a:t>
            </a:r>
            <a:r>
              <a:rPr lang="en-US" altLang="en-US" sz="2600" dirty="0" smtClean="0">
                <a:latin typeface="+mj-lt"/>
              </a:rPr>
              <a:t>: random changes in atomic locations may drive the system towards higher-energy configurations</a:t>
            </a:r>
            <a:endParaRPr lang="en-US" altLang="en-US" sz="2600" b="1" dirty="0" smtClean="0">
              <a:latin typeface="+mj-lt"/>
            </a:endParaRPr>
          </a:p>
          <a:p>
            <a:pPr marL="852488" lvl="2" indent="-387350" algn="l" rtl="0" eaLnBrk="1" hangingPunct="1">
              <a:spcBef>
                <a:spcPct val="50000"/>
              </a:spcBef>
              <a:buFont typeface="Wingdings" panose="05000000000000000000" pitchFamily="2" charset="2"/>
              <a:buChar char="Ø"/>
              <a:defRPr/>
            </a:pPr>
            <a:r>
              <a:rPr lang="en-US" altLang="en-US" sz="2600" b="1" dirty="0" smtClean="0">
                <a:latin typeface="+mj-lt"/>
              </a:rPr>
              <a:t>Solution:</a:t>
            </a:r>
            <a:r>
              <a:rPr lang="en-US" altLang="en-US" sz="2600" dirty="0" smtClean="0">
                <a:latin typeface="+mj-lt"/>
              </a:rPr>
              <a:t> the changes in atom location are predicted in response to the force applied on the atoms (</a:t>
            </a:r>
            <a:r>
              <a:rPr lang="en-US" altLang="en-US" sz="2600" b="1" i="1" dirty="0" smtClean="0">
                <a:solidFill>
                  <a:srgbClr val="FF0066"/>
                </a:solidFill>
                <a:latin typeface="+mj-lt"/>
              </a:rPr>
              <a:t>molecular dynamics</a:t>
            </a:r>
            <a:r>
              <a:rPr lang="en-US" altLang="en-US" sz="2600" dirty="0" smtClean="0">
                <a:latin typeface="+mj-lt"/>
              </a:rPr>
              <a:t>)</a:t>
            </a:r>
          </a:p>
        </p:txBody>
      </p:sp>
      <p:grpSp>
        <p:nvGrpSpPr>
          <p:cNvPr id="3" name="Group 2"/>
          <p:cNvGrpSpPr/>
          <p:nvPr/>
        </p:nvGrpSpPr>
        <p:grpSpPr>
          <a:xfrm>
            <a:off x="1153628" y="3619500"/>
            <a:ext cx="7287110" cy="2896962"/>
            <a:chOff x="1153628" y="3619500"/>
            <a:chExt cx="7287110" cy="2896962"/>
          </a:xfrm>
        </p:grpSpPr>
        <p:grpSp>
          <p:nvGrpSpPr>
            <p:cNvPr id="23556" name="Group 27"/>
            <p:cNvGrpSpPr>
              <a:grpSpLocks/>
            </p:cNvGrpSpPr>
            <p:nvPr/>
          </p:nvGrpSpPr>
          <p:grpSpPr bwMode="auto">
            <a:xfrm>
              <a:off x="2722563" y="3619500"/>
              <a:ext cx="5718175" cy="2527300"/>
              <a:chOff x="2132979" y="3458567"/>
              <a:chExt cx="5717295" cy="2527114"/>
            </a:xfrm>
          </p:grpSpPr>
          <p:pic>
            <p:nvPicPr>
              <p:cNvPr id="23561" name="Picture 28"/>
              <p:cNvPicPr>
                <a:picLocks noChangeAspect="1"/>
              </p:cNvPicPr>
              <p:nvPr/>
            </p:nvPicPr>
            <p:blipFill>
              <a:blip r:embed="rId3">
                <a:extLst>
                  <a:ext uri="{28A0092B-C50C-407E-A947-70E740481C1C}">
                    <a14:useLocalDpi xmlns:a14="http://schemas.microsoft.com/office/drawing/2010/main" val="0"/>
                  </a:ext>
                </a:extLst>
              </a:blip>
              <a:srcRect l="48767" t="62115" r="22874" b="27138"/>
              <a:stretch>
                <a:fillRect/>
              </a:stretch>
            </p:blipFill>
            <p:spPr bwMode="auto">
              <a:xfrm>
                <a:off x="2132979" y="4117975"/>
                <a:ext cx="5172982" cy="110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Text Box 11"/>
              <p:cNvSpPr txBox="1">
                <a:spLocks noChangeArrowheads="1"/>
              </p:cNvSpPr>
              <p:nvPr/>
            </p:nvSpPr>
            <p:spPr bwMode="auto">
              <a:xfrm>
                <a:off x="2555124" y="3748521"/>
                <a:ext cx="195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sz="2400" b="1">
                    <a:solidFill>
                      <a:srgbClr val="996633"/>
                    </a:solidFill>
                  </a:rPr>
                  <a:t>acceleration</a:t>
                </a:r>
              </a:p>
            </p:txBody>
          </p:sp>
          <p:sp>
            <p:nvSpPr>
              <p:cNvPr id="23563" name="Line 12"/>
              <p:cNvSpPr>
                <a:spLocks noChangeShapeType="1"/>
              </p:cNvSpPr>
              <p:nvPr/>
            </p:nvSpPr>
            <p:spPr bwMode="auto">
              <a:xfrm flipH="1">
                <a:off x="3527930" y="4205721"/>
                <a:ext cx="1588" cy="403279"/>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4" name="Text Box 13"/>
              <p:cNvSpPr txBox="1">
                <a:spLocks noChangeArrowheads="1"/>
              </p:cNvSpPr>
              <p:nvPr/>
            </p:nvSpPr>
            <p:spPr bwMode="auto">
              <a:xfrm>
                <a:off x="4055811" y="3469991"/>
                <a:ext cx="195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sz="2400" b="1">
                    <a:solidFill>
                      <a:srgbClr val="996633"/>
                    </a:solidFill>
                  </a:rPr>
                  <a:t>velocity</a:t>
                </a:r>
              </a:p>
            </p:txBody>
          </p:sp>
          <p:sp>
            <p:nvSpPr>
              <p:cNvPr id="23565" name="Line 14"/>
              <p:cNvSpPr>
                <a:spLocks noChangeShapeType="1"/>
              </p:cNvSpPr>
              <p:nvPr/>
            </p:nvSpPr>
            <p:spPr bwMode="auto">
              <a:xfrm flipH="1">
                <a:off x="5009899" y="3898616"/>
                <a:ext cx="1588" cy="4016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6" name="Text Box 9"/>
              <p:cNvSpPr txBox="1">
                <a:spLocks noChangeArrowheads="1"/>
              </p:cNvSpPr>
              <p:nvPr/>
            </p:nvSpPr>
            <p:spPr bwMode="auto">
              <a:xfrm>
                <a:off x="2650418" y="5360899"/>
                <a:ext cx="1125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sz="2400" b="1">
                    <a:solidFill>
                      <a:srgbClr val="996633"/>
                    </a:solidFill>
                  </a:rPr>
                  <a:t>mass</a:t>
                </a:r>
              </a:p>
            </p:txBody>
          </p:sp>
          <p:sp>
            <p:nvSpPr>
              <p:cNvPr id="23567" name="Line 10"/>
              <p:cNvSpPr>
                <a:spLocks noChangeShapeType="1"/>
              </p:cNvSpPr>
              <p:nvPr/>
            </p:nvSpPr>
            <p:spPr bwMode="auto">
              <a:xfrm flipV="1">
                <a:off x="3213187" y="4957525"/>
                <a:ext cx="0" cy="46804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8" name="Text Box 13"/>
              <p:cNvSpPr txBox="1">
                <a:spLocks noChangeArrowheads="1"/>
              </p:cNvSpPr>
              <p:nvPr/>
            </p:nvSpPr>
            <p:spPr bwMode="auto">
              <a:xfrm>
                <a:off x="5894474" y="3458567"/>
                <a:ext cx="195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sz="2400" b="1">
                    <a:solidFill>
                      <a:srgbClr val="996633"/>
                    </a:solidFill>
                  </a:rPr>
                  <a:t>position</a:t>
                </a:r>
              </a:p>
            </p:txBody>
          </p:sp>
          <p:sp>
            <p:nvSpPr>
              <p:cNvPr id="23569" name="Line 14"/>
              <p:cNvSpPr>
                <a:spLocks noChangeShapeType="1"/>
              </p:cNvSpPr>
              <p:nvPr/>
            </p:nvSpPr>
            <p:spPr bwMode="auto">
              <a:xfrm flipH="1">
                <a:off x="6848562" y="3887192"/>
                <a:ext cx="1588" cy="4016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0" name="Text Box 13"/>
              <p:cNvSpPr txBox="1">
                <a:spLocks noChangeArrowheads="1"/>
              </p:cNvSpPr>
              <p:nvPr/>
            </p:nvSpPr>
            <p:spPr bwMode="auto">
              <a:xfrm>
                <a:off x="3943038" y="5528481"/>
                <a:ext cx="195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sz="2400" b="1" dirty="0" smtClean="0">
                    <a:solidFill>
                      <a:srgbClr val="996633"/>
                    </a:solidFill>
                  </a:rPr>
                  <a:t>time</a:t>
                </a:r>
                <a:endParaRPr lang="en-US" altLang="en-US" sz="2400" b="1" dirty="0">
                  <a:solidFill>
                    <a:srgbClr val="996633"/>
                  </a:solidFill>
                </a:endParaRPr>
              </a:p>
            </p:txBody>
          </p:sp>
          <p:sp>
            <p:nvSpPr>
              <p:cNvPr id="23571" name="Line 14"/>
              <p:cNvSpPr>
                <a:spLocks noChangeShapeType="1"/>
              </p:cNvSpPr>
              <p:nvPr/>
            </p:nvSpPr>
            <p:spPr bwMode="auto">
              <a:xfrm flipH="1">
                <a:off x="4920938" y="5221434"/>
                <a:ext cx="1588" cy="401638"/>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3557" name="Text Box 5"/>
            <p:cNvSpPr txBox="1">
              <a:spLocks noChangeArrowheads="1"/>
            </p:cNvSpPr>
            <p:nvPr/>
          </p:nvSpPr>
          <p:spPr bwMode="auto">
            <a:xfrm>
              <a:off x="1782843" y="6056087"/>
              <a:ext cx="4040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sz="2400" dirty="0">
                  <a:latin typeface="Arial" panose="020B0604020202020204" pitchFamily="34" charset="0"/>
                </a:rPr>
                <a:t>(Newton’s 2</a:t>
              </a:r>
              <a:r>
                <a:rPr lang="en-US" altLang="en-US" sz="2400" baseline="30000" dirty="0">
                  <a:latin typeface="Arial" panose="020B0604020202020204" pitchFamily="34" charset="0"/>
                </a:rPr>
                <a:t>nd</a:t>
              </a:r>
              <a:r>
                <a:rPr lang="en-US" altLang="en-US" sz="2400" dirty="0">
                  <a:latin typeface="Arial" panose="020B0604020202020204" pitchFamily="34" charset="0"/>
                </a:rPr>
                <a:t> law of motion)</a:t>
              </a:r>
            </a:p>
          </p:txBody>
        </p:sp>
        <p:grpSp>
          <p:nvGrpSpPr>
            <p:cNvPr id="23558" name="Group 3"/>
            <p:cNvGrpSpPr>
              <a:grpSpLocks/>
            </p:cNvGrpSpPr>
            <p:nvPr/>
          </p:nvGrpSpPr>
          <p:grpSpPr bwMode="auto">
            <a:xfrm>
              <a:off x="1492250" y="4297363"/>
              <a:ext cx="1314450" cy="1138237"/>
              <a:chOff x="1668378" y="4345135"/>
              <a:chExt cx="1315453" cy="1138990"/>
            </a:xfrm>
          </p:grpSpPr>
          <p:pic>
            <p:nvPicPr>
              <p:cNvPr id="23559" name="Picture 41"/>
              <p:cNvPicPr>
                <a:picLocks noChangeAspect="1"/>
              </p:cNvPicPr>
              <p:nvPr/>
            </p:nvPicPr>
            <p:blipFill>
              <a:blip r:embed="rId4">
                <a:extLst>
                  <a:ext uri="{28A0092B-C50C-407E-A947-70E740481C1C}">
                    <a14:useLocalDpi xmlns:a14="http://schemas.microsoft.com/office/drawing/2010/main" val="0"/>
                  </a:ext>
                </a:extLst>
              </a:blip>
              <a:srcRect l="63782" t="41722" r="30766" b="48190"/>
              <a:stretch>
                <a:fillRect/>
              </a:stretch>
            </p:blipFill>
            <p:spPr bwMode="auto">
              <a:xfrm>
                <a:off x="1668378" y="4377219"/>
                <a:ext cx="1064207" cy="11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42"/>
              <p:cNvPicPr>
                <a:picLocks noChangeAspect="1"/>
              </p:cNvPicPr>
              <p:nvPr/>
            </p:nvPicPr>
            <p:blipFill>
              <a:blip r:embed="rId4">
                <a:extLst>
                  <a:ext uri="{28A0092B-C50C-407E-A947-70E740481C1C}">
                    <a14:useLocalDpi xmlns:a14="http://schemas.microsoft.com/office/drawing/2010/main" val="0"/>
                  </a:ext>
                </a:extLst>
              </a:blip>
              <a:srcRect l="60110" t="41722" r="38519" b="48190"/>
              <a:stretch>
                <a:fillRect/>
              </a:stretch>
            </p:blipFill>
            <p:spPr bwMode="auto">
              <a:xfrm>
                <a:off x="2716539" y="4345135"/>
                <a:ext cx="267292" cy="11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1153628" y="4490873"/>
              <a:ext cx="338554" cy="646331"/>
            </a:xfrm>
            <a:prstGeom prst="rect">
              <a:avLst/>
            </a:prstGeom>
            <a:noFill/>
          </p:spPr>
          <p:txBody>
            <a:bodyPr wrap="none" rtlCol="0">
              <a:spAutoFit/>
            </a:bodyPr>
            <a:lstStyle/>
            <a:p>
              <a:r>
                <a:rPr lang="en-US" sz="3600" dirty="0" smtClean="0"/>
                <a:t>-</a:t>
              </a:r>
              <a:endParaRPr lang="en-US" sz="3600"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The physical approach</a:t>
            </a:r>
          </a:p>
        </p:txBody>
      </p:sp>
      <p:pic>
        <p:nvPicPr>
          <p:cNvPr id="256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6408" y="2532976"/>
            <a:ext cx="5150476" cy="384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5"/>
          <p:cNvSpPr txBox="1">
            <a:spLocks noChangeArrowheads="1"/>
          </p:cNvSpPr>
          <p:nvPr/>
        </p:nvSpPr>
        <p:spPr bwMode="auto">
          <a:xfrm>
            <a:off x="193675" y="947738"/>
            <a:ext cx="89503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512763" indent="-176213"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rPr>
              <a:t>Configurational sampling</a:t>
            </a:r>
          </a:p>
          <a:p>
            <a:pPr marL="914400" lvl="1" indent="-449263" algn="l" rtl="0" eaLnBrk="1" hangingPunct="1">
              <a:spcBef>
                <a:spcPct val="50000"/>
              </a:spcBef>
              <a:buFont typeface="Wingdings" panose="05000000000000000000" pitchFamily="2" charset="2"/>
              <a:buChar char="Ø"/>
              <a:defRPr/>
            </a:pPr>
            <a:r>
              <a:rPr lang="en-US" altLang="en-US" sz="2600" b="1" dirty="0" smtClean="0">
                <a:latin typeface="+mj-lt"/>
              </a:rPr>
              <a:t>Problem</a:t>
            </a:r>
            <a:r>
              <a:rPr lang="en-US" altLang="en-US" sz="2600" dirty="0" smtClean="0">
                <a:latin typeface="+mj-lt"/>
              </a:rPr>
              <a:t>: protein folding involves local energy minima </a:t>
            </a:r>
            <a:r>
              <a:rPr lang="en-US" altLang="en-US" sz="2600" b="1" dirty="0" smtClean="0">
                <a:latin typeface="+mj-lt"/>
                <a:sym typeface="Symbol" panose="05050102010706020507" pitchFamily="18" charset="2"/>
              </a:rPr>
              <a:t></a:t>
            </a:r>
            <a:r>
              <a:rPr lang="en-US" altLang="en-US" sz="2600" dirty="0" smtClean="0">
                <a:latin typeface="+mj-lt"/>
              </a:rPr>
              <a:t> the simulation gets the stuck!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The physical approach</a:t>
            </a:r>
          </a:p>
        </p:txBody>
      </p:sp>
      <p:sp>
        <p:nvSpPr>
          <p:cNvPr id="27651" name="Text Box 5"/>
          <p:cNvSpPr txBox="1">
            <a:spLocks noChangeArrowheads="1"/>
          </p:cNvSpPr>
          <p:nvPr/>
        </p:nvSpPr>
        <p:spPr bwMode="auto">
          <a:xfrm>
            <a:off x="193675" y="947738"/>
            <a:ext cx="8950325"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914400" indent="-449263"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pPr>
            <a:r>
              <a:rPr lang="en-US" altLang="en-US" sz="2600" b="1" dirty="0">
                <a:solidFill>
                  <a:srgbClr val="339933"/>
                </a:solidFill>
                <a:latin typeface="Arial" panose="020B0604020202020204" pitchFamily="34" charset="0"/>
              </a:rPr>
              <a:t>Configurational sampling</a:t>
            </a:r>
          </a:p>
          <a:p>
            <a:pPr lvl="1" algn="l" rtl="0" eaLnBrk="1" hangingPunct="1">
              <a:spcBef>
                <a:spcPct val="50000"/>
              </a:spcBef>
              <a:buFont typeface="Wingdings" panose="05000000000000000000" pitchFamily="2" charset="2"/>
              <a:buChar char="Ø"/>
            </a:pPr>
            <a:r>
              <a:rPr lang="en-US" altLang="en-US" sz="2600" b="1" dirty="0"/>
              <a:t>Solution</a:t>
            </a:r>
            <a:r>
              <a:rPr lang="en-US" altLang="en-US" sz="2600" dirty="0"/>
              <a:t>: the kinetic barriers are overcome by virtual heating, which translates into atomic motions (</a:t>
            </a:r>
            <a:r>
              <a:rPr lang="en-US" altLang="en-US" sz="2600" b="1" i="1" dirty="0">
                <a:solidFill>
                  <a:srgbClr val="FF0066"/>
                </a:solidFill>
              </a:rPr>
              <a:t>simulated annealing</a:t>
            </a:r>
            <a:r>
              <a:rPr lang="en-US" altLang="en-US" sz="2600" dirty="0"/>
              <a:t>)</a:t>
            </a:r>
          </a:p>
          <a:p>
            <a:pPr algn="l" rtl="0" eaLnBrk="1" hangingPunct="1">
              <a:spcBef>
                <a:spcPct val="50000"/>
              </a:spcBef>
            </a:pPr>
            <a:endParaRPr lang="en-US" altLang="en-US" sz="2600" b="1" dirty="0">
              <a:solidFill>
                <a:srgbClr val="339933"/>
              </a:solidFill>
              <a:latin typeface="Arial" panose="020B0604020202020204" pitchFamily="34" charset="0"/>
            </a:endParaRPr>
          </a:p>
          <a:p>
            <a:pPr algn="l" rtl="0" eaLnBrk="1" hangingPunct="1">
              <a:spcBef>
                <a:spcPct val="50000"/>
              </a:spcBef>
            </a:pPr>
            <a:r>
              <a:rPr lang="en-US" altLang="en-US" sz="2600" b="1" dirty="0">
                <a:solidFill>
                  <a:srgbClr val="339933"/>
                </a:solidFill>
                <a:latin typeface="Arial" panose="020B0604020202020204" pitchFamily="34" charset="0"/>
              </a:rPr>
              <a:t>Extensive sampling allows to estimate </a:t>
            </a:r>
            <a:r>
              <a:rPr lang="el-GR" altLang="en-US" sz="2600" b="1" dirty="0">
                <a:solidFill>
                  <a:srgbClr val="FF0066"/>
                </a:solidFill>
                <a:latin typeface="Arial" panose="020B0604020202020204" pitchFamily="34" charset="0"/>
              </a:rPr>
              <a:t>Δ</a:t>
            </a:r>
            <a:r>
              <a:rPr lang="en-US" altLang="en-US" sz="2600" b="1" i="1" dirty="0" err="1">
                <a:solidFill>
                  <a:srgbClr val="FF0066"/>
                </a:solidFill>
                <a:latin typeface="Arial" panose="020B0604020202020204" pitchFamily="34" charset="0"/>
              </a:rPr>
              <a:t>S</a:t>
            </a:r>
            <a:r>
              <a:rPr lang="en-US" altLang="en-US" sz="2600" b="1" i="1" baseline="-25000" dirty="0" err="1">
                <a:solidFill>
                  <a:srgbClr val="FF0066"/>
                </a:solidFill>
                <a:latin typeface="Arial" panose="020B0604020202020204" pitchFamily="34" charset="0"/>
              </a:rPr>
              <a:t>sys</a:t>
            </a:r>
            <a:r>
              <a:rPr lang="en-US" altLang="en-US" sz="2600" b="1" dirty="0">
                <a:solidFill>
                  <a:srgbClr val="339933"/>
                </a:solidFill>
                <a:latin typeface="Arial" panose="020B0604020202020204" pitchFamily="34" charset="0"/>
              </a:rPr>
              <a:t>:</a:t>
            </a:r>
          </a:p>
        </p:txBody>
      </p:sp>
      <p:grpSp>
        <p:nvGrpSpPr>
          <p:cNvPr id="27652" name="Group 2"/>
          <p:cNvGrpSpPr>
            <a:grpSpLocks/>
          </p:cNvGrpSpPr>
          <p:nvPr/>
        </p:nvGrpSpPr>
        <p:grpSpPr bwMode="auto">
          <a:xfrm>
            <a:off x="2830513" y="4384675"/>
            <a:ext cx="4997450" cy="1947863"/>
            <a:chOff x="2879081" y="3406715"/>
            <a:chExt cx="4997593" cy="1947227"/>
          </a:xfrm>
        </p:grpSpPr>
        <p:sp>
          <p:nvSpPr>
            <p:cNvPr id="27653" name="Rectangle 1"/>
            <p:cNvSpPr>
              <a:spLocks noChangeArrowheads="1"/>
            </p:cNvSpPr>
            <p:nvPr/>
          </p:nvSpPr>
          <p:spPr bwMode="auto">
            <a:xfrm>
              <a:off x="3135754" y="3406715"/>
              <a:ext cx="24064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eaLnBrk="1" hangingPunct="1">
                <a:spcBef>
                  <a:spcPct val="0"/>
                </a:spcBef>
                <a:buFontTx/>
                <a:buNone/>
              </a:pPr>
              <a:r>
                <a:rPr lang="en-US" altLang="en-US" sz="4400" i="1" dirty="0">
                  <a:cs typeface="Times New Roman" panose="02020603050405020304" pitchFamily="18" charset="0"/>
                </a:rPr>
                <a:t>S</a:t>
              </a:r>
              <a:r>
                <a:rPr lang="en-US" altLang="en-US" sz="4400" dirty="0">
                  <a:cs typeface="Times New Roman" panose="02020603050405020304" pitchFamily="18" charset="0"/>
                </a:rPr>
                <a:t> = </a:t>
              </a:r>
              <a:r>
                <a:rPr lang="en-US" altLang="en-US" sz="4400" i="1" dirty="0" err="1">
                  <a:cs typeface="Times New Roman" panose="02020603050405020304" pitchFamily="18" charset="0"/>
                </a:rPr>
                <a:t>k</a:t>
              </a:r>
              <a:r>
                <a:rPr lang="en-US" altLang="en-US" sz="4400" i="1" baseline="-25000" dirty="0" err="1">
                  <a:cs typeface="Times New Roman" panose="02020603050405020304" pitchFamily="18" charset="0"/>
                </a:rPr>
                <a:t>B</a:t>
              </a:r>
              <a:r>
                <a:rPr lang="en-US" altLang="en-US" sz="4400" dirty="0" err="1">
                  <a:cs typeface="Times New Roman" panose="02020603050405020304" pitchFamily="18" charset="0"/>
                </a:rPr>
                <a:t>lnΩ</a:t>
              </a:r>
              <a:endParaRPr lang="en-US" altLang="en-US" sz="4400" dirty="0">
                <a:cs typeface="Times New Roman" panose="02020603050405020304" pitchFamily="18" charset="0"/>
              </a:endParaRPr>
            </a:p>
          </p:txBody>
        </p:sp>
        <p:sp>
          <p:nvSpPr>
            <p:cNvPr id="27654" name="Text Box 13"/>
            <p:cNvSpPr txBox="1">
              <a:spLocks noChangeArrowheads="1"/>
            </p:cNvSpPr>
            <p:nvPr/>
          </p:nvSpPr>
          <p:spPr bwMode="auto">
            <a:xfrm>
              <a:off x="2879081" y="4522945"/>
              <a:ext cx="49975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sz="2400" b="1">
                  <a:solidFill>
                    <a:srgbClr val="996633"/>
                  </a:solidFill>
                </a:rPr>
                <a:t>number of possible system configurations</a:t>
              </a:r>
            </a:p>
          </p:txBody>
        </p:sp>
        <p:sp>
          <p:nvSpPr>
            <p:cNvPr id="27655" name="Line 14"/>
            <p:cNvSpPr>
              <a:spLocks noChangeShapeType="1"/>
            </p:cNvSpPr>
            <p:nvPr/>
          </p:nvSpPr>
          <p:spPr bwMode="auto">
            <a:xfrm flipH="1">
              <a:off x="5256092" y="4151730"/>
              <a:ext cx="1588" cy="401638"/>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The physical approach</a:t>
            </a:r>
          </a:p>
        </p:txBody>
      </p:sp>
      <p:sp>
        <p:nvSpPr>
          <p:cNvPr id="28675" name="Text Box 5"/>
          <p:cNvSpPr txBox="1">
            <a:spLocks noChangeArrowheads="1"/>
          </p:cNvSpPr>
          <p:nvPr/>
        </p:nvSpPr>
        <p:spPr bwMode="auto">
          <a:xfrm>
            <a:off x="193675" y="947738"/>
            <a:ext cx="8950325"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512763" indent="-176213"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rPr>
              <a:t>MD cannot describe protein folding. Why?</a:t>
            </a:r>
          </a:p>
          <a:p>
            <a:pPr marL="914400" lvl="2" indent="-403225" algn="l" rtl="0" eaLnBrk="1" hangingPunct="1">
              <a:spcBef>
                <a:spcPct val="50000"/>
              </a:spcBef>
              <a:buFont typeface="Wingdings" panose="05000000000000000000" pitchFamily="2" charset="2"/>
              <a:buChar char="Ø"/>
              <a:defRPr/>
            </a:pPr>
            <a:r>
              <a:rPr lang="en-US" altLang="en-US" b="1" dirty="0" smtClean="0">
                <a:solidFill>
                  <a:srgbClr val="FF0066"/>
                </a:solidFill>
                <a:latin typeface="+mj-lt"/>
              </a:rPr>
              <a:t>Explicit models </a:t>
            </a:r>
            <a:r>
              <a:rPr lang="en-US" altLang="en-US" b="1" dirty="0" smtClean="0">
                <a:latin typeface="+mj-lt"/>
                <a:sym typeface="Symbol" panose="05050102010706020507" pitchFamily="18" charset="2"/>
              </a:rPr>
              <a:t></a:t>
            </a:r>
            <a:r>
              <a:rPr lang="en-US" altLang="en-US" dirty="0" smtClean="0">
                <a:latin typeface="+mj-lt"/>
              </a:rPr>
              <a:t> the simulations cover </a:t>
            </a:r>
            <a:r>
              <a:rPr lang="en-US" altLang="en-US" b="1" dirty="0" smtClean="0">
                <a:solidFill>
                  <a:srgbClr val="FF0066"/>
                </a:solidFill>
                <a:latin typeface="+mj-lt"/>
              </a:rPr>
              <a:t>ns-</a:t>
            </a:r>
            <a:r>
              <a:rPr lang="el-GR" altLang="en-US" b="1" dirty="0" smtClean="0">
                <a:solidFill>
                  <a:srgbClr val="FF0066"/>
                </a:solidFill>
                <a:latin typeface="+mj-lt"/>
              </a:rPr>
              <a:t>μ</a:t>
            </a:r>
            <a:r>
              <a:rPr lang="en-US" altLang="en-US" b="1" dirty="0" smtClean="0">
                <a:solidFill>
                  <a:srgbClr val="FF0066"/>
                </a:solidFill>
                <a:latin typeface="+mj-lt"/>
              </a:rPr>
              <a:t>s</a:t>
            </a:r>
            <a:r>
              <a:rPr lang="en-US" altLang="en-US" dirty="0" smtClean="0">
                <a:latin typeface="+mj-lt"/>
              </a:rPr>
              <a:t> (folding takes </a:t>
            </a:r>
            <a:r>
              <a:rPr lang="en-US" altLang="en-US" dirty="0" err="1" smtClean="0">
                <a:latin typeface="+mj-lt"/>
              </a:rPr>
              <a:t>ms</a:t>
            </a:r>
            <a:r>
              <a:rPr lang="en-US" altLang="en-US" dirty="0" smtClean="0">
                <a:latin typeface="+mj-lt"/>
              </a:rPr>
              <a:t>)</a:t>
            </a:r>
          </a:p>
          <a:p>
            <a:pPr marL="914400" lvl="2" indent="-403225" algn="l" rtl="0" eaLnBrk="1" hangingPunct="1">
              <a:spcBef>
                <a:spcPct val="50000"/>
              </a:spcBef>
              <a:buFont typeface="Wingdings" panose="05000000000000000000" pitchFamily="2" charset="2"/>
              <a:buChar char="Ø"/>
              <a:defRPr/>
            </a:pPr>
            <a:r>
              <a:rPr lang="en-US" altLang="en-US" dirty="0" smtClean="0">
                <a:latin typeface="+mj-lt"/>
              </a:rPr>
              <a:t>The </a:t>
            </a:r>
            <a:r>
              <a:rPr lang="en-US" altLang="en-US" b="1" dirty="0" smtClean="0">
                <a:solidFill>
                  <a:srgbClr val="FF0066"/>
                </a:solidFill>
                <a:latin typeface="+mj-lt"/>
              </a:rPr>
              <a:t>potential energy </a:t>
            </a:r>
            <a:r>
              <a:rPr lang="en-US" altLang="en-US" dirty="0" smtClean="0">
                <a:latin typeface="+mj-lt"/>
              </a:rPr>
              <a:t>is just an </a:t>
            </a:r>
            <a:r>
              <a:rPr lang="en-US" altLang="en-US" b="1" dirty="0" smtClean="0">
                <a:solidFill>
                  <a:srgbClr val="FF0066"/>
                </a:solidFill>
                <a:latin typeface="+mj-lt"/>
              </a:rPr>
              <a:t>approximation</a:t>
            </a:r>
            <a:r>
              <a:rPr lang="en-US" altLang="en-US" dirty="0" smtClean="0">
                <a:latin typeface="+mj-lt"/>
              </a:rPr>
              <a:t> of the free energy</a:t>
            </a:r>
          </a:p>
          <a:p>
            <a:pPr marL="914400" lvl="2" indent="-403225" algn="l" rtl="0" eaLnBrk="1" hangingPunct="1">
              <a:spcBef>
                <a:spcPct val="50000"/>
              </a:spcBef>
              <a:buFont typeface="Wingdings" panose="05000000000000000000" pitchFamily="2" charset="2"/>
              <a:buChar char="Ø"/>
              <a:defRPr/>
            </a:pPr>
            <a:r>
              <a:rPr lang="en-US" altLang="en-US" dirty="0" smtClean="0">
                <a:latin typeface="+mj-lt"/>
              </a:rPr>
              <a:t>The description of </a:t>
            </a:r>
            <a:r>
              <a:rPr lang="en-US" altLang="en-US" b="1" dirty="0" smtClean="0">
                <a:solidFill>
                  <a:srgbClr val="FF0066"/>
                </a:solidFill>
                <a:latin typeface="+mj-lt"/>
              </a:rPr>
              <a:t>bonds as springs </a:t>
            </a:r>
            <a:r>
              <a:rPr lang="en-US" altLang="en-US" dirty="0" smtClean="0">
                <a:latin typeface="+mj-lt"/>
              </a:rPr>
              <a:t>is highly approximated</a:t>
            </a:r>
          </a:p>
          <a:p>
            <a:pPr marL="914400" lvl="2" indent="-403225" algn="l" rtl="0" eaLnBrk="1" hangingPunct="1">
              <a:spcBef>
                <a:spcPct val="50000"/>
              </a:spcBef>
              <a:buFont typeface="Wingdings" panose="05000000000000000000" pitchFamily="2" charset="2"/>
              <a:buChar char="Ø"/>
              <a:defRPr/>
            </a:pPr>
            <a:r>
              <a:rPr lang="en-US" altLang="en-US" b="1" dirty="0" smtClean="0">
                <a:solidFill>
                  <a:srgbClr val="FF0066"/>
                </a:solidFill>
                <a:latin typeface="+mj-lt"/>
              </a:rPr>
              <a:t>Solvation effects </a:t>
            </a:r>
            <a:r>
              <a:rPr lang="en-US" altLang="en-US" dirty="0" smtClean="0">
                <a:latin typeface="+mj-lt"/>
              </a:rPr>
              <a:t>are not fully accounted for</a:t>
            </a:r>
            <a:endParaRPr lang="en-US" altLang="en-US" b="1" dirty="0" smtClean="0">
              <a:solidFill>
                <a:srgbClr val="339933"/>
              </a:solidFill>
              <a:latin typeface="+mj-lt"/>
            </a:endParaRPr>
          </a:p>
          <a:p>
            <a:pPr marL="914400" lvl="2" indent="-403225" algn="l" rtl="0" eaLnBrk="1" hangingPunct="1">
              <a:spcBef>
                <a:spcPct val="50000"/>
              </a:spcBef>
              <a:buFont typeface="Wingdings" panose="05000000000000000000" pitchFamily="2" charset="2"/>
              <a:buChar char="Ø"/>
              <a:defRPr/>
            </a:pPr>
            <a:r>
              <a:rPr lang="en-US" altLang="en-US" dirty="0" smtClean="0">
                <a:latin typeface="+mj-lt"/>
              </a:rPr>
              <a:t>The </a:t>
            </a:r>
            <a:r>
              <a:rPr lang="en-US" altLang="en-US" b="1" dirty="0" smtClean="0">
                <a:solidFill>
                  <a:srgbClr val="FF0066"/>
                </a:solidFill>
                <a:latin typeface="+mj-lt"/>
              </a:rPr>
              <a:t>force constants </a:t>
            </a:r>
            <a:r>
              <a:rPr lang="en-US" altLang="en-US" dirty="0" smtClean="0">
                <a:latin typeface="+mj-lt"/>
              </a:rPr>
              <a:t>are obtained by fitting calculations to empirical data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The physical approach</a:t>
            </a:r>
          </a:p>
        </p:txBody>
      </p:sp>
      <p:sp>
        <p:nvSpPr>
          <p:cNvPr id="28675" name="Text Box 5"/>
          <p:cNvSpPr txBox="1">
            <a:spLocks noChangeArrowheads="1"/>
          </p:cNvSpPr>
          <p:nvPr/>
        </p:nvSpPr>
        <p:spPr bwMode="auto">
          <a:xfrm>
            <a:off x="193675" y="947738"/>
            <a:ext cx="895032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512763" indent="-176213"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a:solidFill>
                  <a:srgbClr val="339933"/>
                </a:solidFill>
                <a:latin typeface="Arial" panose="020B0604020202020204" pitchFamily="34" charset="0"/>
              </a:rPr>
              <a:t>So why use MD</a:t>
            </a:r>
            <a:r>
              <a:rPr lang="en-US" altLang="en-US" sz="2600" b="1" dirty="0" smtClean="0">
                <a:solidFill>
                  <a:srgbClr val="339933"/>
                </a:solidFill>
                <a:latin typeface="Arial" panose="020B0604020202020204" pitchFamily="34" charset="0"/>
              </a:rPr>
              <a:t>?</a:t>
            </a:r>
          </a:p>
          <a:p>
            <a:pPr marL="914400" lvl="2" indent="-403225" algn="l" rtl="0" eaLnBrk="1" hangingPunct="1">
              <a:spcBef>
                <a:spcPct val="50000"/>
              </a:spcBef>
              <a:buFont typeface="Wingdings" panose="05000000000000000000" pitchFamily="2" charset="2"/>
              <a:buChar char="Ø"/>
              <a:defRPr/>
            </a:pPr>
            <a:r>
              <a:rPr lang="en-US" altLang="en-US" dirty="0" smtClean="0">
                <a:latin typeface="+mj-lt"/>
              </a:rPr>
              <a:t>Refining models</a:t>
            </a:r>
          </a:p>
          <a:p>
            <a:pPr marL="914400" lvl="2" indent="-403225" algn="l" rtl="0" eaLnBrk="1" hangingPunct="1">
              <a:spcBef>
                <a:spcPct val="50000"/>
              </a:spcBef>
              <a:buFont typeface="Wingdings" panose="05000000000000000000" pitchFamily="2" charset="2"/>
              <a:buChar char="Ø"/>
              <a:defRPr/>
            </a:pPr>
            <a:r>
              <a:rPr lang="en-US" altLang="en-US" dirty="0" smtClean="0">
                <a:latin typeface="+mj-lt"/>
              </a:rPr>
              <a:t>Producing </a:t>
            </a:r>
            <a:r>
              <a:rPr lang="en-US" altLang="en-US" dirty="0">
                <a:latin typeface="+mj-lt"/>
              </a:rPr>
              <a:t>near-native </a:t>
            </a:r>
            <a:r>
              <a:rPr lang="en-US" altLang="en-US" dirty="0" smtClean="0">
                <a:latin typeface="+mj-lt"/>
              </a:rPr>
              <a:t>structures</a:t>
            </a:r>
          </a:p>
          <a:p>
            <a:pPr marL="914400" lvl="2" indent="-403225" algn="l" rtl="0" eaLnBrk="1" hangingPunct="1">
              <a:spcBef>
                <a:spcPct val="50000"/>
              </a:spcBef>
              <a:buFont typeface="Wingdings" panose="05000000000000000000" pitchFamily="2" charset="2"/>
              <a:buChar char="Ø"/>
              <a:defRPr/>
            </a:pPr>
            <a:r>
              <a:rPr lang="en-US" altLang="en-US" dirty="0" smtClean="0">
                <a:latin typeface="+mj-lt"/>
              </a:rPr>
              <a:t>Exploring </a:t>
            </a:r>
            <a:r>
              <a:rPr lang="en-US" altLang="en-US" dirty="0">
                <a:latin typeface="+mj-lt"/>
              </a:rPr>
              <a:t>dynamic changes in </a:t>
            </a:r>
            <a:r>
              <a:rPr lang="en-US" altLang="en-US" dirty="0" smtClean="0">
                <a:latin typeface="+mj-lt"/>
              </a:rPr>
              <a:t>proteins</a:t>
            </a:r>
          </a:p>
          <a:p>
            <a:pPr marL="914400" lvl="2" indent="-403225" algn="l" rtl="0" eaLnBrk="1" hangingPunct="1">
              <a:spcBef>
                <a:spcPct val="50000"/>
              </a:spcBef>
              <a:buFont typeface="Wingdings" panose="05000000000000000000" pitchFamily="2" charset="2"/>
              <a:buChar char="Ø"/>
              <a:defRPr/>
            </a:pPr>
            <a:r>
              <a:rPr lang="en-US" altLang="en-US" dirty="0" smtClean="0">
                <a:latin typeface="+mj-lt"/>
              </a:rPr>
              <a:t>Learn about the separate contributions to the total free energy</a:t>
            </a:r>
          </a:p>
          <a:p>
            <a:pPr marL="1371600" lvl="3" indent="-403225" algn="l" rtl="0" eaLnBrk="1" hangingPunct="1">
              <a:spcBef>
                <a:spcPct val="50000"/>
              </a:spcBef>
              <a:buFont typeface="Wingdings" panose="05000000000000000000" pitchFamily="2" charset="2"/>
              <a:buChar char="Ø"/>
              <a:defRPr/>
            </a:pPr>
            <a:r>
              <a:rPr lang="en-US" altLang="en-US" sz="2200" dirty="0">
                <a:latin typeface="+mj-lt"/>
              </a:rPr>
              <a:t>D</a:t>
            </a:r>
            <a:r>
              <a:rPr lang="en-US" altLang="en-US" sz="2200" dirty="0" smtClean="0">
                <a:latin typeface="+mj-lt"/>
              </a:rPr>
              <a:t>eriving </a:t>
            </a:r>
            <a:r>
              <a:rPr lang="en-US" altLang="en-US" sz="2200" dirty="0">
                <a:latin typeface="+mj-lt"/>
              </a:rPr>
              <a:t>structure-function </a:t>
            </a:r>
            <a:r>
              <a:rPr lang="en-US" altLang="en-US" sz="2200" dirty="0" smtClean="0">
                <a:latin typeface="+mj-lt"/>
              </a:rPr>
              <a:t>relationships</a:t>
            </a:r>
          </a:p>
          <a:p>
            <a:pPr marL="1371600" lvl="3" indent="-403225" algn="l" rtl="0" eaLnBrk="1" hangingPunct="1">
              <a:spcBef>
                <a:spcPct val="50000"/>
              </a:spcBef>
              <a:buFont typeface="Wingdings" panose="05000000000000000000" pitchFamily="2" charset="2"/>
              <a:buChar char="Ø"/>
              <a:defRPr/>
            </a:pPr>
            <a:r>
              <a:rPr lang="en-US" altLang="en-US" sz="2200" dirty="0">
                <a:latin typeface="+mj-lt"/>
              </a:rPr>
              <a:t>E</a:t>
            </a:r>
            <a:r>
              <a:rPr lang="en-US" altLang="en-US" sz="2200" dirty="0" smtClean="0">
                <a:latin typeface="+mj-lt"/>
              </a:rPr>
              <a:t>ngineering </a:t>
            </a:r>
            <a:r>
              <a:rPr lang="en-US" altLang="en-US" sz="2200" dirty="0">
                <a:latin typeface="+mj-lt"/>
              </a:rPr>
              <a:t>proteins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The physical approach</a:t>
            </a:r>
          </a:p>
        </p:txBody>
      </p:sp>
      <p:sp>
        <p:nvSpPr>
          <p:cNvPr id="33795" name="Text Box 5"/>
          <p:cNvSpPr txBox="1">
            <a:spLocks noChangeArrowheads="1"/>
          </p:cNvSpPr>
          <p:nvPr/>
        </p:nvSpPr>
        <p:spPr bwMode="auto">
          <a:xfrm>
            <a:off x="193675" y="947738"/>
            <a:ext cx="89503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pPr>
            <a:r>
              <a:rPr lang="en-US" altLang="en-US" sz="2600" b="1" dirty="0">
                <a:solidFill>
                  <a:srgbClr val="339933"/>
                </a:solidFill>
                <a:latin typeface="Arial" panose="020B0604020202020204" pitchFamily="34" charset="0"/>
              </a:rPr>
              <a:t>Implicit (</a:t>
            </a:r>
            <a:r>
              <a:rPr lang="en-US" altLang="en-US" sz="2600" b="1" dirty="0">
                <a:solidFill>
                  <a:srgbClr val="FF0066"/>
                </a:solidFill>
                <a:latin typeface="Arial" panose="020B0604020202020204" pitchFamily="34" charset="0"/>
              </a:rPr>
              <a:t>mean-field</a:t>
            </a:r>
            <a:r>
              <a:rPr lang="en-US" altLang="en-US" sz="2600" b="1" dirty="0">
                <a:solidFill>
                  <a:srgbClr val="339933"/>
                </a:solidFill>
                <a:latin typeface="Arial" panose="020B0604020202020204" pitchFamily="34" charset="0"/>
              </a:rPr>
              <a:t>) calculations</a:t>
            </a:r>
          </a:p>
          <a:p>
            <a:pPr lvl="1" algn="l" rtl="0" eaLnBrk="1" hangingPunct="1">
              <a:spcBef>
                <a:spcPct val="50000"/>
              </a:spcBef>
              <a:buFont typeface="Wingdings" panose="05000000000000000000" pitchFamily="2" charset="2"/>
              <a:buChar char="Ø"/>
            </a:pPr>
            <a:r>
              <a:rPr lang="en-US" altLang="en-US" sz="2600" dirty="0"/>
              <a:t>MD’s biggest problem: describing all </a:t>
            </a:r>
            <a:r>
              <a:rPr lang="en-US" altLang="en-US" sz="2600" dirty="0" smtClean="0"/>
              <a:t>electrostatic interactions </a:t>
            </a:r>
            <a:r>
              <a:rPr lang="en-US" altLang="en-US" sz="2600" dirty="0"/>
              <a:t>between fixed protein charges and </a:t>
            </a:r>
            <a:r>
              <a:rPr lang="en-US" altLang="en-US" sz="2600" b="1" dirty="0">
                <a:solidFill>
                  <a:srgbClr val="FF0066"/>
                </a:solidFill>
              </a:rPr>
              <a:t>mobile</a:t>
            </a:r>
            <a:r>
              <a:rPr lang="en-US" altLang="en-US" sz="2600" dirty="0">
                <a:solidFill>
                  <a:srgbClr val="FF0066"/>
                </a:solidFill>
              </a:rPr>
              <a:t> </a:t>
            </a:r>
            <a:r>
              <a:rPr lang="en-US" altLang="en-US" sz="2600" b="1" dirty="0">
                <a:solidFill>
                  <a:srgbClr val="FF0066"/>
                </a:solidFill>
              </a:rPr>
              <a:t>solvent charges </a:t>
            </a:r>
            <a:r>
              <a:rPr lang="en-US" altLang="en-US" sz="2600" dirty="0"/>
              <a:t>(</a:t>
            </a:r>
            <a:r>
              <a:rPr lang="en-US" altLang="en-US" sz="2600" b="1" dirty="0">
                <a:solidFill>
                  <a:srgbClr val="FF0066"/>
                </a:solidFill>
              </a:rPr>
              <a:t>solvation/polarization energy</a:t>
            </a:r>
            <a:r>
              <a:rPr lang="en-US" altLang="en-US" sz="2600" dirty="0"/>
              <a:t>)</a:t>
            </a:r>
          </a:p>
        </p:txBody>
      </p:sp>
      <p:grpSp>
        <p:nvGrpSpPr>
          <p:cNvPr id="33796" name="Group 13"/>
          <p:cNvGrpSpPr>
            <a:grpSpLocks/>
          </p:cNvGrpSpPr>
          <p:nvPr/>
        </p:nvGrpSpPr>
        <p:grpSpPr bwMode="auto">
          <a:xfrm>
            <a:off x="2866231" y="2840038"/>
            <a:ext cx="3405187" cy="3825875"/>
            <a:chOff x="2893949" y="2987578"/>
            <a:chExt cx="3405188" cy="3826585"/>
          </a:xfrm>
        </p:grpSpPr>
        <p:pic>
          <p:nvPicPr>
            <p:cNvPr id="33797" name="Picture 1"/>
            <p:cNvPicPr>
              <a:picLocks noChangeAspect="1"/>
            </p:cNvPicPr>
            <p:nvPr/>
          </p:nvPicPr>
          <p:blipFill>
            <a:blip r:embed="rId3">
              <a:extLst>
                <a:ext uri="{28A0092B-C50C-407E-A947-70E740481C1C}">
                  <a14:useLocalDpi xmlns:a14="http://schemas.microsoft.com/office/drawing/2010/main" val="0"/>
                </a:ext>
              </a:extLst>
            </a:blip>
            <a:srcRect l="1945"/>
            <a:stretch>
              <a:fillRect/>
            </a:stretch>
          </p:blipFill>
          <p:spPr bwMode="auto">
            <a:xfrm>
              <a:off x="2893949" y="2987578"/>
              <a:ext cx="3405188" cy="307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8" name="Group 1"/>
            <p:cNvGrpSpPr>
              <a:grpSpLocks/>
            </p:cNvGrpSpPr>
            <p:nvPr/>
          </p:nvGrpSpPr>
          <p:grpSpPr bwMode="auto">
            <a:xfrm>
              <a:off x="3323570" y="6058649"/>
              <a:ext cx="2448660" cy="755514"/>
              <a:chOff x="4136082" y="2998923"/>
              <a:chExt cx="2448230" cy="755515"/>
            </a:xfrm>
          </p:grpSpPr>
          <p:sp>
            <p:nvSpPr>
              <p:cNvPr id="33802" name="Rectangle 4"/>
              <p:cNvSpPr>
                <a:spLocks noChangeArrowheads="1"/>
              </p:cNvSpPr>
              <p:nvPr/>
            </p:nvSpPr>
            <p:spPr bwMode="auto">
              <a:xfrm>
                <a:off x="4136082" y="3053516"/>
                <a:ext cx="1427808"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a:spcBef>
                    <a:spcPct val="0"/>
                  </a:spcBef>
                  <a:buFontTx/>
                  <a:buNone/>
                </a:pPr>
                <a:r>
                  <a:rPr lang="en-US" altLang="en-US" i="1"/>
                  <a:t>G</a:t>
                </a:r>
                <a:r>
                  <a:rPr lang="en-US" altLang="en-US" i="1" baseline="-25000"/>
                  <a:t>elec</a:t>
                </a:r>
                <a:r>
                  <a:rPr lang="en-US" altLang="en-US" i="1"/>
                  <a:t> =  </a:t>
                </a:r>
              </a:p>
            </p:txBody>
          </p:sp>
          <p:pic>
            <p:nvPicPr>
              <p:cNvPr id="33803" name="Picture 11"/>
              <p:cNvPicPr>
                <a:picLocks noChangeAspect="1"/>
              </p:cNvPicPr>
              <p:nvPr/>
            </p:nvPicPr>
            <p:blipFill>
              <a:blip r:embed="rId4">
                <a:extLst>
                  <a:ext uri="{28A0092B-C50C-407E-A947-70E740481C1C}">
                    <a14:useLocalDpi xmlns:a14="http://schemas.microsoft.com/office/drawing/2010/main" val="0"/>
                  </a:ext>
                </a:extLst>
              </a:blip>
              <a:srcRect l="61131" t="29018" r="31552" b="62500"/>
              <a:stretch>
                <a:fillRect/>
              </a:stretch>
            </p:blipFill>
            <p:spPr bwMode="auto">
              <a:xfrm>
                <a:off x="5425964" y="2998923"/>
                <a:ext cx="1158348" cy="75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 name="Straight Arrow Connector 3"/>
            <p:cNvCxnSpPr/>
            <p:nvPr/>
          </p:nvCxnSpPr>
          <p:spPr>
            <a:xfrm flipV="1">
              <a:off x="5192650" y="3544894"/>
              <a:ext cx="454025" cy="17624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192650" y="3729079"/>
              <a:ext cx="454025" cy="13972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192650" y="3762422"/>
              <a:ext cx="454025" cy="3953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8"/>
          <p:cNvSpPr txBox="1">
            <a:spLocks noChangeArrowheads="1"/>
          </p:cNvSpPr>
          <p:nvPr/>
        </p:nvSpPr>
        <p:spPr bwMode="auto">
          <a:xfrm>
            <a:off x="1" y="2032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dirty="0" smtClean="0">
                <a:solidFill>
                  <a:schemeClr val="accent2"/>
                </a:solidFill>
                <a:latin typeface="Arial" panose="020B0604020202020204" pitchFamily="34" charset="0"/>
              </a:rPr>
              <a:t>The 3D structure of proteins can be determined using lab methods</a:t>
            </a:r>
            <a:endParaRPr lang="en-US" altLang="en-US" b="1" dirty="0">
              <a:solidFill>
                <a:schemeClr val="accent2"/>
              </a:solidFill>
              <a:latin typeface="Arial" panose="020B0604020202020204" pitchFamily="34" charset="0"/>
            </a:endParaRPr>
          </a:p>
        </p:txBody>
      </p:sp>
      <p:sp>
        <p:nvSpPr>
          <p:cNvPr id="4" name="Text Box 5"/>
          <p:cNvSpPr txBox="1">
            <a:spLocks noChangeArrowheads="1"/>
          </p:cNvSpPr>
          <p:nvPr/>
        </p:nvSpPr>
        <p:spPr bwMode="auto">
          <a:xfrm>
            <a:off x="144463" y="1286355"/>
            <a:ext cx="87471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852488" indent="-45720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ea typeface="Times New Roman (Hebrew)" charset="0"/>
              </a:rPr>
              <a:t>Diffraction methods:</a:t>
            </a:r>
          </a:p>
          <a:p>
            <a:pPr lvl="1" algn="l" rtl="0" eaLnBrk="1" hangingPunct="1">
              <a:spcBef>
                <a:spcPct val="50000"/>
              </a:spcBef>
              <a:buFont typeface="Wingdings" panose="05000000000000000000" pitchFamily="2" charset="2"/>
              <a:buChar char="Ø"/>
              <a:defRPr/>
            </a:pPr>
            <a:r>
              <a:rPr lang="en-US" altLang="en-US" sz="2600" dirty="0" smtClean="0">
                <a:latin typeface="+mj-lt"/>
              </a:rPr>
              <a:t>X-ray diffraction/scattering</a:t>
            </a:r>
          </a:p>
          <a:p>
            <a:pPr lvl="1" algn="l" rtl="0" eaLnBrk="1" hangingPunct="1">
              <a:spcBef>
                <a:spcPct val="50000"/>
              </a:spcBef>
              <a:buFont typeface="Wingdings" panose="05000000000000000000" pitchFamily="2" charset="2"/>
              <a:buChar char="Ø"/>
              <a:defRPr/>
            </a:pPr>
            <a:r>
              <a:rPr lang="en-US" altLang="en-US" sz="2600" dirty="0" smtClean="0">
                <a:latin typeface="+mj-lt"/>
              </a:rPr>
              <a:t>Neutron scattering</a:t>
            </a:r>
          </a:p>
          <a:p>
            <a:pPr lvl="1" algn="l" rtl="0" eaLnBrk="1" hangingPunct="1">
              <a:spcBef>
                <a:spcPct val="50000"/>
              </a:spcBef>
              <a:buFont typeface="Wingdings" panose="05000000000000000000" pitchFamily="2" charset="2"/>
              <a:buChar char="Ø"/>
              <a:defRPr/>
            </a:pPr>
            <a:r>
              <a:rPr lang="en-US" altLang="en-US" sz="2600" dirty="0" smtClean="0">
                <a:latin typeface="+mj-lt"/>
              </a:rPr>
              <a:t>Electron microscopy/crystallography</a:t>
            </a:r>
          </a:p>
        </p:txBody>
      </p:sp>
      <p:sp>
        <p:nvSpPr>
          <p:cNvPr id="5" name="Text Box 5"/>
          <p:cNvSpPr txBox="1">
            <a:spLocks noChangeArrowheads="1"/>
          </p:cNvSpPr>
          <p:nvPr/>
        </p:nvSpPr>
        <p:spPr bwMode="auto">
          <a:xfrm>
            <a:off x="141288" y="3747925"/>
            <a:ext cx="9002712"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852488" indent="-45720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ea typeface="Times New Roman (Hebrew)" charset="0"/>
              </a:rPr>
              <a:t>Spectroscopic methods:</a:t>
            </a:r>
          </a:p>
          <a:p>
            <a:pPr lvl="1" algn="l" rtl="0" eaLnBrk="1" hangingPunct="1">
              <a:spcBef>
                <a:spcPct val="50000"/>
              </a:spcBef>
              <a:buFont typeface="Wingdings" panose="05000000000000000000" pitchFamily="2" charset="2"/>
              <a:buChar char="Ø"/>
              <a:defRPr/>
            </a:pPr>
            <a:r>
              <a:rPr lang="en-US" altLang="en-US" sz="2600" dirty="0" smtClean="0">
                <a:latin typeface="+mj-lt"/>
              </a:rPr>
              <a:t>Nuclear magnetic resonance (NMR) spectroscopy</a:t>
            </a:r>
          </a:p>
          <a:p>
            <a:pPr lvl="1" algn="l" rtl="0" eaLnBrk="1" hangingPunct="1">
              <a:spcBef>
                <a:spcPct val="50000"/>
              </a:spcBef>
              <a:buFont typeface="Wingdings" panose="05000000000000000000" pitchFamily="2" charset="2"/>
              <a:buChar char="Ø"/>
              <a:defRPr/>
            </a:pPr>
            <a:r>
              <a:rPr lang="en-US" altLang="en-US" sz="2600" dirty="0" smtClean="0">
                <a:latin typeface="+mj-lt"/>
              </a:rPr>
              <a:t>Electron paramagnetic resonance (EPR) spectroscopy</a:t>
            </a:r>
          </a:p>
          <a:p>
            <a:pPr lvl="1" algn="l" rtl="0" eaLnBrk="1" hangingPunct="1">
              <a:spcBef>
                <a:spcPct val="50000"/>
              </a:spcBef>
              <a:buFont typeface="Wingdings" panose="05000000000000000000" pitchFamily="2" charset="2"/>
              <a:buChar char="Ø"/>
              <a:defRPr/>
            </a:pPr>
            <a:r>
              <a:rPr lang="en-US" altLang="en-US" sz="2600" dirty="0" smtClean="0">
                <a:latin typeface="+mj-lt"/>
              </a:rPr>
              <a:t>Others: FTIR, Raman spectroscopy, circular dichroism, mass spectrometry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The physical approach</a:t>
            </a:r>
          </a:p>
        </p:txBody>
      </p:sp>
      <p:sp>
        <p:nvSpPr>
          <p:cNvPr id="35843" name="Text Box 5"/>
          <p:cNvSpPr txBox="1">
            <a:spLocks noChangeArrowheads="1"/>
          </p:cNvSpPr>
          <p:nvPr/>
        </p:nvSpPr>
        <p:spPr bwMode="auto">
          <a:xfrm>
            <a:off x="193675" y="947738"/>
            <a:ext cx="8950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pPr>
            <a:r>
              <a:rPr lang="en-US" altLang="en-US" sz="2600" b="1" dirty="0">
                <a:solidFill>
                  <a:srgbClr val="339933"/>
                </a:solidFill>
                <a:latin typeface="Arial" panose="020B0604020202020204" pitchFamily="34" charset="0"/>
              </a:rPr>
              <a:t>Implicit (</a:t>
            </a:r>
            <a:r>
              <a:rPr lang="en-US" altLang="en-US" sz="2600" b="1" dirty="0">
                <a:solidFill>
                  <a:srgbClr val="FF0066"/>
                </a:solidFill>
                <a:latin typeface="Arial" panose="020B0604020202020204" pitchFamily="34" charset="0"/>
              </a:rPr>
              <a:t>mean-field</a:t>
            </a:r>
            <a:r>
              <a:rPr lang="en-US" altLang="en-US" sz="2600" b="1" dirty="0">
                <a:solidFill>
                  <a:srgbClr val="339933"/>
                </a:solidFill>
                <a:latin typeface="Arial" panose="020B0604020202020204" pitchFamily="34" charset="0"/>
              </a:rPr>
              <a:t>) calculations</a:t>
            </a:r>
          </a:p>
          <a:p>
            <a:pPr lvl="1" algn="l" rtl="0" eaLnBrk="1" hangingPunct="1">
              <a:spcBef>
                <a:spcPct val="50000"/>
              </a:spcBef>
              <a:buFont typeface="Wingdings" panose="05000000000000000000" pitchFamily="2" charset="2"/>
              <a:buChar char="Ø"/>
            </a:pPr>
            <a:r>
              <a:rPr lang="en-US" altLang="en-US" sz="2600" dirty="0"/>
              <a:t>Solution:</a:t>
            </a:r>
          </a:p>
          <a:p>
            <a:pPr lvl="2" algn="l" rtl="0" eaLnBrk="1" hangingPunct="1">
              <a:spcBef>
                <a:spcPct val="50000"/>
              </a:spcBef>
              <a:buFont typeface="Wingdings" panose="05000000000000000000" pitchFamily="2" charset="2"/>
              <a:buChar char="Ø"/>
            </a:pPr>
            <a:r>
              <a:rPr lang="en-US" altLang="en-US" b="1" dirty="0">
                <a:solidFill>
                  <a:srgbClr val="FF0066"/>
                </a:solidFill>
              </a:rPr>
              <a:t>Fixed</a:t>
            </a:r>
            <a:r>
              <a:rPr lang="en-US" altLang="en-US" dirty="0">
                <a:solidFill>
                  <a:srgbClr val="FF0066"/>
                </a:solidFill>
              </a:rPr>
              <a:t> </a:t>
            </a:r>
            <a:r>
              <a:rPr lang="en-US" altLang="en-US" dirty="0"/>
              <a:t>protein charges – described by </a:t>
            </a:r>
            <a:r>
              <a:rPr lang="en-US" altLang="en-US" b="1" dirty="0">
                <a:solidFill>
                  <a:srgbClr val="FF0066"/>
                </a:solidFill>
              </a:rPr>
              <a:t>charge distribution (</a:t>
            </a:r>
            <a:r>
              <a:rPr lang="el-GR" altLang="en-US" b="1" i="1" dirty="0">
                <a:solidFill>
                  <a:srgbClr val="FF0066"/>
                </a:solidFill>
              </a:rPr>
              <a:t>ρ</a:t>
            </a:r>
            <a:r>
              <a:rPr lang="en-US" altLang="en-US" b="1" dirty="0">
                <a:solidFill>
                  <a:srgbClr val="FF0066"/>
                </a:solidFill>
              </a:rPr>
              <a:t>)</a:t>
            </a:r>
            <a:endParaRPr lang="en-US" altLang="en-US" dirty="0"/>
          </a:p>
          <a:p>
            <a:pPr lvl="2" algn="l" rtl="0" eaLnBrk="1" hangingPunct="1">
              <a:spcBef>
                <a:spcPct val="50000"/>
              </a:spcBef>
              <a:buFont typeface="Wingdings" panose="05000000000000000000" pitchFamily="2" charset="2"/>
              <a:buChar char="Ø"/>
            </a:pPr>
            <a:r>
              <a:rPr lang="en-US" altLang="en-US" b="1" dirty="0">
                <a:solidFill>
                  <a:srgbClr val="FF0066"/>
                </a:solidFill>
              </a:rPr>
              <a:t>Mobile</a:t>
            </a:r>
            <a:r>
              <a:rPr lang="en-US" altLang="en-US" dirty="0">
                <a:solidFill>
                  <a:srgbClr val="FF0066"/>
                </a:solidFill>
              </a:rPr>
              <a:t> </a:t>
            </a:r>
            <a:r>
              <a:rPr lang="en-US" altLang="en-US" dirty="0"/>
              <a:t>solvent charges - described by the </a:t>
            </a:r>
            <a:r>
              <a:rPr lang="en-US" altLang="en-US" b="1" dirty="0">
                <a:solidFill>
                  <a:srgbClr val="FF0066"/>
                </a:solidFill>
              </a:rPr>
              <a:t>dielectric (</a:t>
            </a:r>
            <a:r>
              <a:rPr lang="el-GR" altLang="en-US" b="1" i="1" dirty="0">
                <a:solidFill>
                  <a:srgbClr val="FF0066"/>
                </a:solidFill>
              </a:rPr>
              <a:t>ε</a:t>
            </a:r>
            <a:r>
              <a:rPr lang="en-US" altLang="en-US" b="1" dirty="0">
                <a:solidFill>
                  <a:srgbClr val="FF0066"/>
                </a:solidFill>
              </a:rPr>
              <a:t>)</a:t>
            </a:r>
          </a:p>
          <a:p>
            <a:pPr lvl="2" algn="l" rtl="0" eaLnBrk="1" hangingPunct="1">
              <a:spcBef>
                <a:spcPct val="50000"/>
              </a:spcBef>
              <a:buFont typeface="Wingdings" panose="05000000000000000000" pitchFamily="2" charset="2"/>
              <a:buChar char="Ø"/>
            </a:pPr>
            <a:r>
              <a:rPr lang="en-US" altLang="en-US" b="1" i="1" dirty="0" err="1">
                <a:solidFill>
                  <a:srgbClr val="FF0066"/>
                </a:solidFill>
              </a:rPr>
              <a:t>G</a:t>
            </a:r>
            <a:r>
              <a:rPr lang="en-US" altLang="en-US" b="1" i="1" baseline="-25000" dirty="0" err="1">
                <a:solidFill>
                  <a:srgbClr val="FF0066"/>
                </a:solidFill>
              </a:rPr>
              <a:t>elec</a:t>
            </a:r>
            <a:r>
              <a:rPr lang="en-US" altLang="en-US" dirty="0"/>
              <a:t> – described as a function of </a:t>
            </a:r>
            <a:r>
              <a:rPr lang="el-GR" altLang="en-US" b="1" i="1" dirty="0">
                <a:solidFill>
                  <a:srgbClr val="FF0066"/>
                </a:solidFill>
              </a:rPr>
              <a:t>ρ</a:t>
            </a:r>
            <a:r>
              <a:rPr lang="en-US" altLang="en-US" b="1" i="1" dirty="0">
                <a:solidFill>
                  <a:srgbClr val="FF0066"/>
                </a:solidFill>
              </a:rPr>
              <a:t> </a:t>
            </a:r>
            <a:r>
              <a:rPr lang="en-US" altLang="en-US" dirty="0"/>
              <a:t>and the </a:t>
            </a:r>
            <a:r>
              <a:rPr lang="en-US" altLang="en-US" b="1" i="1" dirty="0">
                <a:solidFill>
                  <a:srgbClr val="FF0066"/>
                </a:solidFill>
              </a:rPr>
              <a:t>potential (</a:t>
            </a:r>
            <a:r>
              <a:rPr lang="en-US" altLang="en-US" b="1" i="1" dirty="0">
                <a:solidFill>
                  <a:srgbClr val="FF0066"/>
                </a:solidFill>
                <a:sym typeface="Symbol" panose="05050102010706020507" pitchFamily="18" charset="2"/>
              </a:rPr>
              <a:t></a:t>
            </a:r>
            <a:r>
              <a:rPr lang="en-US" altLang="en-US" b="1" i="1" dirty="0">
                <a:solidFill>
                  <a:srgbClr val="FF0066"/>
                </a:solidFill>
              </a:rPr>
              <a:t>)</a:t>
            </a:r>
            <a:endParaRPr lang="en-US" altLang="en-US" dirty="0"/>
          </a:p>
        </p:txBody>
      </p:sp>
      <p:pic>
        <p:nvPicPr>
          <p:cNvPr id="35846" name="Picture 1"/>
          <p:cNvPicPr>
            <a:picLocks noChangeAspect="1"/>
          </p:cNvPicPr>
          <p:nvPr/>
        </p:nvPicPr>
        <p:blipFill>
          <a:blip r:embed="rId3">
            <a:extLst>
              <a:ext uri="{28A0092B-C50C-407E-A947-70E740481C1C}">
                <a14:useLocalDpi xmlns:a14="http://schemas.microsoft.com/office/drawing/2010/main" val="0"/>
              </a:ext>
            </a:extLst>
          </a:blip>
          <a:srcRect l="52621" t="42108" r="23557" b="50053"/>
          <a:stretch>
            <a:fillRect/>
          </a:stretch>
        </p:blipFill>
        <p:spPr bwMode="auto">
          <a:xfrm>
            <a:off x="3175201" y="6006525"/>
            <a:ext cx="2931131" cy="5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178688" y="3681380"/>
            <a:ext cx="4980297" cy="239185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8"/>
          <p:cNvPicPr>
            <a:picLocks noChangeAspect="1" noChangeArrowheads="1"/>
          </p:cNvPicPr>
          <p:nvPr/>
        </p:nvPicPr>
        <p:blipFill>
          <a:blip r:embed="rId3">
            <a:extLst>
              <a:ext uri="{28A0092B-C50C-407E-A947-70E740481C1C}">
                <a14:useLocalDpi xmlns:a14="http://schemas.microsoft.com/office/drawing/2010/main" val="0"/>
              </a:ext>
            </a:extLst>
          </a:blip>
          <a:srcRect l="22276" t="13968" r="27991" b="26408"/>
          <a:stretch>
            <a:fillRect/>
          </a:stretch>
        </p:blipFill>
        <p:spPr bwMode="auto">
          <a:xfrm>
            <a:off x="2000250" y="1785938"/>
            <a:ext cx="5305425"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The physical approach</a:t>
            </a:r>
          </a:p>
        </p:txBody>
      </p:sp>
      <p:sp>
        <p:nvSpPr>
          <p:cNvPr id="37892" name="Text Box 5"/>
          <p:cNvSpPr txBox="1">
            <a:spLocks noChangeArrowheads="1"/>
          </p:cNvSpPr>
          <p:nvPr/>
        </p:nvSpPr>
        <p:spPr bwMode="auto">
          <a:xfrm>
            <a:off x="193675" y="947738"/>
            <a:ext cx="89503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pPr>
            <a:r>
              <a:rPr lang="en-US" altLang="en-US" sz="2600" b="1" dirty="0">
                <a:solidFill>
                  <a:srgbClr val="339933"/>
                </a:solidFill>
                <a:latin typeface="Arial" panose="020B0604020202020204" pitchFamily="34" charset="0"/>
              </a:rPr>
              <a:t>Implicit (</a:t>
            </a:r>
            <a:r>
              <a:rPr lang="en-US" altLang="en-US" sz="2600" b="1" dirty="0">
                <a:solidFill>
                  <a:srgbClr val="FF0066"/>
                </a:solidFill>
                <a:latin typeface="Arial" panose="020B0604020202020204" pitchFamily="34" charset="0"/>
              </a:rPr>
              <a:t>mean-field</a:t>
            </a:r>
            <a:r>
              <a:rPr lang="en-US" altLang="en-US" sz="2600" b="1" dirty="0">
                <a:solidFill>
                  <a:srgbClr val="339933"/>
                </a:solidFill>
                <a:latin typeface="Arial" panose="020B0604020202020204" pitchFamily="34" charset="0"/>
              </a:rPr>
              <a:t>) calculations</a:t>
            </a:r>
          </a:p>
          <a:p>
            <a:pPr lvl="1" algn="l" rtl="0" eaLnBrk="1" hangingPunct="1">
              <a:spcBef>
                <a:spcPct val="50000"/>
              </a:spcBef>
              <a:buFont typeface="Wingdings" panose="05000000000000000000" pitchFamily="2" charset="2"/>
              <a:buChar char="Ø"/>
            </a:pPr>
            <a:r>
              <a:rPr lang="en-US" altLang="en-US" sz="2600" dirty="0"/>
              <a:t>The elec. potential: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The physical approach</a:t>
            </a:r>
          </a:p>
        </p:txBody>
      </p:sp>
      <p:grpSp>
        <p:nvGrpSpPr>
          <p:cNvPr id="7" name="Group 6"/>
          <p:cNvGrpSpPr>
            <a:grpSpLocks/>
          </p:cNvGrpSpPr>
          <p:nvPr/>
        </p:nvGrpSpPr>
        <p:grpSpPr bwMode="auto">
          <a:xfrm>
            <a:off x="623888" y="3657600"/>
            <a:ext cx="8210550" cy="2778872"/>
            <a:chOff x="623685" y="3657358"/>
            <a:chExt cx="8210923" cy="2779694"/>
          </a:xfrm>
        </p:grpSpPr>
        <p:sp>
          <p:nvSpPr>
            <p:cNvPr id="39970" name="Text Box 5"/>
            <p:cNvSpPr txBox="1">
              <a:spLocks noChangeArrowheads="1"/>
            </p:cNvSpPr>
            <p:nvPr/>
          </p:nvSpPr>
          <p:spPr bwMode="auto">
            <a:xfrm>
              <a:off x="623685" y="3657358"/>
              <a:ext cx="5424876" cy="129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buFont typeface="Wingdings" panose="05000000000000000000" pitchFamily="2" charset="2"/>
                <a:buChar char="Ø"/>
              </a:pPr>
              <a:r>
                <a:rPr lang="en-US" altLang="en-US" sz="2600">
                  <a:sym typeface="Symbol" panose="05050102010706020507" pitchFamily="18" charset="2"/>
                </a:rPr>
                <a:t>In the presence of mobile ions, the </a:t>
              </a:r>
              <a:r>
                <a:rPr lang="en-US" altLang="en-US" sz="2600" b="1" i="1">
                  <a:solidFill>
                    <a:srgbClr val="FF0066"/>
                  </a:solidFill>
                  <a:sym typeface="Symbol" panose="05050102010706020507" pitchFamily="18" charset="2"/>
                </a:rPr>
                <a:t>Poisson-Boltzmann equation </a:t>
              </a:r>
              <a:r>
                <a:rPr lang="en-US" altLang="en-US" sz="2600">
                  <a:sym typeface="Symbol" panose="05050102010706020507" pitchFamily="18" charset="2"/>
                </a:rPr>
                <a:t>is used:</a:t>
              </a:r>
              <a:endParaRPr lang="en-US" altLang="en-US" sz="2600"/>
            </a:p>
          </p:txBody>
        </p:sp>
        <p:sp>
          <p:nvSpPr>
            <p:cNvPr id="39971" name="Text Box 5"/>
            <p:cNvSpPr txBox="1">
              <a:spLocks noChangeArrowheads="1"/>
            </p:cNvSpPr>
            <p:nvPr/>
          </p:nvSpPr>
          <p:spPr bwMode="auto">
            <a:xfrm>
              <a:off x="726034" y="5944609"/>
              <a:ext cx="580293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buFontTx/>
                <a:buNone/>
              </a:pPr>
              <a:r>
                <a:rPr lang="en-US" altLang="en-US" sz="2600" dirty="0">
                  <a:sym typeface="Symbol" panose="05050102010706020507" pitchFamily="18" charset="2"/>
                </a:rPr>
                <a:t>(</a:t>
              </a:r>
              <a:r>
                <a:rPr lang="en-US" altLang="en-US" sz="2600" i="1" dirty="0">
                  <a:sym typeface="Symbol" panose="05050102010706020507" pitchFamily="18" charset="2"/>
                </a:rPr>
                <a:t>I</a:t>
              </a:r>
              <a:r>
                <a:rPr lang="en-US" altLang="en-US" sz="2600" dirty="0">
                  <a:sym typeface="Symbol" panose="05050102010706020507" pitchFamily="18" charset="2"/>
                </a:rPr>
                <a:t> - the ionic strength in the system)</a:t>
              </a:r>
              <a:endParaRPr lang="en-US" altLang="en-US" sz="2600" dirty="0"/>
            </a:p>
          </p:txBody>
        </p:sp>
        <p:pic>
          <p:nvPicPr>
            <p:cNvPr id="39972" name="Picture 4"/>
            <p:cNvPicPr>
              <a:picLocks noChangeAspect="1"/>
            </p:cNvPicPr>
            <p:nvPr/>
          </p:nvPicPr>
          <p:blipFill>
            <a:blip r:embed="rId3">
              <a:extLst>
                <a:ext uri="{28A0092B-C50C-407E-A947-70E740481C1C}">
                  <a14:useLocalDpi xmlns:a14="http://schemas.microsoft.com/office/drawing/2010/main" val="0"/>
                </a:ext>
              </a:extLst>
            </a:blip>
            <a:srcRect l="39638" t="23251" r="12479" b="65308"/>
            <a:stretch>
              <a:fillRect/>
            </a:stretch>
          </p:blipFill>
          <p:spPr bwMode="auto">
            <a:xfrm>
              <a:off x="726034" y="4875992"/>
              <a:ext cx="8108574" cy="10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40" name="Group 8"/>
          <p:cNvGrpSpPr>
            <a:grpSpLocks/>
          </p:cNvGrpSpPr>
          <p:nvPr/>
        </p:nvGrpSpPr>
        <p:grpSpPr bwMode="auto">
          <a:xfrm>
            <a:off x="6229350" y="2043113"/>
            <a:ext cx="2860675" cy="2959100"/>
            <a:chOff x="6132670" y="3090705"/>
            <a:chExt cx="2862263" cy="2959745"/>
          </a:xfrm>
        </p:grpSpPr>
        <p:pic>
          <p:nvPicPr>
            <p:cNvPr id="39945" name="Picture 2" descr="C:\Documents and Settings\Amit\My Documents\Amit\3-7.jpg"/>
            <p:cNvPicPr>
              <a:picLocks noChangeAspect="1" noChangeArrowheads="1"/>
            </p:cNvPicPr>
            <p:nvPr/>
          </p:nvPicPr>
          <p:blipFill>
            <a:blip r:embed="rId4">
              <a:extLst>
                <a:ext uri="{28A0092B-C50C-407E-A947-70E740481C1C}">
                  <a14:useLocalDpi xmlns:a14="http://schemas.microsoft.com/office/drawing/2010/main" val="0"/>
                </a:ext>
              </a:extLst>
            </a:blip>
            <a:srcRect l="6432" t="3537" r="3873" b="54085"/>
            <a:stretch>
              <a:fillRect/>
            </a:stretch>
          </p:blipFill>
          <p:spPr bwMode="auto">
            <a:xfrm>
              <a:off x="6132670" y="3090705"/>
              <a:ext cx="2862263"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4" name="Straight Connector 83"/>
            <p:cNvCxnSpPr/>
            <p:nvPr/>
          </p:nvCxnSpPr>
          <p:spPr>
            <a:xfrm rot="5400000">
              <a:off x="7335075" y="2563193"/>
              <a:ext cx="0" cy="2055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7352548" y="2747383"/>
              <a:ext cx="0" cy="2055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7335075" y="2934749"/>
              <a:ext cx="0" cy="2055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7352548" y="3118939"/>
              <a:ext cx="0" cy="2055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7336664" y="3304717"/>
              <a:ext cx="0" cy="2055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7355725" y="3488908"/>
              <a:ext cx="0" cy="2055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7335075" y="3695328"/>
              <a:ext cx="0" cy="2055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7352548" y="3877929"/>
              <a:ext cx="0" cy="2055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7336664" y="4063708"/>
              <a:ext cx="0" cy="2055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7355725" y="4247898"/>
              <a:ext cx="0" cy="2055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7350959" y="4438439"/>
              <a:ext cx="0" cy="2055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7368432" y="4622630"/>
              <a:ext cx="0" cy="2055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7352548" y="4808407"/>
              <a:ext cx="0" cy="2055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7371608" y="4991010"/>
              <a:ext cx="0" cy="2055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6908219" y="4750004"/>
              <a:ext cx="24833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6662814" y="4763501"/>
              <a:ext cx="24818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6430910" y="4777792"/>
              <a:ext cx="24818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6185506" y="4791288"/>
              <a:ext cx="24833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5967103" y="4763501"/>
              <a:ext cx="24818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5720904" y="4776203"/>
              <a:ext cx="24818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5488206" y="4791288"/>
              <a:ext cx="24833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5242801" y="4804785"/>
              <a:ext cx="24818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7107560" y="4809549"/>
              <a:ext cx="24818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5061725" y="4777792"/>
              <a:ext cx="24818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942" name="Text Box 5"/>
          <p:cNvSpPr txBox="1">
            <a:spLocks noChangeArrowheads="1"/>
          </p:cNvSpPr>
          <p:nvPr/>
        </p:nvSpPr>
        <p:spPr bwMode="auto">
          <a:xfrm>
            <a:off x="193675" y="947738"/>
            <a:ext cx="88614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pPr>
            <a:r>
              <a:rPr lang="en-US" altLang="en-US" sz="2600" b="1" dirty="0">
                <a:solidFill>
                  <a:srgbClr val="339933"/>
                </a:solidFill>
                <a:latin typeface="Arial" panose="020B0604020202020204" pitchFamily="34" charset="0"/>
              </a:rPr>
              <a:t>Implicit (</a:t>
            </a:r>
            <a:r>
              <a:rPr lang="en-US" altLang="en-US" sz="2600" b="1" dirty="0">
                <a:solidFill>
                  <a:srgbClr val="FF0066"/>
                </a:solidFill>
                <a:latin typeface="Arial" panose="020B0604020202020204" pitchFamily="34" charset="0"/>
              </a:rPr>
              <a:t>mean-field</a:t>
            </a:r>
            <a:r>
              <a:rPr lang="en-US" altLang="en-US" sz="2600" b="1" dirty="0">
                <a:solidFill>
                  <a:srgbClr val="339933"/>
                </a:solidFill>
                <a:latin typeface="Arial" panose="020B0604020202020204" pitchFamily="34" charset="0"/>
              </a:rPr>
              <a:t>) calculations</a:t>
            </a:r>
          </a:p>
          <a:p>
            <a:pPr lvl="1" algn="l" rtl="0" eaLnBrk="1" hangingPunct="1">
              <a:spcBef>
                <a:spcPct val="50000"/>
              </a:spcBef>
              <a:buFont typeface="Wingdings" panose="05000000000000000000" pitchFamily="2" charset="2"/>
              <a:buChar char="Ø"/>
            </a:pPr>
            <a:r>
              <a:rPr lang="en-US" altLang="en-US" sz="2600" i="1" dirty="0">
                <a:sym typeface="Symbol" panose="05050102010706020507" pitchFamily="18" charset="2"/>
              </a:rPr>
              <a:t></a:t>
            </a:r>
            <a:r>
              <a:rPr lang="en-US" altLang="en-US" sz="2600" dirty="0">
                <a:sym typeface="Symbol" panose="05050102010706020507" pitchFamily="18" charset="2"/>
              </a:rPr>
              <a:t> is calculated by the </a:t>
            </a:r>
            <a:r>
              <a:rPr lang="en-US" altLang="en-US" sz="2600" b="1" i="1" dirty="0">
                <a:solidFill>
                  <a:srgbClr val="FF0066"/>
                </a:solidFill>
                <a:sym typeface="Symbol" panose="05050102010706020507" pitchFamily="18" charset="2"/>
              </a:rPr>
              <a:t>Poisson equation</a:t>
            </a:r>
            <a:endParaRPr lang="en-US" altLang="en-US" sz="2600" dirty="0">
              <a:sym typeface="Symbol" panose="05050102010706020507" pitchFamily="18" charset="2"/>
            </a:endParaRPr>
          </a:p>
        </p:txBody>
      </p:sp>
      <p:grpSp>
        <p:nvGrpSpPr>
          <p:cNvPr id="4" name="Group 3"/>
          <p:cNvGrpSpPr/>
          <p:nvPr/>
        </p:nvGrpSpPr>
        <p:grpSpPr>
          <a:xfrm>
            <a:off x="1706563" y="2262188"/>
            <a:ext cx="3970337" cy="1089025"/>
            <a:chOff x="1706563" y="2262188"/>
            <a:chExt cx="3970337" cy="1089025"/>
          </a:xfrm>
        </p:grpSpPr>
        <p:grpSp>
          <p:nvGrpSpPr>
            <p:cNvPr id="39941" name="Group 5"/>
            <p:cNvGrpSpPr>
              <a:grpSpLocks/>
            </p:cNvGrpSpPr>
            <p:nvPr/>
          </p:nvGrpSpPr>
          <p:grpSpPr bwMode="auto">
            <a:xfrm>
              <a:off x="1706563" y="2262188"/>
              <a:ext cx="3970337" cy="1089025"/>
              <a:chOff x="614550" y="2099888"/>
              <a:chExt cx="3970528" cy="1089212"/>
            </a:xfrm>
          </p:grpSpPr>
          <p:pic>
            <p:nvPicPr>
              <p:cNvPr id="39943" name="Picture 107"/>
              <p:cNvPicPr>
                <a:picLocks noChangeAspect="1"/>
              </p:cNvPicPr>
              <p:nvPr/>
            </p:nvPicPr>
            <p:blipFill>
              <a:blip r:embed="rId3">
                <a:extLst>
                  <a:ext uri="{28A0092B-C50C-407E-A947-70E740481C1C}">
                    <a14:useLocalDpi xmlns:a14="http://schemas.microsoft.com/office/drawing/2010/main" val="0"/>
                  </a:ext>
                </a:extLst>
              </a:blip>
              <a:srcRect l="39638" t="23251" r="46786" b="65308"/>
              <a:stretch>
                <a:fillRect/>
              </a:stretch>
            </p:blipFill>
            <p:spPr bwMode="auto">
              <a:xfrm>
                <a:off x="614550" y="2099888"/>
                <a:ext cx="2299131" cy="10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08"/>
              <p:cNvPicPr>
                <a:picLocks noChangeAspect="1"/>
              </p:cNvPicPr>
              <p:nvPr/>
            </p:nvPicPr>
            <p:blipFill>
              <a:blip r:embed="rId3">
                <a:extLst>
                  <a:ext uri="{28A0092B-C50C-407E-A947-70E740481C1C}">
                    <a14:useLocalDpi xmlns:a14="http://schemas.microsoft.com/office/drawing/2010/main" val="0"/>
                  </a:ext>
                </a:extLst>
              </a:blip>
              <a:srcRect l="77650" t="23251" r="12479" b="65308"/>
              <a:stretch>
                <a:fillRect/>
              </a:stretch>
            </p:blipFill>
            <p:spPr bwMode="auto">
              <a:xfrm>
                <a:off x="2913683" y="2099888"/>
                <a:ext cx="1671395" cy="10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1847128" y="2307766"/>
              <a:ext cx="325730" cy="769441"/>
            </a:xfrm>
            <a:prstGeom prst="rect">
              <a:avLst/>
            </a:prstGeom>
            <a:noFill/>
          </p:spPr>
          <p:txBody>
            <a:bodyPr wrap="none" rtlCol="0">
              <a:spAutoFit/>
            </a:bodyPr>
            <a:lstStyle/>
            <a:p>
              <a:r>
                <a:rPr lang="en-US" sz="4400" dirty="0" smtClean="0"/>
                <a:t>.</a:t>
              </a:r>
              <a:endParaRPr lang="en-US" sz="4400" dirty="0"/>
            </a:p>
          </p:txBody>
        </p:sp>
      </p:grpSp>
      <p:sp>
        <p:nvSpPr>
          <p:cNvPr id="48" name="TextBox 47"/>
          <p:cNvSpPr txBox="1"/>
          <p:nvPr/>
        </p:nvSpPr>
        <p:spPr>
          <a:xfrm>
            <a:off x="868152" y="4958648"/>
            <a:ext cx="325730" cy="769441"/>
          </a:xfrm>
          <a:prstGeom prst="rect">
            <a:avLst/>
          </a:prstGeom>
          <a:noFill/>
        </p:spPr>
        <p:txBody>
          <a:bodyPr wrap="none" rtlCol="0">
            <a:spAutoFit/>
          </a:bodyPr>
          <a:lstStyle/>
          <a:p>
            <a:r>
              <a:rPr lang="en-US" sz="4400" dirty="0" smtClean="0"/>
              <a:t>.</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8"/>
          <p:cNvSpPr txBox="1">
            <a:spLocks noChangeArrowheads="1"/>
          </p:cNvSpPr>
          <p:nvPr/>
        </p:nvSpPr>
        <p:spPr bwMode="auto">
          <a:xfrm>
            <a:off x="4195763" y="4892675"/>
            <a:ext cx="4638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sz="2400" b="1">
                <a:solidFill>
                  <a:srgbClr val="996633"/>
                </a:solidFill>
              </a:rPr>
              <a:t>change in buried surface area upon folding</a:t>
            </a:r>
          </a:p>
        </p:txBody>
      </p:sp>
      <p:sp>
        <p:nvSpPr>
          <p:cNvPr id="44035" name="Line 9"/>
          <p:cNvSpPr>
            <a:spLocks noChangeShapeType="1"/>
          </p:cNvSpPr>
          <p:nvPr/>
        </p:nvSpPr>
        <p:spPr bwMode="auto">
          <a:xfrm flipV="1">
            <a:off x="6400800" y="4367213"/>
            <a:ext cx="0" cy="5794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44036" name="Picture 15"/>
          <p:cNvPicPr>
            <a:picLocks noChangeAspect="1" noChangeArrowheads="1"/>
          </p:cNvPicPr>
          <p:nvPr/>
        </p:nvPicPr>
        <p:blipFill>
          <a:blip r:embed="rId3">
            <a:extLst>
              <a:ext uri="{28A0092B-C50C-407E-A947-70E740481C1C}">
                <a14:useLocalDpi xmlns:a14="http://schemas.microsoft.com/office/drawing/2010/main" val="0"/>
              </a:ext>
            </a:extLst>
          </a:blip>
          <a:srcRect l="12782" t="24425" r="23453" b="62857"/>
          <a:stretch>
            <a:fillRect/>
          </a:stretch>
        </p:blipFill>
        <p:spPr bwMode="auto">
          <a:xfrm>
            <a:off x="1844675" y="3405188"/>
            <a:ext cx="53070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p:cNvSpPr txBox="1">
            <a:spLocks noChangeArrowheads="1"/>
          </p:cNvSpPr>
          <p:nvPr/>
        </p:nvSpPr>
        <p:spPr bwMode="auto">
          <a:xfrm>
            <a:off x="193675" y="947738"/>
            <a:ext cx="89503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rPr>
              <a:t>Implicit (</a:t>
            </a:r>
            <a:r>
              <a:rPr lang="en-US" altLang="en-US" sz="2600" b="1" dirty="0" smtClean="0">
                <a:solidFill>
                  <a:srgbClr val="FF0066"/>
                </a:solidFill>
                <a:latin typeface="Arial" panose="020B0604020202020204" pitchFamily="34" charset="0"/>
              </a:rPr>
              <a:t>mean-field</a:t>
            </a:r>
            <a:r>
              <a:rPr lang="en-US" altLang="en-US" sz="2600" b="1" dirty="0" smtClean="0">
                <a:solidFill>
                  <a:srgbClr val="339933"/>
                </a:solidFill>
                <a:latin typeface="Arial" panose="020B0604020202020204" pitchFamily="34" charset="0"/>
              </a:rPr>
              <a:t>) calculations</a:t>
            </a:r>
          </a:p>
          <a:p>
            <a:pPr algn="l" rtl="0" eaLnBrk="1" hangingPunct="1">
              <a:spcBef>
                <a:spcPct val="50000"/>
              </a:spcBef>
              <a:buFont typeface="Wingdings" panose="05000000000000000000" pitchFamily="2" charset="2"/>
              <a:buChar char="Ø"/>
              <a:defRPr/>
            </a:pPr>
            <a:r>
              <a:rPr lang="en-US" altLang="en-US" sz="2600" dirty="0" smtClean="0">
                <a:latin typeface="+mj-lt"/>
              </a:rPr>
              <a:t>The </a:t>
            </a:r>
            <a:r>
              <a:rPr lang="en-US" altLang="en-US" sz="2600" u="sng" dirty="0" smtClean="0">
                <a:latin typeface="+mj-lt"/>
              </a:rPr>
              <a:t>total</a:t>
            </a:r>
            <a:r>
              <a:rPr lang="en-US" altLang="en-US" sz="2600" dirty="0" smtClean="0">
                <a:latin typeface="+mj-lt"/>
              </a:rPr>
              <a:t> nonpolar energy (hydrophobic + </a:t>
            </a:r>
            <a:r>
              <a:rPr lang="en-US" altLang="en-US" sz="2600" dirty="0" err="1" smtClean="0">
                <a:latin typeface="+mj-lt"/>
              </a:rPr>
              <a:t>vdW</a:t>
            </a:r>
            <a:r>
              <a:rPr lang="en-US" altLang="en-US" sz="2600" dirty="0" smtClean="0">
                <a:latin typeface="+mj-lt"/>
              </a:rPr>
              <a:t>) is derived using an </a:t>
            </a:r>
            <a:r>
              <a:rPr lang="en-US" altLang="en-US" sz="2600" b="1" dirty="0" smtClean="0">
                <a:solidFill>
                  <a:srgbClr val="FF0066"/>
                </a:solidFill>
                <a:latin typeface="+mj-lt"/>
              </a:rPr>
              <a:t>empirical surface area dependency</a:t>
            </a:r>
            <a:r>
              <a:rPr lang="en-US" altLang="en-US" sz="2600" dirty="0" smtClean="0">
                <a:latin typeface="+mj-lt"/>
              </a:rPr>
              <a:t>:</a:t>
            </a:r>
          </a:p>
        </p:txBody>
      </p:sp>
      <p:sp>
        <p:nvSpPr>
          <p:cNvPr id="44038"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The physical approach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193675" y="947738"/>
            <a:ext cx="89503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rPr>
              <a:t>The 3D structure of the query protein is deduced from proteins of known structure (templates) that:</a:t>
            </a:r>
          </a:p>
          <a:p>
            <a:pPr marL="806450" lvl="2" indent="-341313" algn="l" rtl="0" eaLnBrk="1" hangingPunct="1">
              <a:spcBef>
                <a:spcPct val="50000"/>
              </a:spcBef>
              <a:buFont typeface="Times New Roman" panose="02020603050405020304" pitchFamily="18" charset="0"/>
              <a:buAutoNum type="arabicPeriod"/>
              <a:defRPr/>
            </a:pPr>
            <a:r>
              <a:rPr lang="en-US" altLang="en-US" sz="2600" dirty="0" smtClean="0">
                <a:latin typeface="+mj-lt"/>
              </a:rPr>
              <a:t>Have a very similar sequence to the query protein (homologs)</a:t>
            </a:r>
          </a:p>
          <a:p>
            <a:pPr marL="806450" lvl="2" indent="-341313" algn="l" rtl="0" eaLnBrk="1" hangingPunct="1">
              <a:spcBef>
                <a:spcPct val="50000"/>
              </a:spcBef>
              <a:buFont typeface="Times New Roman" panose="02020603050405020304" pitchFamily="18" charset="0"/>
              <a:buAutoNum type="arabicPeriod"/>
              <a:defRPr/>
            </a:pPr>
            <a:r>
              <a:rPr lang="en-US" altLang="en-US" sz="2600" dirty="0" smtClean="0">
                <a:latin typeface="+mj-lt"/>
              </a:rPr>
              <a:t>Share physicochemical properties or statistical tendencies with the query protein</a:t>
            </a:r>
          </a:p>
        </p:txBody>
      </p:sp>
      <p:sp>
        <p:nvSpPr>
          <p:cNvPr id="46083"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Template-based methods</a:t>
            </a:r>
          </a:p>
        </p:txBody>
      </p:sp>
      <p:sp>
        <p:nvSpPr>
          <p:cNvPr id="36868" name="Text Box 5"/>
          <p:cNvSpPr txBox="1">
            <a:spLocks noChangeArrowheads="1"/>
          </p:cNvSpPr>
          <p:nvPr/>
        </p:nvSpPr>
        <p:spPr bwMode="auto">
          <a:xfrm>
            <a:off x="190500" y="4262438"/>
            <a:ext cx="89503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rPr>
              <a:t>Main methods:</a:t>
            </a:r>
          </a:p>
          <a:p>
            <a:pPr marL="852488" lvl="2" indent="-341313" algn="l" rtl="0" eaLnBrk="1" hangingPunct="1">
              <a:spcBef>
                <a:spcPct val="50000"/>
              </a:spcBef>
              <a:buFont typeface="Times New Roman" panose="02020603050405020304" pitchFamily="18" charset="0"/>
              <a:buAutoNum type="arabicPeriod"/>
              <a:defRPr/>
            </a:pPr>
            <a:r>
              <a:rPr lang="en-US" altLang="en-US" sz="2600" dirty="0" smtClean="0">
                <a:latin typeface="+mj-lt"/>
              </a:rPr>
              <a:t>Homology modeling</a:t>
            </a:r>
          </a:p>
          <a:p>
            <a:pPr marL="852488" lvl="2" indent="-341313" algn="l" rtl="0" eaLnBrk="1" hangingPunct="1">
              <a:spcBef>
                <a:spcPct val="50000"/>
              </a:spcBef>
              <a:buFont typeface="Times New Roman" panose="02020603050405020304" pitchFamily="18" charset="0"/>
              <a:buAutoNum type="arabicPeriod"/>
              <a:defRPr/>
            </a:pPr>
            <a:r>
              <a:rPr lang="en-US" altLang="en-US" sz="2600" dirty="0" smtClean="0">
                <a:latin typeface="+mj-lt"/>
              </a:rPr>
              <a:t>Fold recognition </a:t>
            </a:r>
            <a:r>
              <a:rPr lang="en-US" altLang="en-US" sz="2600" dirty="0">
                <a:latin typeface="+mj-lt"/>
              </a:rPr>
              <a:t>(</a:t>
            </a:r>
            <a:r>
              <a:rPr lang="en-US" altLang="en-US" sz="2600" dirty="0" smtClean="0">
                <a:latin typeface="+mj-lt"/>
              </a:rPr>
              <a:t>threading)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4"/>
          <p:cNvSpPr txBox="1">
            <a:spLocks noChangeArrowheads="1"/>
          </p:cNvSpPr>
          <p:nvPr/>
        </p:nvSpPr>
        <p:spPr bwMode="auto">
          <a:xfrm>
            <a:off x="285750"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rgbClr val="0000CC"/>
                </a:solidFill>
                <a:latin typeface="Arial" panose="020B0604020202020204" pitchFamily="34" charset="0"/>
              </a:rPr>
              <a:t>Measuring structural similarity</a:t>
            </a:r>
          </a:p>
        </p:txBody>
      </p:sp>
      <p:sp>
        <p:nvSpPr>
          <p:cNvPr id="50179" name="Text Box 15"/>
          <p:cNvSpPr txBox="1">
            <a:spLocks noChangeArrowheads="1"/>
          </p:cNvSpPr>
          <p:nvPr/>
        </p:nvSpPr>
        <p:spPr bwMode="auto">
          <a:xfrm>
            <a:off x="131763" y="811213"/>
            <a:ext cx="8799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pPr>
            <a:r>
              <a:rPr lang="en-US" altLang="en-US" sz="2600" b="1">
                <a:solidFill>
                  <a:srgbClr val="339933"/>
                </a:solidFill>
                <a:latin typeface="Arial" panose="020B0604020202020204" pitchFamily="34" charset="0"/>
              </a:rPr>
              <a:t>R.M.S.D - root-mean-square deviation</a:t>
            </a:r>
          </a:p>
        </p:txBody>
      </p:sp>
      <p:pic>
        <p:nvPicPr>
          <p:cNvPr id="50180" name="Picture 3"/>
          <p:cNvPicPr>
            <a:picLocks noChangeAspect="1"/>
          </p:cNvPicPr>
          <p:nvPr/>
        </p:nvPicPr>
        <p:blipFill>
          <a:blip r:embed="rId2">
            <a:extLst>
              <a:ext uri="{28A0092B-C50C-407E-A947-70E740481C1C}">
                <a14:useLocalDpi xmlns:a14="http://schemas.microsoft.com/office/drawing/2010/main" val="0"/>
              </a:ext>
            </a:extLst>
          </a:blip>
          <a:srcRect l="21637" t="54465" r="60417" b="33929"/>
          <a:stretch>
            <a:fillRect/>
          </a:stretch>
        </p:blipFill>
        <p:spPr bwMode="auto">
          <a:xfrm>
            <a:off x="1143000" y="1727200"/>
            <a:ext cx="29638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5"/>
          <p:cNvSpPr>
            <a:spLocks noChangeArrowheads="1"/>
          </p:cNvSpPr>
          <p:nvPr/>
        </p:nvSpPr>
        <p:spPr bwMode="auto">
          <a:xfrm>
            <a:off x="131763" y="3095625"/>
            <a:ext cx="559911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a:spcBef>
                <a:spcPct val="0"/>
              </a:spcBef>
              <a:buFont typeface="Wingdings" panose="05000000000000000000" pitchFamily="2" charset="2"/>
              <a:buChar char="Ø"/>
            </a:pPr>
            <a:r>
              <a:rPr lang="en-GB" altLang="en-US" sz="2400" i="1" dirty="0">
                <a:cs typeface="Times New Roman" panose="02020603050405020304" pitchFamily="18" charset="0"/>
              </a:rPr>
              <a:t>N</a:t>
            </a:r>
            <a:r>
              <a:rPr lang="en-GB" altLang="en-US" sz="2400" dirty="0">
                <a:cs typeface="Times New Roman" panose="02020603050405020304" pitchFamily="18" charset="0"/>
              </a:rPr>
              <a:t> - the number of equivalent atoms compared between the two structures</a:t>
            </a:r>
          </a:p>
          <a:p>
            <a:pPr algn="l" rtl="0">
              <a:spcBef>
                <a:spcPct val="0"/>
              </a:spcBef>
              <a:buFont typeface="Wingdings" panose="05000000000000000000" pitchFamily="2" charset="2"/>
              <a:buChar char="Ø"/>
            </a:pPr>
            <a:r>
              <a:rPr lang="el-GR" altLang="en-US" sz="2400" i="1" dirty="0" smtClean="0">
                <a:cs typeface="Times New Roman" panose="02020603050405020304" pitchFamily="18" charset="0"/>
              </a:rPr>
              <a:t>δ</a:t>
            </a:r>
            <a:r>
              <a:rPr lang="en-GB" altLang="en-US" sz="2400" i="1" baseline="-25000" dirty="0" err="1" smtClean="0">
                <a:cs typeface="Times New Roman" panose="02020603050405020304" pitchFamily="18" charset="0"/>
              </a:rPr>
              <a:t>i</a:t>
            </a:r>
            <a:r>
              <a:rPr lang="en-GB" altLang="en-US" sz="2400" dirty="0" smtClean="0">
                <a:cs typeface="Times New Roman" panose="02020603050405020304" pitchFamily="18" charset="0"/>
              </a:rPr>
              <a:t> </a:t>
            </a:r>
            <a:r>
              <a:rPr lang="en-GB" altLang="en-US" sz="2400" dirty="0">
                <a:cs typeface="Times New Roman" panose="02020603050405020304" pitchFamily="18" charset="0"/>
              </a:rPr>
              <a:t>- the distance (in Å) between the atom pair </a:t>
            </a:r>
            <a:r>
              <a:rPr lang="en-GB" altLang="en-US" sz="2400" i="1" dirty="0" err="1">
                <a:cs typeface="Times New Roman" panose="02020603050405020304" pitchFamily="18" charset="0"/>
              </a:rPr>
              <a:t>i</a:t>
            </a:r>
            <a:r>
              <a:rPr lang="en-GB" altLang="en-US" sz="2400" dirty="0">
                <a:cs typeface="Times New Roman" panose="02020603050405020304" pitchFamily="18" charset="0"/>
              </a:rPr>
              <a:t> (one from each protein):</a:t>
            </a:r>
            <a:endParaRPr lang="en-US" altLang="en-US" sz="2400" dirty="0">
              <a:cs typeface="Times New Roman" panose="02020603050405020304" pitchFamily="18" charset="0"/>
            </a:endParaRPr>
          </a:p>
        </p:txBody>
      </p:sp>
      <p:sp>
        <p:nvSpPr>
          <p:cNvPr id="50182" name="Rectangle 6"/>
          <p:cNvSpPr>
            <a:spLocks noChangeArrowheads="1"/>
          </p:cNvSpPr>
          <p:nvPr/>
        </p:nvSpPr>
        <p:spPr bwMode="auto">
          <a:xfrm>
            <a:off x="669925" y="4721225"/>
            <a:ext cx="48164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a:lnSpc>
                <a:spcPct val="200000"/>
              </a:lnSpc>
              <a:spcBef>
                <a:spcPct val="0"/>
              </a:spcBef>
              <a:buFontTx/>
              <a:buNone/>
            </a:pPr>
            <a:r>
              <a:rPr lang="el-GR" altLang="en-US" sz="2800" i="1" dirty="0">
                <a:cs typeface="Times New Roman" panose="02020603050405020304" pitchFamily="18" charset="0"/>
              </a:rPr>
              <a:t>δ</a:t>
            </a:r>
            <a:r>
              <a:rPr lang="en-GB" altLang="en-US" sz="2800" i="1" baseline="30000" dirty="0">
                <a:cs typeface="Times New Roman" panose="02020603050405020304" pitchFamily="18" charset="0"/>
              </a:rPr>
              <a:t>2</a:t>
            </a:r>
            <a:r>
              <a:rPr lang="en-GB" altLang="en-US" sz="2800" dirty="0">
                <a:cs typeface="Times New Roman" panose="02020603050405020304" pitchFamily="18" charset="0"/>
              </a:rPr>
              <a:t> = (</a:t>
            </a:r>
            <a:r>
              <a:rPr lang="en-GB" altLang="en-US" sz="2800" dirty="0" err="1">
                <a:cs typeface="Times New Roman" panose="02020603050405020304" pitchFamily="18" charset="0"/>
              </a:rPr>
              <a:t>x</a:t>
            </a:r>
            <a:r>
              <a:rPr lang="en-GB" altLang="en-US" sz="2800" i="1" baseline="-25000" dirty="0" err="1">
                <a:cs typeface="Times New Roman" panose="02020603050405020304" pitchFamily="18" charset="0"/>
              </a:rPr>
              <a:t>a</a:t>
            </a:r>
            <a:r>
              <a:rPr lang="en-GB" altLang="en-US" sz="2800" dirty="0" err="1">
                <a:cs typeface="Times New Roman" panose="02020603050405020304" pitchFamily="18" charset="0"/>
              </a:rPr>
              <a:t>-x</a:t>
            </a:r>
            <a:r>
              <a:rPr lang="en-GB" altLang="en-US" sz="2800" i="1" baseline="-25000" dirty="0" err="1">
                <a:cs typeface="Times New Roman" panose="02020603050405020304" pitchFamily="18" charset="0"/>
              </a:rPr>
              <a:t>b</a:t>
            </a:r>
            <a:r>
              <a:rPr lang="en-GB" altLang="en-US" sz="2800" dirty="0">
                <a:cs typeface="Times New Roman" panose="02020603050405020304" pitchFamily="18" charset="0"/>
              </a:rPr>
              <a:t>)</a:t>
            </a:r>
            <a:r>
              <a:rPr lang="en-GB" altLang="en-US" sz="2800" baseline="30000" dirty="0">
                <a:cs typeface="Times New Roman" panose="02020603050405020304" pitchFamily="18" charset="0"/>
              </a:rPr>
              <a:t>2</a:t>
            </a:r>
            <a:r>
              <a:rPr lang="en-GB" altLang="en-US" sz="2800" dirty="0">
                <a:cs typeface="Times New Roman" panose="02020603050405020304" pitchFamily="18" charset="0"/>
              </a:rPr>
              <a:t> + (</a:t>
            </a:r>
            <a:r>
              <a:rPr lang="en-GB" altLang="en-US" sz="2800" dirty="0" err="1">
                <a:cs typeface="Times New Roman" panose="02020603050405020304" pitchFamily="18" charset="0"/>
              </a:rPr>
              <a:t>y</a:t>
            </a:r>
            <a:r>
              <a:rPr lang="en-GB" altLang="en-US" sz="2800" i="1" baseline="-25000" dirty="0" err="1">
                <a:cs typeface="Times New Roman" panose="02020603050405020304" pitchFamily="18" charset="0"/>
              </a:rPr>
              <a:t>a</a:t>
            </a:r>
            <a:r>
              <a:rPr lang="en-GB" altLang="en-US" sz="2800" dirty="0" err="1">
                <a:cs typeface="Times New Roman" panose="02020603050405020304" pitchFamily="18" charset="0"/>
              </a:rPr>
              <a:t>-y</a:t>
            </a:r>
            <a:r>
              <a:rPr lang="en-GB" altLang="en-US" sz="2800" i="1" baseline="-25000" dirty="0" err="1">
                <a:cs typeface="Times New Roman" panose="02020603050405020304" pitchFamily="18" charset="0"/>
              </a:rPr>
              <a:t>b</a:t>
            </a:r>
            <a:r>
              <a:rPr lang="en-GB" altLang="en-US" sz="2800" dirty="0">
                <a:cs typeface="Times New Roman" panose="02020603050405020304" pitchFamily="18" charset="0"/>
              </a:rPr>
              <a:t>)</a:t>
            </a:r>
            <a:r>
              <a:rPr lang="en-GB" altLang="en-US" sz="2800" baseline="30000" dirty="0">
                <a:cs typeface="Times New Roman" panose="02020603050405020304" pitchFamily="18" charset="0"/>
              </a:rPr>
              <a:t>2</a:t>
            </a:r>
            <a:r>
              <a:rPr lang="en-GB" altLang="en-US" sz="2800" dirty="0">
                <a:cs typeface="Times New Roman" panose="02020603050405020304" pitchFamily="18" charset="0"/>
              </a:rPr>
              <a:t> + (</a:t>
            </a:r>
            <a:r>
              <a:rPr lang="en-GB" altLang="en-US" sz="2800" dirty="0" err="1">
                <a:cs typeface="Times New Roman" panose="02020603050405020304" pitchFamily="18" charset="0"/>
              </a:rPr>
              <a:t>z</a:t>
            </a:r>
            <a:r>
              <a:rPr lang="en-GB" altLang="en-US" sz="2800" i="1" baseline="-25000" dirty="0" err="1">
                <a:cs typeface="Times New Roman" panose="02020603050405020304" pitchFamily="18" charset="0"/>
              </a:rPr>
              <a:t>a</a:t>
            </a:r>
            <a:r>
              <a:rPr lang="en-GB" altLang="en-US" sz="2800" dirty="0" err="1">
                <a:cs typeface="Times New Roman" panose="02020603050405020304" pitchFamily="18" charset="0"/>
              </a:rPr>
              <a:t>-z</a:t>
            </a:r>
            <a:r>
              <a:rPr lang="en-GB" altLang="en-US" sz="2800" i="1" baseline="-25000" dirty="0" err="1">
                <a:cs typeface="Times New Roman" panose="02020603050405020304" pitchFamily="18" charset="0"/>
              </a:rPr>
              <a:t>b</a:t>
            </a:r>
            <a:r>
              <a:rPr lang="en-GB" altLang="en-US" sz="2800" dirty="0">
                <a:cs typeface="Times New Roman" panose="02020603050405020304" pitchFamily="18" charset="0"/>
              </a:rPr>
              <a:t>)</a:t>
            </a:r>
            <a:r>
              <a:rPr lang="en-GB" altLang="en-US" sz="2800" baseline="30000" dirty="0">
                <a:cs typeface="Times New Roman" panose="02020603050405020304" pitchFamily="18" charset="0"/>
              </a:rPr>
              <a:t>2</a:t>
            </a:r>
            <a:endParaRPr lang="en-US" altLang="en-US" sz="2400" dirty="0">
              <a:cs typeface="Times New Roman" panose="02020603050405020304" pitchFamily="18" charset="0"/>
            </a:endParaRPr>
          </a:p>
        </p:txBody>
      </p:sp>
      <p:sp>
        <p:nvSpPr>
          <p:cNvPr id="50184" name="Text Box 15"/>
          <p:cNvSpPr txBox="1">
            <a:spLocks noChangeArrowheads="1"/>
          </p:cNvSpPr>
          <p:nvPr/>
        </p:nvSpPr>
        <p:spPr bwMode="auto">
          <a:xfrm>
            <a:off x="136525" y="5970588"/>
            <a:ext cx="87995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pPr>
            <a:r>
              <a:rPr lang="en-US" altLang="en-US" sz="2600" b="1">
                <a:solidFill>
                  <a:srgbClr val="339933"/>
                </a:solidFill>
                <a:latin typeface="Arial" panose="020B0604020202020204" pitchFamily="34" charset="0"/>
              </a:rPr>
              <a:t>Smaller R.M.S.D = more similar structures</a:t>
            </a:r>
          </a:p>
        </p:txBody>
      </p:sp>
      <p:grpSp>
        <p:nvGrpSpPr>
          <p:cNvPr id="8" name="Group 7"/>
          <p:cNvGrpSpPr/>
          <p:nvPr/>
        </p:nvGrpSpPr>
        <p:grpSpPr>
          <a:xfrm>
            <a:off x="5176434" y="1569262"/>
            <a:ext cx="3817054" cy="3619244"/>
            <a:chOff x="5176434" y="1569262"/>
            <a:chExt cx="3817054" cy="3619244"/>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074" t="9534" r="22713" b="13348"/>
            <a:stretch/>
          </p:blipFill>
          <p:spPr>
            <a:xfrm>
              <a:off x="5176434" y="1759673"/>
              <a:ext cx="3817054" cy="3246280"/>
            </a:xfrm>
            <a:prstGeom prst="rect">
              <a:avLst/>
            </a:prstGeom>
          </p:spPr>
        </p:pic>
        <p:sp>
          <p:nvSpPr>
            <p:cNvPr id="50186" name="Rectangle 1"/>
            <p:cNvSpPr>
              <a:spLocks noChangeArrowheads="1"/>
            </p:cNvSpPr>
            <p:nvPr/>
          </p:nvSpPr>
          <p:spPr bwMode="auto">
            <a:xfrm>
              <a:off x="5857795" y="3631693"/>
              <a:ext cx="670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a:spcBef>
                  <a:spcPct val="0"/>
                </a:spcBef>
                <a:buFontTx/>
                <a:buNone/>
              </a:pPr>
              <a:r>
                <a:rPr lang="el-GR" altLang="en-US" sz="2400" i="1" dirty="0" smtClean="0">
                  <a:cs typeface="Times New Roman" panose="02020603050405020304" pitchFamily="18" charset="0"/>
                </a:rPr>
                <a:t>δ</a:t>
              </a:r>
              <a:r>
                <a:rPr lang="en-US" altLang="en-US" sz="2400" i="1" baseline="30000" dirty="0" smtClean="0">
                  <a:cs typeface="Times New Roman" panose="02020603050405020304" pitchFamily="18" charset="0"/>
                </a:rPr>
                <a:t>2</a:t>
              </a:r>
              <a:r>
                <a:rPr lang="en-US" altLang="en-US" sz="2400" i="1" baseline="-25000" dirty="0" smtClean="0">
                  <a:cs typeface="Times New Roman" panose="02020603050405020304" pitchFamily="18" charset="0"/>
                </a:rPr>
                <a:t>(</a:t>
              </a:r>
              <a:r>
                <a:rPr lang="en-GB" altLang="en-US" sz="2400" i="1" baseline="-25000" dirty="0" smtClean="0">
                  <a:cs typeface="Times New Roman" panose="02020603050405020304" pitchFamily="18" charset="0"/>
                </a:rPr>
                <a:t>1)</a:t>
              </a:r>
              <a:endParaRPr lang="en-US" altLang="en-US" sz="2400" dirty="0">
                <a:cs typeface="Times New Roman" panose="02020603050405020304" pitchFamily="18" charset="0"/>
              </a:endParaRPr>
            </a:p>
          </p:txBody>
        </p:sp>
        <p:sp>
          <p:nvSpPr>
            <p:cNvPr id="50187" name="Rectangle 9"/>
            <p:cNvSpPr>
              <a:spLocks noChangeArrowheads="1"/>
            </p:cNvSpPr>
            <p:nvPr/>
          </p:nvSpPr>
          <p:spPr bwMode="auto">
            <a:xfrm>
              <a:off x="7607111" y="1569262"/>
              <a:ext cx="721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a:spcBef>
                  <a:spcPct val="0"/>
                </a:spcBef>
                <a:buNone/>
              </a:pPr>
              <a:r>
                <a:rPr lang="el-GR" altLang="en-US" sz="2400" i="1" dirty="0" smtClean="0">
                  <a:cs typeface="Times New Roman" panose="02020603050405020304" pitchFamily="18" charset="0"/>
                </a:rPr>
                <a:t>δ</a:t>
              </a:r>
              <a:r>
                <a:rPr lang="en-US" altLang="en-US" sz="2400" i="1" baseline="30000" dirty="0">
                  <a:cs typeface="Times New Roman" panose="02020603050405020304" pitchFamily="18" charset="0"/>
                </a:rPr>
                <a:t> </a:t>
              </a:r>
              <a:r>
                <a:rPr lang="en-US" altLang="en-US" sz="2400" i="1" baseline="30000" dirty="0" smtClean="0">
                  <a:cs typeface="Times New Roman" panose="02020603050405020304" pitchFamily="18" charset="0"/>
                </a:rPr>
                <a:t>2</a:t>
              </a:r>
              <a:r>
                <a:rPr lang="en-US" altLang="en-US" sz="2400" i="1" baseline="-25000" dirty="0" smtClean="0">
                  <a:cs typeface="Times New Roman" panose="02020603050405020304" pitchFamily="18" charset="0"/>
                </a:rPr>
                <a:t>(</a:t>
              </a:r>
              <a:r>
                <a:rPr lang="en-GB" altLang="en-US" sz="2400" i="1" baseline="-25000" dirty="0" smtClean="0">
                  <a:cs typeface="Times New Roman" panose="02020603050405020304" pitchFamily="18" charset="0"/>
                </a:rPr>
                <a:t>3)</a:t>
              </a:r>
              <a:endParaRPr lang="en-US" altLang="en-US" sz="2400" dirty="0">
                <a:cs typeface="Times New Roman" panose="02020603050405020304" pitchFamily="18" charset="0"/>
              </a:endParaRPr>
            </a:p>
          </p:txBody>
        </p:sp>
        <p:sp>
          <p:nvSpPr>
            <p:cNvPr id="50188" name="Rectangle 10"/>
            <p:cNvSpPr>
              <a:spLocks noChangeArrowheads="1"/>
            </p:cNvSpPr>
            <p:nvPr/>
          </p:nvSpPr>
          <p:spPr bwMode="auto">
            <a:xfrm>
              <a:off x="6507728" y="4726841"/>
              <a:ext cx="7729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a:spcBef>
                  <a:spcPct val="0"/>
                </a:spcBef>
                <a:buNone/>
              </a:pPr>
              <a:r>
                <a:rPr lang="el-GR" altLang="en-US" sz="2400" i="1" dirty="0" smtClean="0">
                  <a:cs typeface="Times New Roman" panose="02020603050405020304" pitchFamily="18" charset="0"/>
                </a:rPr>
                <a:t>δ</a:t>
              </a:r>
              <a:r>
                <a:rPr lang="en-US" altLang="en-US" sz="2400" i="1" baseline="30000" dirty="0">
                  <a:cs typeface="Times New Roman" panose="02020603050405020304" pitchFamily="18" charset="0"/>
                </a:rPr>
                <a:t> 2 </a:t>
              </a:r>
              <a:r>
                <a:rPr lang="en-US" altLang="en-US" sz="2400" i="1" baseline="-25000" dirty="0" smtClean="0">
                  <a:cs typeface="Times New Roman" panose="02020603050405020304" pitchFamily="18" charset="0"/>
                </a:rPr>
                <a:t>(</a:t>
              </a:r>
              <a:r>
                <a:rPr lang="en-GB" altLang="en-US" sz="2400" i="1" baseline="-25000" dirty="0" smtClean="0">
                  <a:cs typeface="Times New Roman" panose="02020603050405020304" pitchFamily="18" charset="0"/>
                </a:rPr>
                <a:t>2)</a:t>
              </a:r>
              <a:endParaRPr lang="en-US" altLang="en-US" sz="2400" dirty="0">
                <a:cs typeface="Times New Roman" panose="02020603050405020304" pitchFamily="18" charset="0"/>
              </a:endParaRPr>
            </a:p>
          </p:txBody>
        </p:sp>
        <p:cxnSp>
          <p:nvCxnSpPr>
            <p:cNvPr id="4" name="Straight Arrow Connector 3"/>
            <p:cNvCxnSpPr/>
            <p:nvPr/>
          </p:nvCxnSpPr>
          <p:spPr>
            <a:xfrm flipV="1">
              <a:off x="5854498" y="3674335"/>
              <a:ext cx="92287" cy="18819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180614" y="1904944"/>
              <a:ext cx="239371" cy="18819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997182" y="4718669"/>
              <a:ext cx="214586" cy="25884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193675" y="947738"/>
            <a:ext cx="8950325"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pPr>
            <a:r>
              <a:rPr lang="en-US" altLang="en-US" sz="2600" b="1" dirty="0">
                <a:solidFill>
                  <a:srgbClr val="339933"/>
                </a:solidFill>
                <a:latin typeface="Arial" panose="020B0604020202020204" pitchFamily="34" charset="0"/>
              </a:rPr>
              <a:t>Homology modeling: basic logics</a:t>
            </a:r>
          </a:p>
          <a:p>
            <a:pPr lvl="1" algn="l" rtl="0" eaLnBrk="1" hangingPunct="1">
              <a:spcBef>
                <a:spcPct val="50000"/>
              </a:spcBef>
              <a:buFont typeface="Wingdings" panose="05000000000000000000" pitchFamily="2" charset="2"/>
              <a:buChar char="Ø"/>
            </a:pPr>
            <a:r>
              <a:rPr lang="en-US" altLang="en-US" sz="2400" dirty="0">
                <a:latin typeface="Arial" panose="020B0604020202020204" pitchFamily="34" charset="0"/>
              </a:rPr>
              <a:t>Proteins with </a:t>
            </a:r>
            <a:r>
              <a:rPr lang="en-US" altLang="en-US" sz="2400" b="1" dirty="0">
                <a:solidFill>
                  <a:srgbClr val="FF0066"/>
                </a:solidFill>
                <a:latin typeface="Arial" panose="020B0604020202020204" pitchFamily="34" charset="0"/>
              </a:rPr>
              <a:t>similar sequences </a:t>
            </a:r>
            <a:r>
              <a:rPr lang="en-US" altLang="en-US" sz="2400" dirty="0">
                <a:latin typeface="Arial" panose="020B0604020202020204" pitchFamily="34" charset="0"/>
              </a:rPr>
              <a:t>have </a:t>
            </a:r>
            <a:r>
              <a:rPr lang="en-US" altLang="en-US" sz="2400" b="1" dirty="0">
                <a:solidFill>
                  <a:srgbClr val="FF0066"/>
                </a:solidFill>
                <a:latin typeface="Arial" panose="020B0604020202020204" pitchFamily="34" charset="0"/>
              </a:rPr>
              <a:t>similar structures</a:t>
            </a:r>
          </a:p>
          <a:p>
            <a:pPr lvl="1" algn="l" rtl="0" eaLnBrk="1" hangingPunct="1">
              <a:spcBef>
                <a:spcPct val="50000"/>
              </a:spcBef>
              <a:buFont typeface="Wingdings" panose="05000000000000000000" pitchFamily="2" charset="2"/>
              <a:buChar char="Ø"/>
            </a:pPr>
            <a:r>
              <a:rPr lang="en-US" altLang="en-US" sz="2400" dirty="0">
                <a:latin typeface="Arial" panose="020B0604020202020204" pitchFamily="34" charset="0"/>
              </a:rPr>
              <a:t>Thus, the structure of a protein can be predicted based on the structures of its </a:t>
            </a:r>
            <a:r>
              <a:rPr lang="en-US" altLang="en-US" sz="2400" b="1" dirty="0">
                <a:solidFill>
                  <a:srgbClr val="FF0066"/>
                </a:solidFill>
                <a:latin typeface="Arial" panose="020B0604020202020204" pitchFamily="34" charset="0"/>
              </a:rPr>
              <a:t>sequence homologs</a:t>
            </a:r>
          </a:p>
        </p:txBody>
      </p:sp>
      <p:sp>
        <p:nvSpPr>
          <p:cNvPr id="48131"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Template-based methods</a:t>
            </a:r>
          </a:p>
        </p:txBody>
      </p:sp>
      <p:grpSp>
        <p:nvGrpSpPr>
          <p:cNvPr id="40" name="Group 39"/>
          <p:cNvGrpSpPr/>
          <p:nvPr/>
        </p:nvGrpSpPr>
        <p:grpSpPr>
          <a:xfrm>
            <a:off x="68901" y="2726384"/>
            <a:ext cx="8991961" cy="3714099"/>
            <a:chOff x="68901" y="2927861"/>
            <a:chExt cx="8991961" cy="3714099"/>
          </a:xfrm>
        </p:grpSpPr>
        <p:cxnSp>
          <p:nvCxnSpPr>
            <p:cNvPr id="15" name="Straight Connector 14"/>
            <p:cNvCxnSpPr/>
            <p:nvPr/>
          </p:nvCxnSpPr>
          <p:spPr>
            <a:xfrm flipV="1">
              <a:off x="2095570" y="6451044"/>
              <a:ext cx="6965292" cy="78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655785" y="4298051"/>
              <a:ext cx="28179" cy="21556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393097" y="4837821"/>
              <a:ext cx="28179" cy="16195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833608" y="5167426"/>
              <a:ext cx="28179" cy="13384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597839" y="5195841"/>
              <a:ext cx="28179" cy="13384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902830" y="5142849"/>
              <a:ext cx="1943487" cy="157567"/>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39986" y="4673518"/>
              <a:ext cx="2137836" cy="157567"/>
            </a:xfrm>
            <a:prstGeom prst="rec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93097" y="4222883"/>
              <a:ext cx="1867495" cy="152068"/>
            </a:xfrm>
            <a:prstGeom prst="rect">
              <a:avLst/>
            </a:prstGeom>
            <a:solidFill>
              <a:srgbClr val="33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49106" y="6380132"/>
              <a:ext cx="1766806" cy="157567"/>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39709" y="6375747"/>
              <a:ext cx="1460170" cy="157567"/>
            </a:xfrm>
            <a:prstGeom prst="rec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33508" y="6372260"/>
              <a:ext cx="1606187" cy="157567"/>
            </a:xfrm>
            <a:prstGeom prst="rect">
              <a:avLst/>
            </a:prstGeom>
            <a:solidFill>
              <a:srgbClr val="33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4938838" y="4824904"/>
              <a:ext cx="28179" cy="16195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218532" y="4310968"/>
              <a:ext cx="28179" cy="21556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901" y="3910595"/>
              <a:ext cx="1442383" cy="461665"/>
            </a:xfrm>
            <a:prstGeom prst="rect">
              <a:avLst/>
            </a:prstGeom>
            <a:noFill/>
          </p:spPr>
          <p:txBody>
            <a:bodyPr wrap="none" rtlCol="0">
              <a:spAutoFit/>
            </a:bodyPr>
            <a:lstStyle/>
            <a:p>
              <a:r>
                <a:rPr lang="en-US" dirty="0" smtClean="0"/>
                <a:t>Templates</a:t>
              </a:r>
              <a:endParaRPr lang="en-US" dirty="0"/>
            </a:p>
          </p:txBody>
        </p:sp>
        <p:sp>
          <p:nvSpPr>
            <p:cNvPr id="25" name="TextBox 24"/>
            <p:cNvSpPr txBox="1"/>
            <p:nvPr/>
          </p:nvSpPr>
          <p:spPr>
            <a:xfrm>
              <a:off x="318179" y="6180295"/>
              <a:ext cx="954107" cy="461665"/>
            </a:xfrm>
            <a:prstGeom prst="rect">
              <a:avLst/>
            </a:prstGeom>
            <a:noFill/>
          </p:spPr>
          <p:txBody>
            <a:bodyPr wrap="none" rtlCol="0">
              <a:spAutoFit/>
            </a:bodyPr>
            <a:lstStyle/>
            <a:p>
              <a:r>
                <a:rPr lang="en-US" dirty="0" smtClean="0"/>
                <a:t>Query</a:t>
              </a:r>
              <a:endParaRPr lang="en-US" dirty="0"/>
            </a:p>
          </p:txBody>
        </p:sp>
        <p:sp>
          <p:nvSpPr>
            <p:cNvPr id="28" name="Rectangle 27"/>
            <p:cNvSpPr/>
            <p:nvPr/>
          </p:nvSpPr>
          <p:spPr>
            <a:xfrm>
              <a:off x="4579951" y="5140269"/>
              <a:ext cx="288886" cy="157567"/>
            </a:xfrm>
            <a:prstGeom prst="rect">
              <a:avLst/>
            </a:prstGeom>
            <a:solidFill>
              <a:schemeClr val="accent3">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787601" y="5147308"/>
              <a:ext cx="1097049" cy="157567"/>
            </a:xfrm>
            <a:prstGeom prst="rect">
              <a:avLst/>
            </a:prstGeom>
            <a:solidFill>
              <a:schemeClr val="accent3">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306318" y="4686434"/>
              <a:ext cx="681179" cy="157567"/>
            </a:xfrm>
            <a:prstGeom prst="rect">
              <a:avLst/>
            </a:prstGeom>
            <a:solidFill>
              <a:schemeClr val="accent3">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485452" y="4686256"/>
              <a:ext cx="906650" cy="157567"/>
            </a:xfrm>
            <a:prstGeom prst="rect">
              <a:avLst/>
            </a:prstGeom>
            <a:solidFill>
              <a:schemeClr val="accent3">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281623" y="4220303"/>
              <a:ext cx="720001" cy="152068"/>
            </a:xfrm>
            <a:prstGeom prst="rect">
              <a:avLst/>
            </a:prstGeom>
            <a:solidFill>
              <a:schemeClr val="accent3">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192023" y="4217096"/>
              <a:ext cx="491770" cy="152068"/>
            </a:xfrm>
            <a:prstGeom prst="rect">
              <a:avLst/>
            </a:prstGeom>
            <a:solidFill>
              <a:schemeClr val="accent3">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Brace 21"/>
            <p:cNvSpPr/>
            <p:nvPr/>
          </p:nvSpPr>
          <p:spPr>
            <a:xfrm>
              <a:off x="1428007" y="3139080"/>
              <a:ext cx="373408" cy="2028348"/>
            </a:xfrm>
            <a:prstGeom prst="leftBrace">
              <a:avLst>
                <a:gd name="adj1" fmla="val 3772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24794" t="12630" r="24512" b="10424"/>
            <a:stretch/>
          </p:blipFill>
          <p:spPr>
            <a:xfrm>
              <a:off x="2761713" y="3567012"/>
              <a:ext cx="997473" cy="1514022"/>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6260" y="3151169"/>
              <a:ext cx="1712049" cy="1712049"/>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9511" y="2927861"/>
              <a:ext cx="1434180" cy="1434180"/>
            </a:xfrm>
            <a:prstGeom prst="rect">
              <a:avLst/>
            </a:prstGeom>
          </p:spPr>
        </p:pic>
      </p:grpSp>
    </p:spTree>
    <p:extLst>
      <p:ext uri="{BB962C8B-B14F-4D97-AF65-F5344CB8AC3E}">
        <p14:creationId xmlns:p14="http://schemas.microsoft.com/office/powerpoint/2010/main" val="300583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193675" y="947738"/>
            <a:ext cx="8950325"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4538" indent="-27940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rPr>
              <a:t>Homology modeling: steps</a:t>
            </a:r>
          </a:p>
          <a:p>
            <a:pPr marL="914400" lvl="1" indent="-449263" algn="l" rtl="0" eaLnBrk="1" hangingPunct="1">
              <a:spcBef>
                <a:spcPct val="50000"/>
              </a:spcBef>
              <a:buFont typeface="Times New Roman" panose="02020603050405020304" pitchFamily="18" charset="0"/>
              <a:buAutoNum type="arabicPeriod"/>
              <a:defRPr/>
            </a:pPr>
            <a:r>
              <a:rPr lang="en-US" altLang="en-US" sz="2600" dirty="0" smtClean="0">
                <a:latin typeface="+mj-lt"/>
              </a:rPr>
              <a:t>Finding </a:t>
            </a:r>
            <a:r>
              <a:rPr lang="en-US" altLang="en-US" sz="2600" b="1" dirty="0" smtClean="0">
                <a:solidFill>
                  <a:srgbClr val="FF0066"/>
                </a:solidFill>
                <a:latin typeface="+mj-lt"/>
              </a:rPr>
              <a:t>templates</a:t>
            </a:r>
            <a:r>
              <a:rPr lang="en-US" altLang="en-US" sz="2600" dirty="0" smtClean="0">
                <a:solidFill>
                  <a:srgbClr val="FF0066"/>
                </a:solidFill>
                <a:latin typeface="+mj-lt"/>
              </a:rPr>
              <a:t> </a:t>
            </a:r>
            <a:r>
              <a:rPr lang="en-US" altLang="en-US" sz="2600" dirty="0" smtClean="0">
                <a:latin typeface="+mj-lt"/>
              </a:rPr>
              <a:t>with </a:t>
            </a:r>
            <a:r>
              <a:rPr lang="en-US" altLang="en-US" sz="2600" b="1" dirty="0" smtClean="0">
                <a:solidFill>
                  <a:srgbClr val="FF0066"/>
                </a:solidFill>
                <a:latin typeface="+mj-lt"/>
              </a:rPr>
              <a:t>≥ 30% sequence identity </a:t>
            </a:r>
            <a:r>
              <a:rPr lang="en-US" altLang="en-US" sz="2600" dirty="0" smtClean="0">
                <a:latin typeface="+mj-lt"/>
              </a:rPr>
              <a:t>in shared regions (</a:t>
            </a:r>
            <a:r>
              <a:rPr lang="en-US" altLang="en-US" sz="2600" i="1" dirty="0" smtClean="0">
                <a:latin typeface="+mj-lt"/>
              </a:rPr>
              <a:t>psi-BLAST</a:t>
            </a:r>
            <a:r>
              <a:rPr lang="en-US" altLang="en-US" sz="2600" dirty="0" smtClean="0">
                <a:latin typeface="+mj-lt"/>
              </a:rPr>
              <a:t>)</a:t>
            </a:r>
          </a:p>
          <a:p>
            <a:pPr marL="914400" lvl="1" indent="-449263" algn="l" rtl="0" eaLnBrk="1" hangingPunct="1">
              <a:spcBef>
                <a:spcPct val="50000"/>
              </a:spcBef>
              <a:buFont typeface="Times New Roman" panose="02020603050405020304" pitchFamily="18" charset="0"/>
              <a:buAutoNum type="arabicPeriod"/>
              <a:defRPr/>
            </a:pPr>
            <a:r>
              <a:rPr lang="en-US" altLang="en-US" sz="2600" b="1" dirty="0" smtClean="0">
                <a:solidFill>
                  <a:srgbClr val="FF0066"/>
                </a:solidFill>
                <a:latin typeface="+mj-lt"/>
              </a:rPr>
              <a:t>Aligning</a:t>
            </a:r>
            <a:r>
              <a:rPr lang="en-US" altLang="en-US" sz="2600" dirty="0" smtClean="0">
                <a:latin typeface="+mj-lt"/>
              </a:rPr>
              <a:t> the two sequences </a:t>
            </a:r>
          </a:p>
          <a:p>
            <a:pPr marL="914400" lvl="1" indent="-449263" algn="l" rtl="0" eaLnBrk="1" hangingPunct="1">
              <a:spcBef>
                <a:spcPct val="50000"/>
              </a:spcBef>
              <a:buFont typeface="Times New Roman" panose="02020603050405020304" pitchFamily="18" charset="0"/>
              <a:buAutoNum type="arabicPeriod"/>
              <a:defRPr/>
            </a:pPr>
            <a:r>
              <a:rPr lang="en-US" altLang="en-US" sz="2600" b="1" dirty="0" smtClean="0">
                <a:solidFill>
                  <a:srgbClr val="FF0066"/>
                </a:solidFill>
                <a:latin typeface="+mj-lt"/>
              </a:rPr>
              <a:t>Transferring the coordinates </a:t>
            </a:r>
            <a:r>
              <a:rPr lang="en-US" altLang="en-US" sz="2600" dirty="0" smtClean="0">
                <a:latin typeface="+mj-lt"/>
              </a:rPr>
              <a:t>of identical amino acids from the template to the query protein</a:t>
            </a:r>
          </a:p>
          <a:p>
            <a:pPr marL="914400" lvl="1" indent="-449263" algn="l" rtl="0" eaLnBrk="1" hangingPunct="1">
              <a:spcBef>
                <a:spcPct val="50000"/>
              </a:spcBef>
              <a:buFont typeface="Times New Roman" panose="02020603050405020304" pitchFamily="18" charset="0"/>
              <a:buAutoNum type="arabicPeriod"/>
              <a:defRPr/>
            </a:pPr>
            <a:r>
              <a:rPr lang="en-US" altLang="en-US" sz="2600" dirty="0" smtClean="0">
                <a:latin typeface="+mj-lt"/>
              </a:rPr>
              <a:t>Performing </a:t>
            </a:r>
            <a:r>
              <a:rPr lang="en-US" altLang="en-US" sz="2600" b="1" dirty="0" smtClean="0">
                <a:solidFill>
                  <a:srgbClr val="FF0066"/>
                </a:solidFill>
                <a:latin typeface="+mj-lt"/>
              </a:rPr>
              <a:t>energy optimization </a:t>
            </a:r>
            <a:r>
              <a:rPr lang="en-US" altLang="en-US" sz="2600" dirty="0" smtClean="0">
                <a:latin typeface="+mj-lt"/>
              </a:rPr>
              <a:t>to get rid of clashes and distortions</a:t>
            </a:r>
          </a:p>
          <a:p>
            <a:pPr marL="914400" lvl="1" indent="-449263" algn="l" rtl="0" eaLnBrk="1" hangingPunct="1">
              <a:spcBef>
                <a:spcPct val="50000"/>
              </a:spcBef>
              <a:buFont typeface="Times New Roman" panose="02020603050405020304" pitchFamily="18" charset="0"/>
              <a:buAutoNum type="arabicPeriod"/>
              <a:defRPr/>
            </a:pPr>
            <a:r>
              <a:rPr lang="en-US" altLang="en-US" sz="2600" dirty="0" smtClean="0">
                <a:latin typeface="+mj-lt"/>
              </a:rPr>
              <a:t>Model </a:t>
            </a:r>
            <a:r>
              <a:rPr lang="en-US" altLang="en-US" sz="2600" b="1" dirty="0" smtClean="0">
                <a:solidFill>
                  <a:srgbClr val="FF0066"/>
                </a:solidFill>
                <a:latin typeface="+mj-lt"/>
              </a:rPr>
              <a:t>evaluation</a:t>
            </a:r>
            <a:r>
              <a:rPr lang="en-US" altLang="en-US" sz="2600" dirty="0" smtClean="0">
                <a:solidFill>
                  <a:srgbClr val="FF0066"/>
                </a:solidFill>
                <a:latin typeface="+mj-lt"/>
              </a:rPr>
              <a:t> </a:t>
            </a:r>
            <a:r>
              <a:rPr lang="en-US" altLang="en-US" sz="2600" dirty="0" smtClean="0">
                <a:latin typeface="+mj-lt"/>
              </a:rPr>
              <a:t>(</a:t>
            </a:r>
            <a:r>
              <a:rPr lang="en-US" altLang="en-US" sz="2600" i="1" dirty="0" smtClean="0">
                <a:latin typeface="+mj-lt"/>
              </a:rPr>
              <a:t>WHATIF</a:t>
            </a:r>
            <a:r>
              <a:rPr lang="en-US" altLang="en-US" sz="2600" dirty="0" smtClean="0">
                <a:latin typeface="+mj-lt"/>
              </a:rPr>
              <a:t>, </a:t>
            </a:r>
            <a:r>
              <a:rPr lang="en-US" altLang="en-US" sz="2600" i="1" dirty="0" smtClean="0">
                <a:latin typeface="+mj-lt"/>
              </a:rPr>
              <a:t>Verify3D</a:t>
            </a:r>
            <a:r>
              <a:rPr lang="en-US" altLang="en-US" sz="2600" dirty="0" smtClean="0">
                <a:latin typeface="+mj-lt"/>
              </a:rPr>
              <a:t>) – also for ranking models </a:t>
            </a:r>
          </a:p>
        </p:txBody>
      </p:sp>
      <p:sp>
        <p:nvSpPr>
          <p:cNvPr id="51203"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Template-based methods</a:t>
            </a:r>
          </a:p>
        </p:txBody>
      </p:sp>
      <p:sp>
        <p:nvSpPr>
          <p:cNvPr id="51204" name="Text Box 5"/>
          <p:cNvSpPr txBox="1">
            <a:spLocks noChangeArrowheads="1"/>
          </p:cNvSpPr>
          <p:nvPr/>
        </p:nvSpPr>
        <p:spPr bwMode="auto">
          <a:xfrm>
            <a:off x="193675" y="6086475"/>
            <a:ext cx="89503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pPr>
            <a:r>
              <a:rPr lang="en-US" altLang="en-US" sz="2600" b="1" dirty="0">
                <a:solidFill>
                  <a:srgbClr val="339933"/>
                </a:solidFill>
                <a:latin typeface="Arial" panose="020B0604020202020204" pitchFamily="34" charset="0"/>
              </a:rPr>
              <a:t>Software/servers: </a:t>
            </a:r>
            <a:r>
              <a:rPr lang="en-US" altLang="en-US" sz="2600" b="1" i="1" dirty="0" err="1">
                <a:solidFill>
                  <a:srgbClr val="339933"/>
                </a:solidFill>
                <a:latin typeface="Arial" panose="020B0604020202020204" pitchFamily="34" charset="0"/>
              </a:rPr>
              <a:t>Modeller</a:t>
            </a:r>
            <a:r>
              <a:rPr lang="en-US" altLang="en-US" sz="2600" b="1" dirty="0">
                <a:solidFill>
                  <a:srgbClr val="339933"/>
                </a:solidFill>
                <a:latin typeface="Arial" panose="020B0604020202020204" pitchFamily="34" charset="0"/>
              </a:rPr>
              <a:t>, </a:t>
            </a:r>
            <a:r>
              <a:rPr lang="en-US" altLang="en-US" sz="2600" b="1" i="1" dirty="0" err="1">
                <a:solidFill>
                  <a:srgbClr val="339933"/>
                </a:solidFill>
                <a:latin typeface="Arial" panose="020B0604020202020204" pitchFamily="34" charset="0"/>
              </a:rPr>
              <a:t>SwissModel</a:t>
            </a:r>
            <a:r>
              <a:rPr lang="en-US" altLang="en-US" sz="2600" b="1" dirty="0">
                <a:solidFill>
                  <a:srgbClr val="339933"/>
                </a:solidFill>
                <a:latin typeface="Arial" panose="020B0604020202020204" pitchFamily="34" charset="0"/>
              </a:rPr>
              <a:t>, </a:t>
            </a:r>
            <a:r>
              <a:rPr lang="en-US" altLang="en-US" sz="2600" b="1" i="1" dirty="0">
                <a:solidFill>
                  <a:srgbClr val="339933"/>
                </a:solidFill>
                <a:latin typeface="Arial" panose="020B0604020202020204" pitchFamily="34" charset="0"/>
              </a:rPr>
              <a:t>NEST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193675" y="947738"/>
            <a:ext cx="89503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808038" indent="-34290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rPr>
              <a:t>Homology modeling: </a:t>
            </a:r>
            <a:r>
              <a:rPr lang="en-US" altLang="en-US" sz="2600" b="1" dirty="0" smtClean="0">
                <a:solidFill>
                  <a:srgbClr val="FF0066"/>
                </a:solidFill>
                <a:latin typeface="Arial" panose="020B0604020202020204" pitchFamily="34" charset="0"/>
              </a:rPr>
              <a:t>multiple sequence alignment</a:t>
            </a:r>
          </a:p>
          <a:p>
            <a:pPr lvl="1" algn="l" rtl="0" eaLnBrk="1" hangingPunct="1">
              <a:spcBef>
                <a:spcPct val="50000"/>
              </a:spcBef>
              <a:buFont typeface="Wingdings" panose="05000000000000000000" pitchFamily="2" charset="2"/>
              <a:buChar char="Ø"/>
              <a:defRPr/>
            </a:pPr>
            <a:r>
              <a:rPr lang="en-US" altLang="en-US" sz="2600" dirty="0" smtClean="0">
                <a:latin typeface="+mj-lt"/>
              </a:rPr>
              <a:t>MSA quality usually determines model accuracy</a:t>
            </a:r>
          </a:p>
        </p:txBody>
      </p:sp>
      <p:sp>
        <p:nvSpPr>
          <p:cNvPr id="53251"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Template-based methods</a:t>
            </a:r>
          </a:p>
        </p:txBody>
      </p:sp>
      <p:sp>
        <p:nvSpPr>
          <p:cNvPr id="53252" name="Text Box 5"/>
          <p:cNvSpPr txBox="1">
            <a:spLocks noChangeArrowheads="1"/>
          </p:cNvSpPr>
          <p:nvPr/>
        </p:nvSpPr>
        <p:spPr bwMode="auto">
          <a:xfrm>
            <a:off x="193675" y="5975350"/>
            <a:ext cx="89503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pPr>
            <a:r>
              <a:rPr lang="en-US" altLang="en-US" sz="2600" b="1" dirty="0">
                <a:solidFill>
                  <a:srgbClr val="339933"/>
                </a:solidFill>
                <a:latin typeface="Arial" panose="020B0604020202020204" pitchFamily="34" charset="0"/>
              </a:rPr>
              <a:t>Software: </a:t>
            </a:r>
            <a:r>
              <a:rPr lang="en-US" altLang="en-US" sz="2600" b="1" i="1" dirty="0" err="1">
                <a:solidFill>
                  <a:srgbClr val="FF0066"/>
                </a:solidFill>
                <a:latin typeface="Arial" panose="020B0604020202020204" pitchFamily="34" charset="0"/>
              </a:rPr>
              <a:t>Clustal</a:t>
            </a:r>
            <a:r>
              <a:rPr lang="en-US" altLang="en-US" sz="2600" b="1" i="1" dirty="0">
                <a:solidFill>
                  <a:srgbClr val="FF0066"/>
                </a:solidFill>
                <a:latin typeface="Arial" panose="020B0604020202020204" pitchFamily="34" charset="0"/>
              </a:rPr>
              <a:t>-</a:t>
            </a:r>
            <a:r>
              <a:rPr lang="el-GR" altLang="en-US" sz="2600" b="1" i="1" dirty="0">
                <a:solidFill>
                  <a:srgbClr val="FF0066"/>
                </a:solidFill>
                <a:latin typeface="Arial" panose="020B0604020202020204" pitchFamily="34" charset="0"/>
              </a:rPr>
              <a:t>ω</a:t>
            </a:r>
            <a:r>
              <a:rPr lang="en-US" altLang="en-US" sz="2600" b="1" dirty="0">
                <a:solidFill>
                  <a:srgbClr val="339933"/>
                </a:solidFill>
                <a:latin typeface="Arial" panose="020B0604020202020204" pitchFamily="34" charset="0"/>
              </a:rPr>
              <a:t>, </a:t>
            </a:r>
            <a:r>
              <a:rPr lang="en-US" altLang="en-US" sz="2600" b="1" i="1" dirty="0">
                <a:solidFill>
                  <a:srgbClr val="FF0066"/>
                </a:solidFill>
                <a:latin typeface="Arial" panose="020B0604020202020204" pitchFamily="34" charset="0"/>
              </a:rPr>
              <a:t>MAFFT</a:t>
            </a:r>
            <a:r>
              <a:rPr lang="en-US" altLang="en-US" sz="2600" b="1" dirty="0">
                <a:solidFill>
                  <a:srgbClr val="339933"/>
                </a:solidFill>
                <a:latin typeface="Arial" panose="020B0604020202020204" pitchFamily="34" charset="0"/>
              </a:rPr>
              <a:t>, </a:t>
            </a:r>
            <a:r>
              <a:rPr lang="en-US" altLang="en-US" sz="2600" b="1" i="1" dirty="0">
                <a:solidFill>
                  <a:srgbClr val="FF0066"/>
                </a:solidFill>
                <a:latin typeface="Arial" panose="020B0604020202020204" pitchFamily="34" charset="0"/>
              </a:rPr>
              <a:t>MUSCLE</a:t>
            </a:r>
            <a:r>
              <a:rPr lang="en-US" altLang="en-US" sz="2600" b="1" dirty="0">
                <a:solidFill>
                  <a:srgbClr val="339933"/>
                </a:solidFill>
                <a:latin typeface="Arial" panose="020B0604020202020204" pitchFamily="34" charset="0"/>
              </a:rPr>
              <a:t>, </a:t>
            </a:r>
            <a:r>
              <a:rPr lang="en-US" altLang="en-US" sz="2600" b="1" i="1" dirty="0">
                <a:solidFill>
                  <a:srgbClr val="FF0066"/>
                </a:solidFill>
                <a:latin typeface="Arial" panose="020B0604020202020204" pitchFamily="34" charset="0"/>
              </a:rPr>
              <a:t>T-Coffee</a:t>
            </a:r>
          </a:p>
        </p:txBody>
      </p:sp>
      <p:pic>
        <p:nvPicPr>
          <p:cNvPr id="53253" name="Picture 37"/>
          <p:cNvPicPr>
            <a:picLocks noChangeAspect="1" noChangeArrowheads="1"/>
          </p:cNvPicPr>
          <p:nvPr/>
        </p:nvPicPr>
        <p:blipFill>
          <a:blip r:embed="rId3">
            <a:extLst>
              <a:ext uri="{28A0092B-C50C-407E-A947-70E740481C1C}">
                <a14:useLocalDpi xmlns:a14="http://schemas.microsoft.com/office/drawing/2010/main" val="0"/>
              </a:ext>
            </a:extLst>
          </a:blip>
          <a:srcRect t="4782" r="52827" b="38631"/>
          <a:stretch>
            <a:fillRect/>
          </a:stretch>
        </p:blipFill>
        <p:spPr bwMode="auto">
          <a:xfrm>
            <a:off x="2180848" y="2039938"/>
            <a:ext cx="4421430" cy="39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5"/>
          <p:cNvSpPr txBox="1">
            <a:spLocks noChangeArrowheads="1"/>
          </p:cNvSpPr>
          <p:nvPr/>
        </p:nvSpPr>
        <p:spPr bwMode="auto">
          <a:xfrm>
            <a:off x="193675" y="947738"/>
            <a:ext cx="8950325"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rPr>
              <a:t>Homology modeling: problems</a:t>
            </a:r>
          </a:p>
          <a:p>
            <a:pPr marL="806450" lvl="1" indent="-341313" algn="l" rtl="0" eaLnBrk="1" hangingPunct="1">
              <a:spcBef>
                <a:spcPct val="50000"/>
              </a:spcBef>
              <a:buFont typeface="+mj-lt"/>
              <a:buAutoNum type="arabicPeriod"/>
              <a:defRPr/>
            </a:pPr>
            <a:r>
              <a:rPr lang="en-US" altLang="en-US" sz="2400" dirty="0" smtClean="0">
                <a:latin typeface="Arial" panose="020B0604020202020204" pitchFamily="34" charset="0"/>
                <a:cs typeface="+mn-cs"/>
              </a:rPr>
              <a:t>The number of </a:t>
            </a:r>
            <a:r>
              <a:rPr lang="en-US" altLang="en-US" sz="2400" b="1" dirty="0" smtClean="0">
                <a:solidFill>
                  <a:srgbClr val="FF0066"/>
                </a:solidFill>
                <a:latin typeface="Arial" panose="020B0604020202020204" pitchFamily="34" charset="0"/>
                <a:cs typeface="+mn-cs"/>
              </a:rPr>
              <a:t>available templates </a:t>
            </a:r>
            <a:r>
              <a:rPr lang="en-US" altLang="en-US" sz="2400" dirty="0" smtClean="0">
                <a:latin typeface="Arial" panose="020B0604020202020204" pitchFamily="34" charset="0"/>
                <a:cs typeface="+mn-cs"/>
              </a:rPr>
              <a:t>is limited</a:t>
            </a:r>
          </a:p>
          <a:p>
            <a:pPr marL="806450" lvl="1" indent="-341313" algn="l" rtl="0" eaLnBrk="1" hangingPunct="1">
              <a:spcBef>
                <a:spcPct val="50000"/>
              </a:spcBef>
              <a:buFont typeface="+mj-lt"/>
              <a:buAutoNum type="arabicPeriod"/>
              <a:defRPr/>
            </a:pPr>
            <a:r>
              <a:rPr lang="en-US" altLang="en-US" sz="2400" b="1" dirty="0" smtClean="0">
                <a:solidFill>
                  <a:srgbClr val="FF0066"/>
                </a:solidFill>
                <a:latin typeface="Arial" panose="020B0604020202020204" pitchFamily="34" charset="0"/>
                <a:cs typeface="+mn-cs"/>
              </a:rPr>
              <a:t>Loops</a:t>
            </a:r>
            <a:r>
              <a:rPr lang="en-US" altLang="en-US" sz="2400" dirty="0" smtClean="0">
                <a:solidFill>
                  <a:srgbClr val="FF0066"/>
                </a:solidFill>
                <a:latin typeface="Arial" panose="020B0604020202020204" pitchFamily="34" charset="0"/>
                <a:cs typeface="+mn-cs"/>
              </a:rPr>
              <a:t> </a:t>
            </a:r>
            <a:r>
              <a:rPr lang="en-US" altLang="en-US" sz="2400" dirty="0" smtClean="0">
                <a:latin typeface="Arial" panose="020B0604020202020204" pitchFamily="34" charset="0"/>
                <a:cs typeface="+mn-cs"/>
              </a:rPr>
              <a:t>have low conservation </a:t>
            </a:r>
            <a:r>
              <a:rPr lang="en-US" altLang="en-US" sz="2400" b="1" dirty="0">
                <a:latin typeface="Arial" panose="020B0604020202020204" pitchFamily="34" charset="0"/>
                <a:cs typeface="+mn-cs"/>
                <a:sym typeface="Symbol" panose="05050102010706020507" pitchFamily="18" charset="2"/>
              </a:rPr>
              <a:t></a:t>
            </a:r>
            <a:r>
              <a:rPr lang="en-US" altLang="en-US" sz="2400" dirty="0" smtClean="0">
                <a:latin typeface="Arial" panose="020B0604020202020204" pitchFamily="34" charset="0"/>
                <a:cs typeface="+mn-cs"/>
              </a:rPr>
              <a:t> difficult to predict </a:t>
            </a:r>
          </a:p>
          <a:p>
            <a:pPr marL="465138" lvl="1" indent="0" algn="l" rtl="0" eaLnBrk="1" hangingPunct="1">
              <a:spcBef>
                <a:spcPct val="50000"/>
              </a:spcBef>
              <a:buFontTx/>
              <a:buNone/>
              <a:defRPr/>
            </a:pPr>
            <a:r>
              <a:rPr lang="en-US" altLang="en-US" sz="2400" dirty="0" smtClean="0">
                <a:latin typeface="Arial" panose="020B0604020202020204" pitchFamily="34" charset="0"/>
                <a:cs typeface="+mn-cs"/>
              </a:rPr>
              <a:t>    </a:t>
            </a:r>
            <a:r>
              <a:rPr lang="en-US" altLang="en-US" sz="2400" u="sng" dirty="0" smtClean="0">
                <a:latin typeface="Arial" panose="020B0604020202020204" pitchFamily="34" charset="0"/>
                <a:cs typeface="+mn-cs"/>
              </a:rPr>
              <a:t>Partial solution</a:t>
            </a:r>
            <a:r>
              <a:rPr lang="en-US" altLang="en-US" sz="2400" dirty="0" smtClean="0">
                <a:latin typeface="Arial" panose="020B0604020202020204" pitchFamily="34" charset="0"/>
                <a:cs typeface="+mn-cs"/>
              </a:rPr>
              <a:t>: using other methods for loop prediction</a:t>
            </a:r>
          </a:p>
          <a:p>
            <a:pPr marL="465138" indent="-465138" algn="l" rtl="0" eaLnBrk="1" hangingPunct="1">
              <a:spcBef>
                <a:spcPct val="50000"/>
              </a:spcBef>
              <a:defRPr/>
            </a:pPr>
            <a:r>
              <a:rPr lang="en-US" altLang="en-US" sz="2400" b="1" dirty="0" smtClean="0">
                <a:solidFill>
                  <a:srgbClr val="339933"/>
                </a:solidFill>
                <a:latin typeface="Arial" panose="020B0604020202020204" pitchFamily="34" charset="0"/>
              </a:rPr>
              <a:t>Still, HM is currently the </a:t>
            </a:r>
            <a:r>
              <a:rPr lang="en-US" altLang="en-US" sz="2400" b="1" dirty="0" smtClean="0">
                <a:solidFill>
                  <a:srgbClr val="FF0066"/>
                </a:solidFill>
                <a:latin typeface="Arial" panose="020B0604020202020204" pitchFamily="34" charset="0"/>
              </a:rPr>
              <a:t>best method </a:t>
            </a:r>
            <a:r>
              <a:rPr lang="en-US" altLang="en-US" sz="2400" b="1" dirty="0" smtClean="0">
                <a:solidFill>
                  <a:srgbClr val="339933"/>
                </a:solidFill>
                <a:latin typeface="Arial" panose="020B0604020202020204" pitchFamily="34" charset="0"/>
              </a:rPr>
              <a:t>for structure prediction</a:t>
            </a:r>
          </a:p>
        </p:txBody>
      </p:sp>
      <p:sp>
        <p:nvSpPr>
          <p:cNvPr id="55299"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Template-based methods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022" t="16243" r="7513"/>
          <a:stretch/>
        </p:blipFill>
        <p:spPr>
          <a:xfrm>
            <a:off x="3363133" y="3727746"/>
            <a:ext cx="2433234" cy="266530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8"/>
          <p:cNvSpPr txBox="1">
            <a:spLocks noChangeArrowheads="1"/>
          </p:cNvSpPr>
          <p:nvPr/>
        </p:nvSpPr>
        <p:spPr bwMode="auto">
          <a:xfrm>
            <a:off x="246063" y="203200"/>
            <a:ext cx="8645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Why predict protein structure?</a:t>
            </a:r>
          </a:p>
        </p:txBody>
      </p:sp>
      <p:sp>
        <p:nvSpPr>
          <p:cNvPr id="4099" name="Text Box 5"/>
          <p:cNvSpPr txBox="1">
            <a:spLocks noChangeArrowheads="1"/>
          </p:cNvSpPr>
          <p:nvPr/>
        </p:nvSpPr>
        <p:spPr bwMode="auto">
          <a:xfrm>
            <a:off x="144463" y="914400"/>
            <a:ext cx="874712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852488" indent="-45720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rPr>
              <a:t>Lab methods provide accurate 3D structures</a:t>
            </a:r>
          </a:p>
          <a:p>
            <a:pPr algn="l" rtl="0" eaLnBrk="1" hangingPunct="1">
              <a:spcBef>
                <a:spcPct val="50000"/>
              </a:spcBef>
              <a:defRPr/>
            </a:pPr>
            <a:r>
              <a:rPr lang="en-US" altLang="en-US" sz="2600" b="1" dirty="0" smtClean="0">
                <a:solidFill>
                  <a:srgbClr val="339933"/>
                </a:solidFill>
                <a:latin typeface="Arial" panose="020B0604020202020204" pitchFamily="34" charset="0"/>
              </a:rPr>
              <a:t>However:</a:t>
            </a:r>
          </a:p>
          <a:p>
            <a:pPr lvl="1" algn="l" rtl="0" eaLnBrk="1" hangingPunct="1">
              <a:spcBef>
                <a:spcPct val="50000"/>
              </a:spcBef>
              <a:buFont typeface="Wingdings" panose="05000000000000000000" pitchFamily="2" charset="2"/>
              <a:buChar char="Ø"/>
              <a:defRPr/>
            </a:pPr>
            <a:r>
              <a:rPr lang="en-US" altLang="en-US" sz="2600" dirty="0" smtClean="0">
                <a:latin typeface="+mj-lt"/>
              </a:rPr>
              <a:t>They are slow</a:t>
            </a:r>
          </a:p>
          <a:p>
            <a:pPr lvl="1" algn="l" rtl="0" eaLnBrk="1" hangingPunct="1">
              <a:spcBef>
                <a:spcPct val="50000"/>
              </a:spcBef>
              <a:buFont typeface="Wingdings" panose="05000000000000000000" pitchFamily="2" charset="2"/>
              <a:buChar char="Ø"/>
              <a:defRPr/>
            </a:pPr>
            <a:r>
              <a:rPr lang="en-US" altLang="en-US" sz="2600" dirty="0" smtClean="0">
                <a:latin typeface="+mj-lt"/>
              </a:rPr>
              <a:t>Some are expensive</a:t>
            </a:r>
          </a:p>
          <a:p>
            <a:pPr lvl="1" algn="l" rtl="0" eaLnBrk="1" hangingPunct="1">
              <a:spcBef>
                <a:spcPct val="50000"/>
              </a:spcBef>
              <a:buFont typeface="Wingdings" panose="05000000000000000000" pitchFamily="2" charset="2"/>
              <a:buChar char="Ø"/>
              <a:defRPr/>
            </a:pPr>
            <a:r>
              <a:rPr lang="en-US" altLang="en-US" sz="2600" dirty="0" smtClean="0">
                <a:latin typeface="+mj-lt"/>
              </a:rPr>
              <a:t>Membrane and large proteins are a problem</a:t>
            </a:r>
          </a:p>
          <a:p>
            <a:pPr lvl="1" algn="l" rtl="0" eaLnBrk="1" hangingPunct="1">
              <a:spcBef>
                <a:spcPct val="50000"/>
              </a:spcBef>
              <a:buFont typeface="Wingdings" panose="05000000000000000000" pitchFamily="2" charset="2"/>
              <a:buChar char="Ø"/>
              <a:defRPr/>
            </a:pPr>
            <a:r>
              <a:rPr lang="en-US" altLang="en-US" sz="2600" dirty="0" smtClean="0">
                <a:latin typeface="+mj-lt"/>
              </a:rPr>
              <a:t>Thus, only a small part of known proteins have solved structure</a:t>
            </a:r>
          </a:p>
          <a:p>
            <a:pPr algn="l" rtl="0" eaLnBrk="1" hangingPunct="1">
              <a:spcBef>
                <a:spcPct val="50000"/>
              </a:spcBef>
              <a:defRPr/>
            </a:pPr>
            <a:r>
              <a:rPr lang="en-US" altLang="en-US" sz="2600" b="1" dirty="0" smtClean="0">
                <a:solidFill>
                  <a:srgbClr val="339933"/>
                </a:solidFill>
                <a:latin typeface="Arial" panose="020B0604020202020204" pitchFamily="34" charset="0"/>
              </a:rPr>
              <a:t>Computational methods are less accurate, but faster and cheaper</a:t>
            </a:r>
          </a:p>
        </p:txBody>
      </p:sp>
    </p:spTree>
    <p:extLst>
      <p:ext uri="{BB962C8B-B14F-4D97-AF65-F5344CB8AC3E}">
        <p14:creationId xmlns:p14="http://schemas.microsoft.com/office/powerpoint/2010/main" val="691889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193675" y="947738"/>
            <a:ext cx="8950325"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rPr>
              <a:t>Fold recognition: basic logics</a:t>
            </a:r>
          </a:p>
          <a:p>
            <a:pPr lvl="1" algn="l" rtl="0" eaLnBrk="1" hangingPunct="1">
              <a:spcBef>
                <a:spcPct val="50000"/>
              </a:spcBef>
              <a:buFont typeface="Wingdings" panose="05000000000000000000" pitchFamily="2" charset="2"/>
              <a:buChar char="Ø"/>
              <a:defRPr/>
            </a:pPr>
            <a:r>
              <a:rPr lang="en-US" altLang="en-US" sz="2400" dirty="0" smtClean="0">
                <a:latin typeface="+mj-lt"/>
              </a:rPr>
              <a:t>Proteins of similar structures share certain sequence-encoded </a:t>
            </a:r>
            <a:r>
              <a:rPr lang="en-US" altLang="en-US" sz="2400" b="1" dirty="0" smtClean="0">
                <a:solidFill>
                  <a:srgbClr val="FF0066"/>
                </a:solidFill>
                <a:latin typeface="+mj-lt"/>
              </a:rPr>
              <a:t>properties</a:t>
            </a:r>
            <a:r>
              <a:rPr lang="en-US" altLang="en-US" sz="2400" dirty="0" smtClean="0">
                <a:latin typeface="+mj-lt"/>
              </a:rPr>
              <a:t> or statistical </a:t>
            </a:r>
            <a:r>
              <a:rPr lang="en-US" altLang="en-US" sz="2400" b="1" dirty="0" smtClean="0">
                <a:solidFill>
                  <a:srgbClr val="FF0066"/>
                </a:solidFill>
                <a:latin typeface="+mj-lt"/>
              </a:rPr>
              <a:t>tendencies</a:t>
            </a:r>
          </a:p>
          <a:p>
            <a:pPr lvl="1" algn="l" rtl="0" eaLnBrk="1" hangingPunct="1">
              <a:spcBef>
                <a:spcPct val="50000"/>
              </a:spcBef>
              <a:buFont typeface="Wingdings" panose="05000000000000000000" pitchFamily="2" charset="2"/>
              <a:buChar char="Ø"/>
              <a:defRPr/>
            </a:pPr>
            <a:r>
              <a:rPr lang="en-US" altLang="en-US" sz="2400" dirty="0" smtClean="0">
                <a:latin typeface="+mj-lt"/>
              </a:rPr>
              <a:t>Thus, a protein of known structure can serve as a template if it has similar properties/tendencies to those of the query protein</a:t>
            </a:r>
          </a:p>
        </p:txBody>
      </p:sp>
      <p:sp>
        <p:nvSpPr>
          <p:cNvPr id="57347"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Template-based methods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193675" y="947738"/>
            <a:ext cx="89503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914400" indent="-45720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rPr>
              <a:t>Fold recognition: types of properties/tendencies</a:t>
            </a:r>
          </a:p>
          <a:p>
            <a:pPr lvl="1" algn="l" rtl="0" eaLnBrk="1" hangingPunct="1">
              <a:spcBef>
                <a:spcPct val="50000"/>
              </a:spcBef>
              <a:buFont typeface="Times New Roman" panose="02020603050405020304" pitchFamily="18" charset="0"/>
              <a:buAutoNum type="arabicPeriod"/>
              <a:defRPr/>
            </a:pPr>
            <a:r>
              <a:rPr lang="en-US" altLang="en-US" sz="2600" b="1" dirty="0" smtClean="0">
                <a:latin typeface="+mj-lt"/>
              </a:rPr>
              <a:t>Amino acids-related</a:t>
            </a:r>
            <a:r>
              <a:rPr lang="en-US" altLang="en-US" sz="2600" dirty="0" smtClean="0">
                <a:latin typeface="+mj-lt"/>
              </a:rPr>
              <a:t>: angles, surface area, polarity, 2</a:t>
            </a:r>
            <a:r>
              <a:rPr lang="en-US" altLang="en-US" sz="2600" baseline="30000" dirty="0" smtClean="0">
                <a:latin typeface="+mj-lt"/>
              </a:rPr>
              <a:t>nd</a:t>
            </a:r>
            <a:r>
              <a:rPr lang="en-US" altLang="en-US" sz="2600" dirty="0" smtClean="0">
                <a:latin typeface="+mj-lt"/>
              </a:rPr>
              <a:t> structure preference, etc.</a:t>
            </a:r>
          </a:p>
          <a:p>
            <a:pPr lvl="1" algn="l" rtl="0" eaLnBrk="1" hangingPunct="1">
              <a:spcBef>
                <a:spcPct val="50000"/>
              </a:spcBef>
              <a:buFont typeface="Times New Roman" panose="02020603050405020304" pitchFamily="18" charset="0"/>
              <a:buAutoNum type="arabicPeriod"/>
              <a:defRPr/>
            </a:pPr>
            <a:r>
              <a:rPr lang="en-US" altLang="en-US" sz="2600" b="1" dirty="0" smtClean="0">
                <a:latin typeface="+mj-lt"/>
              </a:rPr>
              <a:t>Purely statistical </a:t>
            </a:r>
            <a:r>
              <a:rPr lang="en-US" altLang="en-US" sz="2600" dirty="0" smtClean="0">
                <a:latin typeface="+mj-lt"/>
              </a:rPr>
              <a:t>– detected from multiple sequence alignment</a:t>
            </a:r>
            <a:endParaRPr lang="en-US" altLang="en-US" sz="2600" b="1" i="1" dirty="0" smtClean="0">
              <a:latin typeface="+mj-lt"/>
            </a:endParaRPr>
          </a:p>
        </p:txBody>
      </p:sp>
      <p:sp>
        <p:nvSpPr>
          <p:cNvPr id="59395"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Template-based methods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193675" y="947738"/>
            <a:ext cx="8950325"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rPr>
              <a:t>Fold recognition: steps</a:t>
            </a:r>
          </a:p>
          <a:p>
            <a:pPr marL="971550" lvl="1" indent="-514350" algn="l" rtl="0" eaLnBrk="1" hangingPunct="1">
              <a:spcBef>
                <a:spcPct val="50000"/>
              </a:spcBef>
              <a:buFont typeface="+mj-lt"/>
              <a:buAutoNum type="arabicPeriod"/>
              <a:defRPr/>
            </a:pPr>
            <a:r>
              <a:rPr lang="en-US" altLang="en-US" sz="2600" dirty="0" smtClean="0">
                <a:latin typeface="+mj-lt"/>
              </a:rPr>
              <a:t>Each position in the query protein is coded in </a:t>
            </a:r>
            <a:r>
              <a:rPr lang="en-US" altLang="en-US" sz="2600" smtClean="0">
                <a:latin typeface="+mj-lt"/>
              </a:rPr>
              <a:t>a way </a:t>
            </a:r>
            <a:r>
              <a:rPr lang="en-US" altLang="en-US" sz="2600" dirty="0" smtClean="0">
                <a:latin typeface="+mj-lt"/>
              </a:rPr>
              <a:t>describing the specific tendencies of this position. This yields a sequence </a:t>
            </a:r>
            <a:r>
              <a:rPr lang="en-US" altLang="en-US" sz="2600" b="1" dirty="0" smtClean="0">
                <a:solidFill>
                  <a:srgbClr val="FF0066"/>
                </a:solidFill>
                <a:latin typeface="+mj-lt"/>
              </a:rPr>
              <a:t>profile</a:t>
            </a:r>
            <a:r>
              <a:rPr lang="en-US" altLang="en-US" sz="2600" dirty="0" smtClean="0">
                <a:solidFill>
                  <a:srgbClr val="FF0066"/>
                </a:solidFill>
                <a:latin typeface="+mj-lt"/>
              </a:rPr>
              <a:t> </a:t>
            </a:r>
            <a:r>
              <a:rPr lang="en-US" altLang="en-US" sz="2600" dirty="0" smtClean="0">
                <a:latin typeface="+mj-lt"/>
              </a:rPr>
              <a:t>for the query protein </a:t>
            </a:r>
          </a:p>
          <a:p>
            <a:pPr marL="971550" lvl="1" indent="-514350" algn="l" rtl="0" eaLnBrk="1" hangingPunct="1">
              <a:spcBef>
                <a:spcPct val="50000"/>
              </a:spcBef>
              <a:buFont typeface="+mj-lt"/>
              <a:buAutoNum type="arabicPeriod"/>
              <a:defRPr/>
            </a:pPr>
            <a:r>
              <a:rPr lang="en-US" altLang="en-US" sz="2600" dirty="0" smtClean="0">
                <a:latin typeface="+mj-lt"/>
              </a:rPr>
              <a:t>The profile is systematically compared to a </a:t>
            </a:r>
            <a:r>
              <a:rPr lang="en-US" altLang="en-US" sz="2600" b="1" dirty="0" smtClean="0">
                <a:solidFill>
                  <a:srgbClr val="FF0066"/>
                </a:solidFill>
                <a:latin typeface="+mj-lt"/>
              </a:rPr>
              <a:t>library</a:t>
            </a:r>
            <a:r>
              <a:rPr lang="en-US" altLang="en-US" sz="2600" dirty="0" smtClean="0">
                <a:solidFill>
                  <a:srgbClr val="FF0066"/>
                </a:solidFill>
                <a:latin typeface="+mj-lt"/>
              </a:rPr>
              <a:t> </a:t>
            </a:r>
            <a:r>
              <a:rPr lang="en-US" altLang="en-US" sz="2600" dirty="0" smtClean="0">
                <a:latin typeface="+mj-lt"/>
              </a:rPr>
              <a:t>containing the profiles of all proteins of known structure</a:t>
            </a:r>
          </a:p>
          <a:p>
            <a:pPr marL="971550" lvl="1" indent="-514350" algn="l" rtl="0" eaLnBrk="1" hangingPunct="1">
              <a:spcBef>
                <a:spcPct val="50000"/>
              </a:spcBef>
              <a:buFont typeface="+mj-lt"/>
              <a:buAutoNum type="arabicPeriod"/>
              <a:defRPr/>
            </a:pPr>
            <a:r>
              <a:rPr lang="en-US" altLang="en-US" sz="2600" dirty="0" smtClean="0">
                <a:latin typeface="+mj-lt"/>
              </a:rPr>
              <a:t>A match represents a protein with </a:t>
            </a:r>
            <a:r>
              <a:rPr lang="en-US" altLang="en-US" sz="2600" b="1" dirty="0" smtClean="0">
                <a:solidFill>
                  <a:srgbClr val="FF0066"/>
                </a:solidFill>
                <a:latin typeface="+mj-lt"/>
              </a:rPr>
              <a:t>similar fold </a:t>
            </a:r>
          </a:p>
          <a:p>
            <a:pPr marL="971550" lvl="1" indent="-514350" algn="l" rtl="0" eaLnBrk="1" hangingPunct="1">
              <a:spcBef>
                <a:spcPct val="50000"/>
              </a:spcBef>
              <a:buFont typeface="+mj-lt"/>
              <a:buAutoNum type="arabicPeriod"/>
              <a:defRPr/>
            </a:pPr>
            <a:r>
              <a:rPr lang="en-US" altLang="en-US" sz="2600" dirty="0" smtClean="0">
                <a:latin typeface="+mj-lt"/>
              </a:rPr>
              <a:t>If a match is not found, the query protein is assumed to have a novel fold </a:t>
            </a:r>
          </a:p>
        </p:txBody>
      </p:sp>
      <p:sp>
        <p:nvSpPr>
          <p:cNvPr id="61443"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Template-based methods</a:t>
            </a:r>
          </a:p>
        </p:txBody>
      </p:sp>
      <p:sp>
        <p:nvSpPr>
          <p:cNvPr id="61444" name="Text Box 5"/>
          <p:cNvSpPr txBox="1">
            <a:spLocks noChangeArrowheads="1"/>
          </p:cNvSpPr>
          <p:nvPr/>
        </p:nvSpPr>
        <p:spPr bwMode="auto">
          <a:xfrm>
            <a:off x="193675" y="5589588"/>
            <a:ext cx="89503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pPr>
            <a:r>
              <a:rPr lang="en-US" altLang="en-US" sz="2600" b="1" dirty="0">
                <a:solidFill>
                  <a:srgbClr val="339933"/>
                </a:solidFill>
                <a:latin typeface="Arial" panose="020B0604020202020204" pitchFamily="34" charset="0"/>
              </a:rPr>
              <a:t>Software/servers: </a:t>
            </a:r>
            <a:r>
              <a:rPr lang="en-US" altLang="en-US" sz="2400" b="1" dirty="0" err="1">
                <a:solidFill>
                  <a:srgbClr val="FF0066"/>
                </a:solidFill>
                <a:latin typeface="Arial" panose="020B0604020202020204" pitchFamily="34" charset="0"/>
              </a:rPr>
              <a:t>GenTHREADER</a:t>
            </a:r>
            <a:r>
              <a:rPr lang="en-US" altLang="en-US" sz="2400" b="1" dirty="0">
                <a:solidFill>
                  <a:srgbClr val="339933"/>
                </a:solidFill>
                <a:latin typeface="Arial" panose="020B0604020202020204" pitchFamily="34" charset="0"/>
              </a:rPr>
              <a:t>, </a:t>
            </a:r>
            <a:r>
              <a:rPr lang="en-US" altLang="en-US" sz="2400" b="1" dirty="0">
                <a:solidFill>
                  <a:srgbClr val="FF0066"/>
                </a:solidFill>
                <a:latin typeface="Arial" panose="020B0604020202020204" pitchFamily="34" charset="0"/>
              </a:rPr>
              <a:t>SPARKS-X</a:t>
            </a:r>
            <a:r>
              <a:rPr lang="en-US" altLang="en-US" sz="2400" b="1" dirty="0">
                <a:solidFill>
                  <a:srgbClr val="339933"/>
                </a:solidFill>
                <a:latin typeface="Arial" panose="020B0604020202020204" pitchFamily="34" charset="0"/>
              </a:rPr>
              <a:t>, </a:t>
            </a:r>
            <a:r>
              <a:rPr lang="en-US" altLang="en-US" sz="2400" b="1" dirty="0" err="1">
                <a:solidFill>
                  <a:srgbClr val="FF0066"/>
                </a:solidFill>
                <a:latin typeface="Arial" panose="020B0604020202020204" pitchFamily="34" charset="0"/>
              </a:rPr>
              <a:t>HHPred</a:t>
            </a:r>
            <a:r>
              <a:rPr lang="en-US" altLang="en-US" sz="2400" b="1" dirty="0">
                <a:solidFill>
                  <a:srgbClr val="339933"/>
                </a:solidFill>
                <a:latin typeface="Arial" panose="020B0604020202020204" pitchFamily="34" charset="0"/>
              </a:rPr>
              <a:t>, </a:t>
            </a:r>
            <a:r>
              <a:rPr lang="en-US" altLang="en-US" sz="2400" b="1" dirty="0">
                <a:solidFill>
                  <a:srgbClr val="FF0066"/>
                </a:solidFill>
                <a:latin typeface="Arial" panose="020B0604020202020204" pitchFamily="34" charset="0"/>
              </a:rPr>
              <a:t>TASSER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rrowheads="1"/>
          </p:cNvSpPr>
          <p:nvPr/>
        </p:nvSpPr>
        <p:spPr bwMode="auto">
          <a:xfrm>
            <a:off x="193675" y="947738"/>
            <a:ext cx="8950325"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rPr>
              <a:t>Integrative methods</a:t>
            </a:r>
          </a:p>
          <a:p>
            <a:pPr marL="914400" lvl="1" indent="-449263" algn="l" rtl="0" eaLnBrk="1" hangingPunct="1">
              <a:spcBef>
                <a:spcPct val="50000"/>
              </a:spcBef>
              <a:buFont typeface="Wingdings" panose="05000000000000000000" pitchFamily="2" charset="2"/>
              <a:buChar char="Ø"/>
              <a:defRPr/>
            </a:pPr>
            <a:r>
              <a:rPr lang="en-US" altLang="en-US" sz="2400" dirty="0" smtClean="0">
                <a:latin typeface="Arial" panose="020B0604020202020204" pitchFamily="34" charset="0"/>
                <a:cs typeface="+mn-cs"/>
              </a:rPr>
              <a:t>Integrate different approaches to get best results</a:t>
            </a:r>
          </a:p>
          <a:p>
            <a:pPr marL="914400" lvl="1" indent="-449263" algn="l" rtl="0" eaLnBrk="1" hangingPunct="1">
              <a:spcBef>
                <a:spcPct val="50000"/>
              </a:spcBef>
              <a:buFont typeface="Wingdings" panose="05000000000000000000" pitchFamily="2" charset="2"/>
              <a:buChar char="Ø"/>
              <a:defRPr/>
            </a:pPr>
            <a:r>
              <a:rPr lang="en-US" altLang="en-US" sz="2400" dirty="0" smtClean="0">
                <a:latin typeface="Arial" panose="020B0604020202020204" pitchFamily="34" charset="0"/>
                <a:cs typeface="+mn-cs"/>
              </a:rPr>
              <a:t>E.g.: HM for initial models, energy methods for refinement</a:t>
            </a:r>
          </a:p>
          <a:p>
            <a:pPr marL="914400" lvl="1" indent="-449263" algn="l" rtl="0" eaLnBrk="1" hangingPunct="1">
              <a:spcBef>
                <a:spcPct val="50000"/>
              </a:spcBef>
              <a:buFont typeface="Wingdings" panose="05000000000000000000" pitchFamily="2" charset="2"/>
              <a:buChar char="Ø"/>
              <a:defRPr/>
            </a:pPr>
            <a:r>
              <a:rPr lang="en-US" altLang="en-US" sz="2400" dirty="0" smtClean="0">
                <a:latin typeface="Arial" panose="020B0604020202020204" pitchFamily="34" charset="0"/>
                <a:cs typeface="+mn-cs"/>
              </a:rPr>
              <a:t>Software/servers: </a:t>
            </a:r>
            <a:r>
              <a:rPr lang="en-US" altLang="en-US" sz="2400" b="1" dirty="0" smtClean="0">
                <a:solidFill>
                  <a:srgbClr val="FF0066"/>
                </a:solidFill>
                <a:latin typeface="Arial" panose="020B0604020202020204" pitchFamily="34" charset="0"/>
                <a:cs typeface="+mn-cs"/>
              </a:rPr>
              <a:t>I-TASSER</a:t>
            </a:r>
            <a:r>
              <a:rPr lang="en-US" altLang="en-US" sz="2400" dirty="0" smtClean="0">
                <a:latin typeface="Arial" panose="020B0604020202020204" pitchFamily="34" charset="0"/>
                <a:cs typeface="+mn-cs"/>
              </a:rPr>
              <a:t>, </a:t>
            </a:r>
            <a:r>
              <a:rPr lang="en-US" altLang="en-US" sz="2400" b="1" dirty="0" smtClean="0">
                <a:solidFill>
                  <a:srgbClr val="FF0066"/>
                </a:solidFill>
                <a:latin typeface="Arial" panose="020B0604020202020204" pitchFamily="34" charset="0"/>
                <a:cs typeface="+mn-cs"/>
              </a:rPr>
              <a:t>Rosetta</a:t>
            </a:r>
          </a:p>
        </p:txBody>
      </p:sp>
      <p:sp>
        <p:nvSpPr>
          <p:cNvPr id="63491"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Template-based methods</a:t>
            </a:r>
          </a:p>
        </p:txBody>
      </p:sp>
      <p:pic>
        <p:nvPicPr>
          <p:cNvPr id="634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1247" y="2982288"/>
            <a:ext cx="4555156" cy="347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2814" y="4132407"/>
            <a:ext cx="1839294" cy="646331"/>
          </a:xfrm>
          <a:prstGeom prst="rect">
            <a:avLst/>
          </a:prstGeom>
          <a:noFill/>
        </p:spPr>
        <p:txBody>
          <a:bodyPr wrap="square" rtlCol="0">
            <a:spAutoFit/>
          </a:bodyPr>
          <a:lstStyle/>
          <a:p>
            <a:r>
              <a:rPr lang="fr-FR" sz="1800" i="1" dirty="0"/>
              <a:t>Nature </a:t>
            </a:r>
            <a:r>
              <a:rPr lang="fr-FR" sz="1800" i="1" dirty="0" err="1"/>
              <a:t>Protocols</a:t>
            </a:r>
            <a:r>
              <a:rPr lang="fr-FR" sz="1800" i="1" dirty="0"/>
              <a:t> </a:t>
            </a:r>
            <a:r>
              <a:rPr lang="fr-FR" sz="1800" dirty="0" smtClean="0"/>
              <a:t>(2010) 5 725–738</a:t>
            </a:r>
            <a:endParaRPr lang="en-US" sz="1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5"/>
          <p:cNvSpPr txBox="1">
            <a:spLocks noChangeArrowheads="1"/>
          </p:cNvSpPr>
          <p:nvPr/>
        </p:nvSpPr>
        <p:spPr bwMode="auto">
          <a:xfrm>
            <a:off x="193675" y="947738"/>
            <a:ext cx="89503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rPr>
              <a:t>Experimentally guided methods</a:t>
            </a:r>
          </a:p>
          <a:p>
            <a:pPr marL="914400" lvl="1" indent="-457200" algn="l" rtl="0" eaLnBrk="1" hangingPunct="1">
              <a:spcBef>
                <a:spcPct val="50000"/>
              </a:spcBef>
              <a:buFont typeface="Wingdings" panose="05000000000000000000" pitchFamily="2" charset="2"/>
              <a:buChar char="Ø"/>
              <a:defRPr/>
            </a:pPr>
            <a:r>
              <a:rPr lang="en-US" altLang="en-US" sz="2400" dirty="0" smtClean="0">
                <a:latin typeface="+mj-lt"/>
              </a:rPr>
              <a:t>Structural data are derived from low-resolution lab methods (</a:t>
            </a:r>
            <a:r>
              <a:rPr lang="en-US" altLang="en-US" sz="2400" b="1" dirty="0" smtClean="0">
                <a:solidFill>
                  <a:srgbClr val="FF0066"/>
                </a:solidFill>
                <a:latin typeface="+mj-lt"/>
              </a:rPr>
              <a:t>EM, SAXS</a:t>
            </a:r>
            <a:r>
              <a:rPr lang="en-US" altLang="en-US" sz="2400" dirty="0" smtClean="0">
                <a:latin typeface="+mj-lt"/>
              </a:rPr>
              <a:t>) and used as </a:t>
            </a:r>
            <a:r>
              <a:rPr lang="en-US" altLang="en-US" sz="2400" b="1" dirty="0" smtClean="0">
                <a:solidFill>
                  <a:srgbClr val="FF0066"/>
                </a:solidFill>
                <a:latin typeface="+mj-lt"/>
              </a:rPr>
              <a:t>constraints</a:t>
            </a:r>
            <a:r>
              <a:rPr lang="en-US" altLang="en-US" sz="2400" dirty="0" smtClean="0">
                <a:solidFill>
                  <a:srgbClr val="FF0066"/>
                </a:solidFill>
                <a:latin typeface="+mj-lt"/>
              </a:rPr>
              <a:t> </a:t>
            </a:r>
            <a:r>
              <a:rPr lang="en-US" altLang="en-US" sz="2400" dirty="0" smtClean="0">
                <a:latin typeface="+mj-lt"/>
              </a:rPr>
              <a:t>in computational structure prediction</a:t>
            </a:r>
          </a:p>
        </p:txBody>
      </p:sp>
      <p:sp>
        <p:nvSpPr>
          <p:cNvPr id="65539"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Template-based methods</a:t>
            </a:r>
          </a:p>
        </p:txBody>
      </p:sp>
      <p:pic>
        <p:nvPicPr>
          <p:cNvPr id="655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2732088"/>
            <a:ext cx="7446962"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1"/>
          <p:cNvSpPr>
            <a:spLocks noChangeArrowheads="1"/>
          </p:cNvSpPr>
          <p:nvPr/>
        </p:nvSpPr>
        <p:spPr bwMode="auto">
          <a:xfrm>
            <a:off x="387350" y="6076950"/>
            <a:ext cx="8697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a:spcBef>
                <a:spcPct val="0"/>
              </a:spcBef>
              <a:buFontTx/>
              <a:buNone/>
            </a:pPr>
            <a:r>
              <a:rPr lang="en-US" altLang="en-US" sz="2400">
                <a:cs typeface="Times New Roman" panose="02020603050405020304" pitchFamily="18" charset="0"/>
              </a:rPr>
              <a:t>A Rosetta implementation with cryo-EM constraints</a:t>
            </a:r>
          </a:p>
        </p:txBody>
      </p:sp>
      <p:sp>
        <p:nvSpPr>
          <p:cNvPr id="2" name="TextBox 1"/>
          <p:cNvSpPr txBox="1"/>
          <p:nvPr/>
        </p:nvSpPr>
        <p:spPr>
          <a:xfrm>
            <a:off x="193675" y="5681761"/>
            <a:ext cx="2425664" cy="307777"/>
          </a:xfrm>
          <a:prstGeom prst="rect">
            <a:avLst/>
          </a:prstGeom>
          <a:noFill/>
        </p:spPr>
        <p:txBody>
          <a:bodyPr wrap="none" rtlCol="0">
            <a:spAutoFit/>
          </a:bodyPr>
          <a:lstStyle/>
          <a:p>
            <a:r>
              <a:rPr lang="nl-NL" sz="1400" i="1" dirty="0"/>
              <a:t>J Mol Biol.</a:t>
            </a:r>
            <a:r>
              <a:rPr lang="nl-NL" sz="1400" dirty="0"/>
              <a:t> </a:t>
            </a:r>
            <a:r>
              <a:rPr lang="nl-NL" sz="1400" dirty="0" smtClean="0"/>
              <a:t>(2009) 392</a:t>
            </a:r>
            <a:r>
              <a:rPr lang="nl-NL" sz="1400" dirty="0"/>
              <a:t>: 181-90</a:t>
            </a:r>
            <a:endParaRPr lang="en-US"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5"/>
          <p:cNvSpPr txBox="1">
            <a:spLocks noChangeArrowheads="1"/>
          </p:cNvSpPr>
          <p:nvPr/>
        </p:nvSpPr>
        <p:spPr bwMode="auto">
          <a:xfrm>
            <a:off x="193675" y="947738"/>
            <a:ext cx="895032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lnSpc>
                <a:spcPct val="200000"/>
              </a:lnSpc>
              <a:spcBef>
                <a:spcPct val="50000"/>
              </a:spcBef>
              <a:defRPr/>
            </a:pPr>
            <a:r>
              <a:rPr lang="en-US" altLang="en-US" sz="2600" b="1" dirty="0" smtClean="0">
                <a:solidFill>
                  <a:srgbClr val="FF0066"/>
                </a:solidFill>
                <a:latin typeface="Arial" panose="020B0604020202020204" pitchFamily="34" charset="0"/>
                <a:ea typeface="Times New Roman (Hebrew)" charset="0"/>
              </a:rPr>
              <a:t>The protein model portal </a:t>
            </a:r>
            <a:r>
              <a:rPr lang="en-US" altLang="en-US" sz="2600" b="1" dirty="0">
                <a:solidFill>
                  <a:srgbClr val="FF0066"/>
                </a:solidFill>
                <a:latin typeface="Arial" panose="020B0604020202020204" pitchFamily="34" charset="0"/>
                <a:ea typeface="Times New Roman (Hebrew)" charset="0"/>
              </a:rPr>
              <a:t>(PMP) </a:t>
            </a:r>
            <a:r>
              <a:rPr lang="en-US" altLang="en-US" sz="2600" b="1" dirty="0">
                <a:solidFill>
                  <a:srgbClr val="339933"/>
                </a:solidFill>
                <a:latin typeface="Arial" panose="020B0604020202020204" pitchFamily="34" charset="0"/>
                <a:ea typeface="Times New Roman (Hebrew)" charset="0"/>
              </a:rPr>
              <a:t>at the NIH: http://www.proteinmodelportal.org</a:t>
            </a:r>
            <a:r>
              <a:rPr lang="en-US" altLang="en-US" sz="2600" b="1" dirty="0" smtClean="0">
                <a:solidFill>
                  <a:srgbClr val="339933"/>
                </a:solidFill>
                <a:latin typeface="Arial" panose="020B0604020202020204" pitchFamily="34" charset="0"/>
                <a:ea typeface="Times New Roman (Hebrew)" charset="0"/>
              </a:rPr>
              <a:t>/</a:t>
            </a:r>
          </a:p>
          <a:p>
            <a:pPr algn="l" rtl="0" eaLnBrk="1" hangingPunct="1">
              <a:lnSpc>
                <a:spcPct val="200000"/>
              </a:lnSpc>
              <a:spcBef>
                <a:spcPct val="50000"/>
              </a:spcBef>
              <a:defRPr/>
            </a:pPr>
            <a:r>
              <a:rPr lang="en-US" altLang="en-US" sz="2600" b="1" dirty="0" smtClean="0">
                <a:solidFill>
                  <a:srgbClr val="FF0066"/>
                </a:solidFill>
                <a:latin typeface="Arial" panose="020B0604020202020204" pitchFamily="34" charset="0"/>
                <a:ea typeface="Times New Roman (Hebrew)" charset="0"/>
              </a:rPr>
              <a:t>The protein model database (</a:t>
            </a:r>
            <a:r>
              <a:rPr lang="en-US" altLang="en-US" sz="2600" b="1" dirty="0">
                <a:solidFill>
                  <a:srgbClr val="FF0066"/>
                </a:solidFill>
                <a:latin typeface="Arial" panose="020B0604020202020204" pitchFamily="34" charset="0"/>
                <a:ea typeface="Times New Roman (Hebrew)" charset="0"/>
              </a:rPr>
              <a:t>PMDB)</a:t>
            </a:r>
            <a:r>
              <a:rPr lang="en-US" altLang="en-US" sz="2600" b="1" dirty="0">
                <a:solidFill>
                  <a:srgbClr val="339933"/>
                </a:solidFill>
                <a:latin typeface="Arial" panose="020B0604020202020204" pitchFamily="34" charset="0"/>
                <a:ea typeface="Times New Roman (Hebrew)" charset="0"/>
              </a:rPr>
              <a:t>: https://bioinformatics.cineca.it/PMDB/</a:t>
            </a:r>
            <a:endParaRPr lang="en-US" altLang="en-US" sz="2400" dirty="0" smtClean="0">
              <a:latin typeface="+mj-lt"/>
              <a:ea typeface="Times New Roman (Hebrew)" charset="0"/>
            </a:endParaRPr>
          </a:p>
        </p:txBody>
      </p:sp>
      <p:sp>
        <p:nvSpPr>
          <p:cNvPr id="192515"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Times New Roman (Hebrew)" panose="02020603050405020304" pitchFamily="18" charset="0"/>
              </a:rPr>
              <a:t>Databases of predicted structures</a:t>
            </a:r>
          </a:p>
        </p:txBody>
      </p:sp>
    </p:spTree>
    <p:extLst>
      <p:ext uri="{BB962C8B-B14F-4D97-AF65-F5344CB8AC3E}">
        <p14:creationId xmlns:p14="http://schemas.microsoft.com/office/powerpoint/2010/main" val="1876838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9pPr>
          </a:lstStyle>
          <a:p>
            <a:pPr algn="ctr" rtl="0" eaLnBrk="1" hangingPunct="1">
              <a:spcBef>
                <a:spcPct val="50000"/>
              </a:spcBef>
              <a:buFontTx/>
              <a:buNone/>
            </a:pPr>
            <a:r>
              <a:rPr lang="en-US" altLang="en-US" b="1" dirty="0" smtClean="0">
                <a:solidFill>
                  <a:schemeClr val="accent2"/>
                </a:solidFill>
                <a:latin typeface="Arial" panose="020B0604020202020204" pitchFamily="34" charset="0"/>
                <a:cs typeface="Times New Roman (Hebrew)" panose="02020603050405020304" pitchFamily="18" charset="0"/>
              </a:rPr>
              <a:t>Evolutionary </a:t>
            </a:r>
            <a:r>
              <a:rPr lang="en-US" altLang="en-US" b="1" dirty="0">
                <a:solidFill>
                  <a:schemeClr val="accent2"/>
                </a:solidFill>
                <a:latin typeface="Arial" panose="020B0604020202020204" pitchFamily="34" charset="0"/>
                <a:cs typeface="Times New Roman (Hebrew)" panose="02020603050405020304" pitchFamily="18" charset="0"/>
              </a:rPr>
              <a:t>methods</a:t>
            </a:r>
          </a:p>
        </p:txBody>
      </p:sp>
      <p:sp>
        <p:nvSpPr>
          <p:cNvPr id="6" name="Text Box 5"/>
          <p:cNvSpPr txBox="1">
            <a:spLocks noChangeArrowheads="1"/>
          </p:cNvSpPr>
          <p:nvPr/>
        </p:nvSpPr>
        <p:spPr bwMode="auto">
          <a:xfrm>
            <a:off x="193675" y="947738"/>
            <a:ext cx="895032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ea typeface="Times New Roman (Hebrew)" charset="0"/>
              </a:rPr>
              <a:t>Prediction </a:t>
            </a:r>
            <a:r>
              <a:rPr lang="en-US" altLang="en-US" sz="2600" b="1" dirty="0">
                <a:solidFill>
                  <a:srgbClr val="339933"/>
                </a:solidFill>
                <a:latin typeface="Arial" panose="020B0604020202020204" pitchFamily="34" charset="0"/>
                <a:ea typeface="Times New Roman (Hebrew)" charset="0"/>
              </a:rPr>
              <a:t>by correlated mutations</a:t>
            </a:r>
            <a:endParaRPr lang="en-US" altLang="en-US" sz="2600" b="1" dirty="0" smtClean="0">
              <a:solidFill>
                <a:srgbClr val="339933"/>
              </a:solidFill>
              <a:latin typeface="Arial" panose="020B0604020202020204" pitchFamily="34" charset="0"/>
              <a:ea typeface="Times New Roman (Hebrew)" charset="0"/>
            </a:endParaRPr>
          </a:p>
          <a:p>
            <a:pPr marL="914400" lvl="1" indent="-457200" algn="l" rtl="0" eaLnBrk="1" hangingPunct="1">
              <a:spcBef>
                <a:spcPct val="50000"/>
              </a:spcBef>
              <a:buFont typeface="Wingdings" panose="05000000000000000000" pitchFamily="2" charset="2"/>
              <a:buChar char="Ø"/>
              <a:defRPr/>
            </a:pPr>
            <a:r>
              <a:rPr lang="en-US" altLang="en-US" sz="2400" dirty="0" smtClean="0">
                <a:latin typeface="+mj-lt"/>
              </a:rPr>
              <a:t>Positions that are close in space tend to co-evolve</a:t>
            </a:r>
          </a:p>
          <a:p>
            <a:pPr marL="914400" lvl="1" indent="-457200" algn="l" rtl="0" eaLnBrk="1" hangingPunct="1">
              <a:spcBef>
                <a:spcPct val="50000"/>
              </a:spcBef>
              <a:buFont typeface="Wingdings" panose="05000000000000000000" pitchFamily="2" charset="2"/>
              <a:buChar char="Ø"/>
              <a:defRPr/>
            </a:pPr>
            <a:r>
              <a:rPr lang="en-US" altLang="en-US" sz="2400" dirty="0" smtClean="0">
                <a:latin typeface="+mj-lt"/>
              </a:rPr>
              <a:t>Therefore, data on </a:t>
            </a:r>
            <a:r>
              <a:rPr lang="en-US" altLang="en-US" sz="2400" b="1" dirty="0" smtClean="0">
                <a:solidFill>
                  <a:srgbClr val="FF0066"/>
                </a:solidFill>
                <a:latin typeface="+mj-lt"/>
              </a:rPr>
              <a:t>co-evolving positions </a:t>
            </a:r>
            <a:r>
              <a:rPr lang="en-US" altLang="en-US" sz="2400" dirty="0" smtClean="0">
                <a:latin typeface="+mj-lt"/>
              </a:rPr>
              <a:t>can be used as </a:t>
            </a:r>
            <a:r>
              <a:rPr lang="en-US" altLang="en-US" sz="2400" b="1" dirty="0" smtClean="0">
                <a:solidFill>
                  <a:srgbClr val="FF0066"/>
                </a:solidFill>
                <a:latin typeface="+mj-lt"/>
              </a:rPr>
              <a:t>distance constraints </a:t>
            </a:r>
            <a:r>
              <a:rPr lang="en-US" altLang="en-US" sz="2400" dirty="0" smtClean="0">
                <a:latin typeface="+mj-lt"/>
              </a:rPr>
              <a:t>on structure prediction</a:t>
            </a:r>
          </a:p>
        </p:txBody>
      </p:sp>
      <p:pic>
        <p:nvPicPr>
          <p:cNvPr id="7" name="Picture 6"/>
          <p:cNvPicPr>
            <a:picLocks noChangeAspect="1"/>
          </p:cNvPicPr>
          <p:nvPr/>
        </p:nvPicPr>
        <p:blipFill>
          <a:blip r:embed="rId3"/>
          <a:stretch>
            <a:fillRect/>
          </a:stretch>
        </p:blipFill>
        <p:spPr>
          <a:xfrm>
            <a:off x="1074300" y="2860424"/>
            <a:ext cx="7473981" cy="3444123"/>
          </a:xfrm>
          <a:prstGeom prst="rect">
            <a:avLst/>
          </a:prstGeom>
        </p:spPr>
      </p:pic>
      <p:sp>
        <p:nvSpPr>
          <p:cNvPr id="2" name="TextBox 1"/>
          <p:cNvSpPr txBox="1"/>
          <p:nvPr/>
        </p:nvSpPr>
        <p:spPr>
          <a:xfrm>
            <a:off x="4696350" y="5935215"/>
            <a:ext cx="2766527" cy="369332"/>
          </a:xfrm>
          <a:prstGeom prst="rect">
            <a:avLst/>
          </a:prstGeom>
          <a:noFill/>
        </p:spPr>
        <p:txBody>
          <a:bodyPr wrap="none" rtlCol="0">
            <a:spAutoFit/>
          </a:bodyPr>
          <a:lstStyle/>
          <a:p>
            <a:r>
              <a:rPr lang="en-US" sz="1800" i="1" dirty="0" err="1"/>
              <a:t>PLoS</a:t>
            </a:r>
            <a:r>
              <a:rPr lang="en-US" sz="1800" i="1" dirty="0"/>
              <a:t> </a:t>
            </a:r>
            <a:r>
              <a:rPr lang="en-US" sz="1800" i="1" dirty="0" smtClean="0"/>
              <a:t>One</a:t>
            </a:r>
            <a:r>
              <a:rPr lang="en-US" sz="1800" dirty="0"/>
              <a:t> </a:t>
            </a:r>
            <a:r>
              <a:rPr lang="en-US" sz="1800" dirty="0" smtClean="0"/>
              <a:t>(2011) 6</a:t>
            </a:r>
            <a:r>
              <a:rPr lang="en-US" sz="1800" dirty="0"/>
              <a:t>: e28766</a:t>
            </a:r>
          </a:p>
        </p:txBody>
      </p:sp>
    </p:spTree>
    <p:extLst>
      <p:ext uri="{BB962C8B-B14F-4D97-AF65-F5344CB8AC3E}">
        <p14:creationId xmlns:p14="http://schemas.microsoft.com/office/powerpoint/2010/main" val="2715278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9pPr>
          </a:lstStyle>
          <a:p>
            <a:pPr algn="ctr" rtl="0" eaLnBrk="1" hangingPunct="1">
              <a:spcBef>
                <a:spcPct val="50000"/>
              </a:spcBef>
              <a:buFontTx/>
              <a:buNone/>
            </a:pPr>
            <a:r>
              <a:rPr lang="en-US" altLang="en-US" b="1" dirty="0" smtClean="0">
                <a:solidFill>
                  <a:schemeClr val="accent2"/>
                </a:solidFill>
                <a:latin typeface="Arial" panose="020B0604020202020204" pitchFamily="34" charset="0"/>
                <a:cs typeface="Times New Roman (Hebrew)" panose="02020603050405020304" pitchFamily="18" charset="0"/>
              </a:rPr>
              <a:t>Evolutionary </a:t>
            </a:r>
            <a:r>
              <a:rPr lang="en-US" altLang="en-US" b="1" dirty="0">
                <a:solidFill>
                  <a:schemeClr val="accent2"/>
                </a:solidFill>
                <a:latin typeface="Arial" panose="020B0604020202020204" pitchFamily="34" charset="0"/>
                <a:cs typeface="Times New Roman (Hebrew)" panose="02020603050405020304" pitchFamily="18" charset="0"/>
              </a:rPr>
              <a:t>methods</a:t>
            </a:r>
          </a:p>
        </p:txBody>
      </p:sp>
      <p:sp>
        <p:nvSpPr>
          <p:cNvPr id="6" name="Text Box 5"/>
          <p:cNvSpPr txBox="1">
            <a:spLocks noChangeArrowheads="1"/>
          </p:cNvSpPr>
          <p:nvPr/>
        </p:nvSpPr>
        <p:spPr bwMode="auto">
          <a:xfrm>
            <a:off x="193675" y="947738"/>
            <a:ext cx="8950325"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ea typeface="Times New Roman (Hebrew)" charset="0"/>
              </a:rPr>
              <a:t>Prediction </a:t>
            </a:r>
            <a:r>
              <a:rPr lang="en-US" altLang="en-US" sz="2600" b="1" dirty="0">
                <a:solidFill>
                  <a:srgbClr val="339933"/>
                </a:solidFill>
                <a:latin typeface="Arial" panose="020B0604020202020204" pitchFamily="34" charset="0"/>
                <a:ea typeface="Times New Roman (Hebrew)" charset="0"/>
              </a:rPr>
              <a:t>by correlated mutations</a:t>
            </a:r>
            <a:endParaRPr lang="en-US" altLang="en-US" sz="2600" b="1" dirty="0" smtClean="0">
              <a:solidFill>
                <a:srgbClr val="339933"/>
              </a:solidFill>
              <a:latin typeface="Arial" panose="020B0604020202020204" pitchFamily="34" charset="0"/>
              <a:ea typeface="Times New Roman (Hebrew)" charset="0"/>
            </a:endParaRPr>
          </a:p>
          <a:p>
            <a:pPr marL="914400" lvl="1" indent="-457200" algn="l" rtl="0" eaLnBrk="1" hangingPunct="1">
              <a:spcBef>
                <a:spcPct val="50000"/>
              </a:spcBef>
              <a:buFont typeface="Wingdings" panose="05000000000000000000" pitchFamily="2" charset="2"/>
              <a:buChar char="Ø"/>
              <a:defRPr/>
            </a:pPr>
            <a:r>
              <a:rPr lang="en-US" altLang="en-US" sz="2400" dirty="0" smtClean="0">
                <a:latin typeface="+mj-lt"/>
              </a:rPr>
              <a:t>The sequence information is used to build a </a:t>
            </a:r>
            <a:r>
              <a:rPr lang="en-US" altLang="en-US" sz="2400" b="1" dirty="0" smtClean="0">
                <a:solidFill>
                  <a:srgbClr val="FF0066"/>
                </a:solidFill>
                <a:latin typeface="+mj-lt"/>
              </a:rPr>
              <a:t>contact map</a:t>
            </a:r>
            <a:r>
              <a:rPr lang="en-US" altLang="en-US" sz="2400" dirty="0" smtClean="0">
                <a:latin typeface="+mj-lt"/>
              </a:rPr>
              <a:t>, which is integrated into a </a:t>
            </a:r>
            <a:r>
              <a:rPr lang="en-US" altLang="en-US" sz="2400" b="1" dirty="0" smtClean="0">
                <a:solidFill>
                  <a:srgbClr val="FF0066"/>
                </a:solidFill>
                <a:latin typeface="+mj-lt"/>
              </a:rPr>
              <a:t>structure prediction algorithm</a:t>
            </a:r>
            <a:r>
              <a:rPr lang="en-US" altLang="en-US" sz="2400" dirty="0" smtClean="0">
                <a:latin typeface="+mj-lt"/>
              </a:rPr>
              <a: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063" y="2671458"/>
            <a:ext cx="3196230" cy="3089809"/>
          </a:xfrm>
          <a:prstGeom prst="rect">
            <a:avLst/>
          </a:prstGeom>
        </p:spPr>
      </p:pic>
      <p:pic>
        <p:nvPicPr>
          <p:cNvPr id="9" name="Picture 2" descr="https://www.biorxiv.org/content/biorxiv/early/2015/07/02/021022/F2.large.jpg?width=800&amp;height=600&amp;carousel=1"/>
          <p:cNvPicPr>
            <a:picLocks noChangeAspect="1" noChangeArrowheads="1"/>
          </p:cNvPicPr>
          <p:nvPr/>
        </p:nvPicPr>
        <p:blipFill rotWithShape="1">
          <a:blip r:embed="rId4">
            <a:extLst>
              <a:ext uri="{28A0092B-C50C-407E-A947-70E740481C1C}">
                <a14:useLocalDpi xmlns:a14="http://schemas.microsoft.com/office/drawing/2010/main" val="0"/>
              </a:ext>
            </a:extLst>
          </a:blip>
          <a:srcRect r="56671" b="8409"/>
          <a:stretch/>
        </p:blipFill>
        <p:spPr bwMode="auto">
          <a:xfrm>
            <a:off x="4924034" y="2584516"/>
            <a:ext cx="3310044" cy="35257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68825" y="6269271"/>
            <a:ext cx="4636168" cy="338554"/>
          </a:xfrm>
          <a:prstGeom prst="rect">
            <a:avLst/>
          </a:prstGeom>
          <a:noFill/>
        </p:spPr>
        <p:txBody>
          <a:bodyPr wrap="square" rtlCol="0">
            <a:spAutoFit/>
          </a:bodyPr>
          <a:lstStyle/>
          <a:p>
            <a:r>
              <a:rPr lang="en-US" sz="1600" dirty="0" err="1"/>
              <a:t>bioRxiv</a:t>
            </a:r>
            <a:r>
              <a:rPr lang="en-US" sz="1600" dirty="0"/>
              <a:t> 021022; </a:t>
            </a:r>
            <a:r>
              <a:rPr lang="en-US" sz="1600" dirty="0" err="1"/>
              <a:t>doi</a:t>
            </a:r>
            <a:r>
              <a:rPr lang="en-US" sz="1600" dirty="0"/>
              <a:t>: https://doi.org/10.1101/021022</a:t>
            </a:r>
          </a:p>
        </p:txBody>
      </p:sp>
      <p:sp>
        <p:nvSpPr>
          <p:cNvPr id="2" name="Right Arrow 1"/>
          <p:cNvSpPr/>
          <p:nvPr/>
        </p:nvSpPr>
        <p:spPr>
          <a:xfrm>
            <a:off x="3861274" y="3932443"/>
            <a:ext cx="916683" cy="38394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0862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Arial" panose="020B0604020202020204" pitchFamily="34" charset="0"/>
              </a:defRPr>
            </a:lvl9pPr>
          </a:lstStyle>
          <a:p>
            <a:pPr algn="ctr" rtl="0" eaLnBrk="1" hangingPunct="1">
              <a:spcBef>
                <a:spcPct val="50000"/>
              </a:spcBef>
              <a:buFontTx/>
              <a:buNone/>
            </a:pPr>
            <a:r>
              <a:rPr lang="en-US" altLang="en-US" b="1" dirty="0" smtClean="0">
                <a:solidFill>
                  <a:schemeClr val="accent2"/>
                </a:solidFill>
                <a:latin typeface="Arial" panose="020B0604020202020204" pitchFamily="34" charset="0"/>
                <a:cs typeface="Times New Roman (Hebrew)" panose="02020603050405020304" pitchFamily="18" charset="0"/>
              </a:rPr>
              <a:t>Evolutionary </a:t>
            </a:r>
            <a:r>
              <a:rPr lang="en-US" altLang="en-US" b="1" dirty="0">
                <a:solidFill>
                  <a:schemeClr val="accent2"/>
                </a:solidFill>
                <a:latin typeface="Arial" panose="020B0604020202020204" pitchFamily="34" charset="0"/>
                <a:cs typeface="Times New Roman (Hebrew)" panose="02020603050405020304" pitchFamily="18" charset="0"/>
              </a:rPr>
              <a:t>methods</a:t>
            </a:r>
          </a:p>
        </p:txBody>
      </p:sp>
      <p:sp>
        <p:nvSpPr>
          <p:cNvPr id="6" name="Text Box 5"/>
          <p:cNvSpPr txBox="1">
            <a:spLocks noChangeArrowheads="1"/>
          </p:cNvSpPr>
          <p:nvPr/>
        </p:nvSpPr>
        <p:spPr bwMode="auto">
          <a:xfrm>
            <a:off x="193675" y="947738"/>
            <a:ext cx="8950325"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ea typeface="Times New Roman (Hebrew)" charset="0"/>
              </a:rPr>
              <a:t>Prediction </a:t>
            </a:r>
            <a:r>
              <a:rPr lang="en-US" altLang="en-US" sz="2600" b="1" dirty="0">
                <a:solidFill>
                  <a:srgbClr val="339933"/>
                </a:solidFill>
                <a:latin typeface="Arial" panose="020B0604020202020204" pitchFamily="34" charset="0"/>
                <a:ea typeface="Times New Roman (Hebrew)" charset="0"/>
              </a:rPr>
              <a:t>by correlated mutations</a:t>
            </a:r>
            <a:endParaRPr lang="en-US" altLang="en-US" sz="2600" b="1" dirty="0" smtClean="0">
              <a:solidFill>
                <a:srgbClr val="339933"/>
              </a:solidFill>
              <a:latin typeface="Arial" panose="020B0604020202020204" pitchFamily="34" charset="0"/>
              <a:ea typeface="Times New Roman (Hebrew)" charset="0"/>
            </a:endParaRPr>
          </a:p>
          <a:p>
            <a:pPr marL="914400" lvl="1" indent="-457200" algn="l" rtl="0" eaLnBrk="1" hangingPunct="1">
              <a:spcBef>
                <a:spcPct val="50000"/>
              </a:spcBef>
              <a:buFont typeface="Wingdings" panose="05000000000000000000" pitchFamily="2" charset="2"/>
              <a:buChar char="Ø"/>
              <a:defRPr/>
            </a:pPr>
            <a:r>
              <a:rPr lang="en-US" altLang="en-US" sz="2400" b="1" dirty="0" smtClean="0">
                <a:latin typeface="+mj-lt"/>
              </a:rPr>
              <a:t>Web servers:</a:t>
            </a:r>
            <a:r>
              <a:rPr lang="en-US" altLang="en-US" sz="2400" dirty="0" smtClean="0">
                <a:latin typeface="+mj-lt"/>
              </a:rPr>
              <a:t> </a:t>
            </a:r>
            <a:r>
              <a:rPr lang="en-US" altLang="en-US" sz="2400" dirty="0" err="1" smtClean="0">
                <a:latin typeface="+mj-lt"/>
              </a:rPr>
              <a:t>EVcouplings</a:t>
            </a:r>
            <a:r>
              <a:rPr lang="en-US" altLang="en-US" sz="2400" dirty="0">
                <a:latin typeface="+mj-lt"/>
              </a:rPr>
              <a:t>, </a:t>
            </a:r>
            <a:r>
              <a:rPr lang="en-US" altLang="en-US" sz="2400" dirty="0" err="1" smtClean="0">
                <a:latin typeface="+mj-lt"/>
              </a:rPr>
              <a:t>RaptorX</a:t>
            </a:r>
            <a:r>
              <a:rPr lang="en-US" altLang="en-US" sz="2400" dirty="0">
                <a:latin typeface="+mj-lt"/>
              </a:rPr>
              <a:t>-Contacts, GREMLIN, DESTINI</a:t>
            </a:r>
            <a:endParaRPr lang="en-US" altLang="en-US" sz="2400" dirty="0" smtClean="0">
              <a:latin typeface="+mj-lt"/>
            </a:endParaRPr>
          </a:p>
        </p:txBody>
      </p:sp>
      <p:pic>
        <p:nvPicPr>
          <p:cNvPr id="3" name="Picture 2"/>
          <p:cNvPicPr>
            <a:picLocks noChangeAspect="1"/>
          </p:cNvPicPr>
          <p:nvPr/>
        </p:nvPicPr>
        <p:blipFill rotWithShape="1">
          <a:blip r:embed="rId3"/>
          <a:srcRect l="13729" t="14050" r="33812" b="5760"/>
          <a:stretch/>
        </p:blipFill>
        <p:spPr>
          <a:xfrm>
            <a:off x="4545578" y="2820692"/>
            <a:ext cx="3877133" cy="3332136"/>
          </a:xfrm>
          <a:prstGeom prst="rect">
            <a:avLst/>
          </a:prstGeom>
          <a:ln>
            <a:solidFill>
              <a:schemeClr val="tx1"/>
            </a:solidFill>
          </a:ln>
        </p:spPr>
      </p:pic>
      <p:pic>
        <p:nvPicPr>
          <p:cNvPr id="4" name="Picture 3"/>
          <p:cNvPicPr>
            <a:picLocks noChangeAspect="1"/>
          </p:cNvPicPr>
          <p:nvPr/>
        </p:nvPicPr>
        <p:blipFill rotWithShape="1">
          <a:blip r:embed="rId4"/>
          <a:srcRect l="25932" t="26712" r="26271" b="5458"/>
          <a:stretch/>
        </p:blipFill>
        <p:spPr>
          <a:xfrm>
            <a:off x="433952" y="3122635"/>
            <a:ext cx="3419405" cy="2728249"/>
          </a:xfrm>
          <a:prstGeom prst="rect">
            <a:avLst/>
          </a:prstGeom>
          <a:ln>
            <a:solidFill>
              <a:schemeClr val="tx1"/>
            </a:solidFill>
          </a:ln>
        </p:spPr>
      </p:pic>
    </p:spTree>
    <p:extLst>
      <p:ext uri="{BB962C8B-B14F-4D97-AF65-F5344CB8AC3E}">
        <p14:creationId xmlns:p14="http://schemas.microsoft.com/office/powerpoint/2010/main" val="21227679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 Box 2"/>
          <p:cNvSpPr txBox="1">
            <a:spLocks noChangeArrowheads="1"/>
          </p:cNvSpPr>
          <p:nvPr/>
        </p:nvSpPr>
        <p:spPr bwMode="auto">
          <a:xfrm>
            <a:off x="285750" y="2333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buFontTx/>
              <a:buNone/>
            </a:pPr>
            <a:r>
              <a:rPr lang="en-US" altLang="en-US" b="1" dirty="0" smtClean="0">
                <a:solidFill>
                  <a:srgbClr val="3333CC"/>
                </a:solidFill>
                <a:latin typeface="Arial" panose="020B0604020202020204" pitchFamily="34" charset="0"/>
                <a:ea typeface="Times New Roman (Hebrew)" panose="02020603050405020304" pitchFamily="18" charset="0"/>
                <a:cs typeface="Times New Roman (Hebrew)" panose="02020603050405020304" pitchFamily="18" charset="0"/>
              </a:rPr>
              <a:t>Summary of Chapter 3</a:t>
            </a:r>
            <a:endParaRPr lang="en-US" altLang="en-US" b="1" dirty="0">
              <a:solidFill>
                <a:srgbClr val="3333CC"/>
              </a:solidFill>
              <a:latin typeface="Arial" panose="020B0604020202020204" pitchFamily="34" charset="0"/>
              <a:ea typeface="Times New Roman (Hebrew)" panose="02020603050405020304" pitchFamily="18" charset="0"/>
              <a:cs typeface="Times New Roman (Hebrew)" panose="02020603050405020304" pitchFamily="18" charset="0"/>
            </a:endParaRPr>
          </a:p>
        </p:txBody>
      </p:sp>
      <p:sp>
        <p:nvSpPr>
          <p:cNvPr id="141316" name="Text Box 3"/>
          <p:cNvSpPr txBox="1">
            <a:spLocks noChangeArrowheads="1"/>
          </p:cNvSpPr>
          <p:nvPr/>
        </p:nvSpPr>
        <p:spPr bwMode="auto">
          <a:xfrm>
            <a:off x="139700" y="940861"/>
            <a:ext cx="9004300"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971550" indent="-5143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l" rtl="0" eaLnBrk="1" hangingPunct="1">
              <a:lnSpc>
                <a:spcPct val="130000"/>
              </a:lnSpc>
              <a:spcBef>
                <a:spcPct val="50000"/>
              </a:spcBef>
            </a:pPr>
            <a:r>
              <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rPr>
              <a:t>The 3D structure of proteins can be determined by lab methods but most of these methods are slow and expensive, resulting in a small number of known structures compared to the explosion of protein sequences that are determined every day.</a:t>
            </a:r>
          </a:p>
          <a:p>
            <a:pPr algn="l" rtl="0" eaLnBrk="1" hangingPunct="1">
              <a:lnSpc>
                <a:spcPct val="130000"/>
              </a:lnSpc>
              <a:spcBef>
                <a:spcPct val="50000"/>
              </a:spcBef>
            </a:pPr>
            <a:r>
              <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rPr>
              <a:t>A partial solution to this problem is given by fast computational methods that predict protein structures.</a:t>
            </a:r>
          </a:p>
        </p:txBody>
      </p:sp>
    </p:spTree>
    <p:extLst>
      <p:ext uri="{BB962C8B-B14F-4D97-AF65-F5344CB8AC3E}">
        <p14:creationId xmlns:p14="http://schemas.microsoft.com/office/powerpoint/2010/main" val="394953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p:cNvSpPr txBox="1">
            <a:spLocks noChangeArrowheads="1"/>
          </p:cNvSpPr>
          <p:nvPr/>
        </p:nvSpPr>
        <p:spPr bwMode="auto">
          <a:xfrm>
            <a:off x="246063" y="122238"/>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Overview</a:t>
            </a:r>
          </a:p>
        </p:txBody>
      </p:sp>
      <p:sp>
        <p:nvSpPr>
          <p:cNvPr id="4" name="Text Box 5"/>
          <p:cNvSpPr txBox="1">
            <a:spLocks noChangeArrowheads="1"/>
          </p:cNvSpPr>
          <p:nvPr/>
        </p:nvSpPr>
        <p:spPr bwMode="auto">
          <a:xfrm>
            <a:off x="144463" y="737938"/>
            <a:ext cx="8747125" cy="589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800100" indent="-5143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38238" indent="-40005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ea typeface="Times New Roman (Hebrew)" charset="0"/>
              </a:rPr>
              <a:t>The </a:t>
            </a:r>
            <a:r>
              <a:rPr lang="en-US" altLang="en-US" sz="2600" b="1" dirty="0" smtClean="0">
                <a:solidFill>
                  <a:srgbClr val="FF0066"/>
                </a:solidFill>
                <a:latin typeface="Arial" panose="020B0604020202020204" pitchFamily="34" charset="0"/>
                <a:ea typeface="Times New Roman (Hebrew)" charset="0"/>
              </a:rPr>
              <a:t>physical (</a:t>
            </a:r>
            <a:r>
              <a:rPr lang="en-US" altLang="en-US" sz="2600" b="1" i="1" dirty="0" smtClean="0">
                <a:solidFill>
                  <a:srgbClr val="FF0066"/>
                </a:solidFill>
                <a:latin typeface="Arial" panose="020B0604020202020204" pitchFamily="34" charset="0"/>
                <a:ea typeface="Times New Roman (Hebrew)" charset="0"/>
              </a:rPr>
              <a:t>ab initio</a:t>
            </a:r>
            <a:r>
              <a:rPr lang="en-US" altLang="en-US" sz="2600" b="1" dirty="0" smtClean="0">
                <a:solidFill>
                  <a:srgbClr val="FF0066"/>
                </a:solidFill>
                <a:latin typeface="Arial" panose="020B0604020202020204" pitchFamily="34" charset="0"/>
                <a:ea typeface="Times New Roman (Hebrew)" charset="0"/>
              </a:rPr>
              <a:t>) </a:t>
            </a:r>
            <a:r>
              <a:rPr lang="en-US" altLang="en-US" sz="2600" b="1" dirty="0" smtClean="0">
                <a:solidFill>
                  <a:srgbClr val="339933"/>
                </a:solidFill>
                <a:latin typeface="Arial" panose="020B0604020202020204" pitchFamily="34" charset="0"/>
                <a:ea typeface="Times New Roman (Hebrew)" charset="0"/>
              </a:rPr>
              <a:t>approach</a:t>
            </a:r>
          </a:p>
          <a:p>
            <a:pPr lvl="2" algn="l" rtl="0" eaLnBrk="1" hangingPunct="1">
              <a:spcBef>
                <a:spcPct val="50000"/>
              </a:spcBef>
              <a:buFont typeface="Times New Roman" panose="02020603050405020304" pitchFamily="18" charset="0"/>
              <a:buAutoNum type="arabicPeriod"/>
              <a:defRPr/>
            </a:pPr>
            <a:r>
              <a:rPr lang="en-US" altLang="en-US" sz="2600" dirty="0" smtClean="0">
                <a:latin typeface="+mj-lt"/>
              </a:rPr>
              <a:t>Force-field-based calculation of the potential energy</a:t>
            </a:r>
          </a:p>
          <a:p>
            <a:pPr lvl="2" algn="l" rtl="0" eaLnBrk="1" hangingPunct="1">
              <a:spcBef>
                <a:spcPct val="50000"/>
              </a:spcBef>
              <a:buFont typeface="Times New Roman" panose="02020603050405020304" pitchFamily="18" charset="0"/>
              <a:buAutoNum type="arabicPeriod"/>
              <a:defRPr/>
            </a:pPr>
            <a:r>
              <a:rPr lang="en-US" altLang="en-US" sz="2600" dirty="0" smtClean="0">
                <a:latin typeface="+mj-lt"/>
              </a:rPr>
              <a:t>Configurational sampling</a:t>
            </a:r>
          </a:p>
          <a:p>
            <a:pPr lvl="2" algn="l" rtl="0" eaLnBrk="1" hangingPunct="1">
              <a:spcBef>
                <a:spcPct val="50000"/>
              </a:spcBef>
              <a:buFont typeface="Times New Roman" panose="02020603050405020304" pitchFamily="18" charset="0"/>
              <a:buAutoNum type="arabicPeriod"/>
              <a:defRPr/>
            </a:pPr>
            <a:r>
              <a:rPr lang="en-US" altLang="en-US" sz="2600" dirty="0" smtClean="0">
                <a:latin typeface="+mj-lt"/>
              </a:rPr>
              <a:t>The mean-field approach</a:t>
            </a:r>
          </a:p>
          <a:p>
            <a:pPr algn="l" rtl="0" eaLnBrk="1" hangingPunct="1">
              <a:spcBef>
                <a:spcPct val="50000"/>
              </a:spcBef>
              <a:defRPr/>
            </a:pPr>
            <a:r>
              <a:rPr lang="en-US" altLang="en-US" sz="2600" b="1" dirty="0" smtClean="0">
                <a:solidFill>
                  <a:srgbClr val="339933"/>
                </a:solidFill>
                <a:latin typeface="Arial" panose="020B0604020202020204" pitchFamily="34" charset="0"/>
                <a:ea typeface="Times New Roman (Hebrew)" charset="0"/>
              </a:rPr>
              <a:t>The </a:t>
            </a:r>
            <a:r>
              <a:rPr lang="en-US" altLang="en-US" sz="2600" b="1" dirty="0" smtClean="0">
                <a:solidFill>
                  <a:srgbClr val="FF0066"/>
                </a:solidFill>
                <a:latin typeface="Arial" panose="020B0604020202020204" pitchFamily="34" charset="0"/>
                <a:ea typeface="Times New Roman (Hebrew)" charset="0"/>
              </a:rPr>
              <a:t>template-based (comparative) </a:t>
            </a:r>
            <a:r>
              <a:rPr lang="en-US" altLang="en-US" sz="2600" b="1" dirty="0" smtClean="0">
                <a:solidFill>
                  <a:srgbClr val="339933"/>
                </a:solidFill>
                <a:latin typeface="Arial" panose="020B0604020202020204" pitchFamily="34" charset="0"/>
                <a:ea typeface="Times New Roman (Hebrew)" charset="0"/>
              </a:rPr>
              <a:t>approach</a:t>
            </a:r>
          </a:p>
          <a:p>
            <a:pPr lvl="2" algn="l" rtl="0" eaLnBrk="1" hangingPunct="1">
              <a:spcBef>
                <a:spcPct val="50000"/>
              </a:spcBef>
              <a:buFont typeface="Times New Roman" panose="02020603050405020304" pitchFamily="18" charset="0"/>
              <a:buAutoNum type="arabicPeriod"/>
              <a:defRPr/>
            </a:pPr>
            <a:r>
              <a:rPr lang="en-US" altLang="en-US" sz="2600" dirty="0" smtClean="0">
                <a:latin typeface="+mj-lt"/>
              </a:rPr>
              <a:t>Homology modelling</a:t>
            </a:r>
          </a:p>
          <a:p>
            <a:pPr lvl="2" algn="l" rtl="0" eaLnBrk="1" hangingPunct="1">
              <a:spcBef>
                <a:spcPct val="50000"/>
              </a:spcBef>
              <a:buFont typeface="Times New Roman" panose="02020603050405020304" pitchFamily="18" charset="0"/>
              <a:buAutoNum type="arabicPeriod"/>
              <a:defRPr/>
            </a:pPr>
            <a:r>
              <a:rPr lang="en-US" altLang="en-US" sz="2600" dirty="0" smtClean="0">
                <a:latin typeface="+mj-lt"/>
              </a:rPr>
              <a:t>Fold recognition</a:t>
            </a:r>
          </a:p>
          <a:p>
            <a:pPr algn="l" rtl="0" eaLnBrk="1" hangingPunct="1">
              <a:spcBef>
                <a:spcPct val="50000"/>
              </a:spcBef>
              <a:defRPr/>
            </a:pPr>
            <a:r>
              <a:rPr lang="en-US" altLang="en-US" sz="2600" b="1" dirty="0" smtClean="0">
                <a:solidFill>
                  <a:srgbClr val="339933"/>
                </a:solidFill>
                <a:latin typeface="Arial" panose="020B0604020202020204" pitchFamily="34" charset="0"/>
                <a:ea typeface="Times New Roman (Hebrew)" charset="0"/>
                <a:cs typeface="Times New Roman" panose="02020603050405020304" pitchFamily="18" charset="0"/>
              </a:rPr>
              <a:t>Integrative methods</a:t>
            </a:r>
          </a:p>
          <a:p>
            <a:pPr algn="l" rtl="0" eaLnBrk="1" hangingPunct="1">
              <a:spcBef>
                <a:spcPct val="50000"/>
              </a:spcBef>
              <a:defRPr/>
            </a:pPr>
            <a:r>
              <a:rPr lang="en-US" altLang="en-US" sz="2600" b="1" dirty="0" smtClean="0">
                <a:solidFill>
                  <a:srgbClr val="FF0066"/>
                </a:solidFill>
                <a:latin typeface="Arial" panose="020B0604020202020204" pitchFamily="34" charset="0"/>
                <a:ea typeface="Times New Roman (Hebrew)" charset="0"/>
                <a:cs typeface="Times New Roman" panose="02020603050405020304" pitchFamily="18" charset="0"/>
              </a:rPr>
              <a:t>Experimentally guided </a:t>
            </a:r>
            <a:r>
              <a:rPr lang="en-US" altLang="en-US" sz="2600" b="1" dirty="0" smtClean="0">
                <a:solidFill>
                  <a:srgbClr val="339933"/>
                </a:solidFill>
                <a:latin typeface="Arial" panose="020B0604020202020204" pitchFamily="34" charset="0"/>
                <a:ea typeface="Times New Roman (Hebrew)" charset="0"/>
                <a:cs typeface="Times New Roman" panose="02020603050405020304" pitchFamily="18" charset="0"/>
              </a:rPr>
              <a:t>computational prediction</a:t>
            </a:r>
          </a:p>
          <a:p>
            <a:pPr algn="l" rtl="0" eaLnBrk="1" hangingPunct="1">
              <a:spcBef>
                <a:spcPct val="50000"/>
              </a:spcBef>
              <a:defRPr/>
            </a:pPr>
            <a:r>
              <a:rPr lang="en-US" altLang="en-US" sz="2600" b="1" dirty="0" smtClean="0">
                <a:solidFill>
                  <a:srgbClr val="FF0066"/>
                </a:solidFill>
                <a:latin typeface="Arial" panose="020B0604020202020204" pitchFamily="34" charset="0"/>
                <a:cs typeface="Times New Roman" panose="02020603050405020304" pitchFamily="18" charset="0"/>
              </a:rPr>
              <a:t>Evolutionary</a:t>
            </a:r>
            <a:r>
              <a:rPr lang="en-US" altLang="en-US" sz="2600" b="1" dirty="0" smtClean="0">
                <a:solidFill>
                  <a:srgbClr val="339933"/>
                </a:solidFill>
                <a:latin typeface="Arial" panose="020B0604020202020204" pitchFamily="34" charset="0"/>
                <a:cs typeface="Times New Roman" panose="02020603050405020304" pitchFamily="18" charset="0"/>
              </a:rPr>
              <a:t> </a:t>
            </a:r>
            <a:r>
              <a:rPr lang="en-US" altLang="en-US" sz="2600" b="1" dirty="0">
                <a:solidFill>
                  <a:srgbClr val="339933"/>
                </a:solidFill>
                <a:latin typeface="Arial" panose="020B0604020202020204" pitchFamily="34" charset="0"/>
                <a:cs typeface="Times New Roman" panose="02020603050405020304" pitchFamily="18" charset="0"/>
              </a:rPr>
              <a:t>methods (correlated mutations</a:t>
            </a:r>
            <a:r>
              <a:rPr lang="en-US" altLang="en-US" sz="2600" b="1" dirty="0" smtClean="0">
                <a:solidFill>
                  <a:srgbClr val="339933"/>
                </a:solidFill>
                <a:latin typeface="Arial" panose="020B0604020202020204" pitchFamily="34" charset="0"/>
                <a:cs typeface="Times New Roman" panose="02020603050405020304" pitchFamily="18" charset="0"/>
              </a:rPr>
              <a:t>)</a:t>
            </a:r>
            <a:endParaRPr lang="en-US" altLang="en-US" sz="2600" b="1" dirty="0">
              <a:solidFill>
                <a:srgbClr val="339933"/>
              </a:solidFill>
              <a:latin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 Box 2"/>
          <p:cNvSpPr txBox="1">
            <a:spLocks noChangeArrowheads="1"/>
          </p:cNvSpPr>
          <p:nvPr/>
        </p:nvSpPr>
        <p:spPr bwMode="auto">
          <a:xfrm>
            <a:off x="285750" y="2333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buFontTx/>
              <a:buNone/>
            </a:pPr>
            <a:r>
              <a:rPr lang="en-US" altLang="en-US" b="1" dirty="0" smtClean="0">
                <a:solidFill>
                  <a:srgbClr val="3333CC"/>
                </a:solidFill>
                <a:latin typeface="Arial" panose="020B0604020202020204" pitchFamily="34" charset="0"/>
                <a:ea typeface="Times New Roman (Hebrew)" panose="02020603050405020304" pitchFamily="18" charset="0"/>
                <a:cs typeface="Times New Roman (Hebrew)" panose="02020603050405020304" pitchFamily="18" charset="0"/>
              </a:rPr>
              <a:t>Summary of Chapter 3</a:t>
            </a:r>
            <a:endParaRPr lang="en-US" altLang="en-US" b="1" dirty="0">
              <a:solidFill>
                <a:srgbClr val="3333CC"/>
              </a:solidFill>
              <a:latin typeface="Arial" panose="020B0604020202020204" pitchFamily="34" charset="0"/>
              <a:ea typeface="Times New Roman (Hebrew)" panose="02020603050405020304" pitchFamily="18" charset="0"/>
              <a:cs typeface="Times New Roman (Hebrew)" panose="02020603050405020304" pitchFamily="18" charset="0"/>
            </a:endParaRPr>
          </a:p>
        </p:txBody>
      </p:sp>
      <p:sp>
        <p:nvSpPr>
          <p:cNvPr id="141316" name="Text Box 3"/>
          <p:cNvSpPr txBox="1">
            <a:spLocks noChangeArrowheads="1"/>
          </p:cNvSpPr>
          <p:nvPr/>
        </p:nvSpPr>
        <p:spPr bwMode="auto">
          <a:xfrm>
            <a:off x="139700" y="940861"/>
            <a:ext cx="9004300" cy="497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971550" indent="-5143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l" rtl="0" eaLnBrk="1" hangingPunct="1">
              <a:lnSpc>
                <a:spcPct val="130000"/>
              </a:lnSpc>
              <a:spcBef>
                <a:spcPct val="50000"/>
              </a:spcBef>
            </a:pPr>
            <a:r>
              <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rPr>
              <a:t>Physics-based methods attempt to predict the structures of proteins by sampling many folded conformations and calculating their energy. Since the calculations are heavy and approximated, such methods are usually unable to predict protein structures from scratch, but can refine near-native conformations and elucidate their dynamics.</a:t>
            </a:r>
          </a:p>
          <a:p>
            <a:pPr algn="l" rtl="0" eaLnBrk="1" hangingPunct="1">
              <a:lnSpc>
                <a:spcPct val="130000"/>
              </a:lnSpc>
              <a:spcBef>
                <a:spcPct val="50000"/>
              </a:spcBef>
            </a:pPr>
            <a:r>
              <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rPr>
              <a:t>Comparative (template-based) methods rely on proteins with known structure</a:t>
            </a:r>
            <a:r>
              <a:rPr lang="en-US" altLang="en-US" sz="2600" smtClean="0">
                <a:latin typeface="Arial" panose="020B0604020202020204" pitchFamily="34" charset="0"/>
                <a:ea typeface="Times New Roman (Hebrew)" panose="02020603050405020304" pitchFamily="18" charset="0"/>
                <a:cs typeface="Times New Roman (Hebrew)" panose="02020603050405020304" pitchFamily="18" charset="0"/>
              </a:rPr>
              <a:t>, and on </a:t>
            </a:r>
            <a:r>
              <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rPr>
              <a:t>their sequence similarity to the query protein, to predict its structure. </a:t>
            </a:r>
          </a:p>
        </p:txBody>
      </p:sp>
    </p:spTree>
    <p:extLst>
      <p:ext uri="{BB962C8B-B14F-4D97-AF65-F5344CB8AC3E}">
        <p14:creationId xmlns:p14="http://schemas.microsoft.com/office/powerpoint/2010/main" val="35915946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 Box 2"/>
          <p:cNvSpPr txBox="1">
            <a:spLocks noChangeArrowheads="1"/>
          </p:cNvSpPr>
          <p:nvPr/>
        </p:nvSpPr>
        <p:spPr bwMode="auto">
          <a:xfrm>
            <a:off x="285750" y="2333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buFontTx/>
              <a:buNone/>
            </a:pPr>
            <a:r>
              <a:rPr lang="en-US" altLang="en-US" b="1" dirty="0" smtClean="0">
                <a:solidFill>
                  <a:srgbClr val="3333CC"/>
                </a:solidFill>
                <a:latin typeface="Arial" panose="020B0604020202020204" pitchFamily="34" charset="0"/>
                <a:ea typeface="Times New Roman (Hebrew)" panose="02020603050405020304" pitchFamily="18" charset="0"/>
                <a:cs typeface="Times New Roman (Hebrew)" panose="02020603050405020304" pitchFamily="18" charset="0"/>
              </a:rPr>
              <a:t>Summary of Chapter 3</a:t>
            </a:r>
            <a:endParaRPr lang="en-US" altLang="en-US" b="1" dirty="0">
              <a:solidFill>
                <a:srgbClr val="3333CC"/>
              </a:solidFill>
              <a:latin typeface="Arial" panose="020B0604020202020204" pitchFamily="34" charset="0"/>
              <a:ea typeface="Times New Roman (Hebrew)" panose="02020603050405020304" pitchFamily="18" charset="0"/>
              <a:cs typeface="Times New Roman (Hebrew)" panose="02020603050405020304" pitchFamily="18" charset="0"/>
            </a:endParaRPr>
          </a:p>
        </p:txBody>
      </p:sp>
      <p:sp>
        <p:nvSpPr>
          <p:cNvPr id="141316" name="Text Box 3"/>
          <p:cNvSpPr txBox="1">
            <a:spLocks noChangeArrowheads="1"/>
          </p:cNvSpPr>
          <p:nvPr/>
        </p:nvSpPr>
        <p:spPr bwMode="auto">
          <a:xfrm>
            <a:off x="139700" y="940861"/>
            <a:ext cx="9004300" cy="51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971550" indent="-5143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l" rtl="0" eaLnBrk="1" hangingPunct="1">
              <a:lnSpc>
                <a:spcPct val="130000"/>
              </a:lnSpc>
              <a:spcBef>
                <a:spcPct val="50000"/>
              </a:spcBef>
            </a:pPr>
            <a:r>
              <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rPr>
              <a:t>The best structure predictors combine comparative and physics-based methods, and use data from NMR, SAXS, and EM experiments to guide the prediction process.</a:t>
            </a:r>
          </a:p>
          <a:p>
            <a:pPr algn="l" rtl="0" eaLnBrk="1" hangingPunct="1">
              <a:lnSpc>
                <a:spcPct val="130000"/>
              </a:lnSpc>
              <a:spcBef>
                <a:spcPct val="50000"/>
              </a:spcBef>
            </a:pPr>
            <a:r>
              <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rPr>
              <a:t>Recently developed methods that rely on the tendency of protein positions close in 3D space to co-evolve have been producing encouraging results. </a:t>
            </a:r>
          </a:p>
          <a:p>
            <a:pPr algn="l" rtl="0" eaLnBrk="1" hangingPunct="1">
              <a:lnSpc>
                <a:spcPct val="130000"/>
              </a:lnSpc>
              <a:spcBef>
                <a:spcPct val="50000"/>
              </a:spcBef>
            </a:pPr>
            <a:r>
              <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rPr>
              <a:t>Experimentally structures are deposited in the Protein Data Bank (PDB), whereas predicted structures can be found in </a:t>
            </a:r>
            <a:r>
              <a:rPr lang="en-US" altLang="en-US" sz="2600" smtClean="0">
                <a:latin typeface="Arial" panose="020B0604020202020204" pitchFamily="34" charset="0"/>
                <a:ea typeface="Times New Roman (Hebrew)" panose="02020603050405020304" pitchFamily="18" charset="0"/>
                <a:cs typeface="Times New Roman (Hebrew)" panose="02020603050405020304" pitchFamily="18" charset="0"/>
              </a:rPr>
              <a:t>several databases.</a:t>
            </a:r>
            <a:endPar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endParaRPr>
          </a:p>
        </p:txBody>
      </p:sp>
    </p:spTree>
    <p:extLst>
      <p:ext uri="{BB962C8B-B14F-4D97-AF65-F5344CB8AC3E}">
        <p14:creationId xmlns:p14="http://schemas.microsoft.com/office/powerpoint/2010/main" val="3815136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1450" y="1408113"/>
            <a:ext cx="62865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8"/>
          <p:cNvSpPr txBox="1">
            <a:spLocks noChangeArrowheads="1"/>
          </p:cNvSpPr>
          <p:nvPr/>
        </p:nvSpPr>
        <p:spPr bwMode="auto">
          <a:xfrm>
            <a:off x="261938" y="234950"/>
            <a:ext cx="8645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The physical approach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The physical approach</a:t>
            </a:r>
          </a:p>
        </p:txBody>
      </p:sp>
      <p:pic>
        <p:nvPicPr>
          <p:cNvPr id="7171" name="Picture 1"/>
          <p:cNvPicPr>
            <a:picLocks noChangeAspect="1"/>
          </p:cNvPicPr>
          <p:nvPr/>
        </p:nvPicPr>
        <p:blipFill>
          <a:blip r:embed="rId3">
            <a:extLst>
              <a:ext uri="{28A0092B-C50C-407E-A947-70E740481C1C}">
                <a14:useLocalDpi xmlns:a14="http://schemas.microsoft.com/office/drawing/2010/main" val="0"/>
              </a:ext>
            </a:extLst>
          </a:blip>
          <a:srcRect l="23116" t="30711" r="34496" b="28621"/>
          <a:stretch>
            <a:fillRect/>
          </a:stretch>
        </p:blipFill>
        <p:spPr bwMode="auto">
          <a:xfrm>
            <a:off x="1765300" y="2518822"/>
            <a:ext cx="5807075"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1028"/>
          <p:cNvSpPr txBox="1">
            <a:spLocks noChangeArrowheads="1"/>
          </p:cNvSpPr>
          <p:nvPr/>
        </p:nvSpPr>
        <p:spPr bwMode="auto">
          <a:xfrm>
            <a:off x="2513013" y="5238427"/>
            <a:ext cx="855662"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i="1"/>
              <a:t>G</a:t>
            </a:r>
            <a:r>
              <a:rPr lang="en-US" altLang="en-US" b="1" i="1" baseline="-25000"/>
              <a:t>1</a:t>
            </a:r>
            <a:endParaRPr lang="en-US" altLang="en-US" b="1" i="1"/>
          </a:p>
        </p:txBody>
      </p:sp>
      <p:sp>
        <p:nvSpPr>
          <p:cNvPr id="7173" name="Text Box 1028"/>
          <p:cNvSpPr txBox="1">
            <a:spLocks noChangeArrowheads="1"/>
          </p:cNvSpPr>
          <p:nvPr/>
        </p:nvSpPr>
        <p:spPr bwMode="auto">
          <a:xfrm>
            <a:off x="6257925" y="5238427"/>
            <a:ext cx="8572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i="1"/>
              <a:t>G</a:t>
            </a:r>
            <a:r>
              <a:rPr lang="en-US" altLang="en-US" b="1" i="1" baseline="-25000"/>
              <a:t>2</a:t>
            </a:r>
            <a:endParaRPr lang="en-US" altLang="en-US" b="1" i="1"/>
          </a:p>
        </p:txBody>
      </p:sp>
      <p:sp>
        <p:nvSpPr>
          <p:cNvPr id="7174" name="Text Box 1028"/>
          <p:cNvSpPr txBox="1">
            <a:spLocks noChangeArrowheads="1"/>
          </p:cNvSpPr>
          <p:nvPr/>
        </p:nvSpPr>
        <p:spPr bwMode="auto">
          <a:xfrm>
            <a:off x="3065463" y="5881365"/>
            <a:ext cx="34766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l-GR" altLang="en-US" sz="3600" b="1" dirty="0"/>
              <a:t>Δ</a:t>
            </a:r>
            <a:r>
              <a:rPr lang="en-US" altLang="en-US" sz="3600" b="1" i="1" dirty="0"/>
              <a:t>G = G</a:t>
            </a:r>
            <a:r>
              <a:rPr lang="en-US" altLang="en-US" sz="3600" b="1" i="1" baseline="-25000" dirty="0"/>
              <a:t>2 </a:t>
            </a:r>
            <a:r>
              <a:rPr lang="en-US" altLang="en-US" sz="3600" b="1" i="1" dirty="0" smtClean="0"/>
              <a:t>- G</a:t>
            </a:r>
            <a:r>
              <a:rPr lang="en-US" altLang="en-US" sz="3600" b="1" i="1" baseline="-25000" dirty="0" smtClean="0"/>
              <a:t>1</a:t>
            </a:r>
            <a:r>
              <a:rPr lang="en-US" altLang="en-US" sz="3600" b="1" i="1" dirty="0" smtClean="0"/>
              <a:t> </a:t>
            </a:r>
            <a:r>
              <a:rPr lang="en-US" altLang="en-US" sz="3600" b="1" i="1" dirty="0"/>
              <a:t>&lt; 0</a:t>
            </a:r>
          </a:p>
        </p:txBody>
      </p:sp>
      <p:sp>
        <p:nvSpPr>
          <p:cNvPr id="8" name="Text Box 5"/>
          <p:cNvSpPr txBox="1">
            <a:spLocks noChangeArrowheads="1"/>
          </p:cNvSpPr>
          <p:nvPr/>
        </p:nvSpPr>
        <p:spPr bwMode="auto">
          <a:xfrm>
            <a:off x="144463" y="914400"/>
            <a:ext cx="899953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909638" indent="-5143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rPr>
              <a:t>Assumptions</a:t>
            </a:r>
          </a:p>
          <a:p>
            <a:pPr lvl="1" algn="l" rtl="0" eaLnBrk="1" hangingPunct="1">
              <a:spcBef>
                <a:spcPct val="50000"/>
              </a:spcBef>
              <a:buFont typeface="Times New Roman" panose="02020603050405020304" pitchFamily="18" charset="0"/>
              <a:buAutoNum type="arabicPeriod"/>
              <a:defRPr/>
            </a:pPr>
            <a:r>
              <a:rPr lang="en-US" altLang="en-US" sz="2600" dirty="0" smtClean="0">
                <a:latin typeface="+mj-lt"/>
              </a:rPr>
              <a:t>Protein folding involves a free energy decrease</a:t>
            </a:r>
          </a:p>
          <a:p>
            <a:pPr lvl="1" algn="l" rtl="0" eaLnBrk="1" hangingPunct="1">
              <a:spcBef>
                <a:spcPct val="50000"/>
              </a:spcBef>
              <a:buFont typeface="Times New Roman" panose="02020603050405020304" pitchFamily="18" charset="0"/>
              <a:buAutoNum type="arabicPeriod"/>
              <a:defRPr/>
            </a:pPr>
            <a:r>
              <a:rPr lang="en-US" altLang="en-US" sz="2600" dirty="0">
                <a:latin typeface="+mj-lt"/>
              </a:rPr>
              <a:t>N</a:t>
            </a:r>
            <a:r>
              <a:rPr lang="en-US" altLang="en-US" sz="2600" dirty="0" smtClean="0">
                <a:latin typeface="+mj-lt"/>
              </a:rPr>
              <a:t>ative </a:t>
            </a:r>
            <a:r>
              <a:rPr lang="en-US" altLang="en-US" sz="2600" dirty="0" smtClean="0">
                <a:latin typeface="+mj-lt"/>
              </a:rPr>
              <a:t>structure has the </a:t>
            </a:r>
            <a:r>
              <a:rPr lang="en-US" altLang="en-US" sz="2600" dirty="0" smtClean="0">
                <a:latin typeface="+mj-lt"/>
              </a:rPr>
              <a:t>lowest free </a:t>
            </a:r>
            <a:r>
              <a:rPr lang="en-US" altLang="en-US" sz="2600" dirty="0" smtClean="0">
                <a:latin typeface="+mj-lt"/>
              </a:rPr>
              <a:t>energy </a:t>
            </a:r>
            <a:r>
              <a:rPr lang="en-US" altLang="en-US" sz="2000" dirty="0" smtClean="0">
                <a:latin typeface="+mj-lt"/>
              </a:rPr>
              <a:t>(global minimum)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
          <p:cNvSpPr txBox="1">
            <a:spLocks noChangeArrowheads="1"/>
          </p:cNvSpPr>
          <p:nvPr/>
        </p:nvSpPr>
        <p:spPr bwMode="auto">
          <a:xfrm>
            <a:off x="261938" y="234950"/>
            <a:ext cx="8645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The physical approach</a:t>
            </a:r>
          </a:p>
        </p:txBody>
      </p:sp>
      <p:sp>
        <p:nvSpPr>
          <p:cNvPr id="8195" name="Text Box 5"/>
          <p:cNvSpPr txBox="1">
            <a:spLocks noChangeArrowheads="1"/>
          </p:cNvSpPr>
          <p:nvPr/>
        </p:nvSpPr>
        <p:spPr bwMode="auto">
          <a:xfrm>
            <a:off x="144463" y="914400"/>
            <a:ext cx="8747125"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909638" indent="-5143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rPr>
              <a:t>Assumptions:</a:t>
            </a:r>
          </a:p>
          <a:p>
            <a:pPr lvl="1" algn="l" rtl="0" eaLnBrk="1" hangingPunct="1">
              <a:spcBef>
                <a:spcPct val="50000"/>
              </a:spcBef>
              <a:buFont typeface="+mj-lt"/>
              <a:buAutoNum type="arabicPeriod" startAt="3"/>
              <a:defRPr/>
            </a:pPr>
            <a:r>
              <a:rPr lang="en-US" altLang="en-US" sz="2600" dirty="0" smtClean="0">
                <a:latin typeface="+mj-lt"/>
              </a:rPr>
              <a:t>The folding process can be followed, given:</a:t>
            </a:r>
          </a:p>
          <a:p>
            <a:pPr lvl="2" algn="l" rtl="0" eaLnBrk="1" hangingPunct="1">
              <a:spcBef>
                <a:spcPct val="50000"/>
              </a:spcBef>
              <a:defRPr/>
            </a:pPr>
            <a:r>
              <a:rPr lang="en-US" altLang="en-US" dirty="0" smtClean="0">
                <a:latin typeface="+mj-lt"/>
              </a:rPr>
              <a:t>An explicit description of the unfolded structure and its surrounding (water, ions, lipids)</a:t>
            </a:r>
          </a:p>
          <a:p>
            <a:pPr lvl="2" algn="l" rtl="0" eaLnBrk="1" hangingPunct="1">
              <a:spcBef>
                <a:spcPct val="50000"/>
              </a:spcBef>
              <a:defRPr/>
            </a:pPr>
            <a:r>
              <a:rPr lang="en-US" altLang="en-US" dirty="0" smtClean="0">
                <a:latin typeface="+mj-lt"/>
              </a:rPr>
              <a:t>A mathematical description of the total energy of the system in a given configuration (‘</a:t>
            </a:r>
            <a:r>
              <a:rPr lang="en-US" altLang="en-US" i="1" dirty="0" smtClean="0">
                <a:latin typeface="+mj-lt"/>
              </a:rPr>
              <a:t>force field</a:t>
            </a:r>
            <a:r>
              <a:rPr lang="en-US" altLang="en-US" dirty="0" smtClean="0">
                <a:latin typeface="+mj-lt"/>
              </a:rPr>
              <a:t>’)</a:t>
            </a:r>
          </a:p>
          <a:p>
            <a:pPr lvl="2" algn="l" rtl="0" eaLnBrk="1" hangingPunct="1">
              <a:spcBef>
                <a:spcPct val="50000"/>
              </a:spcBef>
              <a:defRPr/>
            </a:pPr>
            <a:r>
              <a:rPr lang="en-US" altLang="en-US" dirty="0" smtClean="0">
                <a:latin typeface="+mj-lt"/>
              </a:rPr>
              <a:t>An algorithm for sampling different configurations of the system, to find the lowest-energy one (native)</a:t>
            </a:r>
            <a:endParaRPr lang="en-US" altLang="en-US" b="1" dirty="0" smtClean="0">
              <a:latin typeface="+mj-lt"/>
            </a:endParaRPr>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l="23116" t="30711" r="34496" b="28621"/>
          <a:stretch>
            <a:fillRect/>
          </a:stretch>
        </p:blipFill>
        <p:spPr bwMode="auto">
          <a:xfrm>
            <a:off x="5059390" y="4776788"/>
            <a:ext cx="35591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93675" y="947738"/>
            <a:ext cx="84137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pPr>
            <a:r>
              <a:rPr lang="en-US" altLang="en-US" sz="2600" b="1">
                <a:solidFill>
                  <a:srgbClr val="FF0066"/>
                </a:solidFill>
                <a:latin typeface="Arial" panose="020B0604020202020204" pitchFamily="34" charset="0"/>
              </a:rPr>
              <a:t>Explicit</a:t>
            </a:r>
            <a:r>
              <a:rPr lang="en-US" altLang="en-US" sz="2600" b="1">
                <a:solidFill>
                  <a:srgbClr val="339933"/>
                </a:solidFill>
                <a:latin typeface="Arial" panose="020B0604020202020204" pitchFamily="34" charset="0"/>
              </a:rPr>
              <a:t> system description</a:t>
            </a:r>
          </a:p>
        </p:txBody>
      </p:sp>
      <p:grpSp>
        <p:nvGrpSpPr>
          <p:cNvPr id="11267" name="Group 2"/>
          <p:cNvGrpSpPr>
            <a:grpSpLocks/>
          </p:cNvGrpSpPr>
          <p:nvPr/>
        </p:nvGrpSpPr>
        <p:grpSpPr bwMode="auto">
          <a:xfrm>
            <a:off x="215900" y="1879600"/>
            <a:ext cx="8767763" cy="4676775"/>
            <a:chOff x="215900" y="1879224"/>
            <a:chExt cx="8767763" cy="4677527"/>
          </a:xfrm>
        </p:grpSpPr>
        <p:pic>
          <p:nvPicPr>
            <p:cNvPr id="11269" name="Picture 1"/>
            <p:cNvPicPr>
              <a:picLocks noChangeAspect="1"/>
            </p:cNvPicPr>
            <p:nvPr/>
          </p:nvPicPr>
          <p:blipFill>
            <a:blip r:embed="rId3">
              <a:extLst>
                <a:ext uri="{28A0092B-C50C-407E-A947-70E740481C1C}">
                  <a14:useLocalDpi xmlns:a14="http://schemas.microsoft.com/office/drawing/2010/main" val="0"/>
                </a:ext>
              </a:extLst>
            </a:blip>
            <a:srcRect l="1945"/>
            <a:stretch>
              <a:fillRect/>
            </a:stretch>
          </p:blipFill>
          <p:spPr bwMode="auto">
            <a:xfrm>
              <a:off x="2101516" y="1879224"/>
              <a:ext cx="5185870" cy="467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7"/>
            <p:cNvSpPr txBox="1">
              <a:spLocks noChangeArrowheads="1"/>
            </p:cNvSpPr>
            <p:nvPr/>
          </p:nvSpPr>
          <p:spPr bwMode="auto">
            <a:xfrm>
              <a:off x="215900" y="2073275"/>
              <a:ext cx="173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sz="2400" b="1"/>
                <a:t>Protein</a:t>
              </a:r>
            </a:p>
          </p:txBody>
        </p:sp>
        <p:sp>
          <p:nvSpPr>
            <p:cNvPr id="11271" name="Text Box 8"/>
            <p:cNvSpPr txBox="1">
              <a:spLocks noChangeArrowheads="1"/>
            </p:cNvSpPr>
            <p:nvPr/>
          </p:nvSpPr>
          <p:spPr bwMode="auto">
            <a:xfrm>
              <a:off x="7243763" y="2214563"/>
              <a:ext cx="173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sz="2400" b="1"/>
                <a:t>Water</a:t>
              </a:r>
            </a:p>
          </p:txBody>
        </p:sp>
        <p:sp>
          <p:nvSpPr>
            <p:cNvPr id="11272" name="Line 9"/>
            <p:cNvSpPr>
              <a:spLocks noChangeShapeType="1"/>
            </p:cNvSpPr>
            <p:nvPr/>
          </p:nvSpPr>
          <p:spPr bwMode="auto">
            <a:xfrm>
              <a:off x="1612900" y="2327275"/>
              <a:ext cx="1477963" cy="352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3" name="Line 10"/>
            <p:cNvSpPr>
              <a:spLocks noChangeShapeType="1"/>
            </p:cNvSpPr>
            <p:nvPr/>
          </p:nvSpPr>
          <p:spPr bwMode="auto">
            <a:xfrm flipH="1">
              <a:off x="6778625" y="2651125"/>
              <a:ext cx="1014413" cy="5524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4" name="Line 11"/>
            <p:cNvSpPr>
              <a:spLocks noChangeShapeType="1"/>
            </p:cNvSpPr>
            <p:nvPr/>
          </p:nvSpPr>
          <p:spPr bwMode="auto">
            <a:xfrm>
              <a:off x="920750" y="4217988"/>
              <a:ext cx="1477963" cy="352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5" name="Text Box 12"/>
            <p:cNvSpPr txBox="1">
              <a:spLocks noChangeArrowheads="1"/>
            </p:cNvSpPr>
            <p:nvPr/>
          </p:nvSpPr>
          <p:spPr bwMode="auto">
            <a:xfrm>
              <a:off x="277813" y="3963988"/>
              <a:ext cx="69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sz="2400" b="1"/>
                <a:t>Na</a:t>
              </a:r>
              <a:r>
                <a:rPr lang="en-US" altLang="en-US" sz="2400" b="1" baseline="30000"/>
                <a:t>+</a:t>
              </a:r>
              <a:endParaRPr lang="en-US" altLang="en-US" sz="2400" b="1"/>
            </a:p>
          </p:txBody>
        </p:sp>
        <p:sp>
          <p:nvSpPr>
            <p:cNvPr id="11276" name="Line 13"/>
            <p:cNvSpPr>
              <a:spLocks noChangeShapeType="1"/>
            </p:cNvSpPr>
            <p:nvPr/>
          </p:nvSpPr>
          <p:spPr bwMode="auto">
            <a:xfrm>
              <a:off x="1303338" y="5727700"/>
              <a:ext cx="1477962" cy="352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7" name="Text Box 14"/>
            <p:cNvSpPr txBox="1">
              <a:spLocks noChangeArrowheads="1"/>
            </p:cNvSpPr>
            <p:nvPr/>
          </p:nvSpPr>
          <p:spPr bwMode="auto">
            <a:xfrm>
              <a:off x="660400" y="5473700"/>
              <a:ext cx="69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sz="2400" b="1"/>
                <a:t>Cl</a:t>
              </a:r>
              <a:r>
                <a:rPr lang="en-US" altLang="en-US" sz="2400" b="1" baseline="30000"/>
                <a:t>-</a:t>
              </a:r>
              <a:endParaRPr lang="en-US" altLang="en-US" sz="2400" b="1"/>
            </a:p>
          </p:txBody>
        </p:sp>
      </p:grpSp>
      <p:sp>
        <p:nvSpPr>
          <p:cNvPr id="11268" name="Text Box 8"/>
          <p:cNvSpPr txBox="1">
            <a:spLocks noChangeArrowheads="1"/>
          </p:cNvSpPr>
          <p:nvPr/>
        </p:nvSpPr>
        <p:spPr bwMode="auto">
          <a:xfrm>
            <a:off x="246063" y="122238"/>
            <a:ext cx="864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rPr>
              <a:t>The physical approach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855"/>
          <a:stretch/>
        </p:blipFill>
        <p:spPr>
          <a:xfrm>
            <a:off x="170481" y="898900"/>
            <a:ext cx="8516544" cy="502145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עיצוב ברירת מחדל">
  <a:themeElements>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עיצוב ברירת מחדל">
      <a:majorFont>
        <a:latin typeface="Times New Roman"/>
        <a:ea typeface=""/>
        <a:cs typeface="Times New Roman (Hebrew)"/>
      </a:majorFont>
      <a:minorFont>
        <a:latin typeface="Times New Roman"/>
        <a:ea typeface=""/>
        <a:cs typeface="Times New Roman (Hebr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5691</TotalTime>
  <Words>3592</Words>
  <Application>Microsoft Office PowerPoint</Application>
  <PresentationFormat>On-screen Show (4:3)</PresentationFormat>
  <Paragraphs>311</Paragraphs>
  <Slides>41</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Symbol</vt:lpstr>
      <vt:lpstr>Times New Roman</vt:lpstr>
      <vt:lpstr>Times New Roman (Hebrew)</vt:lpstr>
      <vt:lpstr>Wingdings</vt:lpstr>
      <vt:lpstr>עיצוב ברירת מחדל</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Amit</dc:creator>
  <cp:lastModifiedBy>Amit Kessel</cp:lastModifiedBy>
  <cp:revision>556</cp:revision>
  <dcterms:created xsi:type="dcterms:W3CDTF">2009-05-09T12:34:21Z</dcterms:created>
  <dcterms:modified xsi:type="dcterms:W3CDTF">2021-02-12T17:51:00Z</dcterms:modified>
</cp:coreProperties>
</file>