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7" r:id="rId2"/>
    <p:sldId id="256" r:id="rId3"/>
    <p:sldId id="288" r:id="rId4"/>
    <p:sldId id="28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0" r:id="rId24"/>
    <p:sldId id="277" r:id="rId25"/>
    <p:sldId id="279" r:id="rId26"/>
    <p:sldId id="280" r:id="rId27"/>
    <p:sldId id="281" r:id="rId28"/>
    <p:sldId id="291" r:id="rId29"/>
    <p:sldId id="282" r:id="rId30"/>
    <p:sldId id="292" r:id="rId31"/>
    <p:sldId id="283" r:id="rId32"/>
    <p:sldId id="293" r:id="rId33"/>
    <p:sldId id="284" r:id="rId34"/>
    <p:sldId id="285" r:id="rId35"/>
    <p:sldId id="286" r:id="rId36"/>
  </p:sldIdLst>
  <p:sldSz cx="9144000" cy="6858000" type="screen4x3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Times New Roman (Hebrew)" panose="02020603050405020304" pitchFamily="18" charset="0"/>
        <a:cs typeface="Times New Roman (Hebrew)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00"/>
    <a:srgbClr val="F8F8F8"/>
    <a:srgbClr val="CC0099"/>
    <a:srgbClr val="33993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662" autoAdjust="0"/>
    <p:restoredTop sz="90929"/>
  </p:normalViewPr>
  <p:slideViewPr>
    <p:cSldViewPr snapToGrid="0">
      <p:cViewPr>
        <p:scale>
          <a:sx n="60" d="100"/>
          <a:sy n="60" d="100"/>
        </p:scale>
        <p:origin x="1656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8D959-0E0C-47E4-9F24-E21B56A8A4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16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202D6-08D6-4926-8C6A-C42FA84B7B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04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4A4C7-E98E-4ACB-B9D5-7E0406537E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19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AB424-50E7-45DD-9D5B-87C85D562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69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1314C-A4AD-4373-928A-4CCF4B0386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62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B2616-7123-4F3D-9717-7778EEF99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29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C2A65-488B-4D1A-A911-9C326EB0E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49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E4B3E-46F6-44B6-822D-8C02691FB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88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4D67B-DF71-4283-B2F2-8E6789708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93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2F13E-4BA7-4862-B997-6CABAA2D3F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81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7B58F-F150-47A0-AE1A-3DC27C8B7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68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en-US" smtClean="0"/>
              <a:t>לחץ כדי לערוך סגנונות טקסט של תבנית בסיס</a:t>
            </a:r>
          </a:p>
          <a:p>
            <a:pPr lvl="1"/>
            <a:r>
              <a:rPr lang="he-IL" altLang="en-US" smtClean="0"/>
              <a:t>רמה שנייה</a:t>
            </a:r>
          </a:p>
          <a:p>
            <a:pPr lvl="2"/>
            <a:r>
              <a:rPr lang="he-IL" altLang="en-US" smtClean="0"/>
              <a:t>רמה שלישית</a:t>
            </a:r>
          </a:p>
          <a:p>
            <a:pPr lvl="3"/>
            <a:r>
              <a:rPr lang="he-IL" altLang="en-US" smtClean="0"/>
              <a:t>רמה רביעית</a:t>
            </a:r>
          </a:p>
          <a:p>
            <a:pPr lvl="4"/>
            <a:r>
              <a:rPr lang="he-IL" altLang="en-US" smtClean="0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ea typeface="+mn-ea"/>
                <a:cs typeface="Times New Roman (Hebrew)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ea typeface="+mn-ea"/>
                <a:cs typeface="Times New Roman (Hebrew)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>
                <a:ea typeface="+mn-ea"/>
                <a:cs typeface="Times New Roman (Hebrew)" panose="02020603050405020304" pitchFamily="18" charset="0"/>
              </a:defRPr>
            </a:lvl1pPr>
          </a:lstStyle>
          <a:p>
            <a:pPr>
              <a:defRPr/>
            </a:pPr>
            <a:fld id="{8AC5A964-C723-4A63-A951-3BECDD1DDB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 (Hebrew)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Times New Roman (Hebrew)" panose="02020603050405020304" pitchFamily="18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050"/>
          <p:cNvSpPr txBox="1">
            <a:spLocks noChangeArrowheads="1"/>
          </p:cNvSpPr>
          <p:nvPr/>
        </p:nvSpPr>
        <p:spPr bwMode="auto">
          <a:xfrm>
            <a:off x="303213" y="919163"/>
            <a:ext cx="86455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Proteins: </a:t>
            </a:r>
            <a:r>
              <a:rPr lang="en-US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Structure, Function, and Motion</a:t>
            </a: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baseline="30000" dirty="0">
                <a:solidFill>
                  <a:schemeClr val="accent2"/>
                </a:solidFill>
                <a:cs typeface="Arial" panose="020B0604020202020204" pitchFamily="34" charset="0"/>
              </a:rPr>
              <a:t>nd</a:t>
            </a:r>
            <a:r>
              <a:rPr lang="en-US" altLang="en-US" sz="2800" b="1" dirty="0">
                <a:solidFill>
                  <a:schemeClr val="accent2"/>
                </a:solidFill>
                <a:cs typeface="Arial" panose="020B0604020202020204" pitchFamily="34" charset="0"/>
              </a:rPr>
              <a:t> Edition (</a:t>
            </a:r>
            <a:r>
              <a:rPr lang="en-US" altLang="en-US" sz="28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2018)</a:t>
            </a:r>
            <a:endParaRPr lang="en-US" altLang="en-US" sz="2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Kessel &amp; Nir Ben-Tal</a:t>
            </a: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53975" y="117475"/>
            <a:ext cx="909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 Neue"/>
                <a:cs typeface="Times New Roman (Hebrew)" panose="02020603050405020304" pitchFamily="18" charset="0"/>
              </a:rPr>
              <a:t>This PPT presentation is provided as suppl. material to the book:</a:t>
            </a:r>
            <a:endParaRPr lang="en-US" altLang="en-US" sz="2400">
              <a:cs typeface="Times New Roman (Hebrew)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91" y="3597275"/>
            <a:ext cx="2333992" cy="31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4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10243" name="Text Box 24"/>
          <p:cNvSpPr txBox="1">
            <a:spLocks noChangeArrowheads="1"/>
          </p:cNvSpPr>
          <p:nvPr/>
        </p:nvSpPr>
        <p:spPr bwMode="auto">
          <a:xfrm>
            <a:off x="519113" y="1060450"/>
            <a:ext cx="6461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I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5687" r="9805" b="25490"/>
          <a:stretch>
            <a:fillRect/>
          </a:stretch>
        </p:blipFill>
        <p:spPr bwMode="auto">
          <a:xfrm>
            <a:off x="519113" y="2339975"/>
            <a:ext cx="28956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25153" r="14140" b="22612"/>
          <a:stretch>
            <a:fillRect/>
          </a:stretch>
        </p:blipFill>
        <p:spPr bwMode="auto">
          <a:xfrm>
            <a:off x="3925888" y="1422400"/>
            <a:ext cx="480060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4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11267" name="Text Box 24"/>
          <p:cNvSpPr txBox="1">
            <a:spLocks noChangeArrowheads="1"/>
          </p:cNvSpPr>
          <p:nvPr/>
        </p:nvSpPr>
        <p:spPr bwMode="auto">
          <a:xfrm>
            <a:off x="519113" y="1060450"/>
            <a:ext cx="6461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II</a:t>
            </a:r>
          </a:p>
        </p:txBody>
      </p:sp>
      <p:pic>
        <p:nvPicPr>
          <p:cNvPr id="112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19608" r="30785" b="21765"/>
          <a:stretch>
            <a:fillRect/>
          </a:stretch>
        </p:blipFill>
        <p:spPr bwMode="auto">
          <a:xfrm>
            <a:off x="2890838" y="1344613"/>
            <a:ext cx="2998787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4"/>
          <p:cNvSpPr txBox="1">
            <a:spLocks noChangeArrowheads="1"/>
          </p:cNvSpPr>
          <p:nvPr/>
        </p:nvSpPr>
        <p:spPr bwMode="auto">
          <a:xfrm>
            <a:off x="200025" y="403225"/>
            <a:ext cx="855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grpSp>
        <p:nvGrpSpPr>
          <p:cNvPr id="12291" name="Group 41"/>
          <p:cNvGrpSpPr>
            <a:grpSpLocks/>
          </p:cNvGrpSpPr>
          <p:nvPr/>
        </p:nvGrpSpPr>
        <p:grpSpPr bwMode="auto">
          <a:xfrm>
            <a:off x="1597025" y="1014413"/>
            <a:ext cx="5607050" cy="4845050"/>
            <a:chOff x="1006" y="639"/>
            <a:chExt cx="3532" cy="3052"/>
          </a:xfrm>
        </p:grpSpPr>
        <p:pic>
          <p:nvPicPr>
            <p:cNvPr id="12293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" y="645"/>
              <a:ext cx="3261" cy="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94" name="Text Box 38"/>
            <p:cNvSpPr txBox="1">
              <a:spLocks noChangeArrowheads="1"/>
            </p:cNvSpPr>
            <p:nvPr/>
          </p:nvSpPr>
          <p:spPr bwMode="auto">
            <a:xfrm>
              <a:off x="1948" y="3441"/>
              <a:ext cx="16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Wavelength</a:t>
              </a:r>
            </a:p>
          </p:txBody>
        </p:sp>
        <p:sp>
          <p:nvSpPr>
            <p:cNvPr id="12295" name="Text Box 39"/>
            <p:cNvSpPr txBox="1">
              <a:spLocks noChangeArrowheads="1"/>
            </p:cNvSpPr>
            <p:nvPr/>
          </p:nvSpPr>
          <p:spPr bwMode="auto">
            <a:xfrm rot="-5400000">
              <a:off x="316" y="1798"/>
              <a:ext cx="16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Signal</a:t>
              </a:r>
            </a:p>
          </p:txBody>
        </p:sp>
        <p:sp>
          <p:nvSpPr>
            <p:cNvPr id="12296" name="Line 40"/>
            <p:cNvSpPr>
              <a:spLocks noChangeShapeType="1"/>
            </p:cNvSpPr>
            <p:nvPr/>
          </p:nvSpPr>
          <p:spPr bwMode="auto">
            <a:xfrm flipV="1">
              <a:off x="1314" y="639"/>
              <a:ext cx="0" cy="25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3425825" y="6237288"/>
            <a:ext cx="2379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00025" y="403225"/>
            <a:ext cx="855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13315" name="Picture 3" descr="C:\Documents and Settings\Amit\My Documents\Amit\Book\English\CH3 - Methods\Figures\Pymol Files\3-NMRb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14345" r="9950" b="18449"/>
          <a:stretch>
            <a:fillRect/>
          </a:stretch>
        </p:blipFill>
        <p:spPr bwMode="auto">
          <a:xfrm>
            <a:off x="781050" y="2116138"/>
            <a:ext cx="3306763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Documents and Settings\Amit\My Documents\Amit\Book\English\CH3 - Methods\Figures\Pymol Files\3-NMRb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t="6657" r="4771" b="15671"/>
          <a:stretch>
            <a:fillRect/>
          </a:stretch>
        </p:blipFill>
        <p:spPr bwMode="auto">
          <a:xfrm>
            <a:off x="5292725" y="2055813"/>
            <a:ext cx="32734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4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1433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789113"/>
            <a:ext cx="4384675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789113"/>
            <a:ext cx="406241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3500438" y="6062663"/>
            <a:ext cx="238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grpSp>
        <p:nvGrpSpPr>
          <p:cNvPr id="15363" name="Group 10"/>
          <p:cNvGrpSpPr>
            <a:grpSpLocks/>
          </p:cNvGrpSpPr>
          <p:nvPr/>
        </p:nvGrpSpPr>
        <p:grpSpPr bwMode="auto">
          <a:xfrm>
            <a:off x="215900" y="941388"/>
            <a:ext cx="8232775" cy="5662612"/>
            <a:chOff x="215153" y="941296"/>
            <a:chExt cx="8233660" cy="5662651"/>
          </a:xfrm>
        </p:grpSpPr>
        <p:pic>
          <p:nvPicPr>
            <p:cNvPr id="15364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1" t="729" b="50987"/>
            <a:stretch>
              <a:fillRect/>
            </a:stretch>
          </p:blipFill>
          <p:spPr bwMode="auto">
            <a:xfrm>
              <a:off x="215153" y="941296"/>
              <a:ext cx="4188757" cy="165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t="49796" r="10757"/>
            <a:stretch>
              <a:fillRect/>
            </a:stretch>
          </p:blipFill>
          <p:spPr bwMode="auto">
            <a:xfrm>
              <a:off x="4840940" y="1559861"/>
              <a:ext cx="3402106" cy="1719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27" t="28206" r="20667" b="67476"/>
            <a:stretch>
              <a:fillRect/>
            </a:stretch>
          </p:blipFill>
          <p:spPr bwMode="auto">
            <a:xfrm>
              <a:off x="4410634" y="1916207"/>
              <a:ext cx="430306" cy="147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426" y="4035560"/>
              <a:ext cx="2568387" cy="2568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368" name="Straight Arrow Connector 9"/>
            <p:cNvCxnSpPr>
              <a:cxnSpLocks noChangeShapeType="1"/>
            </p:cNvCxnSpPr>
            <p:nvPr/>
          </p:nvCxnSpPr>
          <p:spPr bwMode="auto">
            <a:xfrm>
              <a:off x="7164620" y="3482790"/>
              <a:ext cx="0" cy="51098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850900"/>
            <a:ext cx="814705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804863" y="1196975"/>
            <a:ext cx="230187" cy="268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89" name="Rectangle 13"/>
          <p:cNvSpPr>
            <a:spLocks noChangeArrowheads="1"/>
          </p:cNvSpPr>
          <p:nvPr/>
        </p:nvSpPr>
        <p:spPr bwMode="auto">
          <a:xfrm>
            <a:off x="3551238" y="1196975"/>
            <a:ext cx="231775" cy="268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90" name="Rectangle 14"/>
          <p:cNvSpPr>
            <a:spLocks noChangeArrowheads="1"/>
          </p:cNvSpPr>
          <p:nvPr/>
        </p:nvSpPr>
        <p:spPr bwMode="auto">
          <a:xfrm>
            <a:off x="6416675" y="1196975"/>
            <a:ext cx="231775" cy="268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91" name="Rectangle 15"/>
          <p:cNvSpPr>
            <a:spLocks noChangeArrowheads="1"/>
          </p:cNvSpPr>
          <p:nvPr/>
        </p:nvSpPr>
        <p:spPr bwMode="auto">
          <a:xfrm>
            <a:off x="2987675" y="3473450"/>
            <a:ext cx="230188" cy="269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92" name="Rectangle 16"/>
          <p:cNvSpPr>
            <a:spLocks noChangeArrowheads="1"/>
          </p:cNvSpPr>
          <p:nvPr/>
        </p:nvSpPr>
        <p:spPr bwMode="auto">
          <a:xfrm>
            <a:off x="5084763" y="3473450"/>
            <a:ext cx="231775" cy="269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5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20000" r="15881" b="18431"/>
          <a:stretch>
            <a:fillRect/>
          </a:stretch>
        </p:blipFill>
        <p:spPr bwMode="auto">
          <a:xfrm>
            <a:off x="1447800" y="669925"/>
            <a:ext cx="6432550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3473450" y="6330950"/>
            <a:ext cx="238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1" descr="C:\Documents and Settings\Amit\My Documents\Amit\Book\1_Revised_draft\CH3\Figures\Source files\3-5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9388"/>
            <a:ext cx="5335588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77"/>
          <p:cNvSpPr txBox="1">
            <a:spLocks noChangeArrowheads="1"/>
          </p:cNvSpPr>
          <p:nvPr/>
        </p:nvSpPr>
        <p:spPr bwMode="auto">
          <a:xfrm>
            <a:off x="7566025" y="3613150"/>
            <a:ext cx="1577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/>
              <a:t>Lipid </a:t>
            </a:r>
          </a:p>
          <a:p>
            <a:pPr algn="ctr" rtl="0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/>
              <a:t>bilayer</a:t>
            </a:r>
          </a:p>
        </p:txBody>
      </p:sp>
      <p:sp>
        <p:nvSpPr>
          <p:cNvPr id="18436" name="Text Box 83"/>
          <p:cNvSpPr txBox="1">
            <a:spLocks noChangeArrowheads="1"/>
          </p:cNvSpPr>
          <p:nvPr/>
        </p:nvSpPr>
        <p:spPr bwMode="auto">
          <a:xfrm>
            <a:off x="111125" y="3130550"/>
            <a:ext cx="1169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Protein</a:t>
            </a:r>
          </a:p>
        </p:txBody>
      </p:sp>
      <p:sp>
        <p:nvSpPr>
          <p:cNvPr id="18437" name="AutoShape 86"/>
          <p:cNvSpPr>
            <a:spLocks/>
          </p:cNvSpPr>
          <p:nvPr/>
        </p:nvSpPr>
        <p:spPr bwMode="auto">
          <a:xfrm>
            <a:off x="7656513" y="2382838"/>
            <a:ext cx="192087" cy="3197225"/>
          </a:xfrm>
          <a:prstGeom prst="rightBrace">
            <a:avLst>
              <a:gd name="adj1" fmla="val 13870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8" name="Line 82"/>
          <p:cNvSpPr>
            <a:spLocks noChangeShapeType="1"/>
          </p:cNvSpPr>
          <p:nvPr/>
        </p:nvSpPr>
        <p:spPr bwMode="auto">
          <a:xfrm flipV="1">
            <a:off x="1201738" y="3416300"/>
            <a:ext cx="2381250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Text Box 87"/>
          <p:cNvSpPr txBox="1">
            <a:spLocks noChangeArrowheads="1"/>
          </p:cNvSpPr>
          <p:nvPr/>
        </p:nvSpPr>
        <p:spPr bwMode="auto">
          <a:xfrm>
            <a:off x="7764463" y="1035050"/>
            <a:ext cx="1169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Water</a:t>
            </a:r>
          </a:p>
        </p:txBody>
      </p:sp>
      <p:sp>
        <p:nvSpPr>
          <p:cNvPr id="18440" name="Text Box 92"/>
          <p:cNvSpPr txBox="1">
            <a:spLocks noChangeArrowheads="1"/>
          </p:cNvSpPr>
          <p:nvPr/>
        </p:nvSpPr>
        <p:spPr bwMode="auto">
          <a:xfrm>
            <a:off x="203200" y="246063"/>
            <a:ext cx="465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18441" name="Text Box 93"/>
          <p:cNvSpPr txBox="1">
            <a:spLocks noChangeArrowheads="1"/>
          </p:cNvSpPr>
          <p:nvPr/>
        </p:nvSpPr>
        <p:spPr bwMode="auto">
          <a:xfrm>
            <a:off x="125413" y="1098550"/>
            <a:ext cx="1739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Lipid head groups</a:t>
            </a:r>
          </a:p>
        </p:txBody>
      </p:sp>
      <p:sp>
        <p:nvSpPr>
          <p:cNvPr id="18442" name="Line 94"/>
          <p:cNvSpPr>
            <a:spLocks noChangeShapeType="1"/>
          </p:cNvSpPr>
          <p:nvPr/>
        </p:nvSpPr>
        <p:spPr bwMode="auto">
          <a:xfrm>
            <a:off x="1638300" y="1700213"/>
            <a:ext cx="365125" cy="638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AutoShape 95"/>
          <p:cNvSpPr>
            <a:spLocks/>
          </p:cNvSpPr>
          <p:nvPr/>
        </p:nvSpPr>
        <p:spPr bwMode="auto">
          <a:xfrm>
            <a:off x="7634288" y="241300"/>
            <a:ext cx="192087" cy="2084388"/>
          </a:xfrm>
          <a:prstGeom prst="rightBrace">
            <a:avLst>
              <a:gd name="adj1" fmla="val 9042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44" name="Text Box 96"/>
          <p:cNvSpPr txBox="1">
            <a:spLocks noChangeArrowheads="1"/>
          </p:cNvSpPr>
          <p:nvPr/>
        </p:nvSpPr>
        <p:spPr bwMode="auto">
          <a:xfrm>
            <a:off x="161925" y="2124075"/>
            <a:ext cx="173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Lipid tails</a:t>
            </a:r>
          </a:p>
        </p:txBody>
      </p:sp>
      <p:sp>
        <p:nvSpPr>
          <p:cNvPr id="18445" name="Line 97"/>
          <p:cNvSpPr>
            <a:spLocks noChangeShapeType="1"/>
          </p:cNvSpPr>
          <p:nvPr/>
        </p:nvSpPr>
        <p:spPr bwMode="auto">
          <a:xfrm>
            <a:off x="1241425" y="2568575"/>
            <a:ext cx="863600" cy="522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/>
          <p:cNvGrpSpPr>
            <a:grpSpLocks/>
          </p:cNvGrpSpPr>
          <p:nvPr/>
        </p:nvGrpSpPr>
        <p:grpSpPr bwMode="auto">
          <a:xfrm>
            <a:off x="498475" y="631825"/>
            <a:ext cx="7464425" cy="5372100"/>
            <a:chOff x="68263" y="604838"/>
            <a:chExt cx="7464425" cy="5372100"/>
          </a:xfrm>
        </p:grpSpPr>
        <p:sp>
          <p:nvSpPr>
            <p:cNvPr id="19460" name="Text Box 3"/>
            <p:cNvSpPr txBox="1">
              <a:spLocks noChangeArrowheads="1"/>
            </p:cNvSpPr>
            <p:nvPr/>
          </p:nvSpPr>
          <p:spPr bwMode="auto">
            <a:xfrm>
              <a:off x="3382963" y="5580063"/>
              <a:ext cx="2279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Configuration</a:t>
              </a:r>
            </a:p>
          </p:txBody>
        </p:sp>
        <p:sp>
          <p:nvSpPr>
            <p:cNvPr id="19461" name="Text Box 4"/>
            <p:cNvSpPr txBox="1">
              <a:spLocks noChangeArrowheads="1"/>
            </p:cNvSpPr>
            <p:nvPr/>
          </p:nvSpPr>
          <p:spPr bwMode="auto">
            <a:xfrm>
              <a:off x="342900" y="604838"/>
              <a:ext cx="23018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/>
                <a:t>Potential Energy</a:t>
              </a:r>
            </a:p>
          </p:txBody>
        </p:sp>
        <p:grpSp>
          <p:nvGrpSpPr>
            <p:cNvPr id="19462" name="Group 5"/>
            <p:cNvGrpSpPr>
              <a:grpSpLocks/>
            </p:cNvGrpSpPr>
            <p:nvPr/>
          </p:nvGrpSpPr>
          <p:grpSpPr bwMode="auto">
            <a:xfrm>
              <a:off x="1481138" y="1081088"/>
              <a:ext cx="5789612" cy="4419600"/>
              <a:chOff x="2005" y="844"/>
              <a:chExt cx="2343" cy="2784"/>
            </a:xfrm>
          </p:grpSpPr>
          <p:sp>
            <p:nvSpPr>
              <p:cNvPr id="19477" name="Line 6"/>
              <p:cNvSpPr>
                <a:spLocks noChangeShapeType="1"/>
              </p:cNvSpPr>
              <p:nvPr/>
            </p:nvSpPr>
            <p:spPr bwMode="auto">
              <a:xfrm>
                <a:off x="2006" y="844"/>
                <a:ext cx="7" cy="27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8" name="Line 7"/>
              <p:cNvSpPr>
                <a:spLocks noChangeShapeType="1"/>
              </p:cNvSpPr>
              <p:nvPr/>
            </p:nvSpPr>
            <p:spPr bwMode="auto">
              <a:xfrm flipH="1">
                <a:off x="2005" y="3622"/>
                <a:ext cx="2343" cy="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63" name="Freeform 20"/>
            <p:cNvSpPr>
              <a:spLocks/>
            </p:cNvSpPr>
            <p:nvPr/>
          </p:nvSpPr>
          <p:spPr bwMode="auto">
            <a:xfrm>
              <a:off x="2303463" y="1314450"/>
              <a:ext cx="4471987" cy="3481388"/>
            </a:xfrm>
            <a:custGeom>
              <a:avLst/>
              <a:gdLst>
                <a:gd name="T0" fmla="*/ 0 w 2817"/>
                <a:gd name="T1" fmla="*/ 2147483646 h 2193"/>
                <a:gd name="T2" fmla="*/ 2147483646 w 2817"/>
                <a:gd name="T3" fmla="*/ 2147483646 h 2193"/>
                <a:gd name="T4" fmla="*/ 2147483646 w 2817"/>
                <a:gd name="T5" fmla="*/ 2147483646 h 2193"/>
                <a:gd name="T6" fmla="*/ 2147483646 w 2817"/>
                <a:gd name="T7" fmla="*/ 2147483646 h 2193"/>
                <a:gd name="T8" fmla="*/ 2147483646 w 2817"/>
                <a:gd name="T9" fmla="*/ 2147483646 h 2193"/>
                <a:gd name="T10" fmla="*/ 2147483646 w 2817"/>
                <a:gd name="T11" fmla="*/ 2147483646 h 2193"/>
                <a:gd name="T12" fmla="*/ 2147483646 w 2817"/>
                <a:gd name="T13" fmla="*/ 2147483646 h 2193"/>
                <a:gd name="T14" fmla="*/ 2147483646 w 2817"/>
                <a:gd name="T15" fmla="*/ 2147483646 h 2193"/>
                <a:gd name="T16" fmla="*/ 2147483646 w 2817"/>
                <a:gd name="T17" fmla="*/ 2147483646 h 2193"/>
                <a:gd name="T18" fmla="*/ 2147483646 w 2817"/>
                <a:gd name="T19" fmla="*/ 2147483646 h 2193"/>
                <a:gd name="T20" fmla="*/ 2147483646 w 2817"/>
                <a:gd name="T21" fmla="*/ 2147483646 h 2193"/>
                <a:gd name="T22" fmla="*/ 2147483646 w 2817"/>
                <a:gd name="T23" fmla="*/ 2147483646 h 2193"/>
                <a:gd name="T24" fmla="*/ 2147483646 w 2817"/>
                <a:gd name="T25" fmla="*/ 2147483646 h 2193"/>
                <a:gd name="T26" fmla="*/ 2147483646 w 2817"/>
                <a:gd name="T27" fmla="*/ 2147483646 h 2193"/>
                <a:gd name="T28" fmla="*/ 2147483646 w 2817"/>
                <a:gd name="T29" fmla="*/ 0 h 21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817" h="2193">
                  <a:moveTo>
                    <a:pt x="0" y="16"/>
                  </a:moveTo>
                  <a:cubicBezTo>
                    <a:pt x="9" y="171"/>
                    <a:pt x="18" y="326"/>
                    <a:pt x="52" y="372"/>
                  </a:cubicBezTo>
                  <a:cubicBezTo>
                    <a:pt x="86" y="418"/>
                    <a:pt x="149" y="222"/>
                    <a:pt x="204" y="294"/>
                  </a:cubicBezTo>
                  <a:cubicBezTo>
                    <a:pt x="259" y="366"/>
                    <a:pt x="330" y="744"/>
                    <a:pt x="382" y="802"/>
                  </a:cubicBezTo>
                  <a:cubicBezTo>
                    <a:pt x="434" y="860"/>
                    <a:pt x="439" y="530"/>
                    <a:pt x="518" y="645"/>
                  </a:cubicBezTo>
                  <a:cubicBezTo>
                    <a:pt x="597" y="760"/>
                    <a:pt x="774" y="1365"/>
                    <a:pt x="858" y="1493"/>
                  </a:cubicBezTo>
                  <a:cubicBezTo>
                    <a:pt x="942" y="1621"/>
                    <a:pt x="949" y="1301"/>
                    <a:pt x="1021" y="1414"/>
                  </a:cubicBezTo>
                  <a:cubicBezTo>
                    <a:pt x="1093" y="1527"/>
                    <a:pt x="1185" y="2193"/>
                    <a:pt x="1293" y="2174"/>
                  </a:cubicBezTo>
                  <a:cubicBezTo>
                    <a:pt x="1401" y="2155"/>
                    <a:pt x="1583" y="1406"/>
                    <a:pt x="1670" y="1299"/>
                  </a:cubicBezTo>
                  <a:cubicBezTo>
                    <a:pt x="1757" y="1192"/>
                    <a:pt x="1746" y="1600"/>
                    <a:pt x="1817" y="1535"/>
                  </a:cubicBezTo>
                  <a:cubicBezTo>
                    <a:pt x="1888" y="1470"/>
                    <a:pt x="2022" y="992"/>
                    <a:pt x="2099" y="912"/>
                  </a:cubicBezTo>
                  <a:cubicBezTo>
                    <a:pt x="2176" y="832"/>
                    <a:pt x="2203" y="1141"/>
                    <a:pt x="2278" y="1058"/>
                  </a:cubicBezTo>
                  <a:cubicBezTo>
                    <a:pt x="2353" y="975"/>
                    <a:pt x="2484" y="514"/>
                    <a:pt x="2550" y="414"/>
                  </a:cubicBezTo>
                  <a:cubicBezTo>
                    <a:pt x="2616" y="314"/>
                    <a:pt x="2631" y="525"/>
                    <a:pt x="2675" y="456"/>
                  </a:cubicBezTo>
                  <a:cubicBezTo>
                    <a:pt x="2719" y="387"/>
                    <a:pt x="2768" y="193"/>
                    <a:pt x="2817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Text Box 22"/>
            <p:cNvSpPr txBox="1">
              <a:spLocks noChangeArrowheads="1"/>
            </p:cNvSpPr>
            <p:nvPr/>
          </p:nvSpPr>
          <p:spPr bwMode="auto">
            <a:xfrm>
              <a:off x="149225" y="2146300"/>
              <a:ext cx="14255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339933"/>
                  </a:solidFill>
                </a:rPr>
                <a:t>Local minima</a:t>
              </a:r>
            </a:p>
          </p:txBody>
        </p:sp>
        <p:sp>
          <p:nvSpPr>
            <p:cNvPr id="19465" name="Line 23"/>
            <p:cNvSpPr>
              <a:spLocks noChangeShapeType="1"/>
            </p:cNvSpPr>
            <p:nvPr/>
          </p:nvSpPr>
          <p:spPr bwMode="auto">
            <a:xfrm>
              <a:off x="1184275" y="2355103"/>
              <a:ext cx="717550" cy="63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Line 25"/>
            <p:cNvSpPr>
              <a:spLocks noChangeShapeType="1"/>
            </p:cNvSpPr>
            <p:nvPr/>
          </p:nvSpPr>
          <p:spPr bwMode="auto">
            <a:xfrm flipH="1">
              <a:off x="3070225" y="2300288"/>
              <a:ext cx="9715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26"/>
            <p:cNvSpPr>
              <a:spLocks noChangeShapeType="1"/>
            </p:cNvSpPr>
            <p:nvPr/>
          </p:nvSpPr>
          <p:spPr bwMode="auto">
            <a:xfrm flipH="1" flipV="1">
              <a:off x="2930525" y="2616200"/>
              <a:ext cx="1096963" cy="31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Text Box 29"/>
            <p:cNvSpPr txBox="1">
              <a:spLocks noChangeArrowheads="1"/>
            </p:cNvSpPr>
            <p:nvPr/>
          </p:nvSpPr>
          <p:spPr bwMode="auto">
            <a:xfrm>
              <a:off x="68263" y="1139825"/>
              <a:ext cx="15335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339933"/>
                  </a:solidFill>
                </a:rPr>
                <a:t>Starting configuration</a:t>
              </a:r>
            </a:p>
          </p:txBody>
        </p:sp>
        <p:sp>
          <p:nvSpPr>
            <p:cNvPr id="19469" name="Line 30"/>
            <p:cNvSpPr>
              <a:spLocks noChangeShapeType="1"/>
            </p:cNvSpPr>
            <p:nvPr/>
          </p:nvSpPr>
          <p:spPr bwMode="auto">
            <a:xfrm>
              <a:off x="1316038" y="1362075"/>
              <a:ext cx="874712" cy="63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31"/>
            <p:cNvSpPr>
              <a:spLocks noChangeShapeType="1"/>
            </p:cNvSpPr>
            <p:nvPr/>
          </p:nvSpPr>
          <p:spPr bwMode="auto">
            <a:xfrm flipV="1">
              <a:off x="1893888" y="1947863"/>
              <a:ext cx="427037" cy="4238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32"/>
            <p:cNvSpPr>
              <a:spLocks noChangeShapeType="1"/>
            </p:cNvSpPr>
            <p:nvPr/>
          </p:nvSpPr>
          <p:spPr bwMode="auto">
            <a:xfrm>
              <a:off x="1903413" y="2371725"/>
              <a:ext cx="917575" cy="2063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Text Box 33"/>
            <p:cNvSpPr txBox="1">
              <a:spLocks noChangeArrowheads="1"/>
            </p:cNvSpPr>
            <p:nvPr/>
          </p:nvSpPr>
          <p:spPr bwMode="auto">
            <a:xfrm>
              <a:off x="5013325" y="4667250"/>
              <a:ext cx="2519363" cy="77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339933"/>
                  </a:solidFill>
                </a:rPr>
                <a:t>Global minimum</a:t>
              </a:r>
            </a:p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339933"/>
                  </a:solidFill>
                </a:rPr>
                <a:t>(native state)</a:t>
              </a:r>
            </a:p>
          </p:txBody>
        </p:sp>
        <p:sp>
          <p:nvSpPr>
            <p:cNvPr id="19473" name="Line 35"/>
            <p:cNvSpPr>
              <a:spLocks noChangeShapeType="1"/>
            </p:cNvSpPr>
            <p:nvPr/>
          </p:nvSpPr>
          <p:spPr bwMode="auto">
            <a:xfrm rot="5400000">
              <a:off x="3891757" y="2448719"/>
              <a:ext cx="284162" cy="63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Rectangle 36"/>
            <p:cNvSpPr>
              <a:spLocks noChangeArrowheads="1"/>
            </p:cNvSpPr>
            <p:nvPr/>
          </p:nvSpPr>
          <p:spPr bwMode="auto">
            <a:xfrm rot="2100000">
              <a:off x="5349875" y="950913"/>
              <a:ext cx="800100" cy="3762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475" name="Text Box 27"/>
            <p:cNvSpPr txBox="1">
              <a:spLocks noChangeArrowheads="1"/>
            </p:cNvSpPr>
            <p:nvPr/>
          </p:nvSpPr>
          <p:spPr bwMode="auto">
            <a:xfrm>
              <a:off x="4098925" y="2252663"/>
              <a:ext cx="17002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339933"/>
                  </a:solidFill>
                </a:rPr>
                <a:t>Energy barrier</a:t>
              </a:r>
            </a:p>
          </p:txBody>
        </p:sp>
        <p:sp>
          <p:nvSpPr>
            <p:cNvPr id="19476" name="Line 21"/>
            <p:cNvSpPr>
              <a:spLocks noChangeShapeType="1"/>
            </p:cNvSpPr>
            <p:nvPr/>
          </p:nvSpPr>
          <p:spPr bwMode="auto">
            <a:xfrm flipH="1" flipV="1">
              <a:off x="4391025" y="4806950"/>
              <a:ext cx="1054100" cy="3016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3500438" y="6303963"/>
            <a:ext cx="238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150813" y="488950"/>
            <a:ext cx="8777287" cy="4621213"/>
            <a:chOff x="150813" y="488950"/>
            <a:chExt cx="8777287" cy="4621213"/>
          </a:xfrm>
        </p:grpSpPr>
        <p:pic>
          <p:nvPicPr>
            <p:cNvPr id="205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488950"/>
              <a:ext cx="8777287" cy="462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4" t="51595" r="25015" b="43750"/>
            <a:stretch>
              <a:fillRect/>
            </a:stretch>
          </p:blipFill>
          <p:spPr bwMode="auto">
            <a:xfrm>
              <a:off x="7409330" y="2891117"/>
              <a:ext cx="551329" cy="21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3349625" y="6238875"/>
            <a:ext cx="2379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mit\My Documents\Amit\3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78"/>
          <a:stretch>
            <a:fillRect/>
          </a:stretch>
        </p:blipFill>
        <p:spPr bwMode="auto">
          <a:xfrm>
            <a:off x="503238" y="1063625"/>
            <a:ext cx="38989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:\Documents and Settings\Amit\My Documents\Amit\3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1"/>
          <a:stretch>
            <a:fillRect/>
          </a:stretch>
        </p:blipFill>
        <p:spPr bwMode="auto">
          <a:xfrm>
            <a:off x="4637088" y="1109663"/>
            <a:ext cx="38989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3500438" y="6303963"/>
            <a:ext cx="238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3.10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" r="52827" b="38631"/>
          <a:stretch>
            <a:fillRect/>
          </a:stretch>
        </p:blipFill>
        <p:spPr bwMode="auto">
          <a:xfrm>
            <a:off x="1282700" y="360363"/>
            <a:ext cx="640397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8"/>
          <p:cNvSpPr txBox="1">
            <a:spLocks noChangeArrowheads="1"/>
          </p:cNvSpPr>
          <p:nvPr/>
        </p:nvSpPr>
        <p:spPr bwMode="auto">
          <a:xfrm>
            <a:off x="249238" y="303213"/>
            <a:ext cx="638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3500438" y="6303963"/>
            <a:ext cx="238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3.11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mit\My Documents\Amit\Book\1_Revised_draft\CH3\Figures\Pymol Files\3.8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2"/>
          <a:stretch>
            <a:fillRect/>
          </a:stretch>
        </p:blipFill>
        <p:spPr bwMode="auto">
          <a:xfrm>
            <a:off x="923925" y="441325"/>
            <a:ext cx="7486650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49238" y="303213"/>
            <a:ext cx="638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417513"/>
            <a:ext cx="7688262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3500438" y="6303963"/>
            <a:ext cx="238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3.12</a:t>
            </a:r>
          </a:p>
        </p:txBody>
      </p:sp>
    </p:spTree>
    <p:extLst>
      <p:ext uri="{BB962C8B-B14F-4D97-AF65-F5344CB8AC3E}">
        <p14:creationId xmlns:p14="http://schemas.microsoft.com/office/powerpoint/2010/main" val="6138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252413"/>
            <a:ext cx="5691188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581400" y="6396038"/>
            <a:ext cx="2379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827213"/>
            <a:ext cx="74469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3500438" y="6303963"/>
            <a:ext cx="238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4"/>
          <p:cNvSpPr txBox="1">
            <a:spLocks noChangeArrowheads="1"/>
          </p:cNvSpPr>
          <p:nvPr/>
        </p:nvSpPr>
        <p:spPr bwMode="auto">
          <a:xfrm>
            <a:off x="249238" y="303213"/>
            <a:ext cx="638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12315" r="22574" b="7536"/>
          <a:stretch>
            <a:fillRect/>
          </a:stretch>
        </p:blipFill>
        <p:spPr bwMode="auto">
          <a:xfrm>
            <a:off x="209550" y="944563"/>
            <a:ext cx="8729663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3500438" y="6303963"/>
            <a:ext cx="238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249238" y="303213"/>
            <a:ext cx="638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9118" r="46796" b="23529"/>
          <a:stretch>
            <a:fillRect/>
          </a:stretch>
        </p:blipFill>
        <p:spPr bwMode="auto">
          <a:xfrm>
            <a:off x="447675" y="1223963"/>
            <a:ext cx="8142288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896938" y="196850"/>
            <a:ext cx="914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</a:rPr>
              <a:t>Atom number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917700" y="209550"/>
            <a:ext cx="7889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</a:rPr>
              <a:t>Atom name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2655888" y="241300"/>
            <a:ext cx="87947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</a:rPr>
              <a:t>Residue name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3675063" y="169863"/>
            <a:ext cx="9985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</a:rPr>
              <a:t>Residue number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4525963" y="738188"/>
            <a:ext cx="4079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</a:rPr>
              <a:t>X</a:t>
            </a:r>
            <a:endParaRPr lang="en-US" altLang="en-US" sz="1400" b="1">
              <a:solidFill>
                <a:srgbClr val="0000CC"/>
              </a:solidFill>
            </a:endParaRPr>
          </a:p>
        </p:txBody>
      </p:sp>
      <p:sp>
        <p:nvSpPr>
          <p:cNvPr id="27657" name="Text Box 10"/>
          <p:cNvSpPr txBox="1">
            <a:spLocks noChangeArrowheads="1"/>
          </p:cNvSpPr>
          <p:nvPr/>
        </p:nvSpPr>
        <p:spPr bwMode="auto">
          <a:xfrm>
            <a:off x="5522913" y="736600"/>
            <a:ext cx="4079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</a:rPr>
              <a:t>Y</a:t>
            </a:r>
            <a:endParaRPr lang="en-US" altLang="en-US" sz="2400" b="1">
              <a:solidFill>
                <a:srgbClr val="0000CC"/>
              </a:solidFill>
            </a:endParaRPr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6530975" y="733425"/>
            <a:ext cx="4079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</a:rPr>
              <a:t>Z</a:t>
            </a:r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7772400" y="603250"/>
            <a:ext cx="9525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</a:rPr>
              <a:t>B-factor</a:t>
            </a:r>
          </a:p>
        </p:txBody>
      </p:sp>
      <p:sp>
        <p:nvSpPr>
          <p:cNvPr id="27660" name="Text Box 14"/>
          <p:cNvSpPr txBox="1">
            <a:spLocks noChangeArrowheads="1"/>
          </p:cNvSpPr>
          <p:nvPr/>
        </p:nvSpPr>
        <p:spPr bwMode="auto">
          <a:xfrm>
            <a:off x="6527800" y="342900"/>
            <a:ext cx="12509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</a:rPr>
              <a:t>Occupancy</a:t>
            </a:r>
            <a:endParaRPr lang="en-US" altLang="en-US" sz="1200" b="1">
              <a:solidFill>
                <a:srgbClr val="0000CC"/>
              </a:solidFill>
            </a:endParaRPr>
          </a:p>
        </p:txBody>
      </p:sp>
      <p:sp>
        <p:nvSpPr>
          <p:cNvPr id="27661" name="Text Box 15"/>
          <p:cNvSpPr txBox="1">
            <a:spLocks noChangeArrowheads="1"/>
          </p:cNvSpPr>
          <p:nvPr/>
        </p:nvSpPr>
        <p:spPr bwMode="auto">
          <a:xfrm>
            <a:off x="3076575" y="715963"/>
            <a:ext cx="7889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</a:rPr>
              <a:t>Chain</a:t>
            </a:r>
            <a:endParaRPr lang="en-US" altLang="en-US" sz="1200" b="1">
              <a:solidFill>
                <a:srgbClr val="0000CC"/>
              </a:solidFill>
            </a:endParaRPr>
          </a:p>
        </p:txBody>
      </p:sp>
      <p:cxnSp>
        <p:nvCxnSpPr>
          <p:cNvPr id="27662" name="Straight Arrow Connector 4"/>
          <p:cNvCxnSpPr>
            <a:cxnSpLocks noChangeShapeType="1"/>
            <a:stCxn id="27652" idx="2"/>
          </p:cNvCxnSpPr>
          <p:nvPr/>
        </p:nvCxnSpPr>
        <p:spPr bwMode="auto">
          <a:xfrm>
            <a:off x="1354138" y="781050"/>
            <a:ext cx="373062" cy="4381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3" name="Straight Arrow Connector 28"/>
          <p:cNvCxnSpPr>
            <a:cxnSpLocks noChangeShapeType="1"/>
          </p:cNvCxnSpPr>
          <p:nvPr/>
        </p:nvCxnSpPr>
        <p:spPr bwMode="auto">
          <a:xfrm>
            <a:off x="2151063" y="760413"/>
            <a:ext cx="11112" cy="4762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4" name="Straight Arrow Connector 31"/>
          <p:cNvCxnSpPr>
            <a:cxnSpLocks noChangeShapeType="1"/>
          </p:cNvCxnSpPr>
          <p:nvPr/>
        </p:nvCxnSpPr>
        <p:spPr bwMode="auto">
          <a:xfrm>
            <a:off x="2855913" y="808038"/>
            <a:ext cx="9525" cy="3937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5" name="Straight Arrow Connector 32"/>
          <p:cNvCxnSpPr>
            <a:cxnSpLocks noChangeShapeType="1"/>
          </p:cNvCxnSpPr>
          <p:nvPr/>
        </p:nvCxnSpPr>
        <p:spPr bwMode="auto">
          <a:xfrm flipH="1">
            <a:off x="3201988" y="1012825"/>
            <a:ext cx="122237" cy="2571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6" name="Straight Arrow Connector 35"/>
          <p:cNvCxnSpPr>
            <a:cxnSpLocks noChangeShapeType="1"/>
          </p:cNvCxnSpPr>
          <p:nvPr/>
        </p:nvCxnSpPr>
        <p:spPr bwMode="auto">
          <a:xfrm flipH="1">
            <a:off x="3641725" y="698500"/>
            <a:ext cx="330200" cy="5381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7" name="Straight Arrow Connector 38"/>
          <p:cNvCxnSpPr>
            <a:cxnSpLocks noChangeShapeType="1"/>
          </p:cNvCxnSpPr>
          <p:nvPr/>
        </p:nvCxnSpPr>
        <p:spPr bwMode="auto">
          <a:xfrm>
            <a:off x="7178675" y="677863"/>
            <a:ext cx="244475" cy="5238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668" name="Straight Arrow Connector 41"/>
          <p:cNvCxnSpPr>
            <a:cxnSpLocks noChangeShapeType="1"/>
          </p:cNvCxnSpPr>
          <p:nvPr/>
        </p:nvCxnSpPr>
        <p:spPr bwMode="auto">
          <a:xfrm>
            <a:off x="8194675" y="904875"/>
            <a:ext cx="0" cy="3698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3.1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48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309563"/>
            <a:ext cx="3881438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0"/>
          <p:cNvSpPr txBox="1">
            <a:spLocks noChangeArrowheads="1"/>
          </p:cNvSpPr>
          <p:nvPr/>
        </p:nvSpPr>
        <p:spPr bwMode="auto">
          <a:xfrm>
            <a:off x="931862" y="6312765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Figure 3.1.1</a:t>
            </a:r>
          </a:p>
        </p:txBody>
      </p:sp>
      <p:sp>
        <p:nvSpPr>
          <p:cNvPr id="28676" name="Text Box 33"/>
          <p:cNvSpPr txBox="1">
            <a:spLocks noChangeArrowheads="1"/>
          </p:cNvSpPr>
          <p:nvPr/>
        </p:nvSpPr>
        <p:spPr bwMode="auto">
          <a:xfrm>
            <a:off x="8467725" y="69850"/>
            <a:ext cx="373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</a:t>
            </a:r>
          </a:p>
        </p:txBody>
      </p:sp>
      <p:sp>
        <p:nvSpPr>
          <p:cNvPr id="28677" name="Text Box 34"/>
          <p:cNvSpPr txBox="1">
            <a:spLocks noChangeArrowheads="1"/>
          </p:cNvSpPr>
          <p:nvPr/>
        </p:nvSpPr>
        <p:spPr bwMode="auto">
          <a:xfrm>
            <a:off x="8458200" y="1236663"/>
            <a:ext cx="373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</a:t>
            </a:r>
          </a:p>
        </p:txBody>
      </p:sp>
      <p:sp>
        <p:nvSpPr>
          <p:cNvPr id="28678" name="Text Box 35"/>
          <p:cNvSpPr txBox="1">
            <a:spLocks noChangeArrowheads="1"/>
          </p:cNvSpPr>
          <p:nvPr/>
        </p:nvSpPr>
        <p:spPr bwMode="auto">
          <a:xfrm>
            <a:off x="8467725" y="2246313"/>
            <a:ext cx="373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c</a:t>
            </a:r>
          </a:p>
        </p:txBody>
      </p:sp>
      <p:sp>
        <p:nvSpPr>
          <p:cNvPr id="28679" name="Text Box 36"/>
          <p:cNvSpPr txBox="1">
            <a:spLocks noChangeArrowheads="1"/>
          </p:cNvSpPr>
          <p:nvPr/>
        </p:nvSpPr>
        <p:spPr bwMode="auto">
          <a:xfrm>
            <a:off x="8491538" y="3203575"/>
            <a:ext cx="3730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</a:t>
            </a:r>
          </a:p>
        </p:txBody>
      </p:sp>
      <p:sp>
        <p:nvSpPr>
          <p:cNvPr id="28680" name="Text Box 37"/>
          <p:cNvSpPr txBox="1">
            <a:spLocks noChangeArrowheads="1"/>
          </p:cNvSpPr>
          <p:nvPr/>
        </p:nvSpPr>
        <p:spPr bwMode="auto">
          <a:xfrm>
            <a:off x="8475663" y="4287838"/>
            <a:ext cx="37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e</a:t>
            </a:r>
          </a:p>
        </p:txBody>
      </p:sp>
      <p:sp>
        <p:nvSpPr>
          <p:cNvPr id="28681" name="Text Box 38"/>
          <p:cNvSpPr txBox="1">
            <a:spLocks noChangeArrowheads="1"/>
          </p:cNvSpPr>
          <p:nvPr/>
        </p:nvSpPr>
        <p:spPr bwMode="auto">
          <a:xfrm>
            <a:off x="8458200" y="5414963"/>
            <a:ext cx="373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f</a:t>
            </a:r>
          </a:p>
        </p:txBody>
      </p:sp>
      <p:sp>
        <p:nvSpPr>
          <p:cNvPr id="28682" name="Oval 19"/>
          <p:cNvSpPr>
            <a:spLocks noChangeArrowheads="1"/>
          </p:cNvSpPr>
          <p:nvPr/>
        </p:nvSpPr>
        <p:spPr bwMode="auto">
          <a:xfrm>
            <a:off x="5481638" y="387350"/>
            <a:ext cx="412750" cy="411163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83" name="Oval 19"/>
          <p:cNvSpPr>
            <a:spLocks noChangeArrowheads="1"/>
          </p:cNvSpPr>
          <p:nvPr/>
        </p:nvSpPr>
        <p:spPr bwMode="auto">
          <a:xfrm>
            <a:off x="6199188" y="392113"/>
            <a:ext cx="412750" cy="411162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28684" name="Straight Connector 4"/>
          <p:cNvCxnSpPr>
            <a:cxnSpLocks noChangeShapeType="1"/>
          </p:cNvCxnSpPr>
          <p:nvPr/>
        </p:nvCxnSpPr>
        <p:spPr bwMode="auto">
          <a:xfrm>
            <a:off x="5888038" y="592138"/>
            <a:ext cx="296862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5" name="Straight Arrow Connector 6"/>
          <p:cNvCxnSpPr>
            <a:cxnSpLocks noChangeShapeType="1"/>
          </p:cNvCxnSpPr>
          <p:nvPr/>
        </p:nvCxnSpPr>
        <p:spPr bwMode="auto">
          <a:xfrm>
            <a:off x="5780088" y="317500"/>
            <a:ext cx="517525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6" name="TextBox 7"/>
          <p:cNvSpPr txBox="1">
            <a:spLocks noChangeArrowheads="1"/>
          </p:cNvSpPr>
          <p:nvPr/>
        </p:nvSpPr>
        <p:spPr bwMode="auto">
          <a:xfrm>
            <a:off x="7119938" y="1768475"/>
            <a:ext cx="344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l-GR" altLang="en-US" sz="2400" i="1"/>
              <a:t>ϕ</a:t>
            </a:r>
            <a:endParaRPr lang="en-US" altLang="en-US" sz="2400" i="1"/>
          </a:p>
        </p:txBody>
      </p:sp>
      <p:sp>
        <p:nvSpPr>
          <p:cNvPr id="28687" name="Oval 28"/>
          <p:cNvSpPr>
            <a:spLocks noChangeArrowheads="1"/>
          </p:cNvSpPr>
          <p:nvPr/>
        </p:nvSpPr>
        <p:spPr bwMode="auto">
          <a:xfrm>
            <a:off x="1978025" y="1579563"/>
            <a:ext cx="411163" cy="411162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28688" name="Straight Connector 29"/>
          <p:cNvCxnSpPr>
            <a:cxnSpLocks noChangeShapeType="1"/>
          </p:cNvCxnSpPr>
          <p:nvPr/>
        </p:nvCxnSpPr>
        <p:spPr bwMode="auto">
          <a:xfrm flipV="1">
            <a:off x="1312863" y="1231900"/>
            <a:ext cx="298450" cy="32861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9" name="TextBox 31"/>
          <p:cNvSpPr txBox="1">
            <a:spLocks noChangeArrowheads="1"/>
          </p:cNvSpPr>
          <p:nvPr/>
        </p:nvSpPr>
        <p:spPr bwMode="auto">
          <a:xfrm>
            <a:off x="1527175" y="1198563"/>
            <a:ext cx="34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</a:t>
            </a:r>
            <a:endParaRPr lang="en-US" altLang="en-US" sz="2400" i="1"/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1519238" y="847725"/>
            <a:ext cx="411162" cy="411163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28691" name="Straight Connector 40"/>
          <p:cNvCxnSpPr>
            <a:cxnSpLocks noChangeShapeType="1"/>
            <a:stCxn id="28687" idx="0"/>
          </p:cNvCxnSpPr>
          <p:nvPr/>
        </p:nvCxnSpPr>
        <p:spPr bwMode="auto">
          <a:xfrm flipH="1" flipV="1">
            <a:off x="1844675" y="1219200"/>
            <a:ext cx="339725" cy="36036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92" name="Oval 19"/>
          <p:cNvSpPr>
            <a:spLocks noChangeArrowheads="1"/>
          </p:cNvSpPr>
          <p:nvPr/>
        </p:nvSpPr>
        <p:spPr bwMode="auto">
          <a:xfrm>
            <a:off x="6727825" y="2354263"/>
            <a:ext cx="411163" cy="411162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93" name="Oval 46"/>
          <p:cNvSpPr>
            <a:spLocks noChangeArrowheads="1"/>
          </p:cNvSpPr>
          <p:nvPr/>
        </p:nvSpPr>
        <p:spPr bwMode="auto">
          <a:xfrm>
            <a:off x="7443788" y="2359025"/>
            <a:ext cx="412750" cy="411163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28694" name="Straight Connector 47"/>
          <p:cNvCxnSpPr>
            <a:cxnSpLocks noChangeShapeType="1"/>
          </p:cNvCxnSpPr>
          <p:nvPr/>
        </p:nvCxnSpPr>
        <p:spPr bwMode="auto">
          <a:xfrm>
            <a:off x="7132638" y="2559050"/>
            <a:ext cx="296862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95" name="Curved Down Arrow 36"/>
          <p:cNvSpPr>
            <a:spLocks noChangeArrowheads="1"/>
          </p:cNvSpPr>
          <p:nvPr/>
        </p:nvSpPr>
        <p:spPr bwMode="auto">
          <a:xfrm>
            <a:off x="7119938" y="2241550"/>
            <a:ext cx="338137" cy="185738"/>
          </a:xfrm>
          <a:prstGeom prst="curvedDownArrow">
            <a:avLst>
              <a:gd name="adj1" fmla="val 25049"/>
              <a:gd name="adj2" fmla="val 50098"/>
              <a:gd name="adj3" fmla="val 25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96" name="Oval 19"/>
          <p:cNvSpPr>
            <a:spLocks noChangeArrowheads="1"/>
          </p:cNvSpPr>
          <p:nvPr/>
        </p:nvSpPr>
        <p:spPr bwMode="auto">
          <a:xfrm>
            <a:off x="6291263" y="2701925"/>
            <a:ext cx="412750" cy="411163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697" name="Oval 19"/>
          <p:cNvSpPr>
            <a:spLocks noChangeArrowheads="1"/>
          </p:cNvSpPr>
          <p:nvPr/>
        </p:nvSpPr>
        <p:spPr bwMode="auto">
          <a:xfrm>
            <a:off x="7908925" y="1922463"/>
            <a:ext cx="412750" cy="411162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28698" name="Straight Connector 52"/>
          <p:cNvCxnSpPr>
            <a:cxnSpLocks noChangeShapeType="1"/>
          </p:cNvCxnSpPr>
          <p:nvPr/>
        </p:nvCxnSpPr>
        <p:spPr bwMode="auto">
          <a:xfrm flipV="1">
            <a:off x="6627813" y="2649538"/>
            <a:ext cx="169862" cy="1539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99" name="Straight Connector 53"/>
          <p:cNvCxnSpPr>
            <a:cxnSpLocks noChangeShapeType="1"/>
          </p:cNvCxnSpPr>
          <p:nvPr/>
        </p:nvCxnSpPr>
        <p:spPr bwMode="auto">
          <a:xfrm flipV="1">
            <a:off x="7804150" y="2278063"/>
            <a:ext cx="169863" cy="1539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700" name="Oval 19"/>
          <p:cNvSpPr>
            <a:spLocks noChangeArrowheads="1"/>
          </p:cNvSpPr>
          <p:nvPr/>
        </p:nvSpPr>
        <p:spPr bwMode="auto">
          <a:xfrm>
            <a:off x="6577013" y="5513388"/>
            <a:ext cx="412750" cy="409575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701" name="Oval 55"/>
          <p:cNvSpPr>
            <a:spLocks noChangeArrowheads="1"/>
          </p:cNvSpPr>
          <p:nvPr/>
        </p:nvSpPr>
        <p:spPr bwMode="auto">
          <a:xfrm>
            <a:off x="7294563" y="5503863"/>
            <a:ext cx="412750" cy="409575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702" name="TextBox 37"/>
          <p:cNvSpPr txBox="1">
            <a:spLocks noChangeArrowheads="1"/>
          </p:cNvSpPr>
          <p:nvPr/>
        </p:nvSpPr>
        <p:spPr bwMode="auto">
          <a:xfrm>
            <a:off x="6615113" y="5484813"/>
            <a:ext cx="358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8703" name="TextBox 57"/>
          <p:cNvSpPr txBox="1">
            <a:spLocks noChangeArrowheads="1"/>
          </p:cNvSpPr>
          <p:nvPr/>
        </p:nvSpPr>
        <p:spPr bwMode="auto">
          <a:xfrm>
            <a:off x="7367588" y="5430838"/>
            <a:ext cx="287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9" name="Arc 38"/>
          <p:cNvSpPr/>
          <p:nvPr/>
        </p:nvSpPr>
        <p:spPr bwMode="auto">
          <a:xfrm rot="13282009">
            <a:off x="7232650" y="5399088"/>
            <a:ext cx="495300" cy="581025"/>
          </a:xfrm>
          <a:prstGeom prst="arc">
            <a:avLst>
              <a:gd name="adj1" fmla="val 16200000"/>
              <a:gd name="adj2" fmla="val 2085495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60" name="Arc 59"/>
          <p:cNvSpPr/>
          <p:nvPr/>
        </p:nvSpPr>
        <p:spPr bwMode="auto">
          <a:xfrm rot="13388514">
            <a:off x="7156450" y="5356225"/>
            <a:ext cx="495300" cy="639763"/>
          </a:xfrm>
          <a:prstGeom prst="arc">
            <a:avLst>
              <a:gd name="adj1" fmla="val 16200000"/>
              <a:gd name="adj2" fmla="val 2085495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61" name="Arc 60"/>
          <p:cNvSpPr/>
          <p:nvPr/>
        </p:nvSpPr>
        <p:spPr bwMode="auto">
          <a:xfrm rot="12984226">
            <a:off x="7070725" y="5289550"/>
            <a:ext cx="495300" cy="703263"/>
          </a:xfrm>
          <a:prstGeom prst="arc">
            <a:avLst>
              <a:gd name="adj1" fmla="val 16200000"/>
              <a:gd name="adj2" fmla="val 2085495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28707" name="Oval 19"/>
          <p:cNvSpPr>
            <a:spLocks noChangeArrowheads="1"/>
          </p:cNvSpPr>
          <p:nvPr/>
        </p:nvSpPr>
        <p:spPr bwMode="auto">
          <a:xfrm>
            <a:off x="6578600" y="4383088"/>
            <a:ext cx="412750" cy="409575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708" name="Oval 62"/>
          <p:cNvSpPr>
            <a:spLocks noChangeArrowheads="1"/>
          </p:cNvSpPr>
          <p:nvPr/>
        </p:nvSpPr>
        <p:spPr bwMode="auto">
          <a:xfrm>
            <a:off x="7299325" y="4371975"/>
            <a:ext cx="411163" cy="409575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6" name="Arc 65"/>
          <p:cNvSpPr/>
          <p:nvPr/>
        </p:nvSpPr>
        <p:spPr bwMode="auto">
          <a:xfrm rot="13282009">
            <a:off x="7237413" y="4267200"/>
            <a:ext cx="495300" cy="581025"/>
          </a:xfrm>
          <a:prstGeom prst="arc">
            <a:avLst>
              <a:gd name="adj1" fmla="val 16200000"/>
              <a:gd name="adj2" fmla="val 2085495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67" name="Arc 66"/>
          <p:cNvSpPr/>
          <p:nvPr/>
        </p:nvSpPr>
        <p:spPr bwMode="auto">
          <a:xfrm rot="13388514">
            <a:off x="7161213" y="4224338"/>
            <a:ext cx="495300" cy="639762"/>
          </a:xfrm>
          <a:prstGeom prst="arc">
            <a:avLst>
              <a:gd name="adj1" fmla="val 16200000"/>
              <a:gd name="adj2" fmla="val 2085495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68" name="Arc 67"/>
          <p:cNvSpPr/>
          <p:nvPr/>
        </p:nvSpPr>
        <p:spPr bwMode="auto">
          <a:xfrm rot="12984226">
            <a:off x="7075488" y="4157663"/>
            <a:ext cx="495300" cy="701675"/>
          </a:xfrm>
          <a:prstGeom prst="arc">
            <a:avLst>
              <a:gd name="adj1" fmla="val 16200000"/>
              <a:gd name="adj2" fmla="val 2085495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28712" name="TextBox 68"/>
          <p:cNvSpPr txBox="1">
            <a:spLocks noChangeArrowheads="1"/>
          </p:cNvSpPr>
          <p:nvPr/>
        </p:nvSpPr>
        <p:spPr bwMode="auto">
          <a:xfrm>
            <a:off x="5892800" y="-10001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r</a:t>
            </a:r>
            <a:endParaRPr lang="en-US" altLang="en-US" sz="2400" i="1"/>
          </a:p>
        </p:txBody>
      </p:sp>
      <p:sp>
        <p:nvSpPr>
          <p:cNvPr id="28713" name="Right Brace 39"/>
          <p:cNvSpPr>
            <a:spLocks/>
          </p:cNvSpPr>
          <p:nvPr/>
        </p:nvSpPr>
        <p:spPr bwMode="auto">
          <a:xfrm rot="-5400000">
            <a:off x="7055644" y="3825082"/>
            <a:ext cx="190500" cy="823912"/>
          </a:xfrm>
          <a:prstGeom prst="rightBrace">
            <a:avLst>
              <a:gd name="adj1" fmla="val 8310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8714" name="TextBox 70"/>
          <p:cNvSpPr txBox="1">
            <a:spLocks noChangeArrowheads="1"/>
          </p:cNvSpPr>
          <p:nvPr/>
        </p:nvSpPr>
        <p:spPr bwMode="auto">
          <a:xfrm>
            <a:off x="6986588" y="375443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2400" i="1">
                <a:sym typeface="Symbol" panose="05050102010706020507" pitchFamily="18" charset="2"/>
              </a:rPr>
              <a:t>r</a:t>
            </a:r>
            <a:endParaRPr lang="en-US" altLang="en-US" sz="2400" i="1"/>
          </a:p>
        </p:txBody>
      </p:sp>
      <p:sp>
        <p:nvSpPr>
          <p:cNvPr id="42" name="Arc 41"/>
          <p:cNvSpPr/>
          <p:nvPr/>
        </p:nvSpPr>
        <p:spPr bwMode="auto">
          <a:xfrm rot="7870897">
            <a:off x="1353344" y="862807"/>
            <a:ext cx="695325" cy="788987"/>
          </a:xfrm>
          <a:prstGeom prst="arc">
            <a:avLst>
              <a:gd name="adj1" fmla="val 15500583"/>
              <a:gd name="adj2" fmla="val 67682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28716" name="Oval 19"/>
          <p:cNvSpPr>
            <a:spLocks noChangeArrowheads="1"/>
          </p:cNvSpPr>
          <p:nvPr/>
        </p:nvSpPr>
        <p:spPr bwMode="auto">
          <a:xfrm>
            <a:off x="1025525" y="1560513"/>
            <a:ext cx="412750" cy="411162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100000">
                <a:srgbClr val="18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530225"/>
            <a:ext cx="6888162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24"/>
          <p:cNvSpPr txBox="1">
            <a:spLocks noChangeArrowheads="1"/>
          </p:cNvSpPr>
          <p:nvPr/>
        </p:nvSpPr>
        <p:spPr bwMode="auto">
          <a:xfrm>
            <a:off x="938213" y="3625850"/>
            <a:ext cx="646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sp>
        <p:nvSpPr>
          <p:cNvPr id="2052" name="Text Box 24"/>
          <p:cNvSpPr txBox="1">
            <a:spLocks noChangeArrowheads="1"/>
          </p:cNvSpPr>
          <p:nvPr/>
        </p:nvSpPr>
        <p:spPr bwMode="auto">
          <a:xfrm>
            <a:off x="1749425" y="530225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  <p:sp>
        <p:nvSpPr>
          <p:cNvPr id="2053" name="Text Box 24"/>
          <p:cNvSpPr txBox="1">
            <a:spLocks noChangeArrowheads="1"/>
          </p:cNvSpPr>
          <p:nvPr/>
        </p:nvSpPr>
        <p:spPr bwMode="auto">
          <a:xfrm>
            <a:off x="6227763" y="0"/>
            <a:ext cx="646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c</a:t>
            </a: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7921625" y="36258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d</a:t>
            </a:r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3362325" y="6273800"/>
            <a:ext cx="238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/>
              <a:t>Figure 3.2</a:t>
            </a:r>
          </a:p>
        </p:txBody>
      </p:sp>
    </p:spTree>
    <p:extLst>
      <p:ext uri="{BB962C8B-B14F-4D97-AF65-F5344CB8AC3E}">
        <p14:creationId xmlns:p14="http://schemas.microsoft.com/office/powerpoint/2010/main" val="6836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3.2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10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0"/>
          <p:cNvSpPr txBox="1">
            <a:spLocks noChangeArrowheads="1"/>
          </p:cNvSpPr>
          <p:nvPr/>
        </p:nvSpPr>
        <p:spPr bwMode="auto">
          <a:xfrm>
            <a:off x="889000" y="6199188"/>
            <a:ext cx="752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Figure 3.2.1</a:t>
            </a:r>
          </a:p>
        </p:txBody>
      </p:sp>
      <p:pic>
        <p:nvPicPr>
          <p:cNvPr id="29699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001713"/>
            <a:ext cx="66262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5231" y="2488573"/>
            <a:ext cx="3759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70C0"/>
                </a:solidFill>
              </a:rPr>
              <a:t>Box </a:t>
            </a:r>
            <a:r>
              <a:rPr lang="en-US" sz="8800" dirty="0" smtClean="0">
                <a:solidFill>
                  <a:srgbClr val="0070C0"/>
                </a:solidFill>
              </a:rPr>
              <a:t>3.3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63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593850"/>
            <a:ext cx="7440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206750" y="5354638"/>
            <a:ext cx="294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b="1"/>
              <a:t>Figure 3.3.1</a:t>
            </a:r>
          </a:p>
        </p:txBody>
      </p:sp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282575" y="1109663"/>
            <a:ext cx="523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sz="2700" b="1" i="1"/>
              <a:t>a</a:t>
            </a:r>
            <a:endParaRPr lang="en-US" altLang="en-US" sz="18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6"/>
          <p:cNvSpPr txBox="1">
            <a:spLocks noChangeArrowheads="1"/>
          </p:cNvSpPr>
          <p:nvPr/>
        </p:nvSpPr>
        <p:spPr bwMode="auto">
          <a:xfrm>
            <a:off x="185738" y="960438"/>
            <a:ext cx="523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sz="2700" b="1" i="1"/>
              <a:t>b</a:t>
            </a:r>
            <a:endParaRPr lang="en-US" altLang="en-US" sz="1800" b="1" i="1"/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092200"/>
            <a:ext cx="4975225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231775" y="992188"/>
            <a:ext cx="523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Times New Roman (Hebrew)" panose="02020603050405020304" pitchFamily="18" charset="0"/>
              </a:defRPr>
            </a:lvl9pPr>
          </a:lstStyle>
          <a:p>
            <a:pPr algn="ctr"/>
            <a:r>
              <a:rPr lang="en-US" altLang="en-US" sz="2700" b="1" i="1"/>
              <a:t>c</a:t>
            </a:r>
            <a:endParaRPr lang="en-US" altLang="en-US" sz="1800" b="1" i="1"/>
          </a:p>
        </p:txBody>
      </p:sp>
      <p:pic>
        <p:nvPicPr>
          <p:cNvPr id="3277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12183" r="29155" b="5281"/>
          <a:stretch>
            <a:fillRect/>
          </a:stretch>
        </p:blipFill>
        <p:spPr bwMode="auto">
          <a:xfrm>
            <a:off x="2868613" y="1158875"/>
            <a:ext cx="314960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e</a:t>
            </a: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887538"/>
            <a:ext cx="8526462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881063" y="4602163"/>
            <a:ext cx="81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4 </a:t>
            </a:r>
            <a:r>
              <a:rPr lang="en-US" altLang="en-US" sz="2400" b="1">
                <a:cs typeface="Times New Roman" panose="02020603050405020304" pitchFamily="18" charset="0"/>
              </a:rPr>
              <a:t>Å</a:t>
            </a:r>
            <a:endParaRPr lang="en-US" altLang="en-US" sz="2400" b="1"/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3094038" y="4606925"/>
            <a:ext cx="81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8 </a:t>
            </a:r>
            <a:r>
              <a:rPr lang="en-US" altLang="en-US" sz="2400" b="1">
                <a:cs typeface="Times New Roman" panose="02020603050405020304" pitchFamily="18" charset="0"/>
              </a:rPr>
              <a:t>Å</a:t>
            </a:r>
            <a:endParaRPr lang="en-US" altLang="en-US" sz="2400" b="1"/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5295900" y="4603750"/>
            <a:ext cx="81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16 </a:t>
            </a:r>
            <a:r>
              <a:rPr lang="en-US" altLang="en-US" sz="2400" b="1">
                <a:cs typeface="Times New Roman" panose="02020603050405020304" pitchFamily="18" charset="0"/>
              </a:rPr>
              <a:t>Å</a:t>
            </a:r>
            <a:endParaRPr lang="en-US" altLang="en-US" sz="2400" b="1"/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7508875" y="4608513"/>
            <a:ext cx="81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32 </a:t>
            </a:r>
            <a:r>
              <a:rPr lang="en-US" altLang="en-US" sz="2400" b="1">
                <a:cs typeface="Times New Roman" panose="02020603050405020304" pitchFamily="18" charset="0"/>
              </a:rPr>
              <a:t>Å</a:t>
            </a:r>
            <a:endParaRPr lang="en-US" altLang="en-US" sz="2400" b="1"/>
          </a:p>
        </p:txBody>
      </p:sp>
    </p:spTree>
    <p:extLst>
      <p:ext uri="{BB962C8B-B14F-4D97-AF65-F5344CB8AC3E}">
        <p14:creationId xmlns:p14="http://schemas.microsoft.com/office/powerpoint/2010/main" val="9077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708025" y="1398588"/>
            <a:ext cx="7618413" cy="3505200"/>
            <a:chOff x="707277" y="1398494"/>
            <a:chExt cx="7618974" cy="3505480"/>
          </a:xfrm>
        </p:grpSpPr>
        <p:pic>
          <p:nvPicPr>
            <p:cNvPr id="5125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7"/>
            <a:stretch>
              <a:fillRect/>
            </a:stretch>
          </p:blipFill>
          <p:spPr bwMode="auto">
            <a:xfrm>
              <a:off x="707277" y="1398494"/>
              <a:ext cx="7618974" cy="350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" name="Rectangle 8"/>
            <p:cNvSpPr>
              <a:spLocks noChangeArrowheads="1"/>
            </p:cNvSpPr>
            <p:nvPr/>
          </p:nvSpPr>
          <p:spPr bwMode="auto">
            <a:xfrm rot="1291357">
              <a:off x="3496235" y="2971800"/>
              <a:ext cx="322730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7" name="Rectangle 17"/>
            <p:cNvSpPr>
              <a:spLocks noChangeArrowheads="1"/>
            </p:cNvSpPr>
            <p:nvPr/>
          </p:nvSpPr>
          <p:spPr bwMode="auto">
            <a:xfrm rot="1291357">
              <a:off x="3496235" y="3716198"/>
              <a:ext cx="322730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8" name="Rectangle 18"/>
            <p:cNvSpPr>
              <a:spLocks noChangeArrowheads="1"/>
            </p:cNvSpPr>
            <p:nvPr/>
          </p:nvSpPr>
          <p:spPr bwMode="auto">
            <a:xfrm rot="358731">
              <a:off x="5932532" y="4040819"/>
              <a:ext cx="404089" cy="295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3349625" y="6238875"/>
            <a:ext cx="2379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"/>
          <p:cNvGrpSpPr>
            <a:grpSpLocks/>
          </p:cNvGrpSpPr>
          <p:nvPr/>
        </p:nvGrpSpPr>
        <p:grpSpPr bwMode="auto">
          <a:xfrm>
            <a:off x="1506538" y="981075"/>
            <a:ext cx="5970587" cy="4906963"/>
            <a:chOff x="1506537" y="981075"/>
            <a:chExt cx="5970028" cy="4906963"/>
          </a:xfrm>
        </p:grpSpPr>
        <p:pic>
          <p:nvPicPr>
            <p:cNvPr id="614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28" t="50832" r="-549"/>
            <a:stretch>
              <a:fillRect/>
            </a:stretch>
          </p:blipFill>
          <p:spPr bwMode="auto">
            <a:xfrm>
              <a:off x="1506537" y="1048871"/>
              <a:ext cx="5970028" cy="4839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9" name="Rectangle 2"/>
            <p:cNvSpPr>
              <a:spLocks noChangeArrowheads="1"/>
            </p:cNvSpPr>
            <p:nvPr/>
          </p:nvSpPr>
          <p:spPr bwMode="auto">
            <a:xfrm>
              <a:off x="1506538" y="981075"/>
              <a:ext cx="389920" cy="443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150" name="Rectangle 5"/>
            <p:cNvSpPr>
              <a:spLocks noChangeArrowheads="1"/>
            </p:cNvSpPr>
            <p:nvPr/>
          </p:nvSpPr>
          <p:spPr bwMode="auto">
            <a:xfrm>
              <a:off x="3886397" y="1909481"/>
              <a:ext cx="1640344" cy="1236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151" name="Rectangle 6"/>
            <p:cNvSpPr>
              <a:spLocks noChangeArrowheads="1"/>
            </p:cNvSpPr>
            <p:nvPr/>
          </p:nvSpPr>
          <p:spPr bwMode="auto">
            <a:xfrm rot="-5400000">
              <a:off x="4587762" y="2926748"/>
              <a:ext cx="390014" cy="681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152" name="Rectangle 5"/>
            <p:cNvSpPr>
              <a:spLocks noChangeArrowheads="1"/>
            </p:cNvSpPr>
            <p:nvPr/>
          </p:nvSpPr>
          <p:spPr bwMode="auto">
            <a:xfrm>
              <a:off x="3985107" y="1237130"/>
              <a:ext cx="721462" cy="776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153" name="Rectangle 5"/>
            <p:cNvSpPr>
              <a:spLocks noChangeArrowheads="1"/>
            </p:cNvSpPr>
            <p:nvPr/>
          </p:nvSpPr>
          <p:spPr bwMode="auto">
            <a:xfrm>
              <a:off x="5392271" y="2013740"/>
              <a:ext cx="1109382" cy="1132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 (Hebrew)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5" descr="C:\Documents and Settings\Amit\My Documents\Amit\Book\1_Revised_draft\CH3\Figures\Pymol Files\3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1888" r="4114" b="3223"/>
          <a:stretch>
            <a:fillRect/>
          </a:stretch>
        </p:blipFill>
        <p:spPr bwMode="auto">
          <a:xfrm>
            <a:off x="1954213" y="561975"/>
            <a:ext cx="5183187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3349625" y="6238875"/>
            <a:ext cx="2379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4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a</a:t>
            </a:r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850900"/>
            <a:ext cx="5265737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3349625" y="6238875"/>
            <a:ext cx="2379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en-US" altLang="en-US" sz="2400"/>
              <a:t>Figure 3.5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4" r="8414" b="55989"/>
          <a:stretch>
            <a:fillRect/>
          </a:stretch>
        </p:blipFill>
        <p:spPr bwMode="auto">
          <a:xfrm>
            <a:off x="2120900" y="850900"/>
            <a:ext cx="4965700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24"/>
          <p:cNvSpPr txBox="1">
            <a:spLocks noChangeArrowheads="1"/>
          </p:cNvSpPr>
          <p:nvPr/>
        </p:nvSpPr>
        <p:spPr bwMode="auto">
          <a:xfrm>
            <a:off x="171450" y="209550"/>
            <a:ext cx="646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 (Hebrew)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יצוב ברירת מחדל">
  <a:themeElements>
    <a:clrScheme name="עיצוב ברירת מחדל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עיצוב ברירת מחדל">
      <a:majorFont>
        <a:latin typeface="Times New Roman"/>
        <a:ea typeface=""/>
        <a:cs typeface="Times New Roman (Hebrew)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 (Hebrew)" panose="02020603050405020304" pitchFamily="18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162</Words>
  <Application>Microsoft Office PowerPoint</Application>
  <PresentationFormat>On-screen Show (4:3)</PresentationFormat>
  <Paragraphs>93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Times New Roman</vt:lpstr>
      <vt:lpstr>Times New Roman (Hebrew)</vt:lpstr>
      <vt:lpstr>Arial</vt:lpstr>
      <vt:lpstr>Calibri</vt:lpstr>
      <vt:lpstr>Symbol</vt:lpstr>
      <vt:lpstr>עיצוב ברירת מחדל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Amit</dc:creator>
  <cp:lastModifiedBy>Amit Kessel</cp:lastModifiedBy>
  <cp:revision>44</cp:revision>
  <dcterms:created xsi:type="dcterms:W3CDTF">2009-05-09T12:34:21Z</dcterms:created>
  <dcterms:modified xsi:type="dcterms:W3CDTF">2019-04-28T18:19:20Z</dcterms:modified>
</cp:coreProperties>
</file>