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298" r:id="rId2"/>
    <p:sldId id="283" r:id="rId3"/>
    <p:sldId id="328" r:id="rId4"/>
    <p:sldId id="315" r:id="rId5"/>
    <p:sldId id="329" r:id="rId6"/>
    <p:sldId id="305" r:id="rId7"/>
    <p:sldId id="316" r:id="rId8"/>
    <p:sldId id="306" r:id="rId9"/>
    <p:sldId id="331" r:id="rId10"/>
    <p:sldId id="330" r:id="rId11"/>
    <p:sldId id="317" r:id="rId12"/>
    <p:sldId id="318" r:id="rId13"/>
    <p:sldId id="319" r:id="rId14"/>
    <p:sldId id="320" r:id="rId15"/>
    <p:sldId id="321" r:id="rId16"/>
    <p:sldId id="322" r:id="rId17"/>
    <p:sldId id="307" r:id="rId18"/>
    <p:sldId id="308" r:id="rId19"/>
    <p:sldId id="309" r:id="rId20"/>
    <p:sldId id="314" r:id="rId21"/>
    <p:sldId id="323" r:id="rId22"/>
    <p:sldId id="324" r:id="rId23"/>
    <p:sldId id="325" r:id="rId24"/>
    <p:sldId id="326" r:id="rId25"/>
    <p:sldId id="332" r:id="rId26"/>
    <p:sldId id="333" r:id="rId27"/>
  </p:sldIdLst>
  <p:sldSz cx="9144000" cy="6858000" type="screen4x3"/>
  <p:notesSz cx="6858000" cy="9144000"/>
  <p:defaultTextStyle>
    <a:defPPr>
      <a:defRPr lang="he-I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9933"/>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84560" autoAdjust="0"/>
  </p:normalViewPr>
  <p:slideViewPr>
    <p:cSldViewPr snapToGrid="0">
      <p:cViewPr varScale="1">
        <p:scale>
          <a:sx n="59" d="100"/>
          <a:sy n="59" d="100"/>
        </p:scale>
        <p:origin x="18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ea typeface="+mn-ea"/>
                <a:cs typeface="Times New Roman (Hebrew)" charset="0"/>
              </a:defRPr>
            </a:lvl1pPr>
          </a:lstStyle>
          <a:p>
            <a:pPr>
              <a:defRPr/>
            </a:pPr>
            <a:endParaRPr lang="en-US"/>
          </a:p>
        </p:txBody>
      </p:sp>
      <p:sp>
        <p:nvSpPr>
          <p:cNvPr id="4099"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ea typeface="+mn-ea"/>
                <a:cs typeface="Times New Roman (Hebrew)"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4102"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ea typeface="+mn-ea"/>
                <a:cs typeface="Times New Roman (Hebrew)" charset="0"/>
              </a:defRPr>
            </a:lvl1pPr>
          </a:lstStyle>
          <a:p>
            <a:pPr>
              <a:defRPr/>
            </a:pPr>
            <a:endParaRPr lang="en-US"/>
          </a:p>
        </p:txBody>
      </p:sp>
      <p:sp>
        <p:nvSpPr>
          <p:cNvPr id="4103"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ea typeface="Times New Roman (Hebrew)" charset="0"/>
                <a:cs typeface="Times New Roman (Hebrew)" charset="0"/>
              </a:defRPr>
            </a:lvl1pPr>
          </a:lstStyle>
          <a:p>
            <a:pPr>
              <a:defRPr/>
            </a:pPr>
            <a:fld id="{D454E4AE-DB3C-435F-B853-26B6DE9AF97A}" type="slidenum">
              <a:rPr lang="en-US" altLang="en-US"/>
              <a:pPr>
                <a:defRPr/>
              </a:pPr>
              <a:t>‹#›</a:t>
            </a:fld>
            <a:endParaRPr lang="en-US" altLang="en-US"/>
          </a:p>
        </p:txBody>
      </p:sp>
    </p:spTree>
    <p:extLst>
      <p:ext uri="{BB962C8B-B14F-4D97-AF65-F5344CB8AC3E}">
        <p14:creationId xmlns:p14="http://schemas.microsoft.com/office/powerpoint/2010/main" val="87854772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US" sz="1200" b="0" kern="1200" dirty="0" smtClean="0">
                <a:solidFill>
                  <a:schemeClr val="tx1"/>
                </a:solidFill>
                <a:effectLst/>
                <a:latin typeface="Times New Roman" pitchFamily="18" charset="0"/>
                <a:ea typeface="+mn-ea"/>
                <a:cs typeface="Times New Roman" pitchFamily="18" charset="0"/>
              </a:rPr>
              <a:t>In the previous chapters</a:t>
            </a:r>
            <a:r>
              <a:rPr lang="en-US" sz="1200" b="0" kern="1200" baseline="0" dirty="0" smtClean="0">
                <a:solidFill>
                  <a:schemeClr val="tx1"/>
                </a:solidFill>
                <a:effectLst/>
                <a:latin typeface="Times New Roman" pitchFamily="18" charset="0"/>
                <a:ea typeface="+mn-ea"/>
                <a:cs typeface="Times New Roman" pitchFamily="18" charset="0"/>
              </a:rPr>
              <a:t> we emphasized the central paradigm of structure biology, stating that protein structure is crucial for its function. </a:t>
            </a:r>
            <a:r>
              <a:rPr lang="en-US" sz="1200" b="0" kern="1200" baseline="0" smtClean="0">
                <a:solidFill>
                  <a:schemeClr val="tx1"/>
                </a:solidFill>
                <a:effectLst/>
                <a:latin typeface="Times New Roman" pitchFamily="18" charset="0"/>
                <a:ea typeface="+mn-ea"/>
                <a:cs typeface="Times New Roman" pitchFamily="18" charset="0"/>
              </a:rPr>
              <a:t>Since the 1990’s, scientists started to notice that many proteins that possessed at least some degree of structural disorder. </a:t>
            </a:r>
            <a:endParaRPr lang="en-US" dirty="0"/>
          </a:p>
        </p:txBody>
      </p:sp>
      <p:sp>
        <p:nvSpPr>
          <p:cNvPr id="4" name="Slide Number Placeholder 3"/>
          <p:cNvSpPr>
            <a:spLocks noGrp="1"/>
          </p:cNvSpPr>
          <p:nvPr>
            <p:ph type="sldNum" sz="quarter" idx="10"/>
          </p:nvPr>
        </p:nvSpPr>
        <p:spPr/>
        <p:txBody>
          <a:bodyPr/>
          <a:lstStyle/>
          <a:p>
            <a:pPr>
              <a:defRPr/>
            </a:pPr>
            <a:fld id="{D454E4AE-DB3C-435F-B853-26B6DE9AF97A}" type="slidenum">
              <a:rPr lang="en-US" altLang="en-US" smtClean="0"/>
              <a:pPr>
                <a:defRPr/>
              </a:pPr>
              <a:t>1</a:t>
            </a:fld>
            <a:endParaRPr lang="en-US" altLang="en-US"/>
          </a:p>
        </p:txBody>
      </p:sp>
    </p:spTree>
    <p:extLst>
      <p:ext uri="{BB962C8B-B14F-4D97-AF65-F5344CB8AC3E}">
        <p14:creationId xmlns:p14="http://schemas.microsoft.com/office/powerpoint/2010/main" val="261043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defRPr/>
            </a:pPr>
            <a:r>
              <a:rPr lang="en-US" b="1" dirty="0" smtClean="0"/>
              <a:t>Figure 6.2. IUP-protein complexes involving partial folding.</a:t>
            </a:r>
            <a:r>
              <a:rPr lang="en-US" dirty="0" smtClean="0"/>
              <a:t> In each case, the IDR undergoing disorder-to-order transition upon binding is shown as a blue ribbon, whereas the regions that remain unfolded (unresolved in the X-ray structure) are illustrated as red amino acid spheres representation. The water-accessible surface of the binding partner is shown. (a) The completely disordered protein </a:t>
            </a:r>
            <a:r>
              <a:rPr lang="en-US" i="1" dirty="0" smtClean="0"/>
              <a:t>4E-BP1</a:t>
            </a:r>
            <a:r>
              <a:rPr lang="en-US" dirty="0" smtClean="0"/>
              <a:t> bound to </a:t>
            </a:r>
            <a:r>
              <a:rPr lang="en-US" i="1" dirty="0" smtClean="0"/>
              <a:t>eukaryotic initiation factor 4E</a:t>
            </a:r>
            <a:r>
              <a:rPr lang="en-US" dirty="0" smtClean="0"/>
              <a:t> (</a:t>
            </a:r>
            <a:r>
              <a:rPr lang="en-US" i="1" dirty="0" smtClean="0"/>
              <a:t>eIF4E</a:t>
            </a:r>
            <a:r>
              <a:rPr lang="en-US" dirty="0" smtClean="0"/>
              <a:t>) (PDB entry 1EJ4). (b) The IUP </a:t>
            </a:r>
            <a:r>
              <a:rPr lang="en-US" i="1" dirty="0" smtClean="0"/>
              <a:t>protein phosphatase inhibitor 2</a:t>
            </a:r>
            <a:r>
              <a:rPr lang="en-US" dirty="0" smtClean="0"/>
              <a:t> bound to </a:t>
            </a:r>
            <a:r>
              <a:rPr lang="en-US" i="1" dirty="0" smtClean="0"/>
              <a:t>type 1 protein phosphatase </a:t>
            </a:r>
            <a:r>
              <a:rPr lang="en-US" dirty="0" smtClean="0"/>
              <a:t>via three discrete regions connected to, and flanked by, disordered regions (PDB entry 2O8A). </a:t>
            </a:r>
            <a:endParaRPr lang="en-US" alt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2D794813-6858-489C-9153-C6FEBEFD1937}" type="slidenum">
              <a:rPr lang="en-US" altLang="en-US" sz="1200" smtClean="0"/>
              <a:pPr/>
              <a:t>10</a:t>
            </a:fld>
            <a:endParaRPr lang="en-US" altLang="en-US" sz="1200" smtClean="0"/>
          </a:p>
        </p:txBody>
      </p:sp>
    </p:spTree>
    <p:extLst>
      <p:ext uri="{BB962C8B-B14F-4D97-AF65-F5344CB8AC3E}">
        <p14:creationId xmlns:p14="http://schemas.microsoft.com/office/powerpoint/2010/main" val="249291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Times New Roman" pitchFamily="18" charset="0"/>
              </a:rPr>
              <a:t>Proteins that belong to this group serve in roles that require freedom of movement </a:t>
            </a:r>
            <a:r>
              <a:rPr lang="en-US" sz="1200" b="0" i="0" kern="1200" smtClean="0">
                <a:solidFill>
                  <a:schemeClr val="tx1"/>
                </a:solidFill>
                <a:effectLst/>
                <a:latin typeface="Times New Roman" pitchFamily="18" charset="0"/>
                <a:ea typeface="+mn-ea"/>
                <a:cs typeface="Times New Roman" pitchFamily="18" charset="0"/>
              </a:rPr>
              <a:t>of the</a:t>
            </a:r>
            <a:r>
              <a:rPr lang="en-US" sz="1200" b="0" i="0" kern="1200" baseline="0" smtClean="0">
                <a:solidFill>
                  <a:schemeClr val="tx1"/>
                </a:solidFill>
                <a:effectLst/>
                <a:latin typeface="Times New Roman" pitchFamily="18" charset="0"/>
                <a:ea typeface="+mn-ea"/>
                <a:cs typeface="Times New Roman" pitchFamily="18" charset="0"/>
              </a:rPr>
              <a:t> </a:t>
            </a:r>
            <a:r>
              <a:rPr lang="en-US" sz="1200" b="0" i="0" kern="1200" smtClean="0">
                <a:solidFill>
                  <a:schemeClr val="tx1"/>
                </a:solidFill>
                <a:effectLst/>
                <a:latin typeface="Times New Roman" pitchFamily="18" charset="0"/>
                <a:ea typeface="+mn-ea"/>
                <a:cs typeface="Times New Roman" pitchFamily="18" charset="0"/>
              </a:rPr>
              <a:t>polypeptide </a:t>
            </a:r>
            <a:r>
              <a:rPr lang="en-US" sz="1200" b="0" i="0" kern="1200" dirty="0" smtClean="0">
                <a:solidFill>
                  <a:schemeClr val="tx1"/>
                </a:solidFill>
                <a:effectLst/>
                <a:latin typeface="Times New Roman" pitchFamily="18" charset="0"/>
                <a:ea typeface="+mn-ea"/>
                <a:cs typeface="Times New Roman" pitchFamily="18" charset="0"/>
              </a:rPr>
              <a:t>chain.</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454E4AE-DB3C-435F-B853-26B6DE9AF97A}" type="slidenum">
              <a:rPr lang="en-US" altLang="en-US" smtClean="0"/>
              <a:pPr>
                <a:defRPr/>
              </a:pPr>
              <a:t>11</a:t>
            </a:fld>
            <a:endParaRPr lang="en-US" altLang="en-US"/>
          </a:p>
        </p:txBody>
      </p:sp>
    </p:spTree>
    <p:extLst>
      <p:ext uri="{BB962C8B-B14F-4D97-AF65-F5344CB8AC3E}">
        <p14:creationId xmlns:p14="http://schemas.microsoft.com/office/powerpoint/2010/main" val="2314015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02808E4-21DA-4D59-AB4D-DECF941F4EDC}" type="slidenum">
              <a:rPr lang="en-US" altLang="en-US" smtClean="0">
                <a:ea typeface="Times New Roman (Hebrew)" panose="02020603050405020304" pitchFamily="18" charset="0"/>
                <a:cs typeface="Times New Roman (Hebrew)" panose="02020603050405020304" pitchFamily="18" charset="0"/>
              </a:rPr>
              <a:pPr algn="l">
                <a:spcBef>
                  <a:spcPct val="0"/>
                </a:spcBef>
              </a:pPr>
              <a:t>12</a:t>
            </a:fld>
            <a:endParaRPr lang="en-US" altLang="en-US" smtClean="0">
              <a:ea typeface="Times New Roman (Hebrew)" panose="02020603050405020304" pitchFamily="18" charset="0"/>
              <a:cs typeface="Times New Roman (Hebrew)"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t>Targeting signals on cargo: 'Nuclear localization signals' (</a:t>
            </a:r>
            <a:r>
              <a:rPr lang="en-US" altLang="en-US" b="1" smtClean="0"/>
              <a:t>NLS</a:t>
            </a:r>
            <a:r>
              <a:rPr lang="en-US" altLang="en-US" smtClean="0"/>
              <a:t>) in the case of imported proteins, and 'nuclear export signals' (</a:t>
            </a:r>
            <a:r>
              <a:rPr lang="en-US" altLang="en-US" b="1" smtClean="0"/>
              <a:t>NES</a:t>
            </a:r>
            <a:r>
              <a:rPr lang="en-US" altLang="en-US" smtClean="0"/>
              <a:t>) is the case of exported proteins.</a:t>
            </a:r>
          </a:p>
        </p:txBody>
      </p:sp>
    </p:spTree>
    <p:extLst>
      <p:ext uri="{BB962C8B-B14F-4D97-AF65-F5344CB8AC3E}">
        <p14:creationId xmlns:p14="http://schemas.microsoft.com/office/powerpoint/2010/main" val="251315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51C1C1C8-A611-459D-A434-011E4A6E6530}" type="slidenum">
              <a:rPr lang="en-US" altLang="en-US" smtClean="0">
                <a:ea typeface="Times New Roman (Hebrew)" panose="02020603050405020304" pitchFamily="18" charset="0"/>
                <a:cs typeface="Times New Roman (Hebrew)" panose="02020603050405020304" pitchFamily="18" charset="0"/>
              </a:rPr>
              <a:pPr algn="l">
                <a:spcBef>
                  <a:spcPct val="0"/>
                </a:spcBef>
              </a:pPr>
              <a:t>13</a:t>
            </a:fld>
            <a:endParaRPr lang="en-US" altLang="en-US" smtClean="0">
              <a:ea typeface="Times New Roman (Hebrew)" panose="02020603050405020304" pitchFamily="18" charset="0"/>
              <a:cs typeface="Times New Roman (Hebrew)"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6.1.1. The structure of the NPC. </a:t>
            </a:r>
            <a:r>
              <a:rPr lang="en-US" sz="1200" kern="1200" dirty="0" smtClean="0">
                <a:solidFill>
                  <a:schemeClr val="tx1"/>
                </a:solidFill>
                <a:effectLst/>
                <a:latin typeface="Times New Roman" pitchFamily="18" charset="0"/>
                <a:ea typeface="+mn-ea"/>
                <a:cs typeface="Times New Roman" pitchFamily="18" charset="0"/>
              </a:rPr>
              <a:t>The nucleoporins composing the NPC are colored according to their classification into five distinct substructures on the basis of their location and functional properties: the outer rings in yellow, the inner rings in purple, the membrane rings in brown, the linker nucleoporins in blue and pink, and the FG nucleoporins in green. The pore membrane is shown in grey. The central structure contains all rings, whereas the structures surrounding it show each ring separately, for clarity. The bottom structure shows a cross section through the NPC. A 5-nm size scale is shown at the bottom of the image. The figure is based on the structure of </a:t>
            </a:r>
            <a:r>
              <a:rPr lang="en-US" sz="1200" kern="1200" dirty="0" err="1" smtClean="0">
                <a:solidFill>
                  <a:schemeClr val="tx1"/>
                </a:solidFill>
                <a:effectLst/>
                <a:latin typeface="Times New Roman" pitchFamily="18" charset="0"/>
                <a:ea typeface="+mn-ea"/>
                <a:cs typeface="Times New Roman" pitchFamily="18" charset="0"/>
              </a:rPr>
              <a:t>Alber</a:t>
            </a:r>
            <a:r>
              <a:rPr lang="en-US" sz="1200" kern="1200" dirty="0" smtClean="0">
                <a:solidFill>
                  <a:schemeClr val="tx1"/>
                </a:solidFill>
                <a:effectLst/>
                <a:latin typeface="Times New Roman" pitchFamily="18" charset="0"/>
                <a:ea typeface="+mn-ea"/>
                <a:cs typeface="Times New Roman" pitchFamily="18" charset="0"/>
              </a:rPr>
              <a:t> et al. </a:t>
            </a:r>
            <a:r>
              <a:rPr lang="en-US" sz="1200" kern="1200" baseline="30000" dirty="0" smtClean="0">
                <a:solidFill>
                  <a:schemeClr val="tx1"/>
                </a:solidFill>
                <a:effectLst/>
                <a:latin typeface="Times New Roman" pitchFamily="18" charset="0"/>
                <a:ea typeface="+mn-ea"/>
                <a:cs typeface="Times New Roman" pitchFamily="18" charset="0"/>
              </a:rPr>
              <a:t>[54]</a:t>
            </a:r>
            <a:r>
              <a:rPr lang="en-US" sz="1200" kern="1200" dirty="0" smtClean="0">
                <a:solidFill>
                  <a:schemeClr val="tx1"/>
                </a:solidFill>
                <a:effectLst/>
                <a:latin typeface="Times New Roman" pitchFamily="18" charset="0"/>
                <a:ea typeface="+mn-ea"/>
                <a:cs typeface="Times New Roman" pitchFamily="18" charset="0"/>
              </a:rPr>
              <a:t>, and is taken from </a:t>
            </a:r>
            <a:r>
              <a:rPr lang="en-US" sz="1200" kern="1200" baseline="30000" dirty="0" smtClean="0">
                <a:solidFill>
                  <a:schemeClr val="tx1"/>
                </a:solidFill>
                <a:effectLst/>
                <a:latin typeface="Times New Roman" pitchFamily="18" charset="0"/>
                <a:ea typeface="+mn-ea"/>
                <a:cs typeface="Times New Roman" pitchFamily="18" charset="0"/>
              </a:rPr>
              <a:t>[60]</a:t>
            </a:r>
            <a:r>
              <a:rPr lang="en-US" sz="1200" kern="1200" dirty="0" smtClean="0">
                <a:solidFill>
                  <a:schemeClr val="tx1"/>
                </a:solidFill>
                <a:effectLst/>
                <a:latin typeface="Times New Roman" pitchFamily="18" charset="0"/>
                <a:ea typeface="+mn-ea"/>
                <a:cs typeface="Times New Roman" pitchFamily="18" charset="0"/>
              </a:rPr>
              <a:t>. </a:t>
            </a:r>
            <a:endParaRPr lang="en-US" altLang="en-US" dirty="0" smtClean="0"/>
          </a:p>
        </p:txBody>
      </p:sp>
    </p:spTree>
    <p:extLst>
      <p:ext uri="{BB962C8B-B14F-4D97-AF65-F5344CB8AC3E}">
        <p14:creationId xmlns:p14="http://schemas.microsoft.com/office/powerpoint/2010/main" val="161902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4143AC08-CE52-443F-A15A-28BB0C598DDD}" type="slidenum">
              <a:rPr lang="en-US" altLang="en-US" smtClean="0">
                <a:ea typeface="Times New Roman (Hebrew)" panose="02020603050405020304" pitchFamily="18" charset="0"/>
                <a:cs typeface="Times New Roman (Hebrew)" panose="02020603050405020304" pitchFamily="18" charset="0"/>
              </a:rPr>
              <a:pPr algn="l">
                <a:spcBef>
                  <a:spcPct val="0"/>
                </a:spcBef>
              </a:pPr>
              <a:t>14</a:t>
            </a:fld>
            <a:endParaRPr lang="en-US" altLang="en-US" smtClean="0">
              <a:ea typeface="Times New Roman (Hebrew)" panose="02020603050405020304" pitchFamily="18" charset="0"/>
              <a:cs typeface="Times New Roman (Hebrew)"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6.1.2. The β-propeller and the α-solenoid folds of NPC coat proteins. </a:t>
            </a:r>
            <a:r>
              <a:rPr lang="en-US" sz="1200" kern="1200" dirty="0" smtClean="0">
                <a:solidFill>
                  <a:schemeClr val="tx1"/>
                </a:solidFill>
                <a:effectLst/>
                <a:latin typeface="Times New Roman" pitchFamily="18" charset="0"/>
                <a:ea typeface="+mn-ea"/>
                <a:cs typeface="Times New Roman" pitchFamily="18" charset="0"/>
              </a:rPr>
              <a:t>(a) The location of the scaffold proteins containing these folds in the NPC (taken from </a:t>
            </a:r>
            <a:r>
              <a:rPr lang="en-US" sz="1200" kern="1200" baseline="30000" dirty="0" smtClean="0">
                <a:solidFill>
                  <a:schemeClr val="tx1"/>
                </a:solidFill>
                <a:effectLst/>
                <a:latin typeface="Times New Roman" pitchFamily="18" charset="0"/>
                <a:ea typeface="+mn-ea"/>
                <a:cs typeface="Times New Roman" pitchFamily="18" charset="0"/>
              </a:rPr>
              <a:t>[60]</a:t>
            </a:r>
            <a:r>
              <a:rPr lang="en-US" sz="1200" kern="1200" dirty="0" smtClean="0">
                <a:solidFill>
                  <a:schemeClr val="tx1"/>
                </a:solidFill>
                <a:effectLst/>
                <a:latin typeface="Times New Roman" pitchFamily="18" charset="0"/>
                <a:ea typeface="+mn-ea"/>
                <a:cs typeface="Times New Roman" pitchFamily="18" charset="0"/>
              </a:rPr>
              <a:t>). (b) The β-propeller fold of Seh1 (PDB entry 3ewe, chain A). (c)</a:t>
            </a:r>
            <a:r>
              <a:rPr lang="en-US" sz="1200" b="1" kern="1200" dirty="0" smtClean="0">
                <a:solidFill>
                  <a:schemeClr val="tx1"/>
                </a:solidFill>
                <a:effectLst/>
                <a:latin typeface="Times New Roman" pitchFamily="18" charset="0"/>
                <a:ea typeface="+mn-ea"/>
                <a:cs typeface="Times New Roman" pitchFamily="18" charset="0"/>
              </a:rPr>
              <a:t> </a:t>
            </a:r>
            <a:r>
              <a:rPr lang="en-US" sz="1200" kern="1200" dirty="0" smtClean="0">
                <a:solidFill>
                  <a:schemeClr val="tx1"/>
                </a:solidFill>
                <a:effectLst/>
                <a:latin typeface="Times New Roman" pitchFamily="18" charset="0"/>
                <a:ea typeface="+mn-ea"/>
                <a:cs typeface="Times New Roman" pitchFamily="18" charset="0"/>
              </a:rPr>
              <a:t>The α-solenoid fold of Nup85 (PDB entry 3ewe, chain B). </a:t>
            </a:r>
            <a:endParaRPr lang="en-US" altLang="en-US" dirty="0" smtClean="0"/>
          </a:p>
        </p:txBody>
      </p:sp>
    </p:spTree>
    <p:extLst>
      <p:ext uri="{BB962C8B-B14F-4D97-AF65-F5344CB8AC3E}">
        <p14:creationId xmlns:p14="http://schemas.microsoft.com/office/powerpoint/2010/main" val="26534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95D8BD4-B478-41D2-82C8-E1291C30589A}" type="slidenum">
              <a:rPr lang="en-US" altLang="en-US" smtClean="0">
                <a:ea typeface="Times New Roman (Hebrew)" panose="02020603050405020304" pitchFamily="18" charset="0"/>
                <a:cs typeface="Times New Roman (Hebrew)" panose="02020603050405020304" pitchFamily="18" charset="0"/>
              </a:rPr>
              <a:pPr algn="l">
                <a:spcBef>
                  <a:spcPct val="0"/>
                </a:spcBef>
              </a:pPr>
              <a:t>15</a:t>
            </a:fld>
            <a:endParaRPr lang="en-US" altLang="en-US" smtClean="0">
              <a:ea typeface="Times New Roman (Hebrew)" panose="02020603050405020304" pitchFamily="18" charset="0"/>
              <a:cs typeface="Times New Roman (Hebrew)"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The FG nucleoproteins at the center of the NPC are rich in </a:t>
            </a:r>
            <a:r>
              <a:rPr lang="en-US" altLang="en-US" dirty="0" err="1" smtClean="0"/>
              <a:t>Phe</a:t>
            </a:r>
            <a:r>
              <a:rPr lang="en-US" altLang="en-US" dirty="0" smtClean="0"/>
              <a:t> and Gly, hence the name. </a:t>
            </a:r>
          </a:p>
          <a:p>
            <a:pPr marL="171450" indent="-171450" algn="l" rtl="0" eaLnBrk="1" hangingPunct="1">
              <a:buFont typeface="Arial" panose="020B0604020202020204" pitchFamily="34" charset="0"/>
              <a:buChar char="•"/>
              <a:defRPr/>
            </a:pPr>
            <a:r>
              <a:rPr lang="en-US" altLang="en-US" dirty="0" smtClean="0"/>
              <a:t>For the FG IDRs to serve in transport, the transported cargo proteins must contain a binding patch composed of nonpolar residues (hypothetical).</a:t>
            </a:r>
          </a:p>
          <a:p>
            <a:pPr marL="171450" indent="-171450" algn="l" rtl="0" eaLnBrk="1" hangingPunct="1">
              <a:buFont typeface="Arial" panose="020B0604020202020204" pitchFamily="34" charset="0"/>
              <a:buChar char="•"/>
              <a:defRPr/>
            </a:pPr>
            <a:endParaRPr lang="en-US" altLang="en-US" dirty="0" smtClean="0"/>
          </a:p>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6.1.3. Distribution of the disordered FG-repeat regions in the NPC. </a:t>
            </a:r>
            <a:r>
              <a:rPr lang="en-US" sz="1200" kern="1200" dirty="0" smtClean="0">
                <a:solidFill>
                  <a:schemeClr val="tx1"/>
                </a:solidFill>
                <a:effectLst/>
                <a:latin typeface="Times New Roman" pitchFamily="18" charset="0"/>
                <a:ea typeface="+mn-ea"/>
                <a:cs typeface="Times New Roman" pitchFamily="18" charset="0"/>
              </a:rPr>
              <a:t>(a) Slice through the NPC, showing the structured domains of all nucleoporins, colored according to their classification (see Figure 6.1.1). Also shown are the localization probabilities of the unstructured regions of all FG nucleoporins (green cloud). (b) Projection of the localization probabilities of the FG-repeat regions from all the FG nucleoporins is shown by a density plot, sampled in a plane perpendicular to the central </a:t>
            </a:r>
            <a:r>
              <a:rPr lang="en-US" sz="1200" i="1" kern="1200" dirty="0" smtClean="0">
                <a:solidFill>
                  <a:schemeClr val="tx1"/>
                </a:solidFill>
                <a:effectLst/>
                <a:latin typeface="Times New Roman" pitchFamily="18" charset="0"/>
                <a:ea typeface="+mn-ea"/>
                <a:cs typeface="Times New Roman" pitchFamily="18" charset="0"/>
              </a:rPr>
              <a:t>Z</a:t>
            </a:r>
            <a:r>
              <a:rPr lang="en-US" sz="1200" kern="1200" dirty="0" smtClean="0">
                <a:solidFill>
                  <a:schemeClr val="tx1"/>
                </a:solidFill>
                <a:effectLst/>
                <a:latin typeface="Times New Roman" pitchFamily="18" charset="0"/>
                <a:ea typeface="+mn-ea"/>
                <a:cs typeface="Times New Roman" pitchFamily="18" charset="0"/>
              </a:rPr>
              <a:t>-axis from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to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Projections from the FG-repeat regions belonging to FG nucleoporins anchored mainly or exclusively on one side of the NPC are indicated: red for those that are </a:t>
            </a:r>
            <a:r>
              <a:rPr lang="en-US" sz="1200" kern="1200" dirty="0" err="1" smtClean="0">
                <a:solidFill>
                  <a:schemeClr val="tx1"/>
                </a:solidFill>
                <a:effectLst/>
                <a:latin typeface="Times New Roman" pitchFamily="18" charset="0"/>
                <a:ea typeface="+mn-ea"/>
                <a:cs typeface="Times New Roman" pitchFamily="18" charset="0"/>
              </a:rPr>
              <a:t>cytoplasmically</a:t>
            </a:r>
            <a:r>
              <a:rPr lang="en-US" sz="1200" kern="1200" dirty="0" smtClean="0">
                <a:solidFill>
                  <a:schemeClr val="tx1"/>
                </a:solidFill>
                <a:effectLst/>
                <a:latin typeface="Times New Roman" pitchFamily="18" charset="0"/>
                <a:ea typeface="+mn-ea"/>
                <a:cs typeface="Times New Roman" pitchFamily="18" charset="0"/>
              </a:rPr>
              <a:t> disposed, blue for those </a:t>
            </a:r>
            <a:r>
              <a:rPr lang="en-US" sz="1200" kern="1200" dirty="0" err="1" smtClean="0">
                <a:solidFill>
                  <a:schemeClr val="tx1"/>
                </a:solidFill>
                <a:effectLst/>
                <a:latin typeface="Times New Roman" pitchFamily="18" charset="0"/>
                <a:ea typeface="+mn-ea"/>
                <a:cs typeface="Times New Roman" pitchFamily="18" charset="0"/>
              </a:rPr>
              <a:t>nucleoplasmically</a:t>
            </a:r>
            <a:r>
              <a:rPr lang="en-US" sz="1200" kern="1200" dirty="0" smtClean="0">
                <a:solidFill>
                  <a:schemeClr val="tx1"/>
                </a:solidFill>
                <a:effectLst/>
                <a:latin typeface="Times New Roman" pitchFamily="18" charset="0"/>
                <a:ea typeface="+mn-ea"/>
                <a:cs typeface="Times New Roman" pitchFamily="18" charset="0"/>
              </a:rPr>
              <a:t> disposed, and white for those that are present to equal degrees on both sides. The equatorial plane of the NPC is indicated by a dashed white line, the position of the NPC density is indicated by a dashed grey line, and the position of the pore membrane is shown in purple. A scale bar of 25 nm (250 Å) is shown. The figure was taken from </a:t>
            </a:r>
            <a:r>
              <a:rPr lang="en-US" sz="1200" kern="1200" baseline="30000" dirty="0" smtClean="0">
                <a:solidFill>
                  <a:schemeClr val="tx1"/>
                </a:solidFill>
                <a:effectLst/>
                <a:latin typeface="Times New Roman" pitchFamily="18" charset="0"/>
                <a:ea typeface="+mn-ea"/>
                <a:cs typeface="Times New Roman" pitchFamily="18" charset="0"/>
              </a:rPr>
              <a:t>[54]</a:t>
            </a:r>
            <a:r>
              <a:rPr lang="en-US" sz="1200" kern="1200" dirty="0" smtClean="0">
                <a:solidFill>
                  <a:schemeClr val="tx1"/>
                </a:solidFill>
                <a:effectLst/>
                <a:latin typeface="Times New Roman" pitchFamily="18" charset="0"/>
                <a:ea typeface="+mn-ea"/>
                <a:cs typeface="Times New Roman" pitchFamily="18" charset="0"/>
              </a:rPr>
              <a:t>.</a:t>
            </a:r>
            <a:r>
              <a:rPr lang="en-US" altLang="en-US" dirty="0" smtClean="0"/>
              <a:t> </a:t>
            </a:r>
          </a:p>
        </p:txBody>
      </p:sp>
    </p:spTree>
    <p:extLst>
      <p:ext uri="{BB962C8B-B14F-4D97-AF65-F5344CB8AC3E}">
        <p14:creationId xmlns:p14="http://schemas.microsoft.com/office/powerpoint/2010/main" val="907070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C15EC6F7-85CE-423A-ACE2-2569209D81BC}" type="slidenum">
              <a:rPr lang="en-US" altLang="en-US" smtClean="0">
                <a:ea typeface="Times New Roman (Hebrew)" panose="02020603050405020304" pitchFamily="18" charset="0"/>
                <a:cs typeface="Times New Roman (Hebrew)" panose="02020603050405020304" pitchFamily="18" charset="0"/>
              </a:rPr>
              <a:pPr algn="l">
                <a:spcBef>
                  <a:spcPct val="0"/>
                </a:spcBef>
              </a:pPr>
              <a:t>16</a:t>
            </a:fld>
            <a:endParaRPr lang="en-US" altLang="en-US" smtClean="0">
              <a:ea typeface="Times New Roman (Hebrew)" panose="02020603050405020304" pitchFamily="18" charset="0"/>
              <a:cs typeface="Times New Roman (Hebrew)"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6.1.3. Distribution of the disordered FG-repeat regions in the NPC. </a:t>
            </a:r>
            <a:r>
              <a:rPr lang="en-US" sz="1200" kern="1200" dirty="0" smtClean="0">
                <a:solidFill>
                  <a:schemeClr val="tx1"/>
                </a:solidFill>
                <a:effectLst/>
                <a:latin typeface="Times New Roman" pitchFamily="18" charset="0"/>
                <a:ea typeface="+mn-ea"/>
                <a:cs typeface="Times New Roman" pitchFamily="18" charset="0"/>
              </a:rPr>
              <a:t>(a) Slice through the NPC, showing the structured domains of all nucleoporins, colored according to their classification (see Figure 6.1.1). Also shown are the localization probabilities of the unstructured regions of all FG nucleoporins (green cloud). (b) Projection of the localization probabilities of the FG-repeat regions from all the FG nucleoporins is shown by a density plot, sampled in a plane perpendicular to the central </a:t>
            </a:r>
            <a:r>
              <a:rPr lang="en-US" sz="1200" i="1" kern="1200" dirty="0" smtClean="0">
                <a:solidFill>
                  <a:schemeClr val="tx1"/>
                </a:solidFill>
                <a:effectLst/>
                <a:latin typeface="Times New Roman" pitchFamily="18" charset="0"/>
                <a:ea typeface="+mn-ea"/>
                <a:cs typeface="Times New Roman" pitchFamily="18" charset="0"/>
              </a:rPr>
              <a:t>Z</a:t>
            </a:r>
            <a:r>
              <a:rPr lang="en-US" sz="1200" kern="1200" dirty="0" smtClean="0">
                <a:solidFill>
                  <a:schemeClr val="tx1"/>
                </a:solidFill>
                <a:effectLst/>
                <a:latin typeface="Times New Roman" pitchFamily="18" charset="0"/>
                <a:ea typeface="+mn-ea"/>
                <a:cs typeface="Times New Roman" pitchFamily="18" charset="0"/>
              </a:rPr>
              <a:t>-axis from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to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Projections from the FG-repeat regions belonging to FG nucleoporins anchored mainly or exclusively on one side of the NPC are indicated: red for those that are </a:t>
            </a:r>
            <a:r>
              <a:rPr lang="en-US" sz="1200" kern="1200" dirty="0" err="1" smtClean="0">
                <a:solidFill>
                  <a:schemeClr val="tx1"/>
                </a:solidFill>
                <a:effectLst/>
                <a:latin typeface="Times New Roman" pitchFamily="18" charset="0"/>
                <a:ea typeface="+mn-ea"/>
                <a:cs typeface="Times New Roman" pitchFamily="18" charset="0"/>
              </a:rPr>
              <a:t>cytoplasmically</a:t>
            </a:r>
            <a:r>
              <a:rPr lang="en-US" sz="1200" kern="1200" dirty="0" smtClean="0">
                <a:solidFill>
                  <a:schemeClr val="tx1"/>
                </a:solidFill>
                <a:effectLst/>
                <a:latin typeface="Times New Roman" pitchFamily="18" charset="0"/>
                <a:ea typeface="+mn-ea"/>
                <a:cs typeface="Times New Roman" pitchFamily="18" charset="0"/>
              </a:rPr>
              <a:t> disposed, blue for those </a:t>
            </a:r>
            <a:r>
              <a:rPr lang="en-US" sz="1200" kern="1200" dirty="0" err="1" smtClean="0">
                <a:solidFill>
                  <a:schemeClr val="tx1"/>
                </a:solidFill>
                <a:effectLst/>
                <a:latin typeface="Times New Roman" pitchFamily="18" charset="0"/>
                <a:ea typeface="+mn-ea"/>
                <a:cs typeface="Times New Roman" pitchFamily="18" charset="0"/>
              </a:rPr>
              <a:t>nucleoplasmically</a:t>
            </a:r>
            <a:r>
              <a:rPr lang="en-US" sz="1200" kern="1200" dirty="0" smtClean="0">
                <a:solidFill>
                  <a:schemeClr val="tx1"/>
                </a:solidFill>
                <a:effectLst/>
                <a:latin typeface="Times New Roman" pitchFamily="18" charset="0"/>
                <a:ea typeface="+mn-ea"/>
                <a:cs typeface="Times New Roman" pitchFamily="18" charset="0"/>
              </a:rPr>
              <a:t> disposed, and white for those that are present to equal degrees on both sides. The equatorial plane of the NPC is indicated by a dashed white line, the position of the NPC density is indicated by a dashed grey line, and the position of the pore membrane is shown in purple. A scale bar of 25 nm (250 Å) is shown. The figure was taken from </a:t>
            </a:r>
            <a:r>
              <a:rPr lang="en-US" sz="1200" kern="1200" baseline="30000" dirty="0" smtClean="0">
                <a:solidFill>
                  <a:schemeClr val="tx1"/>
                </a:solidFill>
                <a:effectLst/>
                <a:latin typeface="Times New Roman" pitchFamily="18" charset="0"/>
                <a:ea typeface="+mn-ea"/>
                <a:cs typeface="Times New Roman" pitchFamily="18" charset="0"/>
              </a:rPr>
              <a:t>[54]</a:t>
            </a:r>
            <a:r>
              <a:rPr lang="en-US" sz="1200" kern="1200" dirty="0" smtClean="0">
                <a:solidFill>
                  <a:schemeClr val="tx1"/>
                </a:solidFill>
                <a:effectLst/>
                <a:latin typeface="Times New Roman" pitchFamily="18" charset="0"/>
                <a:ea typeface="+mn-ea"/>
                <a:cs typeface="Times New Roman" pitchFamily="18" charset="0"/>
              </a:rPr>
              <a:t>. </a:t>
            </a:r>
            <a:endParaRPr lang="en-US" altLang="en-US" dirty="0" smtClean="0"/>
          </a:p>
        </p:txBody>
      </p:sp>
    </p:spTree>
    <p:extLst>
      <p:ext uri="{BB962C8B-B14F-4D97-AF65-F5344CB8AC3E}">
        <p14:creationId xmlns:p14="http://schemas.microsoft.com/office/powerpoint/2010/main" val="1153062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We can now go back to the general features of disordered proteins</a:t>
            </a:r>
            <a:r>
              <a:rPr lang="en-US" altLang="en-US" baseline="0" dirty="0" smtClean="0"/>
              <a:t> and see what other features they may have, which explain their functions. We saw that even IUPs usually contain segments that retain some degree of ordered structure. The most structure of these segments </a:t>
            </a:r>
            <a:r>
              <a:rPr lang="en-US" altLang="en-US" baseline="0" smtClean="0"/>
              <a:t>in PPII.</a:t>
            </a:r>
            <a:endParaRPr lang="en-US" altLang="en-US" smtClean="0"/>
          </a:p>
          <a:p>
            <a:pPr marL="171450" indent="-171450" algn="l" rtl="0">
              <a:buFontTx/>
              <a:buChar char="•"/>
            </a:pPr>
            <a:r>
              <a:rPr lang="en-US" altLang="en-US" dirty="0" err="1" smtClean="0"/>
              <a:t>MoREs</a:t>
            </a:r>
            <a:r>
              <a:rPr lang="en-US" altLang="en-US" dirty="0" smtClean="0"/>
              <a:t>/</a:t>
            </a:r>
            <a:r>
              <a:rPr lang="en-US" altLang="en-US" dirty="0" err="1" smtClean="0"/>
              <a:t>MoRFs</a:t>
            </a:r>
            <a:r>
              <a:rPr lang="en-US" altLang="en-US" dirty="0" smtClean="0"/>
              <a:t> -</a:t>
            </a:r>
            <a:r>
              <a:rPr lang="en-US" altLang="en-US" baseline="0" dirty="0" smtClean="0"/>
              <a:t> </a:t>
            </a:r>
            <a:r>
              <a:rPr lang="en-US" altLang="en-US" dirty="0" smtClean="0"/>
              <a:t>molecular recognition elements/features.</a:t>
            </a:r>
          </a:p>
          <a:p>
            <a:pPr marL="171450" indent="-171450" algn="l" rtl="0">
              <a:buFontTx/>
              <a:buChar char="•"/>
            </a:pPr>
            <a:r>
              <a:rPr lang="en-US" altLang="en-US" dirty="0" smtClean="0"/>
              <a:t>The fact that IUPs have low conservation is used by certain prediction tools.</a:t>
            </a:r>
          </a:p>
          <a:p>
            <a:pPr marL="171450" indent="-171450" algn="l" rtl="0">
              <a:buFontTx/>
              <a:buChar char="•"/>
            </a:pPr>
            <a:r>
              <a:rPr lang="en-US" altLang="en-US" dirty="0" err="1" smtClean="0">
                <a:latin typeface="Times New Roman (Hebrew)" panose="02020603050405020304" pitchFamily="18" charset="0"/>
                <a:cs typeface="Times New Roman (Hebrew)" panose="02020603050405020304" pitchFamily="18" charset="0"/>
                <a:sym typeface="Symbol" panose="05050102010706020507" pitchFamily="18" charset="2"/>
              </a:rPr>
              <a:t>SLiMs</a:t>
            </a:r>
            <a:r>
              <a:rPr lang="en-US" altLang="en-US" dirty="0" smtClean="0">
                <a:latin typeface="Times New Roman (Hebrew)" panose="02020603050405020304" pitchFamily="18" charset="0"/>
                <a:cs typeface="Times New Roman (Hebrew)" panose="02020603050405020304" pitchFamily="18" charset="0"/>
                <a:sym typeface="Symbol" panose="05050102010706020507" pitchFamily="18" charset="2"/>
              </a:rPr>
              <a:t> that serve as ligand binding sites include the Tyr-containing motif recognized by SH2 domains and the </a:t>
            </a:r>
            <a:r>
              <a:rPr lang="en-US" altLang="en-US" dirty="0" err="1" smtClean="0">
                <a:latin typeface="Times New Roman (Hebrew)" panose="02020603050405020304" pitchFamily="18" charset="0"/>
                <a:cs typeface="Times New Roman (Hebrew)" panose="02020603050405020304" pitchFamily="18" charset="0"/>
                <a:sym typeface="Symbol" panose="05050102010706020507" pitchFamily="18" charset="2"/>
              </a:rPr>
              <a:t>PxxP</a:t>
            </a:r>
            <a:r>
              <a:rPr lang="en-US" altLang="en-US" dirty="0" smtClean="0">
                <a:latin typeface="Times New Roman (Hebrew)" panose="02020603050405020304" pitchFamily="18" charset="0"/>
                <a:cs typeface="Times New Roman (Hebrew)" panose="02020603050405020304" pitchFamily="18" charset="0"/>
                <a:sym typeface="Symbol" panose="05050102010706020507" pitchFamily="18" charset="2"/>
              </a:rPr>
              <a:t> motifs recognized by SH3 domains. They are shorter than </a:t>
            </a:r>
            <a:r>
              <a:rPr lang="en-US" altLang="en-US" dirty="0" err="1" smtClean="0">
                <a:latin typeface="Times New Roman (Hebrew)" panose="02020603050405020304" pitchFamily="18" charset="0"/>
                <a:cs typeface="Times New Roman (Hebrew)" panose="02020603050405020304" pitchFamily="18" charset="0"/>
                <a:sym typeface="Symbol" panose="05050102010706020507" pitchFamily="18" charset="2"/>
              </a:rPr>
              <a:t>MoREs</a:t>
            </a:r>
            <a:r>
              <a:rPr lang="en-US" altLang="en-US" dirty="0" smtClean="0">
                <a:latin typeface="Times New Roman (Hebrew)" panose="02020603050405020304" pitchFamily="18" charset="0"/>
                <a:cs typeface="Times New Roman (Hebrew)" panose="02020603050405020304" pitchFamily="18" charset="0"/>
                <a:sym typeface="Symbol" panose="05050102010706020507" pitchFamily="18" charset="2"/>
              </a:rPr>
              <a:t>/</a:t>
            </a:r>
            <a:r>
              <a:rPr lang="en-US" altLang="en-US" dirty="0" err="1" smtClean="0">
                <a:latin typeface="Times New Roman (Hebrew)" panose="02020603050405020304" pitchFamily="18" charset="0"/>
                <a:cs typeface="Times New Roman (Hebrew)" panose="02020603050405020304" pitchFamily="18" charset="0"/>
                <a:sym typeface="Symbol" panose="05050102010706020507" pitchFamily="18" charset="2"/>
              </a:rPr>
              <a:t>MoRFs</a:t>
            </a:r>
            <a:r>
              <a:rPr lang="en-US" altLang="en-US" dirty="0" smtClean="0">
                <a:latin typeface="Times New Roman (Hebrew)" panose="02020603050405020304" pitchFamily="18" charset="0"/>
                <a:cs typeface="Times New Roman (Hebrew)" panose="02020603050405020304" pitchFamily="18" charset="0"/>
                <a:sym typeface="Symbol" panose="05050102010706020507" pitchFamily="18" charset="2"/>
              </a:rPr>
              <a:t>.</a:t>
            </a:r>
          </a:p>
          <a:p>
            <a:pPr marL="171450" indent="-171450" algn="l" rtl="0">
              <a:buFontTx/>
              <a:buChar char="•"/>
            </a:pPr>
            <a:r>
              <a:rPr lang="en-US" altLang="en-US" dirty="0" smtClean="0">
                <a:latin typeface="Times New Roman (Hebrew)" panose="02020603050405020304" pitchFamily="18" charset="0"/>
                <a:cs typeface="Times New Roman (Hebrew)" panose="02020603050405020304" pitchFamily="18" charset="0"/>
                <a:sym typeface="Symbol" panose="05050102010706020507" pitchFamily="18" charset="2"/>
              </a:rPr>
              <a:t>PTMs are also easier to happen in IUPs because the chain is exposed.</a:t>
            </a:r>
            <a:endParaRPr lang="en-US" altLang="en-US" dirty="0" smtClean="0">
              <a:latin typeface="Times New Roman (Hebrew)" panose="02020603050405020304" pitchFamily="18" charset="0"/>
              <a:cs typeface="Times New Roman (Hebrew)" panose="02020603050405020304" pitchFamily="18"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CD2864BF-1BFA-44D6-A841-9BBAC00A94A5}" type="slidenum">
              <a:rPr lang="en-US" altLang="en-US" sz="1200" smtClean="0"/>
              <a:pPr/>
              <a:t>17</a:t>
            </a:fld>
            <a:endParaRPr lang="en-US" altLang="en-US" sz="1200" smtClean="0"/>
          </a:p>
        </p:txBody>
      </p:sp>
    </p:spTree>
    <p:extLst>
      <p:ext uri="{BB962C8B-B14F-4D97-AF65-F5344CB8AC3E}">
        <p14:creationId xmlns:p14="http://schemas.microsoft.com/office/powerpoint/2010/main" val="56934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1F2A136-0753-4B3A-A1D6-BBDE4F808D01}" type="slidenum">
              <a:rPr lang="en-US" altLang="en-US" smtClean="0">
                <a:ea typeface="Times New Roman (Hebrew)" panose="02020603050405020304" pitchFamily="18" charset="0"/>
                <a:cs typeface="Times New Roman (Hebrew)" panose="02020603050405020304" pitchFamily="18" charset="0"/>
              </a:rPr>
              <a:pPr algn="l">
                <a:spcBef>
                  <a:spcPct val="0"/>
                </a:spcBef>
              </a:pPr>
              <a:t>18</a:t>
            </a:fld>
            <a:endParaRPr lang="en-US" altLang="en-US" smtClean="0">
              <a:ea typeface="Times New Roman (Hebrew)" panose="02020603050405020304" pitchFamily="18" charset="0"/>
              <a:cs typeface="Times New Roman (Hebrew)"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This brings us to final question, which</a:t>
            </a:r>
            <a:r>
              <a:rPr lang="en-US" altLang="en-US" baseline="0" dirty="0" smtClean="0"/>
              <a:t> is how the sequence and structural features of disordered proteins contribute to their function. We saw that many of these functions are based on binding, particularly on the ability of disordered proteins to bind different other proteins. The disordered nature of the proteins directly contributes to this ability, in several ways. On the most basic level, being disordered means that these proteins are </a:t>
            </a:r>
            <a:r>
              <a:rPr lang="en-US" altLang="en-US" b="1" baseline="0" dirty="0" smtClean="0"/>
              <a:t>flexible</a:t>
            </a:r>
            <a:r>
              <a:rPr lang="en-US" altLang="en-US" baseline="0" dirty="0" smtClean="0"/>
              <a:t>, being able to shift between different conformations. This feature is important, because it confers </a:t>
            </a:r>
            <a:r>
              <a:rPr lang="en-US" altLang="en-US" b="1" baseline="0" dirty="0" smtClean="0"/>
              <a:t>binding plasticity, allowing them to bind different target proteins under different conditions</a:t>
            </a:r>
            <a:r>
              <a:rPr lang="en-US" altLang="en-US" baseline="0" dirty="0" smtClean="0"/>
              <a:t>.</a:t>
            </a:r>
            <a:endParaRPr lang="en-US" altLang="en-US" dirty="0" smtClean="0"/>
          </a:p>
          <a:p>
            <a:pPr marL="171450" indent="-171450" algn="l" rtl="0" eaLnBrk="1" hangingPunct="1">
              <a:buFont typeface="Arial" panose="020B0604020202020204" pitchFamily="34" charset="0"/>
              <a:buChar char="•"/>
              <a:defRPr/>
            </a:pPr>
            <a:r>
              <a:rPr lang="en-US" altLang="en-US" dirty="0" smtClean="0"/>
              <a:t>As explained later, IUPs bind their ligands with higher specificity than globular proteins. Their higher binding plasticity does not contradict this specificity; plasticity means higher potential to bind other proteins </a:t>
            </a:r>
            <a:r>
              <a:rPr lang="en-US" altLang="en-US" b="1" dirty="0" smtClean="0"/>
              <a:t>upon change in cellular conditions</a:t>
            </a:r>
            <a:r>
              <a:rPr lang="en-US" altLang="en-US" dirty="0" smtClean="0"/>
              <a:t>. That is, under the </a:t>
            </a:r>
            <a:r>
              <a:rPr lang="en-US" altLang="en-US" u="sng" dirty="0" smtClean="0"/>
              <a:t>same conditions</a:t>
            </a:r>
            <a:r>
              <a:rPr lang="en-US" altLang="en-US" dirty="0" smtClean="0"/>
              <a:t> IUPs are still expected to bind </a:t>
            </a:r>
            <a:r>
              <a:rPr lang="en-US" altLang="en-US" b="1" dirty="0" smtClean="0"/>
              <a:t>a single target protein</a:t>
            </a:r>
            <a:r>
              <a:rPr lang="en-US" altLang="en-US" dirty="0" smtClean="0"/>
              <a:t>.</a:t>
            </a:r>
          </a:p>
          <a:p>
            <a:pPr marL="171450" indent="-171450" algn="l" rtl="0" eaLnBrk="1" hangingPunct="1">
              <a:buFont typeface="Arial" panose="020B0604020202020204" pitchFamily="34" charset="0"/>
              <a:buChar char="•"/>
              <a:defRPr/>
            </a:pPr>
            <a:endParaRPr lang="en-US" altLang="en-US" dirty="0" smtClean="0"/>
          </a:p>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6.4. Different conformations of HIF-1α when bound to different targets.</a:t>
            </a:r>
            <a:r>
              <a:rPr lang="en-US" sz="1200" kern="1200" dirty="0" smtClean="0">
                <a:solidFill>
                  <a:schemeClr val="tx1"/>
                </a:solidFill>
                <a:effectLst/>
                <a:latin typeface="Times New Roman" pitchFamily="18" charset="0"/>
                <a:ea typeface="+mn-ea"/>
                <a:cs typeface="Times New Roman" pitchFamily="18" charset="0"/>
              </a:rPr>
              <a:t> The figure shows the C-terminal activation domain of the hypoxia-inducible factor HIF-1α (red) in complex with: (a) the transcription activation zinc finger (Taz1) domain of CREB-binding protein (CBP) (PDB entry 1l8c, green); (b) the inhibiting factor FIH (PDB entry 1h2k, green). As is clearly shown, HIF-1α has an α-helical conformation in the first complex, and a largely coiled conformation in the second. In the latter complex, six residues of HIF are missing (i.e., unresolved in the experiment), reflecting the disordered nature of this protein.</a:t>
            </a:r>
            <a:endParaRPr lang="en-US" altLang="en-US" dirty="0" smtClean="0"/>
          </a:p>
        </p:txBody>
      </p:sp>
    </p:spTree>
    <p:extLst>
      <p:ext uri="{BB962C8B-B14F-4D97-AF65-F5344CB8AC3E}">
        <p14:creationId xmlns:p14="http://schemas.microsoft.com/office/powerpoint/2010/main" val="180257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CB9A328-F977-40BD-ABBB-EC413F99AF8D}" type="slidenum">
              <a:rPr lang="en-US" altLang="en-US" smtClean="0">
                <a:ea typeface="Times New Roman (Hebrew)" panose="02020603050405020304" pitchFamily="18" charset="0"/>
                <a:cs typeface="Times New Roman (Hebrew)" panose="02020603050405020304" pitchFamily="18" charset="0"/>
              </a:rPr>
              <a:pPr algn="l">
                <a:spcBef>
                  <a:spcPct val="0"/>
                </a:spcBef>
              </a:pPr>
              <a:t>19</a:t>
            </a:fld>
            <a:endParaRPr lang="en-US" altLang="en-US" smtClean="0">
              <a:ea typeface="Times New Roman (Hebrew)" panose="02020603050405020304" pitchFamily="18" charset="0"/>
              <a:cs typeface="Times New Roman (Hebrew)"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t>The </a:t>
            </a:r>
            <a:r>
              <a:rPr lang="en-US" altLang="en-US" baseline="0" dirty="0" smtClean="0"/>
              <a:t>affinity of binding of these proteins to their ligands is also affected by their disorder..</a:t>
            </a:r>
            <a:endParaRPr lang="en-US" altLang="en-US" dirty="0" smtClean="0"/>
          </a:p>
          <a:p>
            <a:pPr marL="171450" indent="-171450" algn="l" rtl="0" eaLnBrk="1" hangingPunct="1">
              <a:buFontTx/>
              <a:buChar char="•"/>
            </a:pPr>
            <a:r>
              <a:rPr lang="en-US" altLang="en-US" dirty="0" smtClean="0"/>
              <a:t>The nonpolar binding interface in IUPs is responsible for the larger-than-usual contact surface per residue, thus increasing </a:t>
            </a:r>
            <a:r>
              <a:rPr lang="en-US" altLang="en-US" dirty="0" smtClean="0">
                <a:cs typeface="Arial" panose="020B0604020202020204" pitchFamily="34" charset="0"/>
                <a:sym typeface="Symbol" panose="05050102010706020507" pitchFamily="18" charset="2"/>
              </a:rPr>
              <a:t></a:t>
            </a:r>
            <a:r>
              <a:rPr lang="en-US" altLang="en-US" i="1" dirty="0" err="1" smtClean="0">
                <a:cs typeface="Arial" panose="020B0604020202020204" pitchFamily="34" charset="0"/>
                <a:sym typeface="Symbol" panose="05050102010706020507" pitchFamily="18" charset="2"/>
              </a:rPr>
              <a:t>H</a:t>
            </a:r>
            <a:r>
              <a:rPr lang="en-US" altLang="en-US" i="1" baseline="-25000" dirty="0" err="1" smtClean="0">
                <a:cs typeface="Arial" panose="020B0604020202020204" pitchFamily="34" charset="0"/>
                <a:sym typeface="Symbol" panose="05050102010706020507" pitchFamily="18" charset="2"/>
              </a:rPr>
              <a:t>bind</a:t>
            </a:r>
            <a:r>
              <a:rPr lang="en-US" altLang="en-US" i="1" dirty="0" smtClean="0">
                <a:cs typeface="Arial" panose="020B0604020202020204" pitchFamily="34" charset="0"/>
                <a:sym typeface="Symbol" panose="05050102010706020507" pitchFamily="18" charset="2"/>
              </a:rPr>
              <a:t>.</a:t>
            </a:r>
            <a:endParaRPr lang="en-US" altLang="en-US" dirty="0" smtClean="0"/>
          </a:p>
          <a:p>
            <a:pPr marL="171450" indent="-171450" algn="l" rtl="0" eaLnBrk="1" hangingPunct="1">
              <a:buFontTx/>
              <a:buChar char="•"/>
            </a:pPr>
            <a:r>
              <a:rPr lang="en-US" altLang="en-US" dirty="0" smtClean="0"/>
              <a:t>In IUPs, </a:t>
            </a:r>
            <a:r>
              <a:rPr lang="en-US" altLang="en-US" sz="1200" baseline="0" dirty="0" smtClean="0">
                <a:cs typeface="Arial" panose="020B0604020202020204" pitchFamily="34" charset="0"/>
                <a:sym typeface="Symbol" panose="05050102010706020507" pitchFamily="18" charset="2"/>
              </a:rPr>
              <a:t></a:t>
            </a:r>
            <a:r>
              <a:rPr lang="en-US" altLang="en-US" sz="1200" i="1" baseline="0" dirty="0" err="1" smtClean="0">
                <a:cs typeface="Arial" panose="020B0604020202020204" pitchFamily="34" charset="0"/>
                <a:sym typeface="Symbol" panose="05050102010706020507" pitchFamily="18" charset="2"/>
              </a:rPr>
              <a:t>H</a:t>
            </a:r>
            <a:r>
              <a:rPr lang="en-US" altLang="en-US" sz="1200" i="1" baseline="-25000" dirty="0" err="1" smtClean="0">
                <a:cs typeface="Arial" panose="020B0604020202020204" pitchFamily="34" charset="0"/>
                <a:sym typeface="Symbol" panose="05050102010706020507" pitchFamily="18" charset="2"/>
              </a:rPr>
              <a:t>bind</a:t>
            </a:r>
            <a:r>
              <a:rPr lang="en-US" altLang="en-US" sz="1200" i="1" baseline="0" dirty="0" smtClean="0">
                <a:cs typeface="Arial" panose="020B0604020202020204" pitchFamily="34" charset="0"/>
                <a:sym typeface="Symbol" panose="05050102010706020507" pitchFamily="18" charset="2"/>
              </a:rPr>
              <a:t> </a:t>
            </a:r>
            <a:r>
              <a:rPr lang="en-US" altLang="en-US" sz="1200" baseline="0" dirty="0" smtClean="0">
                <a:cs typeface="Arial" panose="020B0604020202020204" pitchFamily="34" charset="0"/>
                <a:sym typeface="Symbol" panose="05050102010706020507" pitchFamily="18" charset="2"/>
              </a:rPr>
              <a:t>is used to compensate for the larger entropy loss, therefore it cannot be used to drive catalysis, as in globular proteins.</a:t>
            </a:r>
            <a:endParaRPr lang="he-IL" altLang="en-US" sz="2400" baseline="0" dirty="0" smtClean="0"/>
          </a:p>
          <a:p>
            <a:pPr marL="171450" indent="-171450" algn="l" rtl="0" eaLnBrk="1" hangingPunct="1">
              <a:buFontTx/>
              <a:buChar char="•"/>
            </a:pPr>
            <a:endParaRPr lang="en-US" altLang="en-US" dirty="0" smtClean="0"/>
          </a:p>
        </p:txBody>
      </p:sp>
    </p:spTree>
    <p:extLst>
      <p:ext uri="{BB962C8B-B14F-4D97-AF65-F5344CB8AC3E}">
        <p14:creationId xmlns:p14="http://schemas.microsoft.com/office/powerpoint/2010/main" val="282045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5204630-3D7D-4BC5-85E3-692D62506946}" type="slidenum">
              <a:rPr lang="en-US" altLang="en-US" smtClean="0">
                <a:ea typeface="Times New Roman (Hebrew)" panose="02020603050405020304" pitchFamily="18" charset="0"/>
                <a:cs typeface="Times New Roman (Hebrew)" panose="02020603050405020304" pitchFamily="18" charset="0"/>
              </a:rPr>
              <a:pPr algn="l">
                <a:spcBef>
                  <a:spcPct val="0"/>
                </a:spcBef>
              </a:pPr>
              <a:t>2</a:t>
            </a:fld>
            <a:endParaRPr lang="en-US" altLang="en-US" smtClean="0">
              <a:ea typeface="Times New Roman (Hebrew)" panose="02020603050405020304" pitchFamily="18" charset="0"/>
              <a:cs typeface="Times New Roman (Hebrew)"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pPr>
            <a:r>
              <a:rPr lang="en-US" sz="1200" b="0" kern="1200" baseline="0" dirty="0" smtClean="0">
                <a:solidFill>
                  <a:schemeClr val="tx1"/>
                </a:solidFill>
                <a:effectLst/>
                <a:latin typeface="Times New Roman" pitchFamily="18" charset="0"/>
                <a:ea typeface="+mn-ea"/>
                <a:cs typeface="Times New Roman" pitchFamily="18" charset="0"/>
              </a:rPr>
              <a:t>This disorder ranged from short segments within the protein (IDRs), to domains (e.g. KID and WH2 domains), to the whole protein (IUP).  </a:t>
            </a:r>
            <a:endParaRPr lang="en-US" sz="1200" b="0" kern="1200" dirty="0" smtClean="0">
              <a:solidFill>
                <a:schemeClr val="tx1"/>
              </a:solidFill>
              <a:effectLst/>
              <a:latin typeface="Times New Roman" pitchFamily="18" charset="0"/>
              <a:ea typeface="+mn-ea"/>
              <a:cs typeface="Times New Roman" pitchFamily="18" charset="0"/>
            </a:endParaRPr>
          </a:p>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(a) Disorder of a relatively short stretch of a polypeptide chain (PDB entry 1dev) </a:t>
            </a:r>
            <a:r>
              <a:rPr lang="en-US" sz="1200" kern="1200" baseline="30000" dirty="0" smtClean="0">
                <a:solidFill>
                  <a:schemeClr val="tx1"/>
                </a:solidFill>
                <a:effectLst/>
                <a:latin typeface="Times New Roman" pitchFamily="18" charset="0"/>
                <a:ea typeface="+mn-ea"/>
                <a:cs typeface="Times New Roman" pitchFamily="18" charset="0"/>
              </a:rPr>
              <a:t>ϴ</a:t>
            </a:r>
            <a:r>
              <a:rPr lang="en-US" sz="1200" kern="1200" dirty="0" smtClean="0">
                <a:solidFill>
                  <a:schemeClr val="tx1"/>
                </a:solidFill>
                <a:effectLst/>
                <a:latin typeface="Times New Roman" pitchFamily="18" charset="0"/>
                <a:ea typeface="+mn-ea"/>
                <a:cs typeface="Times New Roman" pitchFamily="18" charset="0"/>
              </a:rPr>
              <a:t>. The image shows the disordered </a:t>
            </a:r>
            <a:r>
              <a:rPr lang="en-US" sz="1200" kern="1200" dirty="0" err="1" smtClean="0">
                <a:solidFill>
                  <a:schemeClr val="tx1"/>
                </a:solidFill>
                <a:effectLst/>
                <a:latin typeface="Times New Roman" pitchFamily="18" charset="0"/>
                <a:ea typeface="+mn-ea"/>
                <a:cs typeface="Times New Roman" pitchFamily="18" charset="0"/>
              </a:rPr>
              <a:t>Smad</a:t>
            </a:r>
            <a:r>
              <a:rPr lang="en-US" sz="1200" kern="1200" dirty="0" smtClean="0">
                <a:solidFill>
                  <a:schemeClr val="tx1"/>
                </a:solidFill>
                <a:effectLst/>
                <a:latin typeface="Times New Roman" pitchFamily="18" charset="0"/>
                <a:ea typeface="+mn-ea"/>
                <a:cs typeface="Times New Roman" pitchFamily="18" charset="0"/>
              </a:rPr>
              <a:t>-binding domain (SBD) domain (pink) of SARA (</a:t>
            </a:r>
            <a:r>
              <a:rPr lang="en-US" sz="1200" kern="1200" dirty="0" err="1" smtClean="0">
                <a:solidFill>
                  <a:schemeClr val="tx1"/>
                </a:solidFill>
                <a:effectLst/>
                <a:latin typeface="Times New Roman" pitchFamily="18" charset="0"/>
                <a:ea typeface="+mn-ea"/>
                <a:cs typeface="Times New Roman" pitchFamily="18" charset="0"/>
              </a:rPr>
              <a:t>Smad</a:t>
            </a:r>
            <a:r>
              <a:rPr lang="en-US" sz="1200" kern="1200" dirty="0" smtClean="0">
                <a:solidFill>
                  <a:schemeClr val="tx1"/>
                </a:solidFill>
                <a:effectLst/>
                <a:latin typeface="Times New Roman" pitchFamily="18" charset="0"/>
                <a:ea typeface="+mn-ea"/>
                <a:cs typeface="Times New Roman" pitchFamily="18" charset="0"/>
              </a:rPr>
              <a:t> Anchor for Receptor Activation), bound to the Smad2 MH2 domain (green). The SBD domain is one of the relatively few cases in which binding of an IUP to its target does not induce folding into a compact structure. Although the domain contains three short segments of helical/strand conformations, most of the length of the polypeptide chain is unstructured and extended. </a:t>
            </a:r>
            <a:endParaRPr lang="en-US" altLang="en-US" dirty="0" smtClean="0"/>
          </a:p>
        </p:txBody>
      </p:sp>
    </p:spTree>
    <p:extLst>
      <p:ext uri="{BB962C8B-B14F-4D97-AF65-F5344CB8AC3E}">
        <p14:creationId xmlns:p14="http://schemas.microsoft.com/office/powerpoint/2010/main" val="1301394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7B2FAB0-1786-4FBD-A48E-FA8903EEEA45}" type="slidenum">
              <a:rPr lang="en-US" altLang="en-US" smtClean="0">
                <a:ea typeface="Times New Roman (Hebrew)" panose="02020603050405020304" pitchFamily="18" charset="0"/>
                <a:cs typeface="Times New Roman (Hebrew)" panose="02020603050405020304" pitchFamily="18" charset="0"/>
              </a:rPr>
              <a:pPr algn="l">
                <a:spcBef>
                  <a:spcPct val="0"/>
                </a:spcBef>
              </a:pPr>
              <a:t>20</a:t>
            </a:fld>
            <a:endParaRPr lang="en-US" altLang="en-US" smtClean="0">
              <a:ea typeface="Times New Roman (Hebrew)" panose="02020603050405020304" pitchFamily="18" charset="0"/>
              <a:cs typeface="Times New Roman (Hebrew)"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The inherent</a:t>
            </a:r>
            <a:r>
              <a:rPr lang="en-US" altLang="en-US" baseline="0" dirty="0" smtClean="0"/>
              <a:t> flexibility of disordered proteins also affects their binding kinetics. Specifically, they bind their ligands in two steps..</a:t>
            </a:r>
            <a:endParaRPr lang="en-US" altLang="en-US" dirty="0" smtClean="0"/>
          </a:p>
          <a:p>
            <a:pPr marL="171450" indent="-171450" algn="l" rtl="0" eaLnBrk="1" hangingPunct="1">
              <a:buFont typeface="Arial" panose="020B0604020202020204" pitchFamily="34" charset="0"/>
              <a:buChar char="•"/>
              <a:defRPr/>
            </a:pPr>
            <a:r>
              <a:rPr lang="en-US" altLang="en-US" dirty="0" smtClean="0"/>
              <a:t>The fly casting mechanism is similar to the induced fit mechanism in globular proteins, but much better since the protein can sample many more conformations.</a:t>
            </a:r>
          </a:p>
          <a:p>
            <a:pPr algn="l" rtl="0" eaLnBrk="1" hangingPunct="1">
              <a:defRPr/>
            </a:pPr>
            <a:endParaRPr lang="en-US" altLang="en-US" b="1" dirty="0" smtClean="0"/>
          </a:p>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6.5. Folding speed enhancement by the 'fly casting' mechanism.</a:t>
            </a:r>
            <a:r>
              <a:rPr lang="en-US" sz="1200" kern="1200" dirty="0" smtClean="0">
                <a:solidFill>
                  <a:schemeClr val="tx1"/>
                </a:solidFill>
                <a:effectLst/>
                <a:latin typeface="Times New Roman" pitchFamily="18" charset="0"/>
                <a:ea typeface="+mn-ea"/>
                <a:cs typeface="Times New Roman" pitchFamily="18" charset="0"/>
              </a:rPr>
              <a:t> The figure shows a DNA-binding protein (right) interacting with its target (left). At an approach distance </a:t>
            </a:r>
            <a:r>
              <a:rPr lang="en-US" sz="1200" i="1" kern="1200" dirty="0" err="1" smtClean="0">
                <a:solidFill>
                  <a:schemeClr val="tx1"/>
                </a:solidFill>
                <a:effectLst/>
                <a:latin typeface="Times New Roman" pitchFamily="18" charset="0"/>
                <a:ea typeface="+mn-ea"/>
                <a:cs typeface="Times New Roman" pitchFamily="18" charset="0"/>
              </a:rPr>
              <a:t>R</a:t>
            </a:r>
            <a:r>
              <a:rPr lang="en-US" sz="1200" i="1" kern="1200" baseline="-25000" dirty="0" err="1" smtClean="0">
                <a:solidFill>
                  <a:schemeClr val="tx1"/>
                </a:solidFill>
                <a:effectLst/>
                <a:latin typeface="Times New Roman" pitchFamily="18" charset="0"/>
                <a:ea typeface="+mn-ea"/>
                <a:cs typeface="Times New Roman" pitchFamily="18" charset="0"/>
              </a:rPr>
              <a:t>cm</a:t>
            </a:r>
            <a:r>
              <a:rPr lang="en-US" sz="1200" kern="1200" dirty="0" smtClean="0">
                <a:solidFill>
                  <a:schemeClr val="tx1"/>
                </a:solidFill>
                <a:effectLst/>
                <a:latin typeface="Times New Roman" pitchFamily="18" charset="0"/>
                <a:ea typeface="+mn-ea"/>
                <a:cs typeface="Times New Roman" pitchFamily="18" charset="0"/>
              </a:rPr>
              <a:t>, the partially-folded ensemble is already able to interact weakly with its binding site. In contrast, the folded structure remains out of range because of the smaller fluctuations in the folded state. The weak interaction between the unfolded ensemble and the target molecule allows the former to search for and find its specific binding site within its bound partner, while completing the folding process. The figure was taken from </a:t>
            </a:r>
            <a:r>
              <a:rPr lang="he-IL" sz="1200" kern="1200" baseline="30000" dirty="0" smtClean="0">
                <a:solidFill>
                  <a:schemeClr val="tx1"/>
                </a:solidFill>
                <a:effectLst/>
                <a:latin typeface="Times New Roman" pitchFamily="18" charset="0"/>
                <a:ea typeface="+mn-ea"/>
                <a:cs typeface="Times New Roman" pitchFamily="18" charset="0"/>
              </a:rPr>
              <a:t>[100]</a:t>
            </a:r>
            <a:r>
              <a:rPr lang="en-US" sz="1200" kern="1200" dirty="0" smtClean="0">
                <a:solidFill>
                  <a:schemeClr val="tx1"/>
                </a:solidFill>
                <a:effectLst/>
                <a:latin typeface="Times New Roman" pitchFamily="18" charset="0"/>
                <a:ea typeface="+mn-ea"/>
                <a:cs typeface="Times New Roman" pitchFamily="18" charset="0"/>
              </a:rPr>
              <a:t>. </a:t>
            </a:r>
            <a:endParaRPr lang="en-US" altLang="en-US" dirty="0" smtClean="0"/>
          </a:p>
        </p:txBody>
      </p:sp>
    </p:spTree>
    <p:extLst>
      <p:ext uri="{BB962C8B-B14F-4D97-AF65-F5344CB8AC3E}">
        <p14:creationId xmlns:p14="http://schemas.microsoft.com/office/powerpoint/2010/main" val="107104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93AF359-B4FF-4661-8E65-3D9B0E58AE39}" type="slidenum">
              <a:rPr lang="en-US" altLang="en-US" smtClean="0">
                <a:ea typeface="Times New Roman (Hebrew)" panose="02020603050405020304" pitchFamily="18" charset="0"/>
                <a:cs typeface="Times New Roman (Hebrew)" panose="02020603050405020304" pitchFamily="18" charset="0"/>
              </a:rPr>
              <a:pPr algn="l">
                <a:spcBef>
                  <a:spcPct val="0"/>
                </a:spcBef>
              </a:pPr>
              <a:t>21</a:t>
            </a:fld>
            <a:endParaRPr lang="en-US" altLang="en-US" smtClean="0">
              <a:ea typeface="Times New Roman (Hebrew)" panose="02020603050405020304" pitchFamily="18" charset="0"/>
              <a:cs typeface="Times New Roman (Hebrew)"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ltLang="en-US" dirty="0" smtClean="0"/>
              <a:t>We saw that</a:t>
            </a:r>
            <a:r>
              <a:rPr lang="en-US" altLang="en-US" baseline="0" dirty="0" smtClean="0"/>
              <a:t> disordered proteins display </a:t>
            </a:r>
            <a:r>
              <a:rPr lang="en-US" altLang="en-US" dirty="0" smtClean="0"/>
              <a:t>bindin</a:t>
            </a:r>
            <a:r>
              <a:rPr lang="en-US" altLang="en-US" baseline="0" dirty="0" smtClean="0"/>
              <a:t>g plasticity. This, however, does not mean the binding is not specific; the specificity is conferred by non-covalent interactions. A</a:t>
            </a:r>
            <a:r>
              <a:rPr lang="en-US" altLang="en-US" dirty="0" smtClean="0"/>
              <a:t>s</a:t>
            </a:r>
            <a:r>
              <a:rPr lang="en-US" altLang="en-US" baseline="0" dirty="0" smtClean="0"/>
              <a:t> we saw earlier, disordered proteins tend to include PPII helices, which contribute directly to the specificity of the binding because they have backbone polar groups that are unpaired in hydrogen bonds.</a:t>
            </a:r>
            <a:endParaRPr lang="en-US" altLang="en-US" dirty="0" smtClean="0"/>
          </a:p>
          <a:p>
            <a:pPr marL="171450" indent="-171450" algn="l" rtl="0" eaLnBrk="1" hangingPunct="1">
              <a:buFontTx/>
              <a:buChar char="•"/>
            </a:pPr>
            <a:r>
              <a:rPr lang="en-US" altLang="en-US" dirty="0" smtClean="0">
                <a:latin typeface="Times New Roman (Hebrew)" panose="02020603050405020304" pitchFamily="18" charset="0"/>
                <a:cs typeface="Times New Roman (Hebrew)" panose="02020603050405020304" pitchFamily="18" charset="0"/>
              </a:rPr>
              <a:t>PPII helix– taken from 1qsu </a:t>
            </a:r>
            <a:r>
              <a:rPr lang="en-US" altLang="en-US" dirty="0" smtClean="0"/>
              <a:t>(collagen-like peptide)</a:t>
            </a:r>
            <a:endParaRPr lang="he-IL" altLang="en-US" dirty="0" smtClean="0">
              <a:latin typeface="Arial" panose="020B0604020202020204" pitchFamily="34" charset="0"/>
              <a:cs typeface="Arial" panose="020B0604020202020204" pitchFamily="34" charset="0"/>
            </a:endParaRPr>
          </a:p>
          <a:p>
            <a:pPr marL="171450" indent="-171450" algn="l" rtl="0" eaLnBrk="1" hangingPunct="1">
              <a:buFontTx/>
              <a:buChar char="•"/>
            </a:pPr>
            <a:endParaRPr lang="he-IL" altLang="en-US" dirty="0" smtClean="0"/>
          </a:p>
        </p:txBody>
      </p:sp>
    </p:spTree>
    <p:extLst>
      <p:ext uri="{BB962C8B-B14F-4D97-AF65-F5344CB8AC3E}">
        <p14:creationId xmlns:p14="http://schemas.microsoft.com/office/powerpoint/2010/main" val="81633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D6FDDCFF-139F-42DE-9ABE-FE1FF1785331}" type="slidenum">
              <a:rPr lang="en-US" altLang="en-US" smtClean="0">
                <a:ea typeface="Times New Roman (Hebrew)" panose="02020603050405020304" pitchFamily="18" charset="0"/>
                <a:cs typeface="Times New Roman (Hebrew)" panose="02020603050405020304" pitchFamily="18" charset="0"/>
              </a:rPr>
              <a:pPr algn="l">
                <a:spcBef>
                  <a:spcPct val="0"/>
                </a:spcBef>
              </a:pPr>
              <a:t>22</a:t>
            </a:fld>
            <a:endParaRPr lang="en-US" altLang="en-US" smtClean="0">
              <a:ea typeface="Times New Roman (Hebrew)" panose="02020603050405020304" pitchFamily="18" charset="0"/>
              <a:cs typeface="Times New Roman (Hebrew)"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t>Finally, we saw</a:t>
            </a:r>
            <a:r>
              <a:rPr lang="en-US" altLang="en-US" baseline="0" dirty="0" smtClean="0"/>
              <a:t> that many disordered proteins include PTMs onto </a:t>
            </a:r>
            <a:r>
              <a:rPr lang="en-US" altLang="en-US" baseline="0" dirty="0" err="1" smtClean="0"/>
              <a:t>SLiMs</a:t>
            </a:r>
            <a:r>
              <a:rPr lang="en-US" altLang="en-US" baseline="0" dirty="0" smtClean="0"/>
              <a:t>, and that </a:t>
            </a:r>
            <a:r>
              <a:rPr lang="en-US" altLang="en-US" baseline="0" smtClean="0"/>
              <a:t>the PTMs are </a:t>
            </a:r>
            <a:r>
              <a:rPr lang="en-US" altLang="en-US" baseline="0" dirty="0" smtClean="0"/>
              <a:t>important to the function of disordered proteins. Here too, the disorder is important, because the extended chain is more accessible to the modifying enzymes.</a:t>
            </a:r>
            <a:endParaRPr lang="he-IL" altLang="en-US" dirty="0" smtClean="0"/>
          </a:p>
        </p:txBody>
      </p:sp>
    </p:spTree>
    <p:extLst>
      <p:ext uri="{BB962C8B-B14F-4D97-AF65-F5344CB8AC3E}">
        <p14:creationId xmlns:p14="http://schemas.microsoft.com/office/powerpoint/2010/main" val="381380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CD626D3C-155C-468A-A9AB-5AD46F170E4A}" type="slidenum">
              <a:rPr lang="en-US" altLang="en-US" smtClean="0">
                <a:ea typeface="Times New Roman (Hebrew)" panose="02020603050405020304" pitchFamily="18" charset="0"/>
                <a:cs typeface="Times New Roman (Hebrew)" panose="02020603050405020304" pitchFamily="18" charset="0"/>
              </a:rPr>
              <a:pPr algn="l">
                <a:spcBef>
                  <a:spcPct val="0"/>
                </a:spcBef>
              </a:pPr>
              <a:t>23</a:t>
            </a:fld>
            <a:endParaRPr lang="en-US" altLang="en-US" smtClean="0">
              <a:ea typeface="Times New Roman (Hebrew)" panose="02020603050405020304" pitchFamily="18" charset="0"/>
              <a:cs typeface="Times New Roman (Hebrew)"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defRPr/>
            </a:pPr>
            <a:r>
              <a:rPr lang="en-US" altLang="en-US" dirty="0" smtClean="0"/>
              <a:t>The methylation of lys-4 allows its fit to the BPTF binding site, which includes 3 tyrosine residues and 1 tryptophan.</a:t>
            </a:r>
          </a:p>
          <a:p>
            <a:pPr marL="171450" indent="-171450" algn="l" rtl="0" eaLnBrk="1" hangingPunct="1">
              <a:buFontTx/>
              <a:buChar char="•"/>
              <a:defRPr/>
            </a:pPr>
            <a:endParaRPr lang="en-US" altLang="en-US" dirty="0" smtClean="0"/>
          </a:p>
          <a:p>
            <a:pPr algn="l" rtl="0" eaLnBrk="1" hangingPunct="1">
              <a:defRPr/>
            </a:pPr>
            <a:r>
              <a:rPr lang="en-US" b="1" dirty="0" smtClean="0"/>
              <a:t>Figure 6.3. Short linear motifs (</a:t>
            </a:r>
            <a:r>
              <a:rPr lang="en-US" b="1" dirty="0" err="1" smtClean="0"/>
              <a:t>SLiMs</a:t>
            </a:r>
            <a:r>
              <a:rPr lang="en-US" b="1" dirty="0" smtClean="0"/>
              <a:t>).</a:t>
            </a:r>
            <a:r>
              <a:rPr lang="en-US" dirty="0" smtClean="0"/>
              <a:t> (b) a methylated </a:t>
            </a:r>
            <a:r>
              <a:rPr lang="en-US" dirty="0" err="1" smtClean="0"/>
              <a:t>SLiM</a:t>
            </a:r>
            <a:r>
              <a:rPr lang="en-US" dirty="0" smtClean="0"/>
              <a:t> in a histone H3-derived peptide (shown as sticks), bound to human BPTF (yellow surface, PDB entry 2f6j). The histone tail corresponding to the peptide is disordered in the unbound form, and acquires a short β conformation upon binding. The addition of three methyl groups Lys-4 allows a good fit of this residue with the BPTF binding site.</a:t>
            </a:r>
            <a:endParaRPr lang="he-IL" altLang="en-US" dirty="0" smtClean="0"/>
          </a:p>
        </p:txBody>
      </p:sp>
    </p:spTree>
    <p:extLst>
      <p:ext uri="{BB962C8B-B14F-4D97-AF65-F5344CB8AC3E}">
        <p14:creationId xmlns:p14="http://schemas.microsoft.com/office/powerpoint/2010/main" val="3829304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6B37F83-0698-42EF-82AF-4D04AA58BF33}" type="slidenum">
              <a:rPr lang="en-US" altLang="en-US" smtClean="0">
                <a:ea typeface="Times New Roman (Hebrew)" panose="02020603050405020304" pitchFamily="18" charset="0"/>
                <a:cs typeface="Times New Roman (Hebrew)" panose="02020603050405020304" pitchFamily="18" charset="0"/>
              </a:rPr>
              <a:pPr algn="l">
                <a:spcBef>
                  <a:spcPct val="0"/>
                </a:spcBef>
              </a:pPr>
              <a:t>24</a:t>
            </a:fld>
            <a:endParaRPr lang="en-US" altLang="en-US" smtClean="0">
              <a:ea typeface="Times New Roman (Hebrew)" panose="02020603050405020304" pitchFamily="18" charset="0"/>
              <a:cs typeface="Times New Roman (Hebrew)"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defRPr/>
            </a:pPr>
            <a:r>
              <a:rPr lang="en-US" altLang="en-US" dirty="0" smtClean="0"/>
              <a:t>The methylation of lys-4 allows its fit to the BPTF binding site, which includes 3 tyrosine residues and 1 tryptophan.</a:t>
            </a:r>
          </a:p>
          <a:p>
            <a:pPr marL="171450" indent="-171450" algn="l" rtl="0" eaLnBrk="1" hangingPunct="1">
              <a:buFontTx/>
              <a:buChar char="•"/>
              <a:defRPr/>
            </a:pPr>
            <a:endParaRPr lang="en-US" altLang="en-US" dirty="0" smtClean="0"/>
          </a:p>
          <a:p>
            <a:pPr algn="l" rtl="0" eaLnBrk="1" hangingPunct="1">
              <a:defRPr/>
            </a:pPr>
            <a:r>
              <a:rPr lang="en-US" b="1" dirty="0" smtClean="0"/>
              <a:t>Figure 6.3. Short linear motifs (</a:t>
            </a:r>
            <a:r>
              <a:rPr lang="en-US" b="1" dirty="0" err="1" smtClean="0"/>
              <a:t>SLiMs</a:t>
            </a:r>
            <a:r>
              <a:rPr lang="en-US" b="1" dirty="0" smtClean="0"/>
              <a:t>).</a:t>
            </a:r>
            <a:r>
              <a:rPr lang="en-US" dirty="0" smtClean="0"/>
              <a:t> (b</a:t>
            </a:r>
            <a:r>
              <a:rPr lang="en-US" smtClean="0"/>
              <a:t>) the </a:t>
            </a:r>
            <a:r>
              <a:rPr lang="en-US" dirty="0" smtClean="0"/>
              <a:t>addition of three methyl groups Lys-4 allows a good fit of this residue with the BPTF binding site, where it interacts with 3 tyrosine residues and 1 tryptophan (BPTF is shown as sticks with the partially transparent backbone for clarity). Histone lysine methylation is associated with the demarcation of transcriptionally active sites in eukaryotic genes. </a:t>
            </a:r>
            <a:endParaRPr lang="he-IL" altLang="en-US" dirty="0" smtClean="0"/>
          </a:p>
          <a:p>
            <a:pPr algn="l" rtl="0" eaLnBrk="1" hangingPunct="1">
              <a:defRPr/>
            </a:pPr>
            <a:endParaRPr lang="he-IL" altLang="en-US" dirty="0" smtClean="0"/>
          </a:p>
        </p:txBody>
      </p:sp>
    </p:spTree>
    <p:extLst>
      <p:ext uri="{BB962C8B-B14F-4D97-AF65-F5344CB8AC3E}">
        <p14:creationId xmlns:p14="http://schemas.microsoft.com/office/powerpoint/2010/main" val="1861647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25</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237231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smtClean="0"/>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22B3D4-C737-494A-B979-103AF0208A85}" type="slidenum">
              <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rPr>
              <a:pPr/>
              <a:t>26</a:t>
            </a:fld>
            <a:endParaRPr lang="en-US" altLang="en-US" sz="1200" smtClean="0">
              <a:solidFill>
                <a:srgbClr val="000000"/>
              </a:solidFill>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95941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5204630-3D7D-4BC5-85E3-692D62506946}" type="slidenum">
              <a:rPr lang="en-US" altLang="en-US" smtClean="0">
                <a:ea typeface="Times New Roman (Hebrew)" panose="02020603050405020304" pitchFamily="18" charset="0"/>
                <a:cs typeface="Times New Roman (Hebrew)" panose="02020603050405020304" pitchFamily="18" charset="0"/>
              </a:rPr>
              <a:pPr algn="l">
                <a:spcBef>
                  <a:spcPct val="0"/>
                </a:spcBef>
              </a:pPr>
              <a:t>3</a:t>
            </a:fld>
            <a:endParaRPr lang="en-US" altLang="en-US" smtClean="0">
              <a:ea typeface="Times New Roman (Hebrew)" panose="02020603050405020304" pitchFamily="18" charset="0"/>
              <a:cs typeface="Times New Roman (Hebrew)"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The animation</a:t>
            </a:r>
            <a:r>
              <a:rPr lang="en-US" sz="1200" kern="1200" baseline="0" dirty="0" smtClean="0">
                <a:solidFill>
                  <a:schemeClr val="tx1"/>
                </a:solidFill>
                <a:effectLst/>
                <a:latin typeface="Times New Roman" pitchFamily="18" charset="0"/>
                <a:ea typeface="+mn-ea"/>
                <a:cs typeface="Times New Roman" pitchFamily="18" charset="0"/>
              </a:rPr>
              <a:t> was produced by </a:t>
            </a:r>
            <a:r>
              <a:rPr lang="en-US" sz="1200" kern="1200" baseline="0" smtClean="0">
                <a:solidFill>
                  <a:schemeClr val="tx1"/>
                </a:solidFill>
                <a:effectLst/>
                <a:latin typeface="Times New Roman" pitchFamily="18" charset="0"/>
                <a:ea typeface="+mn-ea"/>
                <a:cs typeface="Times New Roman" pitchFamily="18" charset="0"/>
              </a:rPr>
              <a:t>intrapolation</a:t>
            </a:r>
            <a:r>
              <a:rPr lang="en-US" sz="1200" kern="1200" baseline="0" dirty="0" smtClean="0">
                <a:solidFill>
                  <a:schemeClr val="tx1"/>
                </a:solidFill>
                <a:effectLst/>
                <a:latin typeface="Times New Roman" pitchFamily="18" charset="0"/>
                <a:ea typeface="+mn-ea"/>
                <a:cs typeface="Times New Roman" pitchFamily="18" charset="0"/>
              </a:rPr>
              <a:t> between the different conformations in the PDB file 1l8c.</a:t>
            </a:r>
            <a:endParaRPr lang="en-US" altLang="en-US" dirty="0" smtClean="0"/>
          </a:p>
          <a:p>
            <a:pPr algn="l" rtl="0" eaLnBrk="1" hangingPunct="1"/>
            <a:endParaRPr lang="en-US" altLang="en-US" dirty="0" smtClean="0"/>
          </a:p>
        </p:txBody>
      </p:sp>
    </p:spTree>
    <p:extLst>
      <p:ext uri="{BB962C8B-B14F-4D97-AF65-F5344CB8AC3E}">
        <p14:creationId xmlns:p14="http://schemas.microsoft.com/office/powerpoint/2010/main" val="54606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4A6EE43-BF84-4A0B-BB09-313AF3588DCD}" type="slidenum">
              <a:rPr lang="en-US" altLang="en-US" smtClean="0">
                <a:ea typeface="Times New Roman (Hebrew)" panose="02020603050405020304" pitchFamily="18" charset="0"/>
                <a:cs typeface="Times New Roman (Hebrew)" panose="02020603050405020304" pitchFamily="18" charset="0"/>
              </a:rPr>
              <a:pPr algn="l">
                <a:spcBef>
                  <a:spcPct val="0"/>
                </a:spcBef>
              </a:pPr>
              <a:t>4</a:t>
            </a:fld>
            <a:endParaRPr lang="en-US" altLang="en-US" smtClean="0">
              <a:ea typeface="Times New Roman (Hebrew)" panose="02020603050405020304" pitchFamily="18" charset="0"/>
              <a:cs typeface="Times New Roman (Hebrew)"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(b) Large-scale disorder. The image shows 20 NMR structures of the intrinsically-unstructured thylakoid soluble phosphoprotein (PDB entry 2fft) (each structure is colored differently), illustrating the very large conformational freedom of the unstructured chain. </a:t>
            </a:r>
            <a:endParaRPr lang="en-US" altLang="en-US" dirty="0" smtClean="0"/>
          </a:p>
        </p:txBody>
      </p:sp>
    </p:spTree>
    <p:extLst>
      <p:ext uri="{BB962C8B-B14F-4D97-AF65-F5344CB8AC3E}">
        <p14:creationId xmlns:p14="http://schemas.microsoft.com/office/powerpoint/2010/main" val="263782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4A6EE43-BF84-4A0B-BB09-313AF3588DCD}" type="slidenum">
              <a:rPr lang="en-US" altLang="en-US" smtClean="0">
                <a:ea typeface="Times New Roman (Hebrew)" panose="02020603050405020304" pitchFamily="18" charset="0"/>
                <a:cs typeface="Times New Roman (Hebrew)" panose="02020603050405020304" pitchFamily="18" charset="0"/>
              </a:rPr>
              <a:pPr algn="l">
                <a:spcBef>
                  <a:spcPct val="0"/>
                </a:spcBef>
              </a:pPr>
              <a:t>5</a:t>
            </a:fld>
            <a:endParaRPr lang="en-US" altLang="en-US" smtClean="0">
              <a:ea typeface="Times New Roman (Hebrew)" panose="02020603050405020304" pitchFamily="18" charset="0"/>
              <a:cs typeface="Times New Roman (Hebrew)"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(b) Large-scale disorder. The animation</a:t>
            </a:r>
            <a:r>
              <a:rPr lang="en-US" sz="1200" kern="1200" baseline="0" dirty="0" smtClean="0">
                <a:solidFill>
                  <a:schemeClr val="tx1"/>
                </a:solidFill>
                <a:effectLst/>
                <a:latin typeface="Times New Roman" pitchFamily="18" charset="0"/>
                <a:ea typeface="+mn-ea"/>
                <a:cs typeface="Times New Roman" pitchFamily="18" charset="0"/>
              </a:rPr>
              <a:t> was produced by </a:t>
            </a:r>
            <a:r>
              <a:rPr lang="en-US" sz="1200" kern="1200" baseline="0" dirty="0" err="1" smtClean="0">
                <a:solidFill>
                  <a:schemeClr val="tx1"/>
                </a:solidFill>
                <a:effectLst/>
                <a:latin typeface="Times New Roman" pitchFamily="18" charset="0"/>
                <a:ea typeface="+mn-ea"/>
                <a:cs typeface="Times New Roman" pitchFamily="18" charset="0"/>
              </a:rPr>
              <a:t>intarpolation</a:t>
            </a:r>
            <a:r>
              <a:rPr lang="en-US" sz="1200" kern="1200" baseline="0" dirty="0" smtClean="0">
                <a:solidFill>
                  <a:schemeClr val="tx1"/>
                </a:solidFill>
                <a:effectLst/>
                <a:latin typeface="Times New Roman" pitchFamily="18" charset="0"/>
                <a:ea typeface="+mn-ea"/>
                <a:cs typeface="Times New Roman" pitchFamily="18" charset="0"/>
              </a:rPr>
              <a:t> between </a:t>
            </a:r>
            <a:r>
              <a:rPr lang="en-US" sz="1200" kern="1200" dirty="0" smtClean="0">
                <a:solidFill>
                  <a:schemeClr val="tx1"/>
                </a:solidFill>
                <a:effectLst/>
                <a:latin typeface="Times New Roman" pitchFamily="18" charset="0"/>
                <a:ea typeface="+mn-ea"/>
                <a:cs typeface="Times New Roman" pitchFamily="18" charset="0"/>
              </a:rPr>
              <a:t>20 NMR structures of the intrinsically-unstructured thylakoid soluble phosphoprotein (PDB entry 2fft), illustrating the very large conformational freedom of the unstructured chain. </a:t>
            </a:r>
            <a:endParaRPr lang="en-US" altLang="en-US" dirty="0" smtClean="0"/>
          </a:p>
        </p:txBody>
      </p:sp>
    </p:spTree>
    <p:extLst>
      <p:ext uri="{BB962C8B-B14F-4D97-AF65-F5344CB8AC3E}">
        <p14:creationId xmlns:p14="http://schemas.microsoft.com/office/powerpoint/2010/main" val="55448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smtClean="0"/>
              <a:t>IUPs and IDRs were found to be actively</a:t>
            </a:r>
            <a:r>
              <a:rPr lang="en-US" altLang="en-US" baseline="0" dirty="0" smtClean="0"/>
              <a:t> involved in many cellular functions, although the extent of this involvement (and their % among proteins)</a:t>
            </a:r>
            <a:r>
              <a:rPr lang="en-US" altLang="en-US" dirty="0" smtClean="0"/>
              <a:t> was difficult to determine, because they</a:t>
            </a:r>
            <a:r>
              <a:rPr lang="en-US" altLang="en-US" baseline="0" dirty="0" smtClean="0"/>
              <a:t> can’t be crystallized (see more below)</a:t>
            </a:r>
            <a:r>
              <a:rPr lang="en-US" altLang="en-US" dirty="0" smtClean="0"/>
              <a:t>. Bioinformatic methods predict 25% of all proteins to be IUPs and 50% to contain long IDRs (correspond to 75% of all signaling proteins). In </a:t>
            </a:r>
            <a:r>
              <a:rPr lang="en-US" altLang="en-US" dirty="0" err="1" smtClean="0"/>
              <a:t>Pfam</a:t>
            </a:r>
            <a:r>
              <a:rPr lang="en-US" altLang="en-US" dirty="0" smtClean="0"/>
              <a:t>,</a:t>
            </a:r>
            <a:r>
              <a:rPr lang="en-US" altLang="en-US" baseline="0" dirty="0" smtClean="0"/>
              <a:t> ~14% of the domains (defined by sequence) have over 50% of their residues in a state of disorder.</a:t>
            </a:r>
            <a:endParaRPr lang="en-US" altLang="en-US" dirty="0" smtClean="0"/>
          </a:p>
          <a:p>
            <a:pPr marL="171450" indent="-171450" algn="l" rtl="0">
              <a:buFontTx/>
              <a:buChar char="•"/>
            </a:pPr>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90EC007D-22F0-4CD5-8E36-8F6F08B9A10E}" type="slidenum">
              <a:rPr lang="en-US" altLang="en-US" sz="1200" smtClean="0"/>
              <a:pPr/>
              <a:t>6</a:t>
            </a:fld>
            <a:endParaRPr lang="en-US" altLang="en-US" sz="1200" smtClean="0"/>
          </a:p>
        </p:txBody>
      </p:sp>
    </p:spTree>
    <p:extLst>
      <p:ext uri="{BB962C8B-B14F-4D97-AF65-F5344CB8AC3E}">
        <p14:creationId xmlns:p14="http://schemas.microsoft.com/office/powerpoint/2010/main" val="77763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F0EDEC2B-9B2C-462A-9073-8E9677D1D01C}" type="slidenum">
              <a:rPr lang="en-US" altLang="en-US" sz="1200" smtClean="0"/>
              <a:pPr/>
              <a:t>7</a:t>
            </a:fld>
            <a:endParaRPr lang="en-US" altLang="en-US" sz="1200" smtClean="0"/>
          </a:p>
        </p:txBody>
      </p:sp>
    </p:spTree>
    <p:extLst>
      <p:ext uri="{BB962C8B-B14F-4D97-AF65-F5344CB8AC3E}">
        <p14:creationId xmlns:p14="http://schemas.microsoft.com/office/powerpoint/2010/main" val="276304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 typeface="Arial" panose="020B0604020202020204" pitchFamily="34" charset="0"/>
              <a:buChar char="•"/>
              <a:defRPr/>
            </a:pPr>
            <a:endParaRPr lang="en-US" alt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2D794813-6858-489C-9153-C6FEBEFD1937}" type="slidenum">
              <a:rPr lang="en-US" altLang="en-US" sz="1200" smtClean="0"/>
              <a:pPr/>
              <a:t>8</a:t>
            </a:fld>
            <a:endParaRPr lang="en-US" altLang="en-US" sz="1200" smtClean="0"/>
          </a:p>
        </p:txBody>
      </p:sp>
    </p:spTree>
    <p:extLst>
      <p:ext uri="{BB962C8B-B14F-4D97-AF65-F5344CB8AC3E}">
        <p14:creationId xmlns:p14="http://schemas.microsoft.com/office/powerpoint/2010/main" val="243780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 typeface="Arial" panose="020B0604020202020204" pitchFamily="34" charset="0"/>
              <a:buChar char="•"/>
              <a:defRPr/>
            </a:pPr>
            <a:r>
              <a:rPr lang="en-US" sz="1200" b="0" i="0" kern="1200" baseline="0" dirty="0" smtClean="0">
                <a:solidFill>
                  <a:schemeClr val="tx1"/>
                </a:solidFill>
                <a:effectLst/>
                <a:latin typeface="Times New Roman" pitchFamily="18" charset="0"/>
                <a:ea typeface="+mn-ea"/>
                <a:cs typeface="Times New Roman" pitchFamily="18" charset="0"/>
              </a:rPr>
              <a:t>Molecular recognition by disordered proteins involves mostly PP binding in signal transduction, but also the binding of nucleic acids, membranes, and small molecules. </a:t>
            </a:r>
          </a:p>
          <a:p>
            <a:pPr marL="171450" indent="-171450" algn="l" rtl="0">
              <a:buFont typeface="Arial" panose="020B0604020202020204" pitchFamily="34" charset="0"/>
              <a:buChar char="•"/>
              <a:defRPr/>
            </a:pPr>
            <a:r>
              <a:rPr lang="en-US" sz="1200" b="0" i="0" kern="1200" baseline="0" dirty="0" smtClean="0">
                <a:solidFill>
                  <a:schemeClr val="tx1"/>
                </a:solidFill>
                <a:effectLst/>
                <a:latin typeface="Times New Roman" pitchFamily="18" charset="0"/>
                <a:ea typeface="+mn-ea"/>
                <a:cs typeface="Times New Roman" pitchFamily="18" charset="0"/>
              </a:rPr>
              <a:t>Disorder is important for assemblers because of the need to have a large interface with various proteins, and also to match the rigid proteins to one another.</a:t>
            </a:r>
            <a:endParaRPr lang="en-US" sz="1200" b="0" i="0" kern="1200" dirty="0" smtClean="0">
              <a:solidFill>
                <a:schemeClr val="tx1"/>
              </a:solidFill>
              <a:effectLst/>
              <a:latin typeface="Times New Roman" pitchFamily="18" charset="0"/>
              <a:ea typeface="+mn-ea"/>
              <a:cs typeface="Times New Roman" pitchFamily="18" charset="0"/>
            </a:endParaRPr>
          </a:p>
          <a:p>
            <a:pPr marL="171450" indent="-171450" algn="l" rtl="0">
              <a:buFont typeface="Arial" panose="020B0604020202020204" pitchFamily="34" charset="0"/>
              <a:buChar char="•"/>
              <a:defRPr/>
            </a:pPr>
            <a:r>
              <a:rPr lang="en-US" altLang="en-US" dirty="0" smtClean="0"/>
              <a:t>Casein prevents the precipitation of calcium-phosphate crystals in milk by scavenging calcium.</a:t>
            </a:r>
          </a:p>
          <a:p>
            <a:pPr marL="171450" indent="-171450" algn="l" rtl="0">
              <a:buFontTx/>
              <a:buChar char="•"/>
              <a:defRPr/>
            </a:pPr>
            <a:r>
              <a:rPr lang="en-US" altLang="en-US" dirty="0" smtClean="0"/>
              <a:t>IUP chaperons do not require ATP, in contrast to the large chaperonins (e.g. </a:t>
            </a:r>
            <a:r>
              <a:rPr lang="en-US" altLang="en-US" dirty="0" err="1" smtClean="0"/>
              <a:t>GroEL-GroES</a:t>
            </a:r>
            <a:r>
              <a:rPr lang="en-US" altLang="en-US" dirty="0" smtClean="0"/>
              <a:t>).</a:t>
            </a:r>
          </a:p>
          <a:p>
            <a:pPr marL="171450" indent="-171450" algn="l" rtl="0">
              <a:buFontTx/>
              <a:buChar char="•"/>
              <a:defRPr/>
            </a:pPr>
            <a:r>
              <a:rPr lang="en-US" altLang="en-US" dirty="0" smtClean="0"/>
              <a:t>RNA chaperons require a larger degree of disorder than in other IUPs.</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2D794813-6858-489C-9153-C6FEBEFD1937}" type="slidenum">
              <a:rPr lang="en-US" altLang="en-US" sz="1200" smtClean="0"/>
              <a:pPr/>
              <a:t>9</a:t>
            </a:fld>
            <a:endParaRPr lang="en-US" altLang="en-US" sz="1200" smtClean="0"/>
          </a:p>
        </p:txBody>
      </p:sp>
    </p:spTree>
    <p:extLst>
      <p:ext uri="{BB962C8B-B14F-4D97-AF65-F5344CB8AC3E}">
        <p14:creationId xmlns:p14="http://schemas.microsoft.com/office/powerpoint/2010/main" val="353752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92374-6FC8-478D-AC7E-D59333B5BADE}" type="slidenum">
              <a:rPr lang="en-US" altLang="en-US"/>
              <a:pPr>
                <a:defRPr/>
              </a:pPr>
              <a:t>‹#›</a:t>
            </a:fld>
            <a:endParaRPr lang="en-US" altLang="en-US"/>
          </a:p>
        </p:txBody>
      </p:sp>
    </p:spTree>
    <p:extLst>
      <p:ext uri="{BB962C8B-B14F-4D97-AF65-F5344CB8AC3E}">
        <p14:creationId xmlns:p14="http://schemas.microsoft.com/office/powerpoint/2010/main" val="210624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BF469-5C8F-43E7-A53D-82574673E610}" type="slidenum">
              <a:rPr lang="en-US" altLang="en-US"/>
              <a:pPr>
                <a:defRPr/>
              </a:pPr>
              <a:t>‹#›</a:t>
            </a:fld>
            <a:endParaRPr lang="en-US" altLang="en-US"/>
          </a:p>
        </p:txBody>
      </p:sp>
    </p:spTree>
    <p:extLst>
      <p:ext uri="{BB962C8B-B14F-4D97-AF65-F5344CB8AC3E}">
        <p14:creationId xmlns:p14="http://schemas.microsoft.com/office/powerpoint/2010/main" val="9562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85800" y="6248400"/>
            <a:ext cx="1905000" cy="457200"/>
          </a:xfrm>
          <a:ln/>
        </p:spPr>
        <p:txBody>
          <a:bodyPr/>
          <a:lstStyle>
            <a:lvl1pPr>
              <a:defRPr/>
            </a:lvl1pPr>
          </a:lstStyle>
          <a:p>
            <a:pPr>
              <a:defRPr/>
            </a:pPr>
            <a:fld id="{F4586FE6-2B46-47E8-8142-E2E5DE50C85F}" type="slidenum">
              <a:rPr lang="en-US" altLang="en-US"/>
              <a:pPr>
                <a:defRPr/>
              </a:pPr>
              <a:t>‹#›</a:t>
            </a:fld>
            <a:endParaRPr lang="en-US" altLang="en-US"/>
          </a:p>
        </p:txBody>
      </p:sp>
    </p:spTree>
    <p:extLst>
      <p:ext uri="{BB962C8B-B14F-4D97-AF65-F5344CB8AC3E}">
        <p14:creationId xmlns:p14="http://schemas.microsoft.com/office/powerpoint/2010/main" val="562847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DDB97-18BC-46F4-9858-D329132F22C4}" type="slidenum">
              <a:rPr lang="en-US" altLang="en-US"/>
              <a:pPr>
                <a:defRPr/>
              </a:pPr>
              <a:t>‹#›</a:t>
            </a:fld>
            <a:endParaRPr lang="en-US" altLang="en-US"/>
          </a:p>
        </p:txBody>
      </p:sp>
    </p:spTree>
    <p:extLst>
      <p:ext uri="{BB962C8B-B14F-4D97-AF65-F5344CB8AC3E}">
        <p14:creationId xmlns:p14="http://schemas.microsoft.com/office/powerpoint/2010/main" val="97744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A1114-2296-4012-80F9-0E814F64A0E1}" type="slidenum">
              <a:rPr lang="en-US" altLang="en-US"/>
              <a:pPr>
                <a:defRPr/>
              </a:pPr>
              <a:t>‹#›</a:t>
            </a:fld>
            <a:endParaRPr lang="en-US" altLang="en-US"/>
          </a:p>
        </p:txBody>
      </p:sp>
    </p:spTree>
    <p:extLst>
      <p:ext uri="{BB962C8B-B14F-4D97-AF65-F5344CB8AC3E}">
        <p14:creationId xmlns:p14="http://schemas.microsoft.com/office/powerpoint/2010/main" val="30495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F0DEA0-9485-4C62-8B52-02B116DBE7E5}" type="slidenum">
              <a:rPr lang="en-US" altLang="en-US"/>
              <a:pPr>
                <a:defRPr/>
              </a:pPr>
              <a:t>‹#›</a:t>
            </a:fld>
            <a:endParaRPr lang="en-US" altLang="en-US"/>
          </a:p>
        </p:txBody>
      </p:sp>
    </p:spTree>
    <p:extLst>
      <p:ext uri="{BB962C8B-B14F-4D97-AF65-F5344CB8AC3E}">
        <p14:creationId xmlns:p14="http://schemas.microsoft.com/office/powerpoint/2010/main" val="69160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83BBD-B051-4E67-A5D3-E6203FC115B0}" type="slidenum">
              <a:rPr lang="en-US" altLang="en-US"/>
              <a:pPr>
                <a:defRPr/>
              </a:pPr>
              <a:t>‹#›</a:t>
            </a:fld>
            <a:endParaRPr lang="en-US" altLang="en-US"/>
          </a:p>
        </p:txBody>
      </p:sp>
    </p:spTree>
    <p:extLst>
      <p:ext uri="{BB962C8B-B14F-4D97-AF65-F5344CB8AC3E}">
        <p14:creationId xmlns:p14="http://schemas.microsoft.com/office/powerpoint/2010/main" val="394584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5C0A27-7D3C-4A60-B321-A62503287846}" type="slidenum">
              <a:rPr lang="en-US" altLang="en-US"/>
              <a:pPr>
                <a:defRPr/>
              </a:pPr>
              <a:t>‹#›</a:t>
            </a:fld>
            <a:endParaRPr lang="en-US" altLang="en-US"/>
          </a:p>
        </p:txBody>
      </p:sp>
    </p:spTree>
    <p:extLst>
      <p:ext uri="{BB962C8B-B14F-4D97-AF65-F5344CB8AC3E}">
        <p14:creationId xmlns:p14="http://schemas.microsoft.com/office/powerpoint/2010/main" val="3552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E60A2E-3855-43A5-80E8-6DD4EF85B872}" type="slidenum">
              <a:rPr lang="en-US" altLang="en-US"/>
              <a:pPr>
                <a:defRPr/>
              </a:pPr>
              <a:t>‹#›</a:t>
            </a:fld>
            <a:endParaRPr lang="en-US" altLang="en-US"/>
          </a:p>
        </p:txBody>
      </p:sp>
    </p:spTree>
    <p:extLst>
      <p:ext uri="{BB962C8B-B14F-4D97-AF65-F5344CB8AC3E}">
        <p14:creationId xmlns:p14="http://schemas.microsoft.com/office/powerpoint/2010/main" val="211622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80408-404F-4577-90A5-104FBF261156}" type="slidenum">
              <a:rPr lang="en-US" altLang="en-US"/>
              <a:pPr>
                <a:defRPr/>
              </a:pPr>
              <a:t>‹#›</a:t>
            </a:fld>
            <a:endParaRPr lang="en-US" altLang="en-US"/>
          </a:p>
        </p:txBody>
      </p:sp>
    </p:spTree>
    <p:extLst>
      <p:ext uri="{BB962C8B-B14F-4D97-AF65-F5344CB8AC3E}">
        <p14:creationId xmlns:p14="http://schemas.microsoft.com/office/powerpoint/2010/main" val="165287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8EAA74-EBD9-4CA2-AD66-912BD92BC274}" type="slidenum">
              <a:rPr lang="en-US" altLang="en-US"/>
              <a:pPr>
                <a:defRPr/>
              </a:pPr>
              <a:t>‹#›</a:t>
            </a:fld>
            <a:endParaRPr lang="en-US" altLang="en-US"/>
          </a:p>
        </p:txBody>
      </p:sp>
    </p:spTree>
    <p:extLst>
      <p:ext uri="{BB962C8B-B14F-4D97-AF65-F5344CB8AC3E}">
        <p14:creationId xmlns:p14="http://schemas.microsoft.com/office/powerpoint/2010/main" val="29872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ea typeface="Times New Roman (Hebrew)" charset="0"/>
                <a:cs typeface="+mn-cs"/>
              </a:defRPr>
            </a:lvl1pPr>
          </a:lstStyle>
          <a:p>
            <a:pPr>
              <a:defRPr/>
            </a:pPr>
            <a:fld id="{D11312FB-3790-45B5-A664-353FF73802A6}" type="slidenum">
              <a:rPr lang="en-US" altLang="en-US"/>
              <a:pPr>
                <a:defRPr/>
              </a:pPr>
              <a:t>‹#›</a:t>
            </a:fld>
            <a:endParaRPr lang="en-US" altLang="en-US"/>
          </a:p>
        </p:txBody>
      </p:sp>
      <p:sp>
        <p:nvSpPr>
          <p:cNvPr id="8" name="TextBox 6"/>
          <p:cNvSpPr txBox="1"/>
          <p:nvPr userDrawn="1"/>
        </p:nvSpPr>
        <p:spPr>
          <a:xfrm>
            <a:off x="0" y="6477000"/>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r>
              <a:rPr lang="en-US" sz="1600" b="1" dirty="0" smtClean="0">
                <a:solidFill>
                  <a:schemeClr val="bg2"/>
                </a:solidFill>
              </a:rPr>
              <a:t>Introduction to Proteins, Kessel and Ben-Tal, 2018</a:t>
            </a:r>
            <a:endParaRPr lang="en-US" sz="1600" b="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a:solidFill>
            <a:schemeClr val="tx2"/>
          </a:solidFill>
          <a:latin typeface="+mj-lt"/>
          <a:ea typeface="+mj-ea"/>
          <a:cs typeface="Times New Roman" pitchFamily="18" charset="0"/>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46063" y="901700"/>
            <a:ext cx="864552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Chapter 6:</a:t>
            </a:r>
          </a:p>
          <a:p>
            <a:pPr algn="ctr" rtl="0" eaLnBrk="1" hangingPunct="1">
              <a:spcBef>
                <a:spcPct val="50000"/>
              </a:spcBef>
              <a:buFontTx/>
              <a:buNone/>
            </a:pPr>
            <a:r>
              <a:rPr lang="en-US" altLang="en-US" sz="6600">
                <a:latin typeface="Arial" panose="020B0604020202020204" pitchFamily="34" charset="0"/>
                <a:cs typeface="Arial" panose="020B0604020202020204" pitchFamily="34" charset="0"/>
              </a:rPr>
              <a:t>Intrinsically Unstructured Proteins (IUPs)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Specific functions</a:t>
            </a: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l="4630" r="50882"/>
          <a:stretch>
            <a:fillRect/>
          </a:stretch>
        </p:blipFill>
        <p:spPr bwMode="auto">
          <a:xfrm>
            <a:off x="529771" y="3601125"/>
            <a:ext cx="31019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l="49118" t="17801"/>
          <a:stretch>
            <a:fillRect/>
          </a:stretch>
        </p:blipFill>
        <p:spPr bwMode="auto">
          <a:xfrm>
            <a:off x="5446259" y="4071025"/>
            <a:ext cx="354806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ight Arrow 1"/>
          <p:cNvSpPr>
            <a:spLocks noChangeArrowheads="1"/>
          </p:cNvSpPr>
          <p:nvPr/>
        </p:nvSpPr>
        <p:spPr bwMode="auto">
          <a:xfrm>
            <a:off x="4121402" y="4775875"/>
            <a:ext cx="951088" cy="388937"/>
          </a:xfrm>
          <a:prstGeom prst="rightArrow">
            <a:avLst>
              <a:gd name="adj1" fmla="val 50000"/>
              <a:gd name="adj2" fmla="val 4995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en-US" altLang="en-US" sz="2400">
              <a:cs typeface="Times New Roman (Hebrew)" panose="02020603050405020304" pitchFamily="18" charset="0"/>
            </a:endParaRPr>
          </a:p>
        </p:txBody>
      </p:sp>
      <p:sp>
        <p:nvSpPr>
          <p:cNvPr id="7" name="Text Box 3"/>
          <p:cNvSpPr txBox="1">
            <a:spLocks noChangeArrowheads="1"/>
          </p:cNvSpPr>
          <p:nvPr/>
        </p:nvSpPr>
        <p:spPr bwMode="auto">
          <a:xfrm>
            <a:off x="127000" y="918931"/>
            <a:ext cx="88836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spcBef>
                <a:spcPct val="50000"/>
              </a:spcBef>
              <a:defRPr/>
            </a:pPr>
            <a:r>
              <a:rPr lang="en-US" altLang="en-US" sz="2600" b="1" dirty="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Molecular </a:t>
            </a:r>
            <a:r>
              <a:rPr lang="en-US" altLang="en-US" sz="26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recognition</a:t>
            </a:r>
            <a:endParaRPr lang="en-US" altLang="en-US" sz="2200" b="1" dirty="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endParaRP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The </a:t>
            </a:r>
            <a:r>
              <a:rPr lang="en-US" altLang="en-US" sz="2600" dirty="0">
                <a:latin typeface="+mj-lt"/>
                <a:cs typeface="Arial" panose="020B0604020202020204" pitchFamily="34" charset="0"/>
                <a:sym typeface="Symbol" panose="05050102010706020507" pitchFamily="18" charset="2"/>
              </a:rPr>
              <a:t>binding often involves </a:t>
            </a:r>
            <a:r>
              <a:rPr lang="en-US" altLang="en-US" sz="2600" dirty="0">
                <a:solidFill>
                  <a:srgbClr val="FF0066"/>
                </a:solidFill>
                <a:latin typeface="+mj-lt"/>
                <a:cs typeface="Arial" panose="020B0604020202020204" pitchFamily="34" charset="0"/>
                <a:sym typeface="Symbol" panose="05050102010706020507" pitchFamily="18" charset="2"/>
              </a:rPr>
              <a:t>partial </a:t>
            </a:r>
            <a:r>
              <a:rPr lang="en-US" altLang="en-US" sz="2600" dirty="0" smtClean="0">
                <a:solidFill>
                  <a:srgbClr val="FF0066"/>
                </a:solidFill>
                <a:latin typeface="+mj-lt"/>
                <a:cs typeface="Arial" panose="020B0604020202020204" pitchFamily="34" charset="0"/>
                <a:sym typeface="Symbol" panose="05050102010706020507" pitchFamily="18" charset="2"/>
              </a:rPr>
              <a:t>folding </a:t>
            </a:r>
            <a:r>
              <a:rPr lang="en-US" altLang="en-US" sz="2600" dirty="0" smtClean="0">
                <a:latin typeface="+mj-lt"/>
                <a:cs typeface="Arial" panose="020B0604020202020204" pitchFamily="34" charset="0"/>
                <a:sym typeface="Symbol" panose="05050102010706020507" pitchFamily="18" charset="2"/>
              </a:rPr>
              <a:t>of the IUP</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Some parts still remain as IDRs. Possible roles:</a:t>
            </a:r>
          </a:p>
          <a:p>
            <a:pPr lvl="2" algn="l" rtl="0" eaLnBrk="1" hangingPunct="1">
              <a:spcBef>
                <a:spcPct val="50000"/>
              </a:spcBef>
              <a:buFont typeface="Wingdings" panose="05000000000000000000" pitchFamily="2" charset="2"/>
              <a:buChar char="Ø"/>
              <a:defRPr/>
            </a:pPr>
            <a:r>
              <a:rPr lang="en-US" altLang="en-US" dirty="0" smtClean="0">
                <a:latin typeface="+mj-lt"/>
                <a:cs typeface="Arial" panose="020B0604020202020204" pitchFamily="34" charset="0"/>
                <a:sym typeface="Symbol" panose="05050102010706020507" pitchFamily="18" charset="2"/>
              </a:rPr>
              <a:t>Inducing a specific structure in the binding partner</a:t>
            </a:r>
          </a:p>
          <a:p>
            <a:pPr lvl="2" algn="l" rtl="0" eaLnBrk="1" hangingPunct="1">
              <a:spcBef>
                <a:spcPct val="50000"/>
              </a:spcBef>
              <a:buFont typeface="Wingdings" panose="05000000000000000000" pitchFamily="2" charset="2"/>
              <a:buChar char="Ø"/>
              <a:defRPr/>
            </a:pPr>
            <a:r>
              <a:rPr lang="en-US" altLang="en-US" dirty="0" smtClean="0">
                <a:latin typeface="+mj-lt"/>
                <a:cs typeface="Arial" panose="020B0604020202020204" pitchFamily="34" charset="0"/>
                <a:sym typeface="Symbol" panose="05050102010706020507" pitchFamily="18" charset="2"/>
              </a:rPr>
              <a:t>Achieving different binding affinities</a:t>
            </a:r>
          </a:p>
        </p:txBody>
      </p:sp>
      <p:sp>
        <p:nvSpPr>
          <p:cNvPr id="14343" name="Rectangle 1"/>
          <p:cNvSpPr>
            <a:spLocks noChangeArrowheads="1"/>
          </p:cNvSpPr>
          <p:nvPr/>
        </p:nvSpPr>
        <p:spPr bwMode="auto">
          <a:xfrm>
            <a:off x="2575942" y="5631538"/>
            <a:ext cx="340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a:spcBef>
                <a:spcPct val="0"/>
              </a:spcBef>
              <a:buFontTx/>
              <a:buNone/>
            </a:pPr>
            <a:r>
              <a:rPr lang="en-US" altLang="en-US" sz="1800" dirty="0">
                <a:cs typeface="Times New Roman (Hebrew)" panose="02020603050405020304" pitchFamily="18" charset="0"/>
              </a:rPr>
              <a:t>(</a:t>
            </a:r>
            <a:r>
              <a:rPr lang="en-US" altLang="en-US" sz="1800" i="1" dirty="0">
                <a:cs typeface="Times New Roman (Hebrew)" panose="02020603050405020304" pitchFamily="18" charset="0"/>
              </a:rPr>
              <a:t>Nat Rev </a:t>
            </a:r>
            <a:r>
              <a:rPr lang="en-US" altLang="en-US" sz="1800" i="1" dirty="0" err="1">
                <a:cs typeface="Times New Roman (Hebrew)" panose="02020603050405020304" pitchFamily="18" charset="0"/>
              </a:rPr>
              <a:t>Mol</a:t>
            </a:r>
            <a:r>
              <a:rPr lang="en-US" altLang="en-US" sz="1800" i="1" dirty="0">
                <a:cs typeface="Times New Roman (Hebrew)" panose="02020603050405020304" pitchFamily="18" charset="0"/>
              </a:rPr>
              <a:t> Cell Biol</a:t>
            </a:r>
            <a:r>
              <a:rPr lang="en-US" altLang="en-US" sz="1800" dirty="0">
                <a:cs typeface="Times New Roman (Hebrew)" panose="02020603050405020304" pitchFamily="18" charset="0"/>
              </a:rPr>
              <a:t>. 6:197)</a:t>
            </a:r>
          </a:p>
        </p:txBody>
      </p:sp>
    </p:spTree>
    <p:extLst>
      <p:ext uri="{BB962C8B-B14F-4D97-AF65-F5344CB8AC3E}">
        <p14:creationId xmlns:p14="http://schemas.microsoft.com/office/powerpoint/2010/main" val="603697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Specific functions</a:t>
            </a:r>
          </a:p>
        </p:txBody>
      </p:sp>
      <p:sp>
        <p:nvSpPr>
          <p:cNvPr id="7171" name="Text Box 3"/>
          <p:cNvSpPr txBox="1">
            <a:spLocks noChangeArrowheads="1"/>
          </p:cNvSpPr>
          <p:nvPr/>
        </p:nvSpPr>
        <p:spPr bwMode="auto">
          <a:xfrm>
            <a:off x="127000" y="902604"/>
            <a:ext cx="88836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spcBef>
                <a:spcPct val="50000"/>
              </a:spcBef>
              <a:defRPr/>
            </a:pPr>
            <a:r>
              <a:rPr lang="en-US" altLang="en-US" sz="26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Entropic chain activity</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Create a force that opposes structural changes, or affects the orientation/localization of attached domains within the protein</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Do not fold during ‘activity’</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Types:</a:t>
            </a:r>
          </a:p>
          <a:p>
            <a:pPr lvl="2" algn="l" rtl="0" eaLnBrk="1" hangingPunct="1">
              <a:spcBef>
                <a:spcPct val="50000"/>
              </a:spcBef>
              <a:buFont typeface="Wingdings" panose="05000000000000000000" pitchFamily="2" charset="2"/>
              <a:buChar char="Ø"/>
              <a:defRPr/>
            </a:pPr>
            <a:r>
              <a:rPr lang="en-US" altLang="en-US" sz="2200" b="1" dirty="0" smtClean="0">
                <a:cs typeface="Arial" panose="020B0604020202020204" pitchFamily="34" charset="0"/>
                <a:sym typeface="Symbol" panose="05050102010706020507" pitchFamily="18" charset="2"/>
              </a:rPr>
              <a:t>Springs</a:t>
            </a:r>
            <a:r>
              <a:rPr lang="en-US" altLang="en-US" sz="2200" dirty="0" smtClean="0">
                <a:cs typeface="Arial" panose="020B0604020202020204" pitchFamily="34" charset="0"/>
                <a:sym typeface="Symbol" panose="05050102010706020507" pitchFamily="18" charset="2"/>
              </a:rPr>
              <a:t>: generate 'passive force' (e.g. to restore relaxed muscle  length when overstretched) </a:t>
            </a:r>
          </a:p>
          <a:p>
            <a:pPr lvl="2" algn="l" rtl="0" eaLnBrk="1" hangingPunct="1">
              <a:spcBef>
                <a:spcPct val="50000"/>
              </a:spcBef>
              <a:buFont typeface="Wingdings" panose="05000000000000000000" pitchFamily="2" charset="2"/>
              <a:buChar char="Ø"/>
              <a:defRPr/>
            </a:pPr>
            <a:r>
              <a:rPr lang="en-US" altLang="en-US" sz="2200" b="1" dirty="0" smtClean="0">
                <a:cs typeface="Arial" panose="020B0604020202020204" pitchFamily="34" charset="0"/>
                <a:sym typeface="Symbol" panose="05050102010706020507" pitchFamily="18" charset="2"/>
              </a:rPr>
              <a:t>Bristles</a:t>
            </a:r>
            <a:r>
              <a:rPr lang="en-US" altLang="en-US" sz="2200" dirty="0" smtClean="0">
                <a:cs typeface="Arial" panose="020B0604020202020204" pitchFamily="34" charset="0"/>
                <a:sym typeface="Symbol" panose="05050102010706020507" pitchFamily="18" charset="2"/>
              </a:rPr>
              <a:t>: keep adjacent segments of the chain separated </a:t>
            </a:r>
          </a:p>
          <a:p>
            <a:pPr lvl="2" algn="l" rtl="0" eaLnBrk="1" hangingPunct="1">
              <a:spcBef>
                <a:spcPct val="50000"/>
              </a:spcBef>
              <a:buFont typeface="Wingdings" panose="05000000000000000000" pitchFamily="2" charset="2"/>
              <a:buChar char="Ø"/>
              <a:defRPr/>
            </a:pPr>
            <a:r>
              <a:rPr lang="en-US" altLang="en-US" sz="2200" b="1" dirty="0" smtClean="0">
                <a:cs typeface="Arial" panose="020B0604020202020204" pitchFamily="34" charset="0"/>
                <a:sym typeface="Symbol" panose="05050102010706020507" pitchFamily="18" charset="2"/>
              </a:rPr>
              <a:t>Linkers</a:t>
            </a:r>
            <a:r>
              <a:rPr lang="en-US" altLang="en-US" sz="2200" dirty="0" smtClean="0">
                <a:cs typeface="Arial" panose="020B0604020202020204" pitchFamily="34" charset="0"/>
                <a:sym typeface="Symbol" panose="05050102010706020507" pitchFamily="18" charset="2"/>
              </a:rPr>
              <a:t>: link protein regions (e.g. domains), thus allowing them to acquire different orientations with respect to each other.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
        <p:nvSpPr>
          <p:cNvPr id="17411" name="Text Box 53"/>
          <p:cNvSpPr txBox="1">
            <a:spLocks noChangeArrowheads="1"/>
          </p:cNvSpPr>
          <p:nvPr/>
        </p:nvSpPr>
        <p:spPr bwMode="auto">
          <a:xfrm>
            <a:off x="71438" y="1071563"/>
            <a:ext cx="9072562" cy="5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Role:</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cytoplasm ↔ nucleoplasm transport:</a:t>
            </a:r>
          </a:p>
        </p:txBody>
      </p:sp>
      <p:grpSp>
        <p:nvGrpSpPr>
          <p:cNvPr id="17412" name="Group 2"/>
          <p:cNvGrpSpPr>
            <a:grpSpLocks/>
          </p:cNvGrpSpPr>
          <p:nvPr/>
        </p:nvGrpSpPr>
        <p:grpSpPr bwMode="auto">
          <a:xfrm>
            <a:off x="4525963" y="2271713"/>
            <a:ext cx="4484687" cy="3363912"/>
            <a:chOff x="4607376" y="2646756"/>
            <a:chExt cx="4485368" cy="3364027"/>
          </a:xfrm>
        </p:grpSpPr>
        <p:pic>
          <p:nvPicPr>
            <p:cNvPr id="17415" name="Picture 22" descr="nuclear  pores chromatin nucleolus nuclear  envelop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376" y="2646756"/>
              <a:ext cx="4485368" cy="33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
            <p:cNvSpPr>
              <a:spLocks noChangeArrowheads="1"/>
            </p:cNvSpPr>
            <p:nvPr/>
          </p:nvSpPr>
          <p:spPr bwMode="auto">
            <a:xfrm>
              <a:off x="8294914" y="3069771"/>
              <a:ext cx="571500" cy="391886"/>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en-US" altLang="en-US" sz="2400">
                <a:cs typeface="Times New Roman (Hebrew)" panose="02020603050405020304" pitchFamily="18" charset="0"/>
              </a:endParaRPr>
            </a:p>
          </p:txBody>
        </p:sp>
      </p:grpSp>
      <p:sp>
        <p:nvSpPr>
          <p:cNvPr id="17413" name="Rectangle 3"/>
          <p:cNvSpPr>
            <a:spLocks noChangeArrowheads="1"/>
          </p:cNvSpPr>
          <p:nvPr/>
        </p:nvSpPr>
        <p:spPr bwMode="auto">
          <a:xfrm>
            <a:off x="4572000" y="574992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a:spcBef>
                <a:spcPct val="0"/>
              </a:spcBef>
              <a:buFontTx/>
              <a:buNone/>
            </a:pPr>
            <a:r>
              <a:rPr lang="en-US" altLang="en-US" sz="1400">
                <a:cs typeface="Times New Roman (Hebrew)" panose="02020603050405020304" pitchFamily="18" charset="0"/>
              </a:rPr>
              <a:t>http://www.slideshare.net/sanisaddam/cell-structurefunction</a:t>
            </a:r>
          </a:p>
        </p:txBody>
      </p:sp>
      <p:sp>
        <p:nvSpPr>
          <p:cNvPr id="25" name="Text Box 53"/>
          <p:cNvSpPr txBox="1">
            <a:spLocks noChangeArrowheads="1"/>
          </p:cNvSpPr>
          <p:nvPr/>
        </p:nvSpPr>
        <p:spPr bwMode="auto">
          <a:xfrm>
            <a:off x="71438" y="1660525"/>
            <a:ext cx="55626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lvl="1" algn="l" rtl="0" eaLnBrk="1" hangingPunct="1">
              <a:lnSpc>
                <a:spcPct val="130000"/>
              </a:lnSpc>
              <a:spcBef>
                <a:spcPct val="50000"/>
              </a:spcBef>
              <a:buFont typeface="Wingdings" panose="05000000000000000000" pitchFamily="2" charset="2"/>
              <a:buChar char="Ø"/>
              <a:defRPr/>
            </a:pPr>
            <a:r>
              <a:rPr lang="en-US" altLang="en-US" sz="2600" b="1" dirty="0" smtClean="0">
                <a:latin typeface="+mj-lt"/>
                <a:cs typeface="Arial" panose="020B0604020202020204" pitchFamily="34" charset="0"/>
                <a:sym typeface="Symbol" panose="05050102010706020507" pitchFamily="18" charset="2"/>
              </a:rPr>
              <a:t>Cytoplasm </a:t>
            </a:r>
            <a:r>
              <a:rPr lang="en-US" altLang="en-US" sz="2600" b="1" dirty="0" smtClean="0">
                <a:sym typeface="Symbol" panose="05050102010706020507" pitchFamily="18" charset="2"/>
              </a:rPr>
              <a:t> nucleoplasm</a:t>
            </a:r>
            <a:r>
              <a:rPr lang="en-US" altLang="en-US" sz="2600" dirty="0" smtClean="0">
                <a:sym typeface="Symbol" panose="05050102010706020507" pitchFamily="18" charset="2"/>
              </a:rPr>
              <a:t>:</a:t>
            </a:r>
            <a:r>
              <a:rPr lang="en-US" altLang="en-US" sz="2600" dirty="0" smtClean="0">
                <a:latin typeface="+mj-lt"/>
                <a:cs typeface="Arial" panose="020B0604020202020204" pitchFamily="34" charset="0"/>
                <a:sym typeface="Symbol" panose="05050102010706020507" pitchFamily="18" charset="2"/>
              </a:rPr>
              <a:t> DNA polymerase, TF, carbohydrates, signaling molecules, lipids </a:t>
            </a:r>
          </a:p>
          <a:p>
            <a:pPr lvl="1" algn="l" rtl="0" eaLnBrk="1" hangingPunct="1">
              <a:lnSpc>
                <a:spcPct val="130000"/>
              </a:lnSpc>
              <a:spcBef>
                <a:spcPct val="50000"/>
              </a:spcBef>
              <a:buFont typeface="Wingdings" panose="05000000000000000000" pitchFamily="2" charset="2"/>
              <a:buChar char="Ø"/>
              <a:defRPr/>
            </a:pPr>
            <a:r>
              <a:rPr lang="en-US" altLang="en-US" sz="2600" b="1" dirty="0" smtClean="0">
                <a:sym typeface="Symbol" panose="05050102010706020507" pitchFamily="18" charset="2"/>
              </a:rPr>
              <a:t>Nucleoplasm  </a:t>
            </a:r>
            <a:r>
              <a:rPr lang="en-US" altLang="en-US" sz="2600" b="1" dirty="0" smtClean="0">
                <a:cs typeface="Arial" panose="020B0604020202020204" pitchFamily="34" charset="0"/>
                <a:sym typeface="Symbol" panose="05050102010706020507" pitchFamily="18" charset="2"/>
              </a:rPr>
              <a:t>cytoplasm</a:t>
            </a:r>
            <a:r>
              <a:rPr lang="en-US" altLang="en-US" sz="2600" dirty="0" smtClean="0">
                <a:cs typeface="Arial" panose="020B0604020202020204" pitchFamily="34" charset="0"/>
                <a:sym typeface="Symbol" panose="05050102010706020507" pitchFamily="18" charset="2"/>
              </a:rPr>
              <a:t>: </a:t>
            </a:r>
            <a:r>
              <a:rPr lang="en-US" altLang="en-US" sz="2600" dirty="0" smtClean="0">
                <a:sym typeface="Symbol" panose="05050102010706020507" pitchFamily="18" charset="2"/>
              </a:rPr>
              <a:t>messenger RNA, ribosomal precursors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463675" y="2366963"/>
            <a:ext cx="6661150" cy="4246562"/>
            <a:chOff x="1119188" y="2468563"/>
            <a:chExt cx="6661150" cy="4246562"/>
          </a:xfrm>
        </p:grpSpPr>
        <p:sp>
          <p:nvSpPr>
            <p:cNvPr id="19461" name="Text Box 36"/>
            <p:cNvSpPr txBox="1">
              <a:spLocks noChangeArrowheads="1"/>
            </p:cNvSpPr>
            <p:nvPr/>
          </p:nvSpPr>
          <p:spPr bwMode="auto">
            <a:xfrm>
              <a:off x="1135063" y="2944813"/>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50000"/>
                </a:spcBef>
                <a:buFontTx/>
                <a:buNone/>
              </a:pPr>
              <a:endParaRPr lang="en-US" altLang="en-US" sz="2400">
                <a:cs typeface="Times New Roman (Hebrew)" panose="02020603050405020304" pitchFamily="18" charset="0"/>
              </a:endParaRPr>
            </a:p>
          </p:txBody>
        </p:sp>
        <p:pic>
          <p:nvPicPr>
            <p:cNvPr id="19462" name="Picture 37"/>
            <p:cNvPicPr>
              <a:picLocks noChangeAspect="1" noChangeArrowheads="1"/>
            </p:cNvPicPr>
            <p:nvPr/>
          </p:nvPicPr>
          <p:blipFill>
            <a:blip r:embed="rId3">
              <a:extLst>
                <a:ext uri="{28A0092B-C50C-407E-A947-70E740481C1C}">
                  <a14:useLocalDpi xmlns:a14="http://schemas.microsoft.com/office/drawing/2010/main" val="0"/>
                </a:ext>
              </a:extLst>
            </a:blip>
            <a:srcRect l="36328" t="22346" r="34531" b="64372"/>
            <a:stretch>
              <a:fillRect/>
            </a:stretch>
          </p:blipFill>
          <p:spPr bwMode="auto">
            <a:xfrm>
              <a:off x="2174875" y="3317875"/>
              <a:ext cx="4133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38"/>
            <p:cNvSpPr>
              <a:spLocks noChangeArrowheads="1"/>
            </p:cNvSpPr>
            <p:nvPr/>
          </p:nvSpPr>
          <p:spPr bwMode="auto">
            <a:xfrm>
              <a:off x="2111375" y="3284538"/>
              <a:ext cx="430213" cy="363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4" name="Rectangle 39"/>
            <p:cNvSpPr>
              <a:spLocks noChangeArrowheads="1"/>
            </p:cNvSpPr>
            <p:nvPr/>
          </p:nvSpPr>
          <p:spPr bwMode="auto">
            <a:xfrm>
              <a:off x="5899150" y="3381375"/>
              <a:ext cx="430213"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5" name="Rectangle 40"/>
            <p:cNvSpPr>
              <a:spLocks noChangeArrowheads="1"/>
            </p:cNvSpPr>
            <p:nvPr/>
          </p:nvSpPr>
          <p:spPr bwMode="auto">
            <a:xfrm>
              <a:off x="2165350" y="5562600"/>
              <a:ext cx="430213"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6" name="Rectangle 41"/>
            <p:cNvSpPr>
              <a:spLocks noChangeArrowheads="1"/>
            </p:cNvSpPr>
            <p:nvPr/>
          </p:nvSpPr>
          <p:spPr bwMode="auto">
            <a:xfrm>
              <a:off x="5965825" y="5529263"/>
              <a:ext cx="430213" cy="363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7" name="Line 43"/>
            <p:cNvSpPr>
              <a:spLocks noChangeShapeType="1"/>
            </p:cNvSpPr>
            <p:nvPr/>
          </p:nvSpPr>
          <p:spPr bwMode="auto">
            <a:xfrm flipH="1">
              <a:off x="5516563" y="3240088"/>
              <a:ext cx="374650" cy="749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Text Box 44"/>
            <p:cNvSpPr txBox="1">
              <a:spLocks noChangeArrowheads="1"/>
            </p:cNvSpPr>
            <p:nvPr/>
          </p:nvSpPr>
          <p:spPr bwMode="auto">
            <a:xfrm>
              <a:off x="4711700" y="2468563"/>
              <a:ext cx="2566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Outer ring nucleoprotein</a:t>
              </a:r>
            </a:p>
          </p:txBody>
        </p:sp>
        <p:sp>
          <p:nvSpPr>
            <p:cNvPr id="19469" name="Line 45"/>
            <p:cNvSpPr>
              <a:spLocks noChangeShapeType="1"/>
            </p:cNvSpPr>
            <p:nvPr/>
          </p:nvSpPr>
          <p:spPr bwMode="auto">
            <a:xfrm>
              <a:off x="3565525" y="3381375"/>
              <a:ext cx="296863" cy="8588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Text Box 46"/>
            <p:cNvSpPr txBox="1">
              <a:spLocks noChangeArrowheads="1"/>
            </p:cNvSpPr>
            <p:nvPr/>
          </p:nvSpPr>
          <p:spPr bwMode="auto">
            <a:xfrm>
              <a:off x="2000250" y="2632075"/>
              <a:ext cx="2566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Inner ring nucleoprotein</a:t>
              </a:r>
            </a:p>
          </p:txBody>
        </p:sp>
        <p:sp>
          <p:nvSpPr>
            <p:cNvPr id="19471" name="Line 47"/>
            <p:cNvSpPr>
              <a:spLocks noChangeShapeType="1"/>
            </p:cNvSpPr>
            <p:nvPr/>
          </p:nvSpPr>
          <p:spPr bwMode="auto">
            <a:xfrm flipH="1" flipV="1">
              <a:off x="5819775" y="5200650"/>
              <a:ext cx="715963" cy="10906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Text Box 48"/>
            <p:cNvSpPr txBox="1">
              <a:spLocks noChangeArrowheads="1"/>
            </p:cNvSpPr>
            <p:nvPr/>
          </p:nvSpPr>
          <p:spPr bwMode="auto">
            <a:xfrm>
              <a:off x="5213350" y="6257925"/>
              <a:ext cx="256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Membrane ring</a:t>
              </a:r>
            </a:p>
          </p:txBody>
        </p:sp>
        <p:sp>
          <p:nvSpPr>
            <p:cNvPr id="19473" name="Line 49"/>
            <p:cNvSpPr>
              <a:spLocks noChangeShapeType="1"/>
            </p:cNvSpPr>
            <p:nvPr/>
          </p:nvSpPr>
          <p:spPr bwMode="auto">
            <a:xfrm flipV="1">
              <a:off x="2343150" y="5210175"/>
              <a:ext cx="0" cy="9255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Text Box 50"/>
            <p:cNvSpPr txBox="1">
              <a:spLocks noChangeArrowheads="1"/>
            </p:cNvSpPr>
            <p:nvPr/>
          </p:nvSpPr>
          <p:spPr bwMode="auto">
            <a:xfrm>
              <a:off x="1119188" y="5961063"/>
              <a:ext cx="256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Nuclear envelope</a:t>
              </a:r>
            </a:p>
          </p:txBody>
        </p:sp>
      </p:grpSp>
      <p:sp>
        <p:nvSpPr>
          <p:cNvPr id="19459" name="Text Box 53"/>
          <p:cNvSpPr txBox="1">
            <a:spLocks noChangeArrowheads="1"/>
          </p:cNvSpPr>
          <p:nvPr/>
        </p:nvSpPr>
        <p:spPr bwMode="auto">
          <a:xfrm>
            <a:off x="111125" y="1041400"/>
            <a:ext cx="9032875"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Includes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~456 individual protein molecules </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(~30 types)</a:t>
            </a:r>
          </a:p>
          <a:p>
            <a:pPr algn="l" rtl="0" eaLnBrk="1" hangingPunct="1">
              <a:spcBef>
                <a:spcPct val="50000"/>
              </a:spcBef>
            </a:pP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Inner diameter </a:t>
            </a:r>
            <a:r>
              <a:rPr lang="en-US" altLang="en-US" sz="2600" b="1" dirty="0">
                <a:solidFill>
                  <a:srgbClr val="FF0066"/>
                </a:solidFill>
                <a:latin typeface="Arial" panose="020B0604020202020204" pitchFamily="34" charset="0"/>
                <a:cs typeface="Arial" panose="020B0604020202020204" pitchFamily="34" charset="0"/>
                <a:sym typeface="Symbol" panose="05050102010706020507" pitchFamily="18" charset="2"/>
              </a:rPr>
              <a:t>380Å</a:t>
            </a:r>
            <a:r>
              <a:rPr lang="en-US" altLang="en-US" sz="2600" b="1" dirty="0">
                <a:solidFill>
                  <a:srgbClr val="339933"/>
                </a:solidFill>
                <a:latin typeface="Arial" panose="020B0604020202020204" pitchFamily="34" charset="0"/>
                <a:cs typeface="Arial" panose="020B0604020202020204" pitchFamily="34" charset="0"/>
                <a:sym typeface="Symbol" panose="05050102010706020507" pitchFamily="18" charset="2"/>
              </a:rPr>
              <a:t> </a:t>
            </a:r>
          </a:p>
        </p:txBody>
      </p:sp>
      <p:sp>
        <p:nvSpPr>
          <p:cNvPr id="19460"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119063" y="1030288"/>
            <a:ext cx="9024937" cy="200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Most NPC proteins are ordered. The dominant folds:</a:t>
            </a:r>
          </a:p>
          <a:p>
            <a:pPr lvl="1" algn="l" rtl="0" eaLnBrk="1" hangingPunct="1">
              <a:lnSpc>
                <a:spcPct val="130000"/>
              </a:lnSpc>
              <a:spcBef>
                <a:spcPct val="50000"/>
              </a:spcBef>
              <a:buFont typeface="Wingdings" panose="05000000000000000000" pitchFamily="2" charset="2"/>
              <a:buChar char="Ø"/>
              <a:defRPr/>
            </a:pPr>
            <a:r>
              <a:rPr lang="el-GR" altLang="en-US" sz="2600" b="1" dirty="0" smtClean="0">
                <a:solidFill>
                  <a:srgbClr val="FF0066"/>
                </a:solidFill>
                <a:latin typeface="+mj-lt"/>
                <a:cs typeface="Arial" panose="020B0604020202020204" pitchFamily="34" charset="0"/>
                <a:sym typeface="Symbol" panose="05050102010706020507" pitchFamily="18" charset="2"/>
              </a:rPr>
              <a:t>β</a:t>
            </a:r>
            <a:r>
              <a:rPr lang="en-US" altLang="en-US" sz="2600" b="1" dirty="0" smtClean="0">
                <a:solidFill>
                  <a:srgbClr val="FF0066"/>
                </a:solidFill>
                <a:latin typeface="+mj-lt"/>
                <a:cs typeface="Arial" panose="020B0604020202020204" pitchFamily="34" charset="0"/>
                <a:sym typeface="Symbol" panose="05050102010706020507" pitchFamily="18" charset="2"/>
              </a:rPr>
              <a:t>-propeller</a:t>
            </a:r>
            <a:r>
              <a:rPr lang="en-US" altLang="en-US" sz="2600" dirty="0" smtClean="0">
                <a:latin typeface="+mj-lt"/>
                <a:cs typeface="Arial" panose="020B0604020202020204" pitchFamily="34" charset="0"/>
                <a:sym typeface="Symbol" panose="05050102010706020507" pitchFamily="18" charset="2"/>
              </a:rPr>
              <a:t>: tough </a:t>
            </a:r>
          </a:p>
          <a:p>
            <a:pPr lvl="1" algn="l" rtl="0" eaLnBrk="1" hangingPunct="1">
              <a:lnSpc>
                <a:spcPct val="130000"/>
              </a:lnSpc>
              <a:spcBef>
                <a:spcPct val="50000"/>
              </a:spcBef>
              <a:buFont typeface="Wingdings" panose="05000000000000000000" pitchFamily="2" charset="2"/>
              <a:buChar char="Ø"/>
              <a:defRPr/>
            </a:pPr>
            <a:r>
              <a:rPr lang="en-US" altLang="en-US" sz="2600" b="1" dirty="0" smtClean="0">
                <a:solidFill>
                  <a:srgbClr val="FF0066"/>
                </a:solidFill>
                <a:latin typeface="+mj-lt"/>
                <a:cs typeface="Arial" panose="020B0604020202020204" pitchFamily="34" charset="0"/>
                <a:sym typeface="Symbol" panose="05050102010706020507" pitchFamily="18" charset="2"/>
              </a:rPr>
              <a:t>α-solenoid</a:t>
            </a:r>
            <a:r>
              <a:rPr lang="en-US" altLang="en-US" sz="2600" dirty="0" smtClean="0">
                <a:latin typeface="+mj-lt"/>
                <a:cs typeface="Arial" panose="020B0604020202020204" pitchFamily="34" charset="0"/>
                <a:sym typeface="Symbol" panose="05050102010706020507" pitchFamily="18" charset="2"/>
              </a:rPr>
              <a:t>: flexible, allows accommodating the large cargo  </a:t>
            </a:r>
          </a:p>
        </p:txBody>
      </p:sp>
      <p:grpSp>
        <p:nvGrpSpPr>
          <p:cNvPr id="21507" name="Group 1"/>
          <p:cNvGrpSpPr>
            <a:grpSpLocks/>
          </p:cNvGrpSpPr>
          <p:nvPr/>
        </p:nvGrpSpPr>
        <p:grpSpPr bwMode="auto">
          <a:xfrm>
            <a:off x="1290638" y="2998791"/>
            <a:ext cx="7477125" cy="3525837"/>
            <a:chOff x="1289960" y="3167743"/>
            <a:chExt cx="7478483" cy="3525661"/>
          </a:xfrm>
        </p:grpSpPr>
        <p:grpSp>
          <p:nvGrpSpPr>
            <p:cNvPr id="21509" name="Group 4"/>
            <p:cNvGrpSpPr>
              <a:grpSpLocks/>
            </p:cNvGrpSpPr>
            <p:nvPr/>
          </p:nvGrpSpPr>
          <p:grpSpPr bwMode="auto">
            <a:xfrm>
              <a:off x="2692360" y="3167743"/>
              <a:ext cx="3381869" cy="3525661"/>
              <a:chOff x="687776" y="1642261"/>
              <a:chExt cx="5121255" cy="5103595"/>
            </a:xfrm>
          </p:grpSpPr>
          <p:pic>
            <p:nvPicPr>
              <p:cNvPr id="215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76" y="1642261"/>
                <a:ext cx="5121255" cy="51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3"/>
              <p:cNvSpPr>
                <a:spLocks noChangeArrowheads="1"/>
              </p:cNvSpPr>
              <p:nvPr/>
            </p:nvSpPr>
            <p:spPr bwMode="auto">
              <a:xfrm>
                <a:off x="5486400" y="3881887"/>
                <a:ext cx="322631" cy="3795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cs typeface="Times New Roman (Hebrew)" panose="02020603050405020304" pitchFamily="18" charset="0"/>
                </a:endParaRPr>
              </a:p>
            </p:txBody>
          </p:sp>
          <p:sp>
            <p:nvSpPr>
              <p:cNvPr id="21514" name="Rectangle 12"/>
              <p:cNvSpPr>
                <a:spLocks noChangeArrowheads="1"/>
              </p:cNvSpPr>
              <p:nvPr/>
            </p:nvSpPr>
            <p:spPr bwMode="auto">
              <a:xfrm>
                <a:off x="5486400" y="5983490"/>
                <a:ext cx="322631" cy="3795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cs typeface="Times New Roman (Hebrew)" panose="02020603050405020304" pitchFamily="18" charset="0"/>
                </a:endParaRPr>
              </a:p>
            </p:txBody>
          </p:sp>
        </p:grpSp>
        <p:pic>
          <p:nvPicPr>
            <p:cNvPr id="21510" name="Picture 2"/>
            <p:cNvPicPr>
              <a:picLocks noChangeAspect="1"/>
            </p:cNvPicPr>
            <p:nvPr/>
          </p:nvPicPr>
          <p:blipFill>
            <a:blip r:embed="rId4">
              <a:extLst>
                <a:ext uri="{28A0092B-C50C-407E-A947-70E740481C1C}">
                  <a14:useLocalDpi xmlns:a14="http://schemas.microsoft.com/office/drawing/2010/main" val="0"/>
                </a:ext>
              </a:extLst>
            </a:blip>
            <a:srcRect l="15674" t="18127" r="16652" b="17722"/>
            <a:stretch>
              <a:fillRect/>
            </a:stretch>
          </p:blipFill>
          <p:spPr bwMode="auto">
            <a:xfrm>
              <a:off x="1289960" y="3525299"/>
              <a:ext cx="1599421" cy="151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p:cNvPicPr>
              <a:picLocks noChangeAspect="1"/>
            </p:cNvPicPr>
            <p:nvPr/>
          </p:nvPicPr>
          <p:blipFill>
            <a:blip r:embed="rId5">
              <a:extLst>
                <a:ext uri="{28A0092B-C50C-407E-A947-70E740481C1C}">
                  <a14:useLocalDpi xmlns:a14="http://schemas.microsoft.com/office/drawing/2010/main" val="0"/>
                </a:ext>
              </a:extLst>
            </a:blip>
            <a:srcRect t="26855" r="3397" b="28365"/>
            <a:stretch>
              <a:fillRect/>
            </a:stretch>
          </p:blipFill>
          <p:spPr bwMode="auto">
            <a:xfrm>
              <a:off x="6074229" y="3525299"/>
              <a:ext cx="2694214" cy="124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r="2005" b="50552"/>
          <a:stretch>
            <a:fillRect/>
          </a:stretch>
        </p:blipFill>
        <p:spPr bwMode="auto">
          <a:xfrm>
            <a:off x="893763" y="3762978"/>
            <a:ext cx="3159701" cy="266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3">
            <a:extLst>
              <a:ext uri="{28A0092B-C50C-407E-A947-70E740481C1C}">
                <a14:useLocalDpi xmlns:a14="http://schemas.microsoft.com/office/drawing/2010/main" val="0"/>
              </a:ext>
            </a:extLst>
          </a:blip>
          <a:srcRect t="50388" r="2005"/>
          <a:stretch>
            <a:fillRect/>
          </a:stretch>
        </p:blipFill>
        <p:spPr bwMode="auto">
          <a:xfrm>
            <a:off x="5299075" y="3762375"/>
            <a:ext cx="3109887" cy="26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130175" y="884238"/>
            <a:ext cx="888365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400" b="1" dirty="0">
                <a:solidFill>
                  <a:srgbClr val="339933"/>
                </a:solidFill>
                <a:latin typeface="Arial" panose="020B0604020202020204" pitchFamily="34" charset="0"/>
                <a:cs typeface="Arial" panose="020B0604020202020204" pitchFamily="34" charset="0"/>
                <a:sym typeface="Symbol" panose="05050102010706020507" pitchFamily="18" charset="2"/>
              </a:rPr>
              <a:t>The </a:t>
            </a:r>
            <a:r>
              <a:rPr lang="en-US" altLang="en-US" sz="2400" b="1" dirty="0">
                <a:solidFill>
                  <a:srgbClr val="FF0066"/>
                </a:solidFill>
                <a:latin typeface="Arial" panose="020B0604020202020204" pitchFamily="34" charset="0"/>
                <a:cs typeface="Arial" panose="020B0604020202020204" pitchFamily="34" charset="0"/>
                <a:sym typeface="Symbol" panose="05050102010706020507" pitchFamily="18" charset="2"/>
              </a:rPr>
              <a:t>FG proteins </a:t>
            </a:r>
            <a:r>
              <a:rPr lang="en-US" altLang="en-US" sz="2400" b="1" dirty="0">
                <a:solidFill>
                  <a:srgbClr val="339933"/>
                </a:solidFill>
                <a:latin typeface="Arial" panose="020B0604020202020204" pitchFamily="34" charset="0"/>
                <a:cs typeface="Arial" panose="020B0604020202020204" pitchFamily="34" charset="0"/>
                <a:sym typeface="Symbol" panose="05050102010706020507" pitchFamily="18" charset="2"/>
              </a:rPr>
              <a:t>at the center have a </a:t>
            </a:r>
            <a:r>
              <a:rPr lang="en-US" altLang="en-US" sz="2400" b="1" dirty="0">
                <a:solidFill>
                  <a:srgbClr val="FF0066"/>
                </a:solidFill>
                <a:latin typeface="Arial" panose="020B0604020202020204" pitchFamily="34" charset="0"/>
                <a:cs typeface="Arial" panose="020B0604020202020204" pitchFamily="34" charset="0"/>
                <a:sym typeface="Symbol" panose="05050102010706020507" pitchFamily="18" charset="2"/>
              </a:rPr>
              <a:t>large disordered region</a:t>
            </a:r>
          </a:p>
          <a:p>
            <a:pPr algn="l" rtl="0" eaLnBrk="1" hangingPunct="1">
              <a:lnSpc>
                <a:spcPct val="130000"/>
              </a:lnSpc>
              <a:spcBef>
                <a:spcPct val="50000"/>
              </a:spcBef>
            </a:pPr>
            <a:r>
              <a:rPr lang="en-US" altLang="en-US" sz="2400" b="1" dirty="0">
                <a:solidFill>
                  <a:srgbClr val="339933"/>
                </a:solidFill>
                <a:latin typeface="Arial" panose="020B0604020202020204" pitchFamily="34" charset="0"/>
                <a:cs typeface="Arial" panose="020B0604020202020204" pitchFamily="34" charset="0"/>
                <a:sym typeface="Symbol" panose="05050102010706020507" pitchFamily="18" charset="2"/>
              </a:rPr>
              <a:t>This region can reach both nucleoplasm and cytoplasm – possible </a:t>
            </a:r>
            <a:r>
              <a:rPr lang="en-US" altLang="en-US" sz="2400" b="1" dirty="0">
                <a:solidFill>
                  <a:srgbClr val="FF0066"/>
                </a:solidFill>
                <a:latin typeface="Arial" panose="020B0604020202020204" pitchFamily="34" charset="0"/>
                <a:cs typeface="Arial" panose="020B0604020202020204" pitchFamily="34" charset="0"/>
                <a:sym typeface="Symbol" panose="05050102010706020507" pitchFamily="18" charset="2"/>
              </a:rPr>
              <a:t>cargo docking site?</a:t>
            </a:r>
          </a:p>
          <a:p>
            <a:pPr algn="l" rtl="0" eaLnBrk="1" hangingPunct="1">
              <a:lnSpc>
                <a:spcPct val="130000"/>
              </a:lnSpc>
              <a:spcBef>
                <a:spcPct val="50000"/>
              </a:spcBef>
            </a:pPr>
            <a:r>
              <a:rPr lang="en-US" altLang="en-US" sz="2400" b="1" dirty="0">
                <a:solidFill>
                  <a:srgbClr val="339933"/>
                </a:solidFill>
                <a:latin typeface="Arial" panose="020B0604020202020204" pitchFamily="34" charset="0"/>
                <a:cs typeface="Arial" panose="020B0604020202020204" pitchFamily="34" charset="0"/>
                <a:sym typeface="Symbol" panose="05050102010706020507" pitchFamily="18" charset="2"/>
              </a:rPr>
              <a:t>Molecules </a:t>
            </a:r>
            <a:r>
              <a:rPr lang="en-US" altLang="en-US" sz="2400" b="1" dirty="0">
                <a:solidFill>
                  <a:srgbClr val="FF0066"/>
                </a:solidFill>
                <a:latin typeface="Arial" panose="020B0604020202020204" pitchFamily="34" charset="0"/>
                <a:cs typeface="Arial" panose="020B0604020202020204" pitchFamily="34" charset="0"/>
                <a:sym typeface="Symbol" panose="05050102010706020507" pitchFamily="18" charset="2"/>
              </a:rPr>
              <a:t>≤ ~10 Å </a:t>
            </a:r>
            <a:r>
              <a:rPr lang="en-US" altLang="en-US" sz="2400" b="1" dirty="0">
                <a:solidFill>
                  <a:srgbClr val="339933"/>
                </a:solidFill>
                <a:latin typeface="Arial" panose="020B0604020202020204" pitchFamily="34" charset="0"/>
                <a:cs typeface="Arial" panose="020B0604020202020204" pitchFamily="34" charset="0"/>
                <a:sym typeface="Symbol" panose="05050102010706020507" pitchFamily="18" charset="2"/>
              </a:rPr>
              <a:t>can pass freely in the central space </a:t>
            </a:r>
            <a:endParaRPr lang="en-US" altLang="en-US" sz="2400" b="1" dirty="0">
              <a:solidFill>
                <a:srgbClr val="FF0066"/>
              </a:solidFill>
              <a:latin typeface="Arial" panose="020B0604020202020204" pitchFamily="34" charset="0"/>
              <a:cs typeface="Arial" panose="020B0604020202020204" pitchFamily="34" charset="0"/>
              <a:sym typeface="Symbol" panose="05050102010706020507" pitchFamily="18" charset="2"/>
            </a:endParaRPr>
          </a:p>
        </p:txBody>
      </p:sp>
      <p:sp>
        <p:nvSpPr>
          <p:cNvPr id="23557"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30175" y="915988"/>
            <a:ext cx="888365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The different IDRs overlap – possible </a:t>
            </a:r>
            <a:r>
              <a:rPr lang="en-US" altLang="en-US" sz="26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transport mechanism: </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Cargo protein might shift quickly between different FG nucleoproteins, allowing it to traverse the pore in minimal time (~5 </a:t>
            </a:r>
            <a:r>
              <a:rPr lang="en-US" altLang="en-US" sz="2600" dirty="0" err="1" smtClean="0">
                <a:latin typeface="+mj-lt"/>
                <a:cs typeface="Arial" panose="020B0604020202020204" pitchFamily="34" charset="0"/>
                <a:sym typeface="Symbol" panose="05050102010706020507" pitchFamily="18" charset="2"/>
              </a:rPr>
              <a:t>ms</a:t>
            </a:r>
            <a:r>
              <a:rPr lang="en-US" altLang="en-US" sz="2600" dirty="0" smtClean="0">
                <a:latin typeface="+mj-lt"/>
                <a:cs typeface="Arial" panose="020B0604020202020204" pitchFamily="34" charset="0"/>
                <a:sym typeface="Symbol" panose="05050102010706020507" pitchFamily="18" charset="2"/>
              </a:rPr>
              <a:t>) </a:t>
            </a:r>
          </a:p>
        </p:txBody>
      </p:sp>
      <p:sp>
        <p:nvSpPr>
          <p:cNvPr id="25605"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r="2005" b="50552"/>
          <a:stretch>
            <a:fillRect/>
          </a:stretch>
        </p:blipFill>
        <p:spPr bwMode="auto">
          <a:xfrm>
            <a:off x="893763" y="3762978"/>
            <a:ext cx="3159701" cy="266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t="50388" r="2005"/>
          <a:stretch>
            <a:fillRect/>
          </a:stretch>
        </p:blipFill>
        <p:spPr bwMode="auto">
          <a:xfrm>
            <a:off x="5299075" y="3762375"/>
            <a:ext cx="3109887" cy="26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IUPs characteristics</a:t>
            </a:r>
          </a:p>
        </p:txBody>
      </p:sp>
      <p:sp>
        <p:nvSpPr>
          <p:cNvPr id="16387" name="Text Box 3"/>
          <p:cNvSpPr txBox="1">
            <a:spLocks noChangeArrowheads="1"/>
          </p:cNvSpPr>
          <p:nvPr/>
        </p:nvSpPr>
        <p:spPr bwMode="auto">
          <a:xfrm>
            <a:off x="0" y="749300"/>
            <a:ext cx="9144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Residual structure</a:t>
            </a:r>
          </a:p>
          <a:p>
            <a:pPr lvl="1" algn="l" rtl="0" eaLnBrk="1" hangingPunct="1">
              <a:lnSpc>
                <a:spcPct val="130000"/>
              </a:lnSpc>
              <a:spcBef>
                <a:spcPct val="50000"/>
              </a:spcBef>
              <a:buFont typeface="Wingdings" panose="05000000000000000000" pitchFamily="2" charset="2"/>
              <a:buChar char="Ø"/>
              <a:defRPr/>
            </a:pPr>
            <a:r>
              <a:rPr lang="en-US" altLang="en-US" sz="2200" dirty="0" smtClean="0">
                <a:latin typeface="+mj-lt"/>
                <a:cs typeface="Arial" panose="020B0604020202020204" pitchFamily="34" charset="0"/>
                <a:sym typeface="Symbol" panose="05050102010706020507" pitchFamily="18" charset="2"/>
              </a:rPr>
              <a:t>Includes mainly </a:t>
            </a:r>
            <a:r>
              <a:rPr lang="en-US" altLang="en-US" sz="2200" b="1" dirty="0" smtClean="0">
                <a:solidFill>
                  <a:srgbClr val="FF0066"/>
                </a:solidFill>
                <a:latin typeface="+mj-lt"/>
                <a:cs typeface="Arial" panose="020B0604020202020204" pitchFamily="34" charset="0"/>
                <a:sym typeface="Symbol" panose="05050102010706020507" pitchFamily="18" charset="2"/>
              </a:rPr>
              <a:t>PPII</a:t>
            </a:r>
            <a:r>
              <a:rPr lang="en-US" altLang="en-US" sz="2200" dirty="0" smtClean="0">
                <a:latin typeface="+mj-lt"/>
                <a:cs typeface="Arial" panose="020B0604020202020204" pitchFamily="34" charset="0"/>
                <a:sym typeface="Symbol" panose="05050102010706020507" pitchFamily="18" charset="2"/>
              </a:rPr>
              <a:t> helices (10-20% of residues)</a:t>
            </a:r>
          </a:p>
          <a:p>
            <a:pPr lvl="1" algn="l" rtl="0" eaLnBrk="1" hangingPunct="1">
              <a:lnSpc>
                <a:spcPct val="130000"/>
              </a:lnSpc>
              <a:spcBef>
                <a:spcPct val="50000"/>
              </a:spcBef>
              <a:buFont typeface="Wingdings" panose="05000000000000000000" pitchFamily="2" charset="2"/>
              <a:buChar char="Ø"/>
              <a:defRPr/>
            </a:pPr>
            <a:r>
              <a:rPr lang="en-US" altLang="en-US" sz="2200" dirty="0" smtClean="0">
                <a:latin typeface="+mj-lt"/>
                <a:cs typeface="Arial" panose="020B0604020202020204" pitchFamily="34" charset="0"/>
                <a:sym typeface="Symbol" panose="05050102010706020507" pitchFamily="18" charset="2"/>
              </a:rPr>
              <a:t>Binding-folding: mainly via linear motifs: </a:t>
            </a:r>
            <a:r>
              <a:rPr lang="en-US" altLang="en-US" sz="2200" b="1" i="1" dirty="0" smtClean="0">
                <a:latin typeface="+mj-lt"/>
                <a:cs typeface="Arial" panose="020B0604020202020204" pitchFamily="34" charset="0"/>
                <a:sym typeface="Symbol" panose="05050102010706020507" pitchFamily="18" charset="2"/>
              </a:rPr>
              <a:t>(1)</a:t>
            </a:r>
            <a:r>
              <a:rPr lang="en-US" altLang="en-US" sz="2200" dirty="0" smtClean="0">
                <a:latin typeface="+mj-lt"/>
                <a:cs typeface="Arial" panose="020B0604020202020204" pitchFamily="34" charset="0"/>
                <a:sym typeface="Symbol" panose="05050102010706020507" pitchFamily="18" charset="2"/>
              </a:rPr>
              <a:t> </a:t>
            </a:r>
            <a:r>
              <a:rPr lang="en-US" altLang="en-US" sz="2200" b="1" i="1" dirty="0" err="1" smtClean="0">
                <a:solidFill>
                  <a:srgbClr val="FF0066"/>
                </a:solidFill>
                <a:latin typeface="+mj-lt"/>
                <a:cs typeface="Arial" panose="020B0604020202020204" pitchFamily="34" charset="0"/>
                <a:sym typeface="Symbol" panose="05050102010706020507" pitchFamily="18" charset="2"/>
              </a:rPr>
              <a:t>MoREs</a:t>
            </a:r>
            <a:r>
              <a:rPr lang="en-US" altLang="en-US" sz="2200" b="1" i="1" dirty="0" smtClean="0">
                <a:solidFill>
                  <a:srgbClr val="FF0066"/>
                </a:solidFill>
                <a:latin typeface="+mj-lt"/>
                <a:cs typeface="Arial" panose="020B0604020202020204" pitchFamily="34" charset="0"/>
                <a:sym typeface="Symbol" panose="05050102010706020507" pitchFamily="18" charset="2"/>
              </a:rPr>
              <a:t>/</a:t>
            </a:r>
            <a:r>
              <a:rPr lang="en-US" altLang="en-US" sz="2200" b="1" i="1" dirty="0" err="1" smtClean="0">
                <a:solidFill>
                  <a:srgbClr val="FF0066"/>
                </a:solidFill>
                <a:latin typeface="+mj-lt"/>
                <a:cs typeface="Arial" panose="020B0604020202020204" pitchFamily="34" charset="0"/>
                <a:sym typeface="Symbol" panose="05050102010706020507" pitchFamily="18" charset="2"/>
              </a:rPr>
              <a:t>MoRFs</a:t>
            </a:r>
            <a:r>
              <a:rPr lang="en-US" altLang="en-US" sz="2200" b="1" i="1" dirty="0" smtClean="0">
                <a:solidFill>
                  <a:srgbClr val="FF0066"/>
                </a:solidFill>
                <a:latin typeface="+mj-lt"/>
                <a:cs typeface="Arial" panose="020B0604020202020204" pitchFamily="34" charset="0"/>
                <a:sym typeface="Symbol" panose="05050102010706020507" pitchFamily="18" charset="2"/>
              </a:rPr>
              <a:t> </a:t>
            </a:r>
            <a:r>
              <a:rPr lang="en-US" altLang="en-US" sz="2200" dirty="0" smtClean="0">
                <a:latin typeface="+mj-lt"/>
                <a:cs typeface="Arial" panose="020B0604020202020204" pitchFamily="34" charset="0"/>
                <a:sym typeface="Symbol" panose="05050102010706020507" pitchFamily="18" charset="2"/>
              </a:rPr>
              <a:t>(10-70 aa sequences, often amphipathic), and </a:t>
            </a:r>
            <a:r>
              <a:rPr lang="en-US" altLang="en-US" sz="2200" b="1" i="1" dirty="0" smtClean="0">
                <a:latin typeface="+mj-lt"/>
                <a:cs typeface="Arial" panose="020B0604020202020204" pitchFamily="34" charset="0"/>
                <a:sym typeface="Symbol" panose="05050102010706020507" pitchFamily="18" charset="2"/>
              </a:rPr>
              <a:t>(2)</a:t>
            </a:r>
            <a:r>
              <a:rPr lang="en-US" altLang="en-US" sz="2200" dirty="0" smtClean="0">
                <a:latin typeface="+mj-lt"/>
                <a:cs typeface="Arial" panose="020B0604020202020204" pitchFamily="34" charset="0"/>
                <a:sym typeface="Symbol" panose="05050102010706020507" pitchFamily="18" charset="2"/>
              </a:rPr>
              <a:t> </a:t>
            </a:r>
            <a:r>
              <a:rPr lang="en-US" altLang="en-US" sz="2200" b="1" dirty="0" err="1" smtClean="0">
                <a:solidFill>
                  <a:srgbClr val="FF0066"/>
                </a:solidFill>
                <a:latin typeface="+mj-lt"/>
                <a:cs typeface="Arial" panose="020B0604020202020204" pitchFamily="34" charset="0"/>
                <a:sym typeface="Symbol" panose="05050102010706020507" pitchFamily="18" charset="2"/>
              </a:rPr>
              <a:t>SLiMs</a:t>
            </a:r>
            <a:r>
              <a:rPr lang="en-US" altLang="en-US" sz="2200" dirty="0" smtClean="0">
                <a:latin typeface="+mj-lt"/>
                <a:cs typeface="Arial" panose="020B0604020202020204" pitchFamily="34" charset="0"/>
                <a:sym typeface="Symbol" panose="05050102010706020507" pitchFamily="18" charset="2"/>
              </a:rPr>
              <a:t> (shorter)</a:t>
            </a:r>
            <a:endParaRPr lang="en-US" altLang="en-US" sz="2200" b="1" dirty="0" smtClean="0">
              <a:solidFill>
                <a:srgbClr val="FF0066"/>
              </a:solidFill>
              <a:latin typeface="+mj-lt"/>
              <a:cs typeface="Arial" panose="020B0604020202020204" pitchFamily="34" charset="0"/>
              <a:sym typeface="Symbol" panose="05050102010706020507" pitchFamily="18" charset="2"/>
            </a:endParaRPr>
          </a:p>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Sequence tendencies: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Pro</a:t>
            </a:r>
            <a:r>
              <a:rPr lang="en-US" altLang="en-US" sz="2000" dirty="0" smtClean="0">
                <a:latin typeface="Arial" panose="020B0604020202020204" pitchFamily="34" charset="0"/>
                <a:cs typeface="Arial" panose="020B0604020202020204" pitchFamily="34" charset="0"/>
                <a:sym typeface="Symbol" panose="05050102010706020507" pitchFamily="18" charset="2"/>
              </a:rPr>
              <a:t> overrepresented  prevents formation of stable 2</a:t>
            </a:r>
            <a:r>
              <a:rPr lang="en-US" altLang="en-US" sz="2000" baseline="30000" dirty="0" smtClean="0">
                <a:latin typeface="Arial" panose="020B0604020202020204" pitchFamily="34" charset="0"/>
                <a:cs typeface="Arial" panose="020B0604020202020204" pitchFamily="34" charset="0"/>
                <a:sym typeface="Symbol" panose="05050102010706020507" pitchFamily="18" charset="2"/>
              </a:rPr>
              <a:t>nd</a:t>
            </a:r>
            <a:r>
              <a:rPr lang="en-US" altLang="en-US" sz="2000" dirty="0" smtClean="0">
                <a:latin typeface="Arial" panose="020B0604020202020204" pitchFamily="34" charset="0"/>
                <a:cs typeface="Arial" panose="020B0604020202020204" pitchFamily="34" charset="0"/>
                <a:sym typeface="Symbol" panose="05050102010706020507" pitchFamily="18" charset="2"/>
              </a:rPr>
              <a:t> structures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Polar</a:t>
            </a:r>
            <a:r>
              <a:rPr lang="en-US" altLang="en-US" sz="2000" dirty="0" smtClean="0">
                <a:latin typeface="Arial" panose="020B0604020202020204" pitchFamily="34" charset="0"/>
                <a:cs typeface="Arial" panose="020B0604020202020204" pitchFamily="34" charset="0"/>
                <a:sym typeface="Symbol" panose="05050102010706020507" pitchFamily="18" charset="2"/>
              </a:rPr>
              <a:t> residues overrepresented   prevents stable nonpolar core</a:t>
            </a:r>
          </a:p>
          <a:p>
            <a:pPr lvl="1" algn="l" rtl="0" eaLnBrk="1" hangingPunct="1">
              <a:lnSpc>
                <a:spcPct val="130000"/>
              </a:lnSpc>
              <a:spcBef>
                <a:spcPct val="50000"/>
              </a:spcBef>
              <a:buFont typeface="Wingdings" panose="05000000000000000000" pitchFamily="2" charset="2"/>
              <a:buChar char="Ø"/>
              <a:defRPr/>
            </a:pPr>
            <a:r>
              <a:rPr lang="en-US" altLang="en-US" sz="2000" b="1" dirty="0" err="1" smtClean="0">
                <a:solidFill>
                  <a:srgbClr val="FF0066"/>
                </a:solidFill>
                <a:latin typeface="Arial" panose="020B0604020202020204" pitchFamily="34" charset="0"/>
                <a:cs typeface="Arial" panose="020B0604020202020204" pitchFamily="34" charset="0"/>
                <a:sym typeface="Symbol" panose="05050102010706020507" pitchFamily="18" charset="2"/>
              </a:rPr>
              <a:t>Cys</a:t>
            </a:r>
            <a:r>
              <a:rPr lang="en-US" altLang="en-US" sz="2000" dirty="0" smtClean="0">
                <a:solidFill>
                  <a:srgbClr val="FF0066"/>
                </a:solidFill>
                <a:latin typeface="Arial" panose="020B0604020202020204" pitchFamily="34" charset="0"/>
                <a:cs typeface="Arial" panose="020B0604020202020204" pitchFamily="34" charset="0"/>
                <a:sym typeface="Symbol" panose="05050102010706020507" pitchFamily="18" charset="2"/>
              </a:rPr>
              <a:t> </a:t>
            </a:r>
            <a:r>
              <a:rPr lang="en-US" altLang="en-US" sz="2000" dirty="0" smtClean="0">
                <a:latin typeface="Arial" panose="020B0604020202020204" pitchFamily="34" charset="0"/>
                <a:cs typeface="Arial" panose="020B0604020202020204" pitchFamily="34" charset="0"/>
                <a:sym typeface="Symbol" panose="05050102010706020507" pitchFamily="18" charset="2"/>
              </a:rPr>
              <a:t>underrepresented  no S-S bonds to stabilize 3</a:t>
            </a:r>
            <a:r>
              <a:rPr lang="en-US" altLang="en-US" sz="2000" baseline="30000" dirty="0" smtClean="0">
                <a:latin typeface="Arial" panose="020B0604020202020204" pitchFamily="34" charset="0"/>
                <a:cs typeface="Arial" panose="020B0604020202020204" pitchFamily="34" charset="0"/>
                <a:sym typeface="Symbol" panose="05050102010706020507" pitchFamily="18" charset="2"/>
              </a:rPr>
              <a:t>rd</a:t>
            </a:r>
            <a:r>
              <a:rPr lang="en-US" altLang="en-US" sz="2000" dirty="0" smtClean="0">
                <a:latin typeface="Arial" panose="020B0604020202020204" pitchFamily="34" charset="0"/>
                <a:cs typeface="Arial" panose="020B0604020202020204" pitchFamily="34" charset="0"/>
                <a:sym typeface="Symbol" panose="05050102010706020507" pitchFamily="18" charset="2"/>
              </a:rPr>
              <a:t> and 4</a:t>
            </a:r>
            <a:r>
              <a:rPr lang="en-US" altLang="en-US" sz="2000" baseline="30000" dirty="0" smtClean="0">
                <a:latin typeface="Arial" panose="020B0604020202020204" pitchFamily="34" charset="0"/>
                <a:cs typeface="Arial" panose="020B0604020202020204" pitchFamily="34" charset="0"/>
                <a:sym typeface="Symbol" panose="05050102010706020507" pitchFamily="18" charset="2"/>
              </a:rPr>
              <a:t>th</a:t>
            </a:r>
            <a:r>
              <a:rPr lang="en-US" altLang="en-US" sz="2000" dirty="0" smtClean="0">
                <a:latin typeface="Arial" panose="020B0604020202020204" pitchFamily="34" charset="0"/>
                <a:cs typeface="Arial" panose="020B0604020202020204" pitchFamily="34" charset="0"/>
                <a:sym typeface="Symbol" panose="05050102010706020507" pitchFamily="18" charset="2"/>
              </a:rPr>
              <a:t> structures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Short linear motifs </a:t>
            </a:r>
            <a:r>
              <a:rPr lang="en-US" altLang="en-US" sz="14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1400" b="1" dirty="0" err="1" smtClean="0">
                <a:solidFill>
                  <a:srgbClr val="FF0066"/>
                </a:solidFill>
                <a:latin typeface="Arial" panose="020B0604020202020204" pitchFamily="34" charset="0"/>
                <a:cs typeface="Arial" panose="020B0604020202020204" pitchFamily="34" charset="0"/>
                <a:sym typeface="Symbol" panose="05050102010706020507" pitchFamily="18" charset="2"/>
              </a:rPr>
              <a:t>SLiMs</a:t>
            </a:r>
            <a:r>
              <a:rPr lang="en-US" altLang="en-US" sz="14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000" dirty="0" smtClean="0">
                <a:latin typeface="Arial" panose="020B0604020202020204" pitchFamily="34" charset="0"/>
                <a:cs typeface="Arial" panose="020B0604020202020204" pitchFamily="34" charset="0"/>
                <a:sym typeface="Symbol" panose="05050102010706020507" pitchFamily="18" charset="2"/>
              </a:rPr>
              <a:t>: low-affinity binding </a:t>
            </a:r>
            <a:r>
              <a:rPr lang="en-US" altLang="en-US" sz="1800" dirty="0" smtClean="0">
                <a:latin typeface="Arial" panose="020B0604020202020204" pitchFamily="34" charset="0"/>
                <a:cs typeface="Arial" panose="020B0604020202020204" pitchFamily="34" charset="0"/>
                <a:sym typeface="Symbol" panose="05050102010706020507" pitchFamily="18" charset="2"/>
              </a:rPr>
              <a:t>(fast exchange)</a:t>
            </a:r>
            <a:r>
              <a:rPr lang="en-US" altLang="en-US" sz="2000" dirty="0" smtClean="0">
                <a:latin typeface="Arial" panose="020B0604020202020204" pitchFamily="34" charset="0"/>
                <a:cs typeface="Arial" panose="020B0604020202020204" pitchFamily="34" charset="0"/>
                <a:sym typeface="Symbol" panose="05050102010706020507" pitchFamily="18" charset="2"/>
              </a:rPr>
              <a:t>, PTMs sites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Low evolutionary conservation </a:t>
            </a:r>
            <a:r>
              <a:rPr lang="en-US" altLang="en-US" sz="2000" dirty="0" smtClean="0">
                <a:latin typeface="Arial" panose="020B0604020202020204" pitchFamily="34" charset="0"/>
                <a:cs typeface="Arial" panose="020B0604020202020204" pitchFamily="34" charset="0"/>
                <a:sym typeface="Symbol" panose="05050102010706020507" pitchFamily="18" charset="2"/>
              </a:rPr>
              <a:t>(no buried residues)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9699" name="Text Box 3"/>
          <p:cNvSpPr txBox="1">
            <a:spLocks noChangeArrowheads="1"/>
          </p:cNvSpPr>
          <p:nvPr/>
        </p:nvSpPr>
        <p:spPr bwMode="auto">
          <a:xfrm>
            <a:off x="127000" y="941388"/>
            <a:ext cx="88836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Conformational flexibility 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plasticity of binding </a:t>
            </a: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to different proteins under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different conditions</a:t>
            </a:r>
            <a:endParaRPr lang="en-US" altLang="en-US" sz="2200" b="1">
              <a:solidFill>
                <a:srgbClr val="FF0066"/>
              </a:solidFill>
              <a:latin typeface="Arial" panose="020B0604020202020204" pitchFamily="34" charset="0"/>
              <a:cs typeface="Arial" panose="020B0604020202020204" pitchFamily="34" charset="0"/>
              <a:sym typeface="Symbol" panose="05050102010706020507" pitchFamily="18" charset="2"/>
            </a:endParaRPr>
          </a:p>
        </p:txBody>
      </p:sp>
      <p:grpSp>
        <p:nvGrpSpPr>
          <p:cNvPr id="29700" name="Group 8"/>
          <p:cNvGrpSpPr>
            <a:grpSpLocks/>
          </p:cNvGrpSpPr>
          <p:nvPr/>
        </p:nvGrpSpPr>
        <p:grpSpPr bwMode="auto">
          <a:xfrm>
            <a:off x="4414838" y="1965325"/>
            <a:ext cx="4367212" cy="4014788"/>
            <a:chOff x="4414838" y="2292350"/>
            <a:chExt cx="4367212" cy="4014788"/>
          </a:xfrm>
        </p:grpSpPr>
        <p:pic>
          <p:nvPicPr>
            <p:cNvPr id="29705" name="Picture 5" descr="C:\Documents and Settings\Amit\My Documents\Amit\Book\English\CH6 - Structural proteins &amp; IUPs\Figures\6-14b.png"/>
            <p:cNvPicPr>
              <a:picLocks noChangeAspect="1" noChangeArrowheads="1"/>
            </p:cNvPicPr>
            <p:nvPr/>
          </p:nvPicPr>
          <p:blipFill>
            <a:blip r:embed="rId3">
              <a:extLst>
                <a:ext uri="{28A0092B-C50C-407E-A947-70E740481C1C}">
                  <a14:useLocalDpi xmlns:a14="http://schemas.microsoft.com/office/drawing/2010/main" val="0"/>
                </a:ext>
              </a:extLst>
            </a:blip>
            <a:srcRect t="105" b="13443"/>
            <a:stretch>
              <a:fillRect/>
            </a:stretch>
          </p:blipFill>
          <p:spPr bwMode="auto">
            <a:xfrm>
              <a:off x="4414838" y="2530475"/>
              <a:ext cx="4367212"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 Box 6"/>
            <p:cNvSpPr txBox="1">
              <a:spLocks noChangeArrowheads="1"/>
            </p:cNvSpPr>
            <p:nvPr/>
          </p:nvSpPr>
          <p:spPr bwMode="auto">
            <a:xfrm>
              <a:off x="5743575" y="2292350"/>
              <a:ext cx="474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3600" b="1">
                  <a:cs typeface="Times New Roman (Hebrew)" panose="02020603050405020304" pitchFamily="18" charset="0"/>
                </a:rPr>
                <a:t>b</a:t>
              </a:r>
            </a:p>
          </p:txBody>
        </p:sp>
      </p:grpSp>
      <p:grpSp>
        <p:nvGrpSpPr>
          <p:cNvPr id="29701" name="Group 7"/>
          <p:cNvGrpSpPr>
            <a:grpSpLocks/>
          </p:cNvGrpSpPr>
          <p:nvPr/>
        </p:nvGrpSpPr>
        <p:grpSpPr bwMode="auto">
          <a:xfrm>
            <a:off x="193675" y="1905000"/>
            <a:ext cx="3594100" cy="4125913"/>
            <a:chOff x="193675" y="2209800"/>
            <a:chExt cx="3594100" cy="4125913"/>
          </a:xfrm>
        </p:grpSpPr>
        <p:pic>
          <p:nvPicPr>
            <p:cNvPr id="29703" name="Picture 4" descr="C:\Documents and Settings\Amit\My Documents\Amit\Book\English\CH6 - Structural proteins &amp; IUPs\Figures\6-14a.png"/>
            <p:cNvPicPr>
              <a:picLocks noChangeAspect="1" noChangeArrowheads="1"/>
            </p:cNvPicPr>
            <p:nvPr/>
          </p:nvPicPr>
          <p:blipFill>
            <a:blip r:embed="rId4">
              <a:extLst>
                <a:ext uri="{28A0092B-C50C-407E-A947-70E740481C1C}">
                  <a14:useLocalDpi xmlns:a14="http://schemas.microsoft.com/office/drawing/2010/main" val="0"/>
                </a:ext>
              </a:extLst>
            </a:blip>
            <a:srcRect l="10094" t="15671" r="14441" b="5322"/>
            <a:stretch>
              <a:fillRect/>
            </a:stretch>
          </p:blipFill>
          <p:spPr bwMode="auto">
            <a:xfrm>
              <a:off x="344488" y="2730500"/>
              <a:ext cx="3443287"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7"/>
            <p:cNvSpPr txBox="1">
              <a:spLocks noChangeArrowheads="1"/>
            </p:cNvSpPr>
            <p:nvPr/>
          </p:nvSpPr>
          <p:spPr bwMode="auto">
            <a:xfrm>
              <a:off x="193675" y="2209800"/>
              <a:ext cx="474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3600" b="1">
                  <a:cs typeface="Times New Roman (Hebrew)" panose="02020603050405020304" pitchFamily="18" charset="0"/>
                </a:rPr>
                <a:t>a</a:t>
              </a:r>
            </a:p>
          </p:txBody>
        </p:sp>
      </p:grpSp>
      <p:sp>
        <p:nvSpPr>
          <p:cNvPr id="29702" name="TextBox 9"/>
          <p:cNvSpPr txBox="1">
            <a:spLocks noChangeArrowheads="1"/>
          </p:cNvSpPr>
          <p:nvPr/>
        </p:nvSpPr>
        <p:spPr bwMode="auto">
          <a:xfrm>
            <a:off x="253774" y="5976938"/>
            <a:ext cx="876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r>
              <a:rPr lang="en-US" altLang="en-US" sz="2400" dirty="0">
                <a:latin typeface="Arial" panose="020B0604020202020204" pitchFamily="34" charset="0"/>
                <a:cs typeface="Arial" panose="020B0604020202020204" pitchFamily="34" charset="0"/>
              </a:rPr>
              <a:t>The hypoxia-inducible factor-1</a:t>
            </a:r>
            <a:r>
              <a:rPr lang="el-GR" altLang="en-US" sz="2400" dirty="0">
                <a:latin typeface="Arial" panose="020B0604020202020204" pitchFamily="34" charset="0"/>
                <a:cs typeface="Arial" panose="020B0604020202020204" pitchFamily="34" charset="0"/>
              </a:rPr>
              <a:t>α</a:t>
            </a:r>
            <a:r>
              <a:rPr lang="en-US" altLang="en-US" sz="2400" dirty="0">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red</a:t>
            </a:r>
            <a:r>
              <a:rPr lang="en-US" altLang="en-US" sz="2400" dirty="0">
                <a:latin typeface="Arial" panose="020B0604020202020204" pitchFamily="34" charset="0"/>
                <a:cs typeface="Arial" panose="020B0604020202020204" pitchFamily="34" charset="0"/>
              </a:rPr>
              <a:t>) bound to different targets</a:t>
            </a:r>
            <a:endParaRPr lang="he-IL" alt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0483" name="Text Box 3"/>
          <p:cNvSpPr txBox="1">
            <a:spLocks noChangeArrowheads="1"/>
          </p:cNvSpPr>
          <p:nvPr/>
        </p:nvSpPr>
        <p:spPr bwMode="auto">
          <a:xfrm>
            <a:off x="127000" y="941388"/>
            <a:ext cx="9017000"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Binding affinity</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Disordered structure  </a:t>
            </a:r>
            <a:r>
              <a:rPr lang="en-US" altLang="en-US" sz="2600" b="1" dirty="0" smtClean="0">
                <a:solidFill>
                  <a:srgbClr val="FF0066"/>
                </a:solidFill>
                <a:latin typeface="+mj-lt"/>
                <a:cs typeface="Arial" panose="020B0604020202020204" pitchFamily="34" charset="0"/>
                <a:sym typeface="Symbol" panose="05050102010706020507" pitchFamily="18" charset="2"/>
              </a:rPr>
              <a:t>binding-folding coupling </a:t>
            </a:r>
            <a:r>
              <a:rPr lang="en-US" altLang="en-US" sz="2600" dirty="0" smtClean="0">
                <a:latin typeface="+mj-lt"/>
                <a:cs typeface="Arial" panose="020B0604020202020204" pitchFamily="34" charset="0"/>
                <a:sym typeface="Symbol" panose="05050102010706020507" pitchFamily="18" charset="2"/>
              </a:rPr>
              <a:t> larger </a:t>
            </a:r>
            <a:r>
              <a:rPr lang="en-US" altLang="en-US" sz="2600" i="1" dirty="0" err="1" smtClean="0">
                <a:latin typeface="+mj-lt"/>
                <a:cs typeface="Arial" panose="020B0604020202020204" pitchFamily="34" charset="0"/>
                <a:sym typeface="Symbol" panose="05050102010706020507" pitchFamily="18" charset="2"/>
              </a:rPr>
              <a:t>S</a:t>
            </a:r>
            <a:r>
              <a:rPr lang="en-US" altLang="en-US" sz="2600" i="1" baseline="-25000" dirty="0" err="1" smtClean="0">
                <a:latin typeface="+mj-lt"/>
                <a:cs typeface="Arial" panose="020B0604020202020204" pitchFamily="34" charset="0"/>
                <a:sym typeface="Symbol" panose="05050102010706020507" pitchFamily="18" charset="2"/>
              </a:rPr>
              <a:t>bind</a:t>
            </a:r>
            <a:r>
              <a:rPr lang="en-US" altLang="en-US" sz="2600" dirty="0" smtClean="0">
                <a:latin typeface="+mj-lt"/>
                <a:cs typeface="Arial" panose="020B0604020202020204" pitchFamily="34" charset="0"/>
                <a:sym typeface="Symbol" panose="05050102010706020507" pitchFamily="18" charset="2"/>
              </a:rPr>
              <a:t> compared to globular proteins  </a:t>
            </a:r>
            <a:r>
              <a:rPr lang="en-US" altLang="en-US" sz="2600" b="1" dirty="0" smtClean="0">
                <a:solidFill>
                  <a:srgbClr val="FF0066"/>
                </a:solidFill>
                <a:latin typeface="+mj-lt"/>
                <a:cs typeface="Arial" panose="020B0604020202020204" pitchFamily="34" charset="0"/>
                <a:sym typeface="Symbol" panose="05050102010706020507" pitchFamily="18" charset="2"/>
              </a:rPr>
              <a:t>weaker binding</a:t>
            </a:r>
            <a:r>
              <a:rPr lang="en-US" altLang="en-US" sz="2600" dirty="0" smtClean="0">
                <a:latin typeface="+mj-lt"/>
                <a:cs typeface="Arial" panose="020B0604020202020204" pitchFamily="34" charset="0"/>
                <a:sym typeface="Symbol" panose="05050102010706020507" pitchFamily="18" charset="2"/>
              </a:rPr>
              <a:t>  </a:t>
            </a:r>
          </a:p>
          <a:p>
            <a:pPr marL="1208088" lvl="2" indent="-514350"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IUPs have </a:t>
            </a:r>
            <a:r>
              <a:rPr lang="en-US" altLang="en-US" b="1" dirty="0" smtClean="0">
                <a:solidFill>
                  <a:srgbClr val="FF0066"/>
                </a:solidFill>
                <a:latin typeface="+mj-lt"/>
                <a:cs typeface="Arial" panose="020B0604020202020204" pitchFamily="34" charset="0"/>
                <a:sym typeface="Symbol" panose="05050102010706020507" pitchFamily="18" charset="2"/>
              </a:rPr>
              <a:t>higher partner exchange rate </a:t>
            </a:r>
            <a:r>
              <a:rPr lang="en-US" altLang="en-US" dirty="0" smtClean="0">
                <a:latin typeface="+mj-lt"/>
                <a:cs typeface="Arial" panose="020B0604020202020204" pitchFamily="34" charset="0"/>
                <a:sym typeface="Symbol" panose="05050102010706020507" pitchFamily="18" charset="2"/>
              </a:rPr>
              <a:t>(advantage for signaling proteins)</a:t>
            </a:r>
          </a:p>
          <a:p>
            <a:pPr marL="1208088" lvl="2" indent="-514350"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IUPs cannot use </a:t>
            </a:r>
            <a:r>
              <a:rPr lang="en-US" altLang="en-US" i="1" dirty="0" err="1" smtClean="0">
                <a:latin typeface="+mj-lt"/>
                <a:cs typeface="Arial" panose="020B0604020202020204" pitchFamily="34" charset="0"/>
                <a:sym typeface="Symbol" panose="05050102010706020507" pitchFamily="18" charset="2"/>
              </a:rPr>
              <a:t>H</a:t>
            </a:r>
            <a:r>
              <a:rPr lang="en-US" altLang="en-US" i="1" baseline="-25000" dirty="0" err="1" smtClean="0">
                <a:latin typeface="+mj-lt"/>
                <a:cs typeface="Arial" panose="020B0604020202020204" pitchFamily="34" charset="0"/>
                <a:sym typeface="Symbol" panose="05050102010706020507" pitchFamily="18" charset="2"/>
              </a:rPr>
              <a:t>bind</a:t>
            </a:r>
            <a:r>
              <a:rPr lang="en-US" altLang="en-US" i="1" dirty="0" smtClean="0">
                <a:latin typeface="+mj-lt"/>
                <a:cs typeface="Arial" panose="020B0604020202020204" pitchFamily="34" charset="0"/>
                <a:sym typeface="Symbol" panose="05050102010706020507" pitchFamily="18" charset="2"/>
              </a:rPr>
              <a:t> </a:t>
            </a:r>
            <a:r>
              <a:rPr lang="en-US" altLang="en-US" dirty="0" smtClean="0">
                <a:latin typeface="+mj-lt"/>
                <a:cs typeface="Arial" panose="020B0604020202020204" pitchFamily="34" charset="0"/>
                <a:sym typeface="Symbol" panose="05050102010706020507" pitchFamily="18" charset="2"/>
              </a:rPr>
              <a:t>to drive catalysis  </a:t>
            </a:r>
            <a:r>
              <a:rPr lang="en-US" altLang="en-US" b="1" dirty="0" smtClean="0">
                <a:solidFill>
                  <a:srgbClr val="FF0066"/>
                </a:solidFill>
                <a:latin typeface="+mj-lt"/>
                <a:cs typeface="Arial" panose="020B0604020202020204" pitchFamily="34" charset="0"/>
                <a:sym typeface="Symbol" panose="05050102010706020507" pitchFamily="18" charset="2"/>
              </a:rPr>
              <a:t>enzymes are never intrinsically disordered</a:t>
            </a:r>
          </a:p>
          <a:p>
            <a:pPr marL="800100" lvl="2" indent="-342900" algn="l" rtl="0" eaLnBrk="1" hangingPunct="1">
              <a:lnSpc>
                <a:spcPct val="130000"/>
              </a:lnSpc>
              <a:spcBef>
                <a:spcPct val="50000"/>
              </a:spcBef>
              <a:buFont typeface="Wingdings" panose="05000000000000000000" pitchFamily="2" charset="2"/>
              <a:buChar char="Ø"/>
              <a:defRPr/>
            </a:pPr>
            <a:r>
              <a:rPr lang="en-US" altLang="en-US" sz="2600" dirty="0" smtClean="0">
                <a:cs typeface="Arial" panose="020B0604020202020204" pitchFamily="34" charset="0"/>
                <a:sym typeface="Symbol" panose="05050102010706020507" pitchFamily="18" charset="2"/>
              </a:rPr>
              <a:t>Nonpolar binding interfaces  larger </a:t>
            </a:r>
            <a:r>
              <a:rPr lang="el-GR" altLang="en-US" sz="2600" dirty="0" smtClean="0">
                <a:cs typeface="Arial" panose="020B0604020202020204" pitchFamily="34" charset="0"/>
                <a:sym typeface="Symbol" panose="05050102010706020507" pitchFamily="18" charset="2"/>
              </a:rPr>
              <a:t>Δ</a:t>
            </a:r>
            <a:r>
              <a:rPr lang="en-US" altLang="en-US" sz="2600" i="1" dirty="0" err="1" smtClean="0">
                <a:cs typeface="Arial" panose="020B0604020202020204" pitchFamily="34" charset="0"/>
                <a:sym typeface="Symbol" panose="05050102010706020507" pitchFamily="18" charset="2"/>
              </a:rPr>
              <a:t>H</a:t>
            </a:r>
            <a:r>
              <a:rPr lang="en-US" altLang="en-US" sz="2600" i="1" baseline="-25000" dirty="0" err="1" smtClean="0">
                <a:cs typeface="Arial" panose="020B0604020202020204" pitchFamily="34" charset="0"/>
                <a:sym typeface="Symbol" panose="05050102010706020507" pitchFamily="18" charset="2"/>
              </a:rPr>
              <a:t>bind</a:t>
            </a:r>
            <a:r>
              <a:rPr lang="en-US" altLang="en-US" sz="2600" i="1" dirty="0" smtClean="0">
                <a:cs typeface="Arial" panose="020B0604020202020204" pitchFamily="34" charset="0"/>
                <a:sym typeface="Symbol" panose="05050102010706020507" pitchFamily="18" charset="2"/>
              </a:rPr>
              <a:t> </a:t>
            </a:r>
            <a:r>
              <a:rPr lang="en-US" altLang="en-US" sz="2600" dirty="0" smtClean="0">
                <a:cs typeface="Arial" panose="020B0604020202020204" pitchFamily="34" charset="0"/>
                <a:sym typeface="Symbol" panose="05050102010706020507" pitchFamily="18" charset="2"/>
              </a:rPr>
              <a:t>that can compensate for the entropy loss</a:t>
            </a:r>
          </a:p>
        </p:txBody>
      </p:sp>
      <p:pic>
        <p:nvPicPr>
          <p:cNvPr id="31748" name="Picture 3"/>
          <p:cNvPicPr>
            <a:picLocks noChangeAspect="1"/>
          </p:cNvPicPr>
          <p:nvPr/>
        </p:nvPicPr>
        <p:blipFill>
          <a:blip r:embed="rId3">
            <a:extLst>
              <a:ext uri="{28A0092B-C50C-407E-A947-70E740481C1C}">
                <a14:useLocalDpi xmlns:a14="http://schemas.microsoft.com/office/drawing/2010/main" val="0"/>
              </a:ext>
            </a:extLst>
          </a:blip>
          <a:srcRect l="36070" t="39510" r="23018" b="54018"/>
          <a:stretch>
            <a:fillRect/>
          </a:stretch>
        </p:blipFill>
        <p:spPr bwMode="auto">
          <a:xfrm>
            <a:off x="3395663" y="1104900"/>
            <a:ext cx="35433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Documents and Settings\Amit\My Documents\Amit\Book\English\CH6 - Structural proteins &amp; IUPs\Figures\6-13.png"/>
          <p:cNvPicPr>
            <a:picLocks noChangeAspect="1" noChangeArrowheads="1"/>
          </p:cNvPicPr>
          <p:nvPr/>
        </p:nvPicPr>
        <p:blipFill>
          <a:blip r:embed="rId3" cstate="print">
            <a:extLst>
              <a:ext uri="{28A0092B-C50C-407E-A947-70E740481C1C}">
                <a14:useLocalDpi xmlns:a14="http://schemas.microsoft.com/office/drawing/2010/main" val="0"/>
              </a:ext>
            </a:extLst>
          </a:blip>
          <a:srcRect l="5344" t="7782" b="13443"/>
          <a:stretch>
            <a:fillRect/>
          </a:stretch>
        </p:blipFill>
        <p:spPr bwMode="auto">
          <a:xfrm>
            <a:off x="2216490" y="1876229"/>
            <a:ext cx="4730069" cy="393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sp>
        <p:nvSpPr>
          <p:cNvPr id="6148" name="TextBox 3"/>
          <p:cNvSpPr txBox="1">
            <a:spLocks noChangeArrowheads="1"/>
          </p:cNvSpPr>
          <p:nvPr/>
        </p:nvSpPr>
        <p:spPr bwMode="auto">
          <a:xfrm>
            <a:off x="74611" y="5753099"/>
            <a:ext cx="901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a:latin typeface="Arial" panose="020B0604020202020204" pitchFamily="34" charset="0"/>
                <a:cs typeface="Arial" panose="020B0604020202020204" pitchFamily="34" charset="0"/>
              </a:rPr>
              <a:t>The disordered SBD domain (</a:t>
            </a:r>
            <a:r>
              <a:rPr lang="en-US" altLang="en-US" sz="2000">
                <a:solidFill>
                  <a:srgbClr val="FF0066"/>
                </a:solidFill>
                <a:latin typeface="Arial" panose="020B0604020202020204" pitchFamily="34" charset="0"/>
                <a:cs typeface="Arial" panose="020B0604020202020204" pitchFamily="34" charset="0"/>
              </a:rPr>
              <a:t>pink</a:t>
            </a:r>
            <a:r>
              <a:rPr lang="en-US" altLang="en-US" sz="2000">
                <a:latin typeface="Arial" panose="020B0604020202020204" pitchFamily="34" charset="0"/>
                <a:cs typeface="Arial" panose="020B0604020202020204" pitchFamily="34" charset="0"/>
              </a:rPr>
              <a:t>)</a:t>
            </a:r>
            <a:r>
              <a:rPr lang="en-US" altLang="en-US" sz="2000">
                <a:solidFill>
                  <a:srgbClr val="0070C0"/>
                </a:solidFill>
                <a:latin typeface="Arial" panose="020B0604020202020204" pitchFamily="34" charset="0"/>
                <a:cs typeface="Arial" panose="020B0604020202020204" pitchFamily="34" charset="0"/>
              </a:rPr>
              <a:t> </a:t>
            </a:r>
            <a:r>
              <a:rPr lang="en-US" altLang="en-US" sz="2000">
                <a:latin typeface="Arial" panose="020B0604020202020204" pitchFamily="34" charset="0"/>
                <a:cs typeface="Arial" panose="020B0604020202020204" pitchFamily="34" charset="0"/>
              </a:rPr>
              <a:t>of SARA ('Smad Anchor for Receptor Activation') bound to the Smad2 MH2 domain (</a:t>
            </a:r>
            <a:r>
              <a:rPr lang="en-US" altLang="en-US" sz="2000">
                <a:solidFill>
                  <a:srgbClr val="339933"/>
                </a:solidFill>
                <a:latin typeface="Arial" panose="020B0604020202020204" pitchFamily="34" charset="0"/>
                <a:cs typeface="Arial" panose="020B0604020202020204" pitchFamily="34" charset="0"/>
              </a:rPr>
              <a:t>green</a:t>
            </a:r>
            <a:r>
              <a:rPr lang="en-US" altLang="en-US" sz="2000">
                <a:latin typeface="Arial" panose="020B0604020202020204" pitchFamily="34" charset="0"/>
                <a:cs typeface="Arial" panose="020B0604020202020204" pitchFamily="34" charset="0"/>
              </a:rPr>
              <a:t>)</a:t>
            </a:r>
            <a:endParaRPr lang="he-IL" altLang="en-US" sz="2000">
              <a:solidFill>
                <a:srgbClr val="0070C0"/>
              </a:solidFill>
              <a:latin typeface="Arial" panose="020B0604020202020204" pitchFamily="34" charset="0"/>
              <a:cs typeface="Arial" panose="020B0604020202020204" pitchFamily="34" charset="0"/>
            </a:endParaRPr>
          </a:p>
        </p:txBody>
      </p:sp>
      <p:sp>
        <p:nvSpPr>
          <p:cNvPr id="6149" name="Rectangle 1"/>
          <p:cNvSpPr>
            <a:spLocks noChangeArrowheads="1"/>
          </p:cNvSpPr>
          <p:nvPr/>
        </p:nvSpPr>
        <p:spPr bwMode="auto">
          <a:xfrm>
            <a:off x="80963" y="1089025"/>
            <a:ext cx="5268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Regions (IDRs)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pic>
        <p:nvPicPr>
          <p:cNvPr id="33795" name="Picture 5" descr="C:\Documents and Settings\Amit\My Documents\Amit\Book\1_Revised_draft\CH6\Figures\Source files\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629" y="3242580"/>
            <a:ext cx="2203792" cy="322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52400" y="941388"/>
            <a:ext cx="89916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Binding-folding kinetics (2-step </a:t>
            </a:r>
            <a:r>
              <a:rPr lang="en-US" altLang="en-US" sz="24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"fly casting" </a:t>
            </a: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mechanism)</a:t>
            </a:r>
          </a:p>
          <a:p>
            <a:pPr marL="750888" lvl="2" indent="-293688"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Initial, weak binding of partially-folded IUP </a:t>
            </a:r>
            <a:r>
              <a:rPr lang="en-US" altLang="en-US" dirty="0" smtClean="0">
                <a:cs typeface="Arial" panose="020B0604020202020204" pitchFamily="34" charset="0"/>
                <a:sym typeface="Symbol" panose="05050102010706020507" pitchFamily="18" charset="2"/>
              </a:rPr>
              <a:t> easy </a:t>
            </a:r>
            <a:r>
              <a:rPr lang="en-US" altLang="en-US" dirty="0" smtClean="0">
                <a:latin typeface="+mj-lt"/>
                <a:cs typeface="Arial" panose="020B0604020202020204" pitchFamily="34" charset="0"/>
                <a:sym typeface="Symbol" panose="05050102010706020507" pitchFamily="18" charset="2"/>
              </a:rPr>
              <a:t>sampling of many conformations </a:t>
            </a:r>
          </a:p>
          <a:p>
            <a:pPr marL="750888" lvl="2" indent="-293688"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Reaching a high affinity conformation </a:t>
            </a:r>
            <a:r>
              <a:rPr lang="en-US" altLang="en-US" dirty="0" smtClean="0">
                <a:cs typeface="Arial" panose="020B0604020202020204" pitchFamily="34" charset="0"/>
                <a:sym typeface="Symbol" panose="05050102010706020507" pitchFamily="18" charset="2"/>
              </a:rPr>
              <a:t> </a:t>
            </a:r>
            <a:r>
              <a:rPr lang="en-US" altLang="en-US" dirty="0" smtClean="0">
                <a:latin typeface="+mj-lt"/>
                <a:cs typeface="Arial" panose="020B0604020202020204" pitchFamily="34" charset="0"/>
                <a:sym typeface="Symbol" panose="05050102010706020507" pitchFamily="18" charset="2"/>
              </a:rPr>
              <a:t>stronger binding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2531" name="Text Box 6"/>
          <p:cNvSpPr txBox="1">
            <a:spLocks noChangeArrowheads="1"/>
          </p:cNvSpPr>
          <p:nvPr/>
        </p:nvSpPr>
        <p:spPr bwMode="auto">
          <a:xfrm>
            <a:off x="127000" y="941388"/>
            <a:ext cx="901700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Binding specificity</a:t>
            </a:r>
          </a:p>
          <a:p>
            <a:pPr lvl="1" algn="l" rtl="0" eaLnBrk="1" hangingPunct="1">
              <a:lnSpc>
                <a:spcPct val="130000"/>
              </a:lnSpc>
              <a:spcBef>
                <a:spcPct val="50000"/>
              </a:spcBef>
              <a:buFont typeface="Wingdings" panose="05000000000000000000" pitchFamily="2" charset="2"/>
              <a:buChar char="Ø"/>
              <a:defRPr/>
            </a:pPr>
            <a:r>
              <a:rPr lang="en-US" altLang="en-US" sz="2600" b="1" dirty="0" smtClean="0">
                <a:solidFill>
                  <a:srgbClr val="FF0066"/>
                </a:solidFill>
                <a:cs typeface="Arial" panose="020B0604020202020204" pitchFamily="34" charset="0"/>
                <a:sym typeface="Symbol" panose="05050102010706020507" pitchFamily="18" charset="2"/>
              </a:rPr>
              <a:t>Unsatisfied internal H-bonds</a:t>
            </a:r>
            <a:r>
              <a:rPr lang="en-US" altLang="en-US" sz="2600" dirty="0" smtClean="0">
                <a:cs typeface="Arial" panose="020B0604020202020204" pitchFamily="34" charset="0"/>
                <a:sym typeface="Symbol" panose="05050102010706020507" pitchFamily="18" charset="2"/>
              </a:rPr>
              <a:t> in 2</a:t>
            </a:r>
            <a:r>
              <a:rPr lang="en-US" altLang="en-US" sz="2600" baseline="30000" dirty="0" smtClean="0">
                <a:cs typeface="Arial" panose="020B0604020202020204" pitchFamily="34" charset="0"/>
                <a:sym typeface="Symbol" panose="05050102010706020507" pitchFamily="18" charset="2"/>
              </a:rPr>
              <a:t>nd</a:t>
            </a:r>
            <a:r>
              <a:rPr lang="en-US" altLang="en-US" sz="2600" dirty="0" smtClean="0">
                <a:cs typeface="Arial" panose="020B0604020202020204" pitchFamily="34" charset="0"/>
                <a:sym typeface="Symbol" panose="05050102010706020507" pitchFamily="18" charset="2"/>
              </a:rPr>
              <a:t> structures </a:t>
            </a:r>
            <a:r>
              <a:rPr lang="en-US" altLang="en-US" sz="2400" dirty="0" smtClean="0">
                <a:latin typeface="+mj-lt"/>
                <a:cs typeface="Arial" panose="020B0604020202020204" pitchFamily="34" charset="0"/>
                <a:sym typeface="Symbol" panose="05050102010706020507" pitchFamily="18" charset="2"/>
              </a:rPr>
              <a:t>(folding is partial, PPII helices have no internal H-bonds) </a:t>
            </a:r>
            <a:r>
              <a:rPr lang="en-US" altLang="en-US" sz="2400" dirty="0" smtClean="0">
                <a:cs typeface="Arial" panose="020B0604020202020204" pitchFamily="34" charset="0"/>
                <a:sym typeface="Symbol" panose="05050102010706020507" pitchFamily="18" charset="2"/>
              </a:rPr>
              <a:t></a:t>
            </a:r>
            <a:r>
              <a:rPr lang="en-US" altLang="en-US" sz="2400" dirty="0" smtClean="0">
                <a:latin typeface="+mj-lt"/>
                <a:cs typeface="Arial" panose="020B0604020202020204" pitchFamily="34" charset="0"/>
                <a:sym typeface="Symbol" panose="05050102010706020507" pitchFamily="18" charset="2"/>
              </a:rPr>
              <a:t> </a:t>
            </a:r>
            <a:r>
              <a:rPr lang="en-US" altLang="en-US" sz="2600" dirty="0" smtClean="0">
                <a:latin typeface="+mj-lt"/>
                <a:cs typeface="Arial" panose="020B0604020202020204" pitchFamily="34" charset="0"/>
                <a:sym typeface="Symbol" panose="05050102010706020507" pitchFamily="18" charset="2"/>
              </a:rPr>
              <a:t>more H-bonds available for ligand binding  </a:t>
            </a:r>
            <a:r>
              <a:rPr lang="en-US" altLang="en-US" sz="2600" b="1" dirty="0" smtClean="0">
                <a:solidFill>
                  <a:srgbClr val="FF0066"/>
                </a:solidFill>
                <a:latin typeface="+mj-lt"/>
                <a:cs typeface="Arial" panose="020B0604020202020204" pitchFamily="34" charset="0"/>
                <a:sym typeface="Symbol" panose="05050102010706020507" pitchFamily="18" charset="2"/>
              </a:rPr>
              <a:t>specific binding</a:t>
            </a:r>
          </a:p>
        </p:txBody>
      </p:sp>
      <p:grpSp>
        <p:nvGrpSpPr>
          <p:cNvPr id="35844" name="Group 2"/>
          <p:cNvGrpSpPr>
            <a:grpSpLocks/>
          </p:cNvGrpSpPr>
          <p:nvPr/>
        </p:nvGrpSpPr>
        <p:grpSpPr bwMode="auto">
          <a:xfrm>
            <a:off x="1347788" y="4157663"/>
            <a:ext cx="6858000" cy="1557337"/>
            <a:chOff x="1363436" y="5203415"/>
            <a:chExt cx="6858000" cy="1557400"/>
          </a:xfrm>
        </p:grpSpPr>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l="44524" r="40475"/>
            <a:stretch>
              <a:fillRect/>
            </a:stretch>
          </p:blipFill>
          <p:spPr bwMode="auto">
            <a:xfrm rot="-5400000">
              <a:off x="4278085" y="2288766"/>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9"/>
            <p:cNvSpPr txBox="1">
              <a:spLocks noChangeArrowheads="1"/>
            </p:cNvSpPr>
            <p:nvPr/>
          </p:nvSpPr>
          <p:spPr bwMode="auto">
            <a:xfrm>
              <a:off x="2035175" y="6360705"/>
              <a:ext cx="5933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a:latin typeface="Arial" panose="020B0604020202020204" pitchFamily="34" charset="0"/>
                  <a:cs typeface="Arial" panose="020B0604020202020204" pitchFamily="34" charset="0"/>
                </a:rPr>
                <a:t>PPII helix with unpaired backbone polar groups</a:t>
              </a:r>
              <a:endParaRPr lang="he-IL" altLang="en-US" sz="200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2531" name="Text Box 6"/>
          <p:cNvSpPr txBox="1">
            <a:spLocks noChangeArrowheads="1"/>
          </p:cNvSpPr>
          <p:nvPr/>
        </p:nvSpPr>
        <p:spPr bwMode="auto">
          <a:xfrm>
            <a:off x="127000" y="941388"/>
            <a:ext cx="9017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Regulation via post-translational modifications</a:t>
            </a:r>
          </a:p>
          <a:p>
            <a:pPr lvl="1" algn="l" rtl="0" eaLnBrk="1" hangingPunct="1">
              <a:lnSpc>
                <a:spcPct val="130000"/>
              </a:lnSpc>
              <a:spcBef>
                <a:spcPct val="50000"/>
              </a:spcBef>
              <a:buFont typeface="Wingdings" panose="05000000000000000000" pitchFamily="2" charset="2"/>
              <a:buChar char="Ø"/>
              <a:defRPr/>
            </a:pPr>
            <a:r>
              <a:rPr lang="en-US" altLang="en-US" sz="2600" dirty="0" smtClean="0">
                <a:cs typeface="Arial" panose="020B0604020202020204" pitchFamily="34" charset="0"/>
                <a:sym typeface="Symbol" panose="05050102010706020507" pitchFamily="18" charset="2"/>
              </a:rPr>
              <a:t>Disordered structure  </a:t>
            </a:r>
            <a:r>
              <a:rPr lang="en-US" altLang="en-US" sz="2600" b="1" dirty="0" smtClean="0">
                <a:solidFill>
                  <a:srgbClr val="FF0066"/>
                </a:solidFill>
                <a:cs typeface="Arial" panose="020B0604020202020204" pitchFamily="34" charset="0"/>
                <a:sym typeface="Symbol" panose="05050102010706020507" pitchFamily="18" charset="2"/>
              </a:rPr>
              <a:t>extended chain </a:t>
            </a:r>
            <a:r>
              <a:rPr lang="en-US" altLang="en-US" sz="2600" dirty="0" smtClean="0">
                <a:cs typeface="Arial" panose="020B0604020202020204" pitchFamily="34" charset="0"/>
                <a:sym typeface="Symbol" panose="05050102010706020507" pitchFamily="18" charset="2"/>
              </a:rPr>
              <a:t> high </a:t>
            </a:r>
            <a:r>
              <a:rPr lang="en-US" altLang="en-US" sz="2600" b="1" dirty="0" smtClean="0">
                <a:solidFill>
                  <a:srgbClr val="FF0066"/>
                </a:solidFill>
                <a:cs typeface="Arial" panose="020B0604020202020204" pitchFamily="34" charset="0"/>
                <a:sym typeface="Symbol" panose="05050102010706020507" pitchFamily="18" charset="2"/>
              </a:rPr>
              <a:t>accessibility</a:t>
            </a:r>
            <a:r>
              <a:rPr lang="en-US" altLang="en-US" sz="2600" dirty="0" smtClean="0">
                <a:cs typeface="Arial" panose="020B0604020202020204" pitchFamily="34" charset="0"/>
                <a:sym typeface="Symbol" panose="05050102010706020507" pitchFamily="18" charset="2"/>
              </a:rPr>
              <a:t> to modifying enzymes (phosphorylation, acetylation, ubiquitination, hydroxylation, and methylation)</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Short-linear motifs (</a:t>
            </a:r>
            <a:r>
              <a:rPr lang="en-US" altLang="en-US" sz="2600" b="1" dirty="0" err="1" smtClean="0">
                <a:solidFill>
                  <a:srgbClr val="FF0066"/>
                </a:solidFill>
                <a:latin typeface="+mj-lt"/>
                <a:cs typeface="Arial" panose="020B0604020202020204" pitchFamily="34" charset="0"/>
                <a:sym typeface="Symbol" panose="05050102010706020507" pitchFamily="18" charset="2"/>
              </a:rPr>
              <a:t>SLiMs</a:t>
            </a:r>
            <a:r>
              <a:rPr lang="en-US" altLang="en-US" sz="2600" dirty="0" smtClean="0">
                <a:latin typeface="+mj-lt"/>
                <a:cs typeface="Arial" panose="020B0604020202020204" pitchFamily="34" charset="0"/>
                <a:sym typeface="Symbol" panose="05050102010706020507" pitchFamily="18" charset="2"/>
              </a:rPr>
              <a:t>) include specific determinants that are recognized by PTM enzymes (phosphorylation, SUMOylation, cleavage)</a:t>
            </a:r>
          </a:p>
        </p:txBody>
      </p:sp>
      <p:sp>
        <p:nvSpPr>
          <p:cNvPr id="37892" name="Right Arrow 3"/>
          <p:cNvSpPr>
            <a:spLocks noChangeArrowheads="1"/>
          </p:cNvSpPr>
          <p:nvPr/>
        </p:nvSpPr>
        <p:spPr bwMode="auto">
          <a:xfrm>
            <a:off x="7624763" y="4532313"/>
            <a:ext cx="849312" cy="428625"/>
          </a:xfrm>
          <a:prstGeom prst="rightArrow">
            <a:avLst>
              <a:gd name="adj1" fmla="val 50000"/>
              <a:gd name="adj2" fmla="val 49931"/>
            </a:avLst>
          </a:prstGeom>
          <a:solidFill>
            <a:schemeClr val="bg1"/>
          </a:solidFill>
          <a:ln w="9525" algn="ctr">
            <a:solidFill>
              <a:schemeClr val="tx1"/>
            </a:solidFill>
            <a:round/>
            <a:headEnd/>
            <a:tailEnd/>
          </a:ln>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en-US" altLang="en-US" sz="2400">
              <a:cs typeface="Times New Roman (Hebrew)"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39939" name="Text Box 6"/>
          <p:cNvSpPr txBox="1">
            <a:spLocks noChangeArrowheads="1"/>
          </p:cNvSpPr>
          <p:nvPr/>
        </p:nvSpPr>
        <p:spPr bwMode="auto">
          <a:xfrm>
            <a:off x="127000" y="941388"/>
            <a:ext cx="9017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Regulation via post-translational modifications</a:t>
            </a:r>
          </a:p>
        </p:txBody>
      </p:sp>
      <p:sp>
        <p:nvSpPr>
          <p:cNvPr id="39940" name="TextBox 9"/>
          <p:cNvSpPr txBox="1">
            <a:spLocks noChangeArrowheads="1"/>
          </p:cNvSpPr>
          <p:nvPr/>
        </p:nvSpPr>
        <p:spPr bwMode="auto">
          <a:xfrm>
            <a:off x="658813" y="5664650"/>
            <a:ext cx="7953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dirty="0">
                <a:latin typeface="Arial" panose="020B0604020202020204" pitchFamily="34" charset="0"/>
                <a:cs typeface="Arial" panose="020B0604020202020204" pitchFamily="34" charset="0"/>
              </a:rPr>
              <a:t>Methylated Lys in short linear motif (histone-derived peptide), bound to human BPTF (2F6J)</a:t>
            </a:r>
            <a:endParaRPr lang="he-IL" altLang="en-US" sz="2000" dirty="0">
              <a:latin typeface="Arial" panose="020B0604020202020204" pitchFamily="34" charset="0"/>
              <a:cs typeface="Arial" panose="020B0604020202020204" pitchFamily="34" charset="0"/>
            </a:endParaRPr>
          </a:p>
        </p:txBody>
      </p:sp>
      <p:pic>
        <p:nvPicPr>
          <p:cNvPr id="39941" name="Picture 2"/>
          <p:cNvPicPr>
            <a:picLocks noChangeAspect="1"/>
          </p:cNvPicPr>
          <p:nvPr/>
        </p:nvPicPr>
        <p:blipFill>
          <a:blip r:embed="rId3" cstate="print">
            <a:extLst>
              <a:ext uri="{28A0092B-C50C-407E-A947-70E740481C1C}">
                <a14:useLocalDpi xmlns:a14="http://schemas.microsoft.com/office/drawing/2010/main" val="0"/>
              </a:ext>
            </a:extLst>
          </a:blip>
          <a:srcRect b="13454"/>
          <a:stretch>
            <a:fillRect/>
          </a:stretch>
        </p:blipFill>
        <p:spPr bwMode="auto">
          <a:xfrm>
            <a:off x="2122488" y="1538057"/>
            <a:ext cx="46863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41987" name="Text Box 6"/>
          <p:cNvSpPr txBox="1">
            <a:spLocks noChangeArrowheads="1"/>
          </p:cNvSpPr>
          <p:nvPr/>
        </p:nvSpPr>
        <p:spPr bwMode="auto">
          <a:xfrm>
            <a:off x="127000" y="941388"/>
            <a:ext cx="9017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Regulation via post-translational modifications</a:t>
            </a:r>
          </a:p>
        </p:txBody>
      </p:sp>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l="7843" t="5098" r="3137" b="10001"/>
          <a:stretch>
            <a:fillRect/>
          </a:stretch>
        </p:blipFill>
        <p:spPr bwMode="auto">
          <a:xfrm>
            <a:off x="2028825" y="1498143"/>
            <a:ext cx="466566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658813" y="5664650"/>
            <a:ext cx="7953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dirty="0">
                <a:latin typeface="Arial" panose="020B0604020202020204" pitchFamily="34" charset="0"/>
                <a:cs typeface="Arial" panose="020B0604020202020204" pitchFamily="34" charset="0"/>
              </a:rPr>
              <a:t>Methylated Lys in short linear motif (histone-derived peptide), bound to human BPTF (2F6J)</a:t>
            </a:r>
            <a:endParaRPr lang="he-IL"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the chapter</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46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Many proteins are </a:t>
            </a:r>
            <a:r>
              <a:rPr lang="en-US" altLang="en-US" sz="2600" dirty="0" smtClean="0">
                <a:solidFill>
                  <a:srgbClr val="FF0066"/>
                </a:solidFill>
                <a:latin typeface="Arial" panose="020B0604020202020204" pitchFamily="34" charset="0"/>
                <a:ea typeface="Times New Roman (Hebrew)" panose="02020603050405020304" pitchFamily="18" charset="0"/>
                <a:cs typeface="Times New Roman (Hebrew)" panose="02020603050405020304" pitchFamily="18" charset="0"/>
              </a:rPr>
              <a:t>intrinsically unstructured </a:t>
            </a: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or contain </a:t>
            </a:r>
            <a:r>
              <a:rPr lang="en-US" altLang="en-US" sz="2600" dirty="0" smtClean="0">
                <a:solidFill>
                  <a:srgbClr val="FF0066"/>
                </a:solidFill>
                <a:latin typeface="Arial" panose="020B0604020202020204" pitchFamily="34" charset="0"/>
                <a:ea typeface="Times New Roman (Hebrew)" panose="02020603050405020304" pitchFamily="18" charset="0"/>
                <a:cs typeface="Times New Roman (Hebrew)" panose="02020603050405020304" pitchFamily="18" charset="0"/>
              </a:rPr>
              <a:t>disordered regions</a:t>
            </a:r>
          </a:p>
          <a:p>
            <a:pPr algn="l" rtl="0" eaLnBrk="1" hangingPunct="1">
              <a:lnSpc>
                <a:spcPct val="130000"/>
              </a:lnSpc>
              <a:spcBef>
                <a:spcPct val="50000"/>
              </a:spcBef>
            </a:pPr>
            <a:r>
              <a:rPr lang="en-US" altLang="en-US" sz="2600" dirty="0" smtClean="0">
                <a:latin typeface="Arial" panose="020B0604020202020204" pitchFamily="34" charset="0"/>
                <a:cs typeface="Times New Roman (Hebrew)" panose="02020603050405020304" pitchFamily="18" charset="0"/>
              </a:rPr>
              <a:t>These proteins have various cellular and physiological roles, particularly in the </a:t>
            </a:r>
            <a:r>
              <a:rPr lang="en-US" altLang="en-US" sz="2600" dirty="0" smtClean="0">
                <a:solidFill>
                  <a:srgbClr val="FF0066"/>
                </a:solidFill>
                <a:latin typeface="Arial" panose="020B0604020202020204" pitchFamily="34" charset="0"/>
                <a:cs typeface="Times New Roman (Hebrew)" panose="02020603050405020304" pitchFamily="18" charset="0"/>
              </a:rPr>
              <a:t>regulation of complex processes</a:t>
            </a:r>
          </a:p>
          <a:p>
            <a:pPr algn="l" rtl="0" eaLnBrk="1" hangingPunct="1">
              <a:lnSpc>
                <a:spcPct val="130000"/>
              </a:lnSpc>
              <a:spcBef>
                <a:spcPct val="50000"/>
              </a:spcBef>
            </a:pPr>
            <a:r>
              <a:rPr lang="en-US" altLang="en-US" sz="2600" dirty="0" smtClean="0">
                <a:latin typeface="Arial" panose="020B0604020202020204" pitchFamily="34" charset="0"/>
                <a:cs typeface="Times New Roman (Hebrew)" panose="02020603050405020304" pitchFamily="18" charset="0"/>
              </a:rPr>
              <a:t>The biological roles of disordered proteins are often based on their ability to </a:t>
            </a:r>
            <a:r>
              <a:rPr lang="en-US" altLang="en-US" sz="2600" dirty="0" smtClean="0">
                <a:solidFill>
                  <a:srgbClr val="FF0066"/>
                </a:solidFill>
                <a:latin typeface="Arial" panose="020B0604020202020204" pitchFamily="34" charset="0"/>
                <a:cs typeface="Times New Roman (Hebrew)" panose="02020603050405020304" pitchFamily="18" charset="0"/>
              </a:rPr>
              <a:t>bind other proteins</a:t>
            </a:r>
            <a:r>
              <a:rPr lang="en-US" altLang="en-US" sz="2600" dirty="0" smtClean="0">
                <a:latin typeface="Arial" panose="020B0604020202020204" pitchFamily="34" charset="0"/>
                <a:cs typeface="Times New Roman (Hebrew)" panose="02020603050405020304" pitchFamily="18" charset="0"/>
              </a:rPr>
              <a:t>, to </a:t>
            </a:r>
            <a:r>
              <a:rPr lang="en-US" altLang="en-US" sz="2600" dirty="0" smtClean="0">
                <a:solidFill>
                  <a:srgbClr val="FF0066"/>
                </a:solidFill>
                <a:latin typeface="Arial" panose="020B0604020202020204" pitchFamily="34" charset="0"/>
                <a:cs typeface="Times New Roman (Hebrew)" panose="02020603050405020304" pitchFamily="18" charset="0"/>
              </a:rPr>
              <a:t>create mechanical force</a:t>
            </a:r>
            <a:r>
              <a:rPr lang="en-US" altLang="en-US" sz="2600" dirty="0" smtClean="0">
                <a:latin typeface="Arial" panose="020B0604020202020204" pitchFamily="34" charset="0"/>
                <a:cs typeface="Times New Roman (Hebrew)" panose="02020603050405020304" pitchFamily="18" charset="0"/>
              </a:rPr>
              <a:t>, or to </a:t>
            </a:r>
            <a:r>
              <a:rPr lang="en-US" altLang="en-US" sz="2600" dirty="0" smtClean="0">
                <a:solidFill>
                  <a:srgbClr val="FF0066"/>
                </a:solidFill>
                <a:latin typeface="Arial" panose="020B0604020202020204" pitchFamily="34" charset="0"/>
                <a:cs typeface="Times New Roman (Hebrew)" panose="02020603050405020304" pitchFamily="18" charset="0"/>
              </a:rPr>
              <a:t>direct the assembly </a:t>
            </a:r>
            <a:r>
              <a:rPr lang="en-US" altLang="en-US" sz="2600" dirty="0" smtClean="0">
                <a:latin typeface="Arial" panose="020B0604020202020204" pitchFamily="34" charset="0"/>
                <a:cs typeface="Times New Roman (Hebrew)" panose="02020603050405020304" pitchFamily="18" charset="0"/>
              </a:rPr>
              <a:t>of other proteins and protein segments.</a:t>
            </a:r>
          </a:p>
        </p:txBody>
      </p:sp>
    </p:spTree>
    <p:extLst>
      <p:ext uri="{BB962C8B-B14F-4D97-AF65-F5344CB8AC3E}">
        <p14:creationId xmlns:p14="http://schemas.microsoft.com/office/powerpoint/2010/main" val="3430638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2"/>
          <p:cNvSpPr txBox="1">
            <a:spLocks noChangeArrowheads="1"/>
          </p:cNvSpPr>
          <p:nvPr/>
        </p:nvSpPr>
        <p:spPr bwMode="auto">
          <a:xfrm>
            <a:off x="285750" y="233363"/>
            <a:ext cx="8645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rtl="0" eaLnBrk="1" hangingPunct="1">
              <a:spcBef>
                <a:spcPct val="50000"/>
              </a:spcBef>
              <a:buFontTx/>
              <a:buNone/>
            </a:pPr>
            <a:r>
              <a:rPr lang="en-US" altLang="en-US" b="1" dirty="0" smtClean="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rPr>
              <a:t>Summary of the chapter</a:t>
            </a:r>
            <a:endParaRPr lang="en-US" altLang="en-US" b="1" dirty="0">
              <a:solidFill>
                <a:srgbClr val="3333CC"/>
              </a:solidFill>
              <a:latin typeface="Arial" panose="020B0604020202020204" pitchFamily="34" charset="0"/>
              <a:ea typeface="Times New Roman (Hebrew)" panose="02020603050405020304" pitchFamily="18" charset="0"/>
              <a:cs typeface="Times New Roman (Hebrew)" panose="02020603050405020304" pitchFamily="18" charset="0"/>
            </a:endParaRPr>
          </a:p>
        </p:txBody>
      </p:sp>
      <p:sp>
        <p:nvSpPr>
          <p:cNvPr id="141316" name="Text Box 3"/>
          <p:cNvSpPr txBox="1">
            <a:spLocks noChangeArrowheads="1"/>
          </p:cNvSpPr>
          <p:nvPr/>
        </p:nvSpPr>
        <p:spPr bwMode="auto">
          <a:xfrm>
            <a:off x="139700" y="940861"/>
            <a:ext cx="9004300" cy="34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71550" indent="-514350" algn="r" rtl="1">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lgn="r" rtl="1">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lgn="r" rtl="1">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l" rtl="0" eaLnBrk="1" hangingPunct="1">
              <a:lnSpc>
                <a:spcPct val="130000"/>
              </a:lnSpc>
              <a:spcBef>
                <a:spcPct val="50000"/>
              </a:spcBef>
            </a:pP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These abilities are facilitated by the </a:t>
            </a:r>
            <a:r>
              <a:rPr lang="en-US" altLang="en-US" sz="2600" dirty="0" smtClean="0">
                <a:solidFill>
                  <a:srgbClr val="FF0066"/>
                </a:solidFill>
                <a:latin typeface="Arial" panose="020B0604020202020204" pitchFamily="34" charset="0"/>
                <a:ea typeface="Times New Roman (Hebrew)" panose="02020603050405020304" pitchFamily="18" charset="0"/>
                <a:cs typeface="Times New Roman (Hebrew)" panose="02020603050405020304" pitchFamily="18" charset="0"/>
              </a:rPr>
              <a:t>disordered nature </a:t>
            </a:r>
            <a:r>
              <a:rPr lang="en-US" altLang="en-US" sz="2600" dirty="0" smtClean="0">
                <a:latin typeface="Arial" panose="020B0604020202020204" pitchFamily="34" charset="0"/>
                <a:ea typeface="Times New Roman (Hebrew)" panose="02020603050405020304" pitchFamily="18" charset="0"/>
                <a:cs typeface="Times New Roman (Hebrew)" panose="02020603050405020304" pitchFamily="18" charset="0"/>
              </a:rPr>
              <a:t>of these proteins and by their tendency to undergo </a:t>
            </a:r>
            <a:r>
              <a:rPr lang="en-US" altLang="en-US" sz="2600" dirty="0" smtClean="0">
                <a:solidFill>
                  <a:srgbClr val="FF0066"/>
                </a:solidFill>
                <a:latin typeface="Arial" panose="020B0604020202020204" pitchFamily="34" charset="0"/>
                <a:ea typeface="Times New Roman (Hebrew)" panose="02020603050405020304" pitchFamily="18" charset="0"/>
                <a:cs typeface="Times New Roman (Hebrew)" panose="02020603050405020304" pitchFamily="18" charset="0"/>
              </a:rPr>
              <a:t>post-translational modifications</a:t>
            </a:r>
          </a:p>
          <a:p>
            <a:pPr algn="l" rtl="0" eaLnBrk="1" hangingPunct="1">
              <a:lnSpc>
                <a:spcPct val="130000"/>
              </a:lnSpc>
              <a:spcBef>
                <a:spcPct val="50000"/>
              </a:spcBef>
            </a:pPr>
            <a:r>
              <a:rPr lang="en-US" altLang="en-US" sz="2600" dirty="0" smtClean="0">
                <a:latin typeface="Arial" panose="020B0604020202020204" pitchFamily="34" charset="0"/>
                <a:cs typeface="Times New Roman (Hebrew)" panose="02020603050405020304" pitchFamily="18" charset="0"/>
              </a:rPr>
              <a:t>The disorder allows these proteins to bind multiple protein targets by modulating the </a:t>
            </a:r>
            <a:r>
              <a:rPr lang="en-US" altLang="en-US" sz="2600" dirty="0" smtClean="0">
                <a:solidFill>
                  <a:srgbClr val="FF0066"/>
                </a:solidFill>
                <a:latin typeface="Arial" panose="020B0604020202020204" pitchFamily="34" charset="0"/>
                <a:cs typeface="Times New Roman (Hebrew)" panose="02020603050405020304" pitchFamily="18" charset="0"/>
              </a:rPr>
              <a:t>plasticity</a:t>
            </a:r>
            <a:r>
              <a:rPr lang="en-US" altLang="en-US" sz="2600" dirty="0" smtClean="0">
                <a:latin typeface="Arial" panose="020B0604020202020204" pitchFamily="34" charset="0"/>
                <a:cs typeface="Times New Roman (Hebrew)" panose="02020603050405020304" pitchFamily="18" charset="0"/>
              </a:rPr>
              <a:t>, </a:t>
            </a:r>
            <a:r>
              <a:rPr lang="en-US" altLang="en-US" sz="2600" dirty="0" smtClean="0">
                <a:solidFill>
                  <a:srgbClr val="FF0066"/>
                </a:solidFill>
                <a:latin typeface="Arial" panose="020B0604020202020204" pitchFamily="34" charset="0"/>
                <a:cs typeface="Times New Roman (Hebrew)" panose="02020603050405020304" pitchFamily="18" charset="0"/>
              </a:rPr>
              <a:t>affinity</a:t>
            </a:r>
            <a:r>
              <a:rPr lang="en-US" altLang="en-US" sz="2600" dirty="0" smtClean="0">
                <a:latin typeface="Arial" panose="020B0604020202020204" pitchFamily="34" charset="0"/>
                <a:cs typeface="Times New Roman (Hebrew)" panose="02020603050405020304" pitchFamily="18" charset="0"/>
              </a:rPr>
              <a:t>, </a:t>
            </a:r>
            <a:r>
              <a:rPr lang="en-US" altLang="en-US" sz="2600" dirty="0" smtClean="0">
                <a:solidFill>
                  <a:srgbClr val="FF0066"/>
                </a:solidFill>
                <a:latin typeface="Arial" panose="020B0604020202020204" pitchFamily="34" charset="0"/>
                <a:cs typeface="Times New Roman (Hebrew)" panose="02020603050405020304" pitchFamily="18" charset="0"/>
              </a:rPr>
              <a:t>kinetics</a:t>
            </a:r>
            <a:r>
              <a:rPr lang="en-US" altLang="en-US" sz="2600" dirty="0" smtClean="0">
                <a:latin typeface="Arial" panose="020B0604020202020204" pitchFamily="34" charset="0"/>
                <a:cs typeface="Times New Roman (Hebrew)" panose="02020603050405020304" pitchFamily="18" charset="0"/>
              </a:rPr>
              <a:t>, and </a:t>
            </a:r>
            <a:r>
              <a:rPr lang="en-US" altLang="en-US" sz="2600" dirty="0" smtClean="0">
                <a:solidFill>
                  <a:srgbClr val="FF0066"/>
                </a:solidFill>
                <a:latin typeface="Arial" panose="020B0604020202020204" pitchFamily="34" charset="0"/>
                <a:cs typeface="Times New Roman (Hebrew)" panose="02020603050405020304" pitchFamily="18" charset="0"/>
              </a:rPr>
              <a:t>specificity</a:t>
            </a:r>
            <a:r>
              <a:rPr lang="en-US" altLang="en-US" sz="2600" dirty="0" smtClean="0">
                <a:latin typeface="Arial" panose="020B0604020202020204" pitchFamily="34" charset="0"/>
                <a:cs typeface="Times New Roman (Hebrew)" panose="02020603050405020304" pitchFamily="18" charset="0"/>
              </a:rPr>
              <a:t> </a:t>
            </a:r>
            <a:r>
              <a:rPr lang="en-US" altLang="en-US" sz="2600" dirty="0" smtClean="0">
                <a:solidFill>
                  <a:srgbClr val="FF0066"/>
                </a:solidFill>
                <a:latin typeface="Arial" panose="020B0604020202020204" pitchFamily="34" charset="0"/>
                <a:cs typeface="Times New Roman (Hebrew)" panose="02020603050405020304" pitchFamily="18" charset="0"/>
              </a:rPr>
              <a:t>of binding</a:t>
            </a:r>
            <a:r>
              <a:rPr lang="en-US" altLang="en-US" sz="2600" dirty="0" smtClean="0">
                <a:solidFill>
                  <a:srgbClr val="FF0066"/>
                </a:solidFill>
                <a:latin typeface="Arial" panose="020B0604020202020204" pitchFamily="34" charset="0"/>
                <a:ea typeface="Times New Roman (Hebrew)" panose="02020603050405020304" pitchFamily="18" charset="0"/>
                <a:cs typeface="Times New Roman (Hebrew)" panose="02020603050405020304" pitchFamily="18" charset="0"/>
              </a:rPr>
              <a:t> </a:t>
            </a:r>
          </a:p>
        </p:txBody>
      </p:sp>
    </p:spTree>
    <p:extLst>
      <p:ext uri="{BB962C8B-B14F-4D97-AF65-F5344CB8AC3E}">
        <p14:creationId xmlns:p14="http://schemas.microsoft.com/office/powerpoint/2010/main" val="149521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37" y="1650703"/>
            <a:ext cx="6447762" cy="4835822"/>
          </a:xfrm>
          <a:prstGeom prst="rect">
            <a:avLst/>
          </a:prstGeom>
        </p:spPr>
      </p:pic>
      <p:sp>
        <p:nvSpPr>
          <p:cNvPr id="8" name="Text Box 5"/>
          <p:cNvSpPr txBox="1">
            <a:spLocks noChangeArrowheads="1"/>
          </p:cNvSpPr>
          <p:nvPr/>
        </p:nvSpPr>
        <p:spPr bwMode="auto">
          <a:xfrm>
            <a:off x="136281" y="1189038"/>
            <a:ext cx="467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dirty="0" smtClean="0">
                <a:latin typeface="Arial" panose="020B0604020202020204" pitchFamily="34" charset="0"/>
                <a:cs typeface="Arial" panose="020B0604020202020204" pitchFamily="34" charset="0"/>
              </a:rPr>
              <a:t>A dynamic view (GIF animation):</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00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3175" y="5811838"/>
            <a:ext cx="901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dirty="0">
                <a:latin typeface="Arial" panose="020B0604020202020204" pitchFamily="34" charset="0"/>
                <a:cs typeface="Arial" panose="020B0604020202020204" pitchFamily="34" charset="0"/>
              </a:rPr>
              <a:t>20 NMR structures of the intrinsically unstructured thylakoid soluble phosphoprotein</a:t>
            </a:r>
            <a:endParaRPr lang="he-IL" altLang="en-US" sz="2000" dirty="0">
              <a:solidFill>
                <a:srgbClr val="0070C0"/>
              </a:solidFill>
              <a:latin typeface="Arial" panose="020B0604020202020204" pitchFamily="34" charset="0"/>
              <a:cs typeface="Arial" panose="020B0604020202020204" pitchFamily="34" charset="0"/>
            </a:endParaRPr>
          </a:p>
        </p:txBody>
      </p:sp>
      <p:pic>
        <p:nvPicPr>
          <p:cNvPr id="8195" name="Picture 3" descr="C:\Documents and Settings\Amit\My Documents\Amit\Book\English\CH6 - IUPs\Figures\6-1d.bmp"/>
          <p:cNvPicPr>
            <a:picLocks noChangeAspect="1" noChangeArrowheads="1"/>
          </p:cNvPicPr>
          <p:nvPr/>
        </p:nvPicPr>
        <p:blipFill>
          <a:blip r:embed="rId3">
            <a:extLst>
              <a:ext uri="{28A0092B-C50C-407E-A947-70E740481C1C}">
                <a14:useLocalDpi xmlns:a14="http://schemas.microsoft.com/office/drawing/2010/main" val="0"/>
              </a:ext>
            </a:extLst>
          </a:blip>
          <a:srcRect l="19995" t="8453" r="34648" b="22646"/>
          <a:stretch>
            <a:fillRect/>
          </a:stretch>
        </p:blipFill>
        <p:spPr bwMode="auto">
          <a:xfrm>
            <a:off x="2507796" y="1581150"/>
            <a:ext cx="371316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80963" y="1089025"/>
            <a:ext cx="5268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Whole protein (IUP)</a:t>
            </a:r>
          </a:p>
        </p:txBody>
      </p:sp>
      <p:sp>
        <p:nvSpPr>
          <p:cNvPr id="819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3363"/>
            <a:ext cx="7770888" cy="5828166"/>
          </a:xfrm>
          <a:prstGeom prst="rect">
            <a:avLst/>
          </a:prstGeom>
        </p:spPr>
      </p:pic>
      <p:sp>
        <p:nvSpPr>
          <p:cNvPr id="8" name="Text Box 5"/>
          <p:cNvSpPr txBox="1">
            <a:spLocks noChangeArrowheads="1"/>
          </p:cNvSpPr>
          <p:nvPr/>
        </p:nvSpPr>
        <p:spPr bwMode="auto">
          <a:xfrm>
            <a:off x="136281" y="1189038"/>
            <a:ext cx="467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dirty="0" smtClean="0">
                <a:latin typeface="Arial" panose="020B0604020202020204" pitchFamily="34" charset="0"/>
                <a:cs typeface="Arial" panose="020B0604020202020204" pitchFamily="34" charset="0"/>
              </a:rPr>
              <a:t>A dynamic view (GIF animation):</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741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 y="233363"/>
            <a:ext cx="885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IUPs are involved in various aspects of cellular existence</a:t>
            </a:r>
          </a:p>
        </p:txBody>
      </p:sp>
      <p:sp>
        <p:nvSpPr>
          <p:cNvPr id="10243" name="Text Box 3"/>
          <p:cNvSpPr txBox="1">
            <a:spLocks noChangeArrowheads="1"/>
          </p:cNvSpPr>
          <p:nvPr/>
        </p:nvSpPr>
        <p:spPr bwMode="auto">
          <a:xfrm>
            <a:off x="127000" y="1300163"/>
            <a:ext cx="888365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Cell cycle and gene expression</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DNA packing </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Cellular transport and trafficking</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Communication and signaling</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Regulation</a:t>
            </a:r>
            <a:endParaRPr lang="en-US" altLang="en-US" sz="2000" b="1">
              <a:solidFill>
                <a:srgbClr val="339933"/>
              </a:solidFill>
              <a:latin typeface="Arial" panose="020B0604020202020204" pitchFamily="34" charset="0"/>
              <a:cs typeface="Arial" panose="020B0604020202020204" pitchFamily="34" charset="0"/>
              <a:sym typeface="Symbol" panose="05050102010706020507" pitchFamily="18" charset="2"/>
            </a:endParaRP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Common pathologies </a:t>
            </a:r>
            <a:r>
              <a:rPr lang="en-US" altLang="en-US" sz="2000" b="1">
                <a:solidFill>
                  <a:srgbClr val="339933"/>
                </a:solidFill>
                <a:latin typeface="Arial" panose="020B0604020202020204" pitchFamily="34" charset="0"/>
                <a:cs typeface="Arial" panose="020B0604020202020204" pitchFamily="34" charset="0"/>
                <a:sym typeface="Symbol" panose="05050102010706020507" pitchFamily="18" charset="2"/>
              </a:rPr>
              <a:t>(e.g. cancer, cardiovascular diseases)</a:t>
            </a:r>
            <a:r>
              <a:rPr lang="en-US" altLang="en-US" sz="2000" b="1">
                <a:solidFill>
                  <a:srgbClr val="FF0066"/>
                </a:solidFill>
                <a:latin typeface="Arial" panose="020B0604020202020204" pitchFamily="34" charset="0"/>
                <a:cs typeface="Arial" panose="020B0604020202020204" pitchFamily="34" charset="0"/>
                <a:sym typeface="Symbol" panose="05050102010706020507" pitchFamily="18" charset="2"/>
              </a:rPr>
              <a:t> </a:t>
            </a:r>
          </a:p>
        </p:txBody>
      </p:sp>
      <p:sp>
        <p:nvSpPr>
          <p:cNvPr id="10244" name="TextBox 3"/>
          <p:cNvSpPr txBox="1">
            <a:spLocks noChangeArrowheads="1"/>
          </p:cNvSpPr>
          <p:nvPr/>
        </p:nvSpPr>
        <p:spPr bwMode="auto">
          <a:xfrm>
            <a:off x="152400" y="5655810"/>
            <a:ext cx="5153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r>
              <a:rPr lang="en-US" altLang="en-US" sz="2800" dirty="0">
                <a:cs typeface="Times New Roman (Hebrew)" panose="02020603050405020304" pitchFamily="18" charset="0"/>
              </a:rPr>
              <a:t>Database: http://www.disprot.org  </a:t>
            </a:r>
            <a:endParaRPr lang="he-IL" altLang="en-US" sz="2800" dirty="0">
              <a:cs typeface="Times New Roman (Hebrew)"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 y="233363"/>
            <a:ext cx="885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IUPs are involved in various aspects of cellular existence</a:t>
            </a:r>
          </a:p>
        </p:txBody>
      </p:sp>
      <p:sp>
        <p:nvSpPr>
          <p:cNvPr id="6147" name="Text Box 3"/>
          <p:cNvSpPr txBox="1">
            <a:spLocks noChangeArrowheads="1"/>
          </p:cNvSpPr>
          <p:nvPr/>
        </p:nvSpPr>
        <p:spPr bwMode="auto">
          <a:xfrm>
            <a:off x="127000" y="1201738"/>
            <a:ext cx="8883650" cy="54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How are IUPs and IDRs studied?</a:t>
            </a:r>
          </a:p>
          <a:p>
            <a:pPr lvl="1" algn="l" rtl="0" eaLnBrk="1" hangingPunct="1">
              <a:lnSpc>
                <a:spcPct val="130000"/>
              </a:lnSpc>
              <a:spcBef>
                <a:spcPct val="50000"/>
              </a:spcBef>
              <a:buFont typeface="Wingdings" panose="05000000000000000000" pitchFamily="2" charset="2"/>
              <a:buChar char="Ø"/>
              <a:defRPr/>
            </a:pPr>
            <a:r>
              <a:rPr lang="en-US" altLang="en-US" sz="2600" u="sng" dirty="0" smtClean="0">
                <a:latin typeface="+mj-lt"/>
                <a:cs typeface="Arial" panose="020B0604020202020204" pitchFamily="34" charset="0"/>
                <a:sym typeface="Symbol" panose="05050102010706020507" pitchFamily="18" charset="2"/>
              </a:rPr>
              <a:t>Not</a:t>
            </a:r>
            <a:r>
              <a:rPr lang="en-US" altLang="en-US" sz="2600" dirty="0" smtClean="0">
                <a:latin typeface="+mj-lt"/>
                <a:cs typeface="Arial" panose="020B0604020202020204" pitchFamily="34" charset="0"/>
                <a:sym typeface="Symbol" panose="05050102010706020507" pitchFamily="18" charset="2"/>
              </a:rPr>
              <a:t> by X-ray crystallography (only for ordered structures)</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Spectroscopies: NMR/EPR, CD, single-molecule FRET</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High-speed atomic force microscopy</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Raman optical activity</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Time-resolved small angle X-ray scattering (TR-SAXS) </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Computational: - </a:t>
            </a:r>
            <a:r>
              <a:rPr lang="en-US" altLang="en-US" sz="2600" dirty="0" err="1" smtClean="0">
                <a:latin typeface="+mj-lt"/>
                <a:cs typeface="Arial" panose="020B0604020202020204" pitchFamily="34" charset="0"/>
                <a:sym typeface="Symbol" panose="05050102010706020507" pitchFamily="18" charset="2"/>
              </a:rPr>
              <a:t>IUPred</a:t>
            </a:r>
            <a:r>
              <a:rPr lang="en-US" altLang="en-US" sz="2600" dirty="0" smtClean="0">
                <a:latin typeface="+mj-lt"/>
                <a:cs typeface="Arial" panose="020B0604020202020204" pitchFamily="34" charset="0"/>
                <a:sym typeface="Symbol" panose="05050102010706020507" pitchFamily="18" charset="2"/>
              </a:rPr>
              <a:t>, DISOPRED (prediction)</a:t>
            </a:r>
          </a:p>
          <a:p>
            <a:pPr marL="457200" lvl="1" indent="0" algn="l" rtl="0" eaLnBrk="1" hangingPunct="1">
              <a:spcBef>
                <a:spcPct val="50000"/>
              </a:spcBef>
              <a:buFontTx/>
              <a:buNone/>
              <a:defRPr/>
            </a:pPr>
            <a:r>
              <a:rPr lang="en-US" altLang="en-US" sz="2600" dirty="0" smtClean="0">
                <a:latin typeface="+mj-lt"/>
                <a:cs typeface="Arial" panose="020B0604020202020204" pitchFamily="34" charset="0"/>
                <a:sym typeface="Symbol" panose="05050102010706020507" pitchFamily="18" charset="2"/>
              </a:rPr>
              <a:t>                             - Molecular dynamics (characterization)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Specific functions</a:t>
            </a:r>
          </a:p>
        </p:txBody>
      </p:sp>
      <p:sp>
        <p:nvSpPr>
          <p:cNvPr id="7" name="Text Box 3"/>
          <p:cNvSpPr txBox="1">
            <a:spLocks noChangeArrowheads="1"/>
          </p:cNvSpPr>
          <p:nvPr/>
        </p:nvSpPr>
        <p:spPr bwMode="auto">
          <a:xfrm>
            <a:off x="127000" y="918931"/>
            <a:ext cx="88836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Disordered proteins tend to be involved in </a:t>
            </a:r>
            <a:r>
              <a:rPr lang="en-US" altLang="en-US" sz="26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regulating</a:t>
            </a: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 complex </a:t>
            </a:r>
            <a:r>
              <a:rPr lang="en-US" altLang="en-US" sz="26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biological processes</a:t>
            </a: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a:t>
            </a:r>
            <a:endParaRPr lang="en-US" altLang="en-US" sz="22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endParaRPr>
          </a:p>
          <a:p>
            <a:pPr lvl="1" algn="l" rtl="0" eaLnBrk="1" hangingPunct="1">
              <a:spcBef>
                <a:spcPct val="50000"/>
              </a:spcBef>
              <a:buFont typeface="Wingdings" panose="05000000000000000000" pitchFamily="2" charset="2"/>
              <a:buChar char="Ø"/>
              <a:defRPr/>
            </a:pPr>
            <a:r>
              <a:rPr lang="en-US" altLang="en-US" sz="2400" dirty="0" smtClean="0">
                <a:latin typeface="+mj-lt"/>
                <a:cs typeface="Arial" panose="020B0604020202020204" pitchFamily="34" charset="0"/>
                <a:sym typeface="Symbol" panose="05050102010706020507" pitchFamily="18" charset="2"/>
              </a:rPr>
              <a:t>Communication</a:t>
            </a:r>
          </a:p>
          <a:p>
            <a:pPr lvl="1" algn="l" rtl="0" eaLnBrk="1" hangingPunct="1">
              <a:spcBef>
                <a:spcPct val="50000"/>
              </a:spcBef>
              <a:buFont typeface="Wingdings" panose="05000000000000000000" pitchFamily="2" charset="2"/>
              <a:buChar char="Ø"/>
              <a:defRPr/>
            </a:pPr>
            <a:r>
              <a:rPr lang="en-US" altLang="en-US" sz="2400" dirty="0" smtClean="0">
                <a:latin typeface="+mj-lt"/>
                <a:cs typeface="Arial" panose="020B0604020202020204" pitchFamily="34" charset="0"/>
                <a:sym typeface="Symbol" panose="05050102010706020507" pitchFamily="18" charset="2"/>
              </a:rPr>
              <a:t>Signal transduction</a:t>
            </a:r>
          </a:p>
          <a:p>
            <a:pPr lvl="1" algn="l" rtl="0" eaLnBrk="1" hangingPunct="1">
              <a:spcBef>
                <a:spcPct val="50000"/>
              </a:spcBef>
              <a:buFont typeface="Wingdings" panose="05000000000000000000" pitchFamily="2" charset="2"/>
              <a:buChar char="Ø"/>
              <a:defRPr/>
            </a:pPr>
            <a:r>
              <a:rPr lang="en-US" altLang="en-US" sz="2400" dirty="0" smtClean="0">
                <a:latin typeface="+mj-lt"/>
                <a:cs typeface="Arial" panose="020B0604020202020204" pitchFamily="34" charset="0"/>
                <a:sym typeface="Symbol" panose="05050102010706020507" pitchFamily="18" charset="2"/>
              </a:rPr>
              <a:t>Cell cycle</a:t>
            </a:r>
          </a:p>
          <a:p>
            <a:pPr lvl="1" algn="l" rtl="0" eaLnBrk="1" hangingPunct="1">
              <a:spcBef>
                <a:spcPct val="50000"/>
              </a:spcBef>
              <a:buFont typeface="Wingdings" panose="05000000000000000000" pitchFamily="2" charset="2"/>
              <a:buChar char="Ø"/>
              <a:defRPr/>
            </a:pPr>
            <a:r>
              <a:rPr lang="en-US" altLang="en-US" sz="2400" dirty="0" smtClean="0">
                <a:latin typeface="+mj-lt"/>
                <a:cs typeface="Arial" panose="020B0604020202020204" pitchFamily="34" charset="0"/>
                <a:sym typeface="Symbol" panose="05050102010706020507" pitchFamily="18" charset="2"/>
              </a:rPr>
              <a:t>Gene expression</a:t>
            </a:r>
          </a:p>
        </p:txBody>
      </p:sp>
      <p:sp>
        <p:nvSpPr>
          <p:cNvPr id="4" name="Text Box 3"/>
          <p:cNvSpPr txBox="1">
            <a:spLocks noChangeArrowheads="1"/>
          </p:cNvSpPr>
          <p:nvPr/>
        </p:nvSpPr>
        <p:spPr bwMode="auto">
          <a:xfrm>
            <a:off x="132439" y="4239074"/>
            <a:ext cx="88836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Their specific roles can be grouped into </a:t>
            </a:r>
            <a:r>
              <a:rPr lang="en-US" altLang="en-US" sz="26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2 types</a:t>
            </a: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a:t>
            </a:r>
            <a:endParaRPr lang="en-US" altLang="en-US" sz="22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endParaRPr>
          </a:p>
          <a:p>
            <a:pPr lvl="1" algn="l" rtl="0" eaLnBrk="1" hangingPunct="1">
              <a:spcBef>
                <a:spcPct val="50000"/>
              </a:spcBef>
              <a:buFont typeface="Wingdings" panose="05000000000000000000" pitchFamily="2" charset="2"/>
              <a:buChar char="Ø"/>
              <a:defRPr/>
            </a:pPr>
            <a:r>
              <a:rPr lang="en-US" altLang="en-US" sz="2400" dirty="0" smtClean="0">
                <a:latin typeface="+mj-lt"/>
                <a:cs typeface="Arial" panose="020B0604020202020204" pitchFamily="34" charset="0"/>
                <a:sym typeface="Symbol" panose="05050102010706020507" pitchFamily="18" charset="2"/>
              </a:rPr>
              <a:t>Molecular recognition</a:t>
            </a:r>
          </a:p>
          <a:p>
            <a:pPr lvl="1" algn="l" rtl="0" eaLnBrk="1" hangingPunct="1">
              <a:spcBef>
                <a:spcPct val="50000"/>
              </a:spcBef>
              <a:buFont typeface="Wingdings" panose="05000000000000000000" pitchFamily="2" charset="2"/>
              <a:buChar char="Ø"/>
              <a:defRPr/>
            </a:pPr>
            <a:r>
              <a:rPr lang="en-US" altLang="en-US" sz="2400" dirty="0" smtClean="0">
                <a:latin typeface="+mj-lt"/>
                <a:cs typeface="Arial" panose="020B0604020202020204" pitchFamily="34" charset="0"/>
                <a:sym typeface="Symbol" panose="05050102010706020507" pitchFamily="18" charset="2"/>
              </a:rPr>
              <a:t>Entropy chain activity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Specific functions</a:t>
            </a:r>
          </a:p>
        </p:txBody>
      </p:sp>
      <p:sp>
        <p:nvSpPr>
          <p:cNvPr id="7" name="Text Box 3"/>
          <p:cNvSpPr txBox="1">
            <a:spLocks noChangeArrowheads="1"/>
          </p:cNvSpPr>
          <p:nvPr/>
        </p:nvSpPr>
        <p:spPr bwMode="auto">
          <a:xfrm>
            <a:off x="127000" y="918931"/>
            <a:ext cx="88836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spcBef>
                <a:spcPct val="50000"/>
              </a:spcBef>
              <a:defRPr/>
            </a:pPr>
            <a:r>
              <a:rPr lang="en-US" altLang="en-US" sz="26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Molecular recognition</a:t>
            </a:r>
            <a:endParaRPr lang="en-US" altLang="en-US" sz="22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endParaRPr>
          </a:p>
          <a:p>
            <a:pPr lvl="1" algn="l" rtl="0" eaLnBrk="1" hangingPunct="1">
              <a:lnSpc>
                <a:spcPct val="150000"/>
              </a:lnSpc>
              <a:spcBef>
                <a:spcPct val="50000"/>
              </a:spcBef>
              <a:buFont typeface="Wingdings" panose="05000000000000000000" pitchFamily="2" charset="2"/>
              <a:buChar char="Ø"/>
              <a:defRPr/>
            </a:pPr>
            <a:r>
              <a:rPr lang="en-US" altLang="en-US" sz="2400" b="1" dirty="0" smtClean="0">
                <a:latin typeface="+mj-lt"/>
                <a:cs typeface="Arial" panose="020B0604020202020204" pitchFamily="34" charset="0"/>
                <a:sym typeface="Symbol" panose="05050102010706020507" pitchFamily="18" charset="2"/>
              </a:rPr>
              <a:t>Assemblers:</a:t>
            </a:r>
            <a:r>
              <a:rPr lang="en-US" altLang="en-US" sz="2400" dirty="0" smtClean="0">
                <a:latin typeface="+mj-lt"/>
                <a:cs typeface="Arial" panose="020B0604020202020204" pitchFamily="34" charset="0"/>
                <a:sym typeface="Symbol" panose="05050102010706020507" pitchFamily="18" charset="2"/>
              </a:rPr>
              <a:t> act as scaffolds that spatially direct the assembly of large protein complexes (ribosome, cytoskeleton, chromatin)</a:t>
            </a:r>
          </a:p>
          <a:p>
            <a:pPr lvl="1" algn="l" rtl="0" eaLnBrk="1" hangingPunct="1">
              <a:lnSpc>
                <a:spcPct val="150000"/>
              </a:lnSpc>
              <a:spcBef>
                <a:spcPct val="50000"/>
              </a:spcBef>
              <a:buFont typeface="Wingdings" panose="05000000000000000000" pitchFamily="2" charset="2"/>
              <a:buChar char="Ø"/>
              <a:defRPr/>
            </a:pPr>
            <a:r>
              <a:rPr lang="en-US" altLang="en-US" sz="2400" b="1" dirty="0" smtClean="0">
                <a:latin typeface="+mj-lt"/>
                <a:cs typeface="Arial" panose="020B0604020202020204" pitchFamily="34" charset="0"/>
                <a:sym typeface="Symbol" panose="05050102010706020507" pitchFamily="18" charset="2"/>
              </a:rPr>
              <a:t>Effectors: </a:t>
            </a:r>
            <a:r>
              <a:rPr lang="en-US" altLang="en-US" sz="2400" dirty="0" smtClean="0">
                <a:latin typeface="+mj-lt"/>
                <a:cs typeface="Arial" panose="020B0604020202020204" pitchFamily="34" charset="0"/>
                <a:sym typeface="Symbol" panose="05050102010706020507" pitchFamily="18" charset="2"/>
              </a:rPr>
              <a:t>regulate the activity of other proteins or other regions of the same protein (e.g. p21 and p27 in cell cycle regulation)</a:t>
            </a:r>
          </a:p>
          <a:p>
            <a:pPr lvl="1" algn="l" rtl="0" eaLnBrk="1" hangingPunct="1">
              <a:lnSpc>
                <a:spcPct val="150000"/>
              </a:lnSpc>
              <a:spcBef>
                <a:spcPct val="50000"/>
              </a:spcBef>
              <a:buFont typeface="Wingdings" panose="05000000000000000000" pitchFamily="2" charset="2"/>
              <a:buChar char="Ø"/>
              <a:defRPr/>
            </a:pPr>
            <a:r>
              <a:rPr lang="en-US" altLang="en-US" sz="2400" b="1" dirty="0" smtClean="0">
                <a:latin typeface="+mj-lt"/>
                <a:cs typeface="Arial" panose="020B0604020202020204" pitchFamily="34" charset="0"/>
                <a:sym typeface="Symbol" panose="05050102010706020507" pitchFamily="18" charset="2"/>
              </a:rPr>
              <a:t>Scavengers: </a:t>
            </a:r>
            <a:r>
              <a:rPr lang="en-US" altLang="en-US" sz="2400" dirty="0" smtClean="0">
                <a:latin typeface="+mj-lt"/>
                <a:cs typeface="Arial" panose="020B0604020202020204" pitchFamily="34" charset="0"/>
                <a:sym typeface="Symbol" panose="05050102010706020507" pitchFamily="18" charset="2"/>
              </a:rPr>
              <a:t>store and/or neutralize small ligands (e.g. casein)</a:t>
            </a:r>
          </a:p>
          <a:p>
            <a:pPr lvl="1" algn="l" rtl="0" eaLnBrk="1" hangingPunct="1">
              <a:lnSpc>
                <a:spcPct val="150000"/>
              </a:lnSpc>
              <a:spcBef>
                <a:spcPct val="50000"/>
              </a:spcBef>
              <a:buFont typeface="Wingdings" panose="05000000000000000000" pitchFamily="2" charset="2"/>
              <a:buChar char="Ø"/>
              <a:defRPr/>
            </a:pPr>
            <a:r>
              <a:rPr lang="en-US" altLang="en-US" sz="2400" b="1" dirty="0" smtClean="0">
                <a:latin typeface="+mj-lt"/>
                <a:cs typeface="Arial" panose="020B0604020202020204" pitchFamily="34" charset="0"/>
                <a:sym typeface="Symbol" panose="05050102010706020507" pitchFamily="18" charset="2"/>
              </a:rPr>
              <a:t>Display sites (IDRs): </a:t>
            </a:r>
            <a:r>
              <a:rPr lang="en-US" altLang="en-US" sz="2400" dirty="0" smtClean="0">
                <a:latin typeface="+mj-lt"/>
                <a:cs typeface="Arial" panose="020B0604020202020204" pitchFamily="34" charset="0"/>
                <a:sym typeface="Symbol" panose="05050102010706020507" pitchFamily="18" charset="2"/>
              </a:rPr>
              <a:t>targets for post-translational modifications </a:t>
            </a:r>
          </a:p>
          <a:p>
            <a:pPr lvl="1" algn="l" rtl="0" eaLnBrk="1" hangingPunct="1">
              <a:lnSpc>
                <a:spcPct val="150000"/>
              </a:lnSpc>
              <a:spcBef>
                <a:spcPct val="50000"/>
              </a:spcBef>
              <a:buFont typeface="Wingdings" panose="05000000000000000000" pitchFamily="2" charset="2"/>
              <a:buChar char="Ø"/>
              <a:defRPr/>
            </a:pPr>
            <a:r>
              <a:rPr lang="en-US" altLang="en-US" sz="2400" b="1" dirty="0" smtClean="0">
                <a:latin typeface="+mj-lt"/>
                <a:cs typeface="Arial" panose="020B0604020202020204" pitchFamily="34" charset="0"/>
                <a:sym typeface="Symbol" panose="05050102010706020507" pitchFamily="18" charset="2"/>
              </a:rPr>
              <a:t>Chaperones: </a:t>
            </a:r>
            <a:r>
              <a:rPr lang="en-US" altLang="en-US" sz="2400" dirty="0" smtClean="0">
                <a:latin typeface="+mj-lt"/>
                <a:cs typeface="Arial" panose="020B0604020202020204" pitchFamily="34" charset="0"/>
                <a:sym typeface="Symbol" panose="05050102010706020507" pitchFamily="18" charset="2"/>
              </a:rPr>
              <a:t>assist the folding of proteins and RNA molecules</a:t>
            </a:r>
          </a:p>
        </p:txBody>
      </p:sp>
    </p:spTree>
    <p:extLst>
      <p:ext uri="{BB962C8B-B14F-4D97-AF65-F5344CB8AC3E}">
        <p14:creationId xmlns:p14="http://schemas.microsoft.com/office/powerpoint/2010/main" val="389735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2400" b="0" i="0" u="none" strike="noStrike" cap="none" normalizeH="0" baseline="0" smtClean="0">
            <a:ln>
              <a:noFill/>
            </a:ln>
            <a:solidFill>
              <a:schemeClr val="tx1"/>
            </a:solidFill>
            <a:effectLst/>
            <a:latin typeface="Times New Roman" pitchFamily="18" charset="0"/>
            <a:cs typeface="Times New Roman (Hebr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2400" b="0" i="0" u="none" strike="noStrike" cap="none" normalizeH="0" baseline="0" smtClean="0">
            <a:ln>
              <a:noFill/>
            </a:ln>
            <a:solidFill>
              <a:schemeClr val="tx1"/>
            </a:solidFill>
            <a:effectLst/>
            <a:latin typeface="Times New Roman" pitchFamily="18" charset="0"/>
            <a:cs typeface="Times New Roman (Hebrew)" charset="0"/>
          </a:defRPr>
        </a:defPPr>
      </a:lstStyle>
    </a:lnDef>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8956</TotalTime>
  <Words>3171</Words>
  <Application>Microsoft Office PowerPoint</Application>
  <PresentationFormat>On-screen Show (4:3)</PresentationFormat>
  <Paragraphs>202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Symbol</vt:lpstr>
      <vt:lpstr>Times New Roman</vt:lpstr>
      <vt:lpstr>Times New Roman (Hebrew)</vt:lpstr>
      <vt:lpstr>Wingdings</vt:lpstr>
      <vt:lpstr>עיצוב ברירת מחדל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Amit Kessel</dc:creator>
  <cp:lastModifiedBy>Amit Kessel</cp:lastModifiedBy>
  <cp:revision>532</cp:revision>
  <dcterms:created xsi:type="dcterms:W3CDTF">2009-01-23T19:23:54Z</dcterms:created>
  <dcterms:modified xsi:type="dcterms:W3CDTF">2021-06-02T14:33:48Z</dcterms:modified>
</cp:coreProperties>
</file>