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816" r:id="rId4"/>
  </p:sldMasterIdLst>
  <p:notesMasterIdLst>
    <p:notesMasterId r:id="rId39"/>
  </p:notesMasterIdLst>
  <p:handoutMasterIdLst>
    <p:handoutMasterId r:id="rId40"/>
  </p:handoutMasterIdLst>
  <p:sldIdLst>
    <p:sldId id="324" r:id="rId5"/>
    <p:sldId id="277" r:id="rId6"/>
    <p:sldId id="293" r:id="rId7"/>
    <p:sldId id="302" r:id="rId8"/>
    <p:sldId id="313" r:id="rId9"/>
    <p:sldId id="294" r:id="rId10"/>
    <p:sldId id="327" r:id="rId11"/>
    <p:sldId id="328" r:id="rId12"/>
    <p:sldId id="329" r:id="rId13"/>
    <p:sldId id="298" r:id="rId14"/>
    <p:sldId id="331" r:id="rId15"/>
    <p:sldId id="320" r:id="rId16"/>
    <p:sldId id="296" r:id="rId17"/>
    <p:sldId id="315" r:id="rId18"/>
    <p:sldId id="316" r:id="rId19"/>
    <p:sldId id="295" r:id="rId20"/>
    <p:sldId id="319" r:id="rId21"/>
    <p:sldId id="269" r:id="rId22"/>
    <p:sldId id="317" r:id="rId23"/>
    <p:sldId id="332" r:id="rId24"/>
    <p:sldId id="300" r:id="rId25"/>
    <p:sldId id="330" r:id="rId26"/>
    <p:sldId id="299" r:id="rId27"/>
    <p:sldId id="304" r:id="rId28"/>
    <p:sldId id="321" r:id="rId29"/>
    <p:sldId id="305" r:id="rId30"/>
    <p:sldId id="322" r:id="rId31"/>
    <p:sldId id="325" r:id="rId32"/>
    <p:sldId id="326" r:id="rId33"/>
    <p:sldId id="303" r:id="rId34"/>
    <p:sldId id="309" r:id="rId35"/>
    <p:sldId id="311" r:id="rId36"/>
    <p:sldId id="271" r:id="rId37"/>
    <p:sldId id="272"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39933"/>
    <a:srgbClr val="FF0000"/>
    <a:srgbClr val="FFFF00"/>
    <a:srgbClr val="FF9900"/>
    <a:srgbClr val="996633"/>
    <a:srgbClr val="0066FF"/>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279" autoAdjust="0"/>
    <p:restoredTop sz="84919" autoAdjust="0"/>
  </p:normalViewPr>
  <p:slideViewPr>
    <p:cSldViewPr snapToGrid="0">
      <p:cViewPr varScale="1">
        <p:scale>
          <a:sx n="59" d="100"/>
          <a:sy n="59" d="100"/>
        </p:scale>
        <p:origin x="175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0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ea typeface="+mn-ea"/>
                <a:cs typeface="Times New Roman" pitchFamily="18" charset="0"/>
              </a:defRPr>
            </a:lvl1pPr>
          </a:lstStyle>
          <a:p>
            <a:pPr>
              <a:defRPr/>
            </a:pPr>
            <a:endParaRPr lang="en-US"/>
          </a:p>
        </p:txBody>
      </p:sp>
      <p:sp>
        <p:nvSpPr>
          <p:cNvPr id="5123" name="Rectangle 3"/>
          <p:cNvSpPr>
            <a:spLocks noGrp="1" noChangeArrowheads="1"/>
          </p:cNvSpPr>
          <p:nvPr>
            <p:ph type="dt" sz="quarter" idx="1"/>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200">
                <a:ea typeface="+mn-ea"/>
                <a:cs typeface="Times New Roman" pitchFamily="18" charset="0"/>
              </a:defRPr>
            </a:lvl1pPr>
          </a:lstStyle>
          <a:p>
            <a:pPr>
              <a:defRPr/>
            </a:pPr>
            <a:endParaRPr lang="en-US"/>
          </a:p>
        </p:txBody>
      </p:sp>
      <p:sp>
        <p:nvSpPr>
          <p:cNvPr id="5124" name="Rectangle 4"/>
          <p:cNvSpPr>
            <a:spLocks noGrp="1" noChangeArrowheads="1"/>
          </p:cNvSpPr>
          <p:nvPr>
            <p:ph type="ftr" sz="quarter" idx="2"/>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ea typeface="+mn-ea"/>
                <a:cs typeface="Times New Roman" pitchFamily="18" charset="0"/>
              </a:defRPr>
            </a:lvl1pPr>
          </a:lstStyle>
          <a:p>
            <a:pPr>
              <a:defRPr/>
            </a:pPr>
            <a:endParaRPr lang="en-US"/>
          </a:p>
        </p:txBody>
      </p:sp>
      <p:sp>
        <p:nvSpPr>
          <p:cNvPr id="5125" name="Rectangle 5"/>
          <p:cNvSpPr>
            <a:spLocks noGrp="1" noChangeArrowheads="1"/>
          </p:cNvSpPr>
          <p:nvPr>
            <p:ph type="sldNum" sz="quarter" idx="3"/>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eaLnBrk="1" hangingPunct="1">
              <a:defRPr sz="1200">
                <a:ea typeface="Times New Roman (Hebrew)" charset="0"/>
                <a:cs typeface="Times New Roman" panose="02020603050405020304" pitchFamily="18" charset="0"/>
              </a:defRPr>
            </a:lvl1pPr>
          </a:lstStyle>
          <a:p>
            <a:pPr>
              <a:defRPr/>
            </a:pPr>
            <a:fld id="{FFF6358D-A863-430B-8998-6A9AC083F1B6}" type="slidenum">
              <a:rPr lang="en-US" altLang="en-US"/>
              <a:pPr>
                <a:defRPr/>
              </a:pPr>
              <a:t>‹#›</a:t>
            </a:fld>
            <a:endParaRPr lang="en-US" altLang="en-US"/>
          </a:p>
        </p:txBody>
      </p:sp>
    </p:spTree>
    <p:extLst>
      <p:ext uri="{BB962C8B-B14F-4D97-AF65-F5344CB8AC3E}">
        <p14:creationId xmlns:p14="http://schemas.microsoft.com/office/powerpoint/2010/main" val="2526973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ea typeface="+mn-ea"/>
                <a:cs typeface="Times New Roman" pitchFamily="18" charset="0"/>
              </a:defRPr>
            </a:lvl1pPr>
          </a:lstStyle>
          <a:p>
            <a:pPr>
              <a:defRPr/>
            </a:pPr>
            <a:endParaRPr lang="en-US"/>
          </a:p>
        </p:txBody>
      </p:sp>
      <p:sp>
        <p:nvSpPr>
          <p:cNvPr id="7171" name="Rectangle 3"/>
          <p:cNvSpPr>
            <a:spLocks noGrp="1" noChangeArrowheads="1"/>
          </p:cNvSpPr>
          <p:nvPr>
            <p:ph type="dt" idx="1"/>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200">
                <a:ea typeface="+mn-ea"/>
                <a:cs typeface="Times New Roman" pitchFamily="18"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p>
        </p:txBody>
      </p:sp>
      <p:sp>
        <p:nvSpPr>
          <p:cNvPr id="7174" name="Rectangle 6"/>
          <p:cNvSpPr>
            <a:spLocks noGrp="1" noChangeArrowheads="1"/>
          </p:cNvSpPr>
          <p:nvPr>
            <p:ph type="ftr" sz="quarter" idx="4"/>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ea typeface="+mn-ea"/>
                <a:cs typeface="Times New Roman" pitchFamily="18" charset="0"/>
              </a:defRPr>
            </a:lvl1pPr>
          </a:lstStyle>
          <a:p>
            <a:pPr>
              <a:defRPr/>
            </a:pPr>
            <a:endParaRPr lang="en-US"/>
          </a:p>
        </p:txBody>
      </p:sp>
      <p:sp>
        <p:nvSpPr>
          <p:cNvPr id="7175" name="Rectangle 7"/>
          <p:cNvSpPr>
            <a:spLocks noGrp="1" noChangeArrowheads="1"/>
          </p:cNvSpPr>
          <p:nvPr>
            <p:ph type="sldNum" sz="quarter" idx="5"/>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eaLnBrk="1" hangingPunct="1">
              <a:defRPr sz="1200">
                <a:ea typeface="Times New Roman (Hebrew)" charset="0"/>
                <a:cs typeface="Times New Roman" panose="02020603050405020304" pitchFamily="18" charset="0"/>
              </a:defRPr>
            </a:lvl1pPr>
          </a:lstStyle>
          <a:p>
            <a:pPr>
              <a:defRPr/>
            </a:pPr>
            <a:fld id="{515EED7E-B0D2-43CE-9CB8-79169F6903EF}" type="slidenum">
              <a:rPr lang="en-US" altLang="en-US"/>
              <a:pPr>
                <a:defRPr/>
              </a:pPr>
              <a:t>‹#›</a:t>
            </a:fld>
            <a:endParaRPr lang="en-US" altLang="en-US"/>
          </a:p>
        </p:txBody>
      </p:sp>
    </p:spTree>
    <p:extLst>
      <p:ext uri="{BB962C8B-B14F-4D97-AF65-F5344CB8AC3E}">
        <p14:creationId xmlns:p14="http://schemas.microsoft.com/office/powerpoint/2010/main" val="167739425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r>
              <a:rPr lang="en-US" altLang="en-US" dirty="0" smtClean="0"/>
              <a:t>Folding is a spontaneous process, which means it involves a negative change in free energy. </a:t>
            </a:r>
            <a:r>
              <a:rPr lang="el-GR" altLang="en-US" dirty="0" smtClean="0"/>
              <a:t>Δ</a:t>
            </a:r>
            <a:r>
              <a:rPr lang="en-US" altLang="en-US" dirty="0" smtClean="0"/>
              <a:t>G is used instead of </a:t>
            </a:r>
            <a:r>
              <a:rPr lang="el-GR" altLang="en-US" dirty="0" smtClean="0"/>
              <a:t>Δ</a:t>
            </a:r>
            <a:r>
              <a:rPr lang="en-US" altLang="en-US" dirty="0" smtClean="0"/>
              <a:t>S because the latter is a measure of process direction only in an isolated system, which has constant energy and volume. Biological systems are based on solids and liquids. Therefore, in these systems the temperature and pressure are constant, and the energy (and to a lesser extant the volume) are those that change. </a:t>
            </a:r>
            <a:r>
              <a:rPr lang="en-US" altLang="en-US" b="1" dirty="0" smtClean="0"/>
              <a:t>G is defined as the energy that can be used for non-expansion work under conditions of constant temp. and pressure.</a:t>
            </a:r>
          </a:p>
          <a:p>
            <a:pPr marL="171450" indent="-171450" algn="l" rtl="0">
              <a:buFontTx/>
              <a:buChar char="•"/>
            </a:pPr>
            <a:endParaRPr lang="en-US" altLang="en-US" b="1" dirty="0" smtClean="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b="1" kern="1200" dirty="0" smtClean="0">
                <a:solidFill>
                  <a:schemeClr val="tx1"/>
                </a:solidFill>
                <a:effectLst/>
                <a:latin typeface="Times New Roman" pitchFamily="18" charset="0"/>
                <a:ea typeface="+mn-ea"/>
                <a:cs typeface="Times New Roman" pitchFamily="18" charset="0"/>
              </a:rPr>
              <a:t>Figure 2.23. Solvent exposure of various protein regions in the folded vs. unfolded states. </a:t>
            </a:r>
            <a:r>
              <a:rPr lang="en-US" sz="1200" kern="1200" dirty="0" smtClean="0">
                <a:solidFill>
                  <a:schemeClr val="tx1"/>
                </a:solidFill>
                <a:effectLst/>
                <a:latin typeface="Times New Roman" pitchFamily="18" charset="0"/>
                <a:ea typeface="+mn-ea"/>
                <a:cs typeface="Times New Roman" pitchFamily="18" charset="0"/>
              </a:rPr>
              <a:t>Polar and nonpolar residues are colored in magenta and green, respectively. The solvent (water) molecules surrounding the protein are represented as spheres. In the folded state, nonpolar residues reside mainly in the protein core away from the solvent, whereas in the unfolded state both polar and nonpolar residues are exposed to the solvent. Still, the folded state contains patches of hydrophobic residues, as explained in the main text. Water molecules were added to the protein computationally by the </a:t>
            </a:r>
            <a:r>
              <a:rPr lang="en-US" sz="1200" kern="1200" dirty="0" err="1" smtClean="0">
                <a:solidFill>
                  <a:schemeClr val="tx1"/>
                </a:solidFill>
                <a:effectLst/>
                <a:latin typeface="Times New Roman" pitchFamily="18" charset="0"/>
                <a:ea typeface="+mn-ea"/>
                <a:cs typeface="Times New Roman" pitchFamily="18" charset="0"/>
              </a:rPr>
              <a:t>PDB_hydro</a:t>
            </a:r>
            <a:r>
              <a:rPr lang="en-US" sz="1200" kern="1200" dirty="0" smtClean="0">
                <a:solidFill>
                  <a:schemeClr val="tx1"/>
                </a:solidFill>
                <a:effectLst/>
                <a:latin typeface="Times New Roman" pitchFamily="18" charset="0"/>
                <a:ea typeface="+mn-ea"/>
                <a:cs typeface="Times New Roman" pitchFamily="18" charset="0"/>
              </a:rPr>
              <a:t> server </a:t>
            </a:r>
            <a:r>
              <a:rPr lang="en-US" sz="1200" kern="1200" baseline="30000" dirty="0" smtClean="0">
                <a:solidFill>
                  <a:schemeClr val="tx1"/>
                </a:solidFill>
                <a:effectLst/>
                <a:latin typeface="Times New Roman" pitchFamily="18" charset="0"/>
                <a:ea typeface="+mn-ea"/>
                <a:cs typeface="Times New Roman" pitchFamily="18" charset="0"/>
              </a:rPr>
              <a:t>[277]</a:t>
            </a:r>
            <a:r>
              <a:rPr lang="en-US" sz="1200" kern="1200" dirty="0" smtClean="0">
                <a:solidFill>
                  <a:schemeClr val="tx1"/>
                </a:solidFill>
                <a:effectLst/>
                <a:latin typeface="Times New Roman" pitchFamily="18" charset="0"/>
                <a:ea typeface="+mn-ea"/>
                <a:cs typeface="Times New Roman" pitchFamily="18" charset="0"/>
              </a:rPr>
              <a:t> (</a:t>
            </a:r>
            <a:r>
              <a:rPr lang="en-US" sz="1200" kern="1200" dirty="0" err="1" smtClean="0">
                <a:solidFill>
                  <a:schemeClr val="tx1"/>
                </a:solidFill>
                <a:effectLst/>
                <a:latin typeface="Times New Roman" pitchFamily="18" charset="0"/>
                <a:ea typeface="+mn-ea"/>
                <a:cs typeface="Times New Roman" pitchFamily="18" charset="0"/>
              </a:rPr>
              <a:t>Delarue</a:t>
            </a:r>
            <a:r>
              <a:rPr lang="en-US" sz="1200" kern="1200" dirty="0" smtClean="0">
                <a:solidFill>
                  <a:schemeClr val="tx1"/>
                </a:solidFill>
                <a:effectLst/>
                <a:latin typeface="Times New Roman" pitchFamily="18" charset="0"/>
                <a:ea typeface="+mn-ea"/>
                <a:cs typeface="Times New Roman" pitchFamily="18" charset="0"/>
              </a:rPr>
              <a:t> group, </a:t>
            </a:r>
            <a:r>
              <a:rPr lang="en-US" sz="1200" kern="1200" dirty="0" err="1" smtClean="0">
                <a:solidFill>
                  <a:schemeClr val="tx1"/>
                </a:solidFill>
                <a:effectLst/>
                <a:latin typeface="Times New Roman" pitchFamily="18" charset="0"/>
                <a:ea typeface="+mn-ea"/>
                <a:cs typeface="Times New Roman" pitchFamily="18" charset="0"/>
              </a:rPr>
              <a:t>Institut</a:t>
            </a:r>
            <a:r>
              <a:rPr lang="en-US" sz="1200" kern="1200" dirty="0" smtClean="0">
                <a:solidFill>
                  <a:schemeClr val="tx1"/>
                </a:solidFill>
                <a:effectLst/>
                <a:latin typeface="Times New Roman" pitchFamily="18" charset="0"/>
                <a:ea typeface="+mn-ea"/>
                <a:cs typeface="Times New Roman" pitchFamily="18" charset="0"/>
              </a:rPr>
              <a:t> Pasteur </a:t>
            </a:r>
            <a:r>
              <a:rPr lang="en-US" sz="1200" kern="1200" baseline="30000" dirty="0" smtClean="0">
                <a:solidFill>
                  <a:schemeClr val="tx1"/>
                </a:solidFill>
                <a:effectLst/>
                <a:latin typeface="Times New Roman" pitchFamily="18" charset="0"/>
                <a:ea typeface="+mn-ea"/>
                <a:cs typeface="Times New Roman" pitchFamily="18" charset="0"/>
              </a:rPr>
              <a:t>[278]</a:t>
            </a:r>
            <a:r>
              <a:rPr lang="en-US" sz="1200" kern="1200" dirty="0" smtClean="0">
                <a:solidFill>
                  <a:schemeClr val="tx1"/>
                </a:solidFill>
                <a:effectLst/>
                <a:latin typeface="Times New Roman" pitchFamily="18" charset="0"/>
                <a:ea typeface="+mn-ea"/>
                <a:cs typeface="Times New Roman" pitchFamily="18" charset="0"/>
              </a:rPr>
              <a:t>). </a:t>
            </a:r>
            <a:endParaRPr lang="en-US" altLang="en-US" b="1" dirty="0" smtClean="0"/>
          </a:p>
          <a:p>
            <a:pPr marL="0" indent="0" algn="l" rtl="0">
              <a:buFontTx/>
              <a:buNone/>
            </a:pPr>
            <a:endParaRPr lang="en-US" altLang="en-US" b="1" dirty="0" smtClean="0"/>
          </a:p>
          <a:p>
            <a:pPr marL="171450" indent="-171450" algn="l" rtl="0">
              <a:buFontTx/>
              <a:buChar char="•"/>
            </a:pPr>
            <a:endParaRPr lang="en-US" altLang="en-US" dirty="0"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742950" indent="-28575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11430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6002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20574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a:lstStyle>
          <a:p>
            <a:fld id="{E5CAD690-B821-4652-B4D0-F31D9CC78165}" type="slidenum">
              <a:rPr lang="en-US" altLang="en-US" sz="1200" smtClean="0">
                <a:cs typeface="Times New Roman" panose="02020603050405020304" pitchFamily="18" charset="0"/>
              </a:rPr>
              <a:pPr/>
              <a:t>3</a:t>
            </a:fld>
            <a:endParaRPr lang="en-US" altLang="en-US" sz="1200" smtClean="0">
              <a:cs typeface="Times New Roman" panose="02020603050405020304" pitchFamily="18" charset="0"/>
            </a:endParaRPr>
          </a:p>
        </p:txBody>
      </p:sp>
    </p:spTree>
    <p:extLst>
      <p:ext uri="{BB962C8B-B14F-4D97-AF65-F5344CB8AC3E}">
        <p14:creationId xmlns:p14="http://schemas.microsoft.com/office/powerpoint/2010/main" val="1224744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5B62D966-7FD5-4F9C-9B13-613939B23AC8}" type="slidenum">
              <a:rPr lang="en-US" altLang="en-US" smtClean="0">
                <a:ea typeface="Times New Roman (Hebrew)" panose="02020603050405020304" pitchFamily="18" charset="0"/>
                <a:cs typeface="Times New Roman (Hebrew)" panose="02020603050405020304" pitchFamily="18" charset="0"/>
              </a:rPr>
              <a:pPr algn="l">
                <a:spcBef>
                  <a:spcPct val="0"/>
                </a:spcBef>
              </a:pPr>
              <a:t>12</a:t>
            </a:fld>
            <a:endParaRPr lang="en-US" altLang="en-US" smtClean="0">
              <a:ea typeface="Times New Roman (Hebrew)" panose="02020603050405020304" pitchFamily="18" charset="0"/>
              <a:cs typeface="Times New Roman (Hebrew)" panose="02020603050405020304" pitchFamily="18" charset="0"/>
            </a:endParaRPr>
          </a:p>
        </p:txBody>
      </p:sp>
      <p:sp>
        <p:nvSpPr>
          <p:cNvPr id="38915" name="Rectangle 2050"/>
          <p:cNvSpPr>
            <a:spLocks noGrp="1" noRot="1" noChangeAspect="1" noChangeArrowheads="1" noTextEdit="1"/>
          </p:cNvSpPr>
          <p:nvPr>
            <p:ph type="sldImg"/>
          </p:nvPr>
        </p:nvSpPr>
        <p:spPr>
          <a:ln/>
        </p:spPr>
      </p:sp>
      <p:sp>
        <p:nvSpPr>
          <p:cNvPr id="38916"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pPr>
            <a:r>
              <a:rPr lang="en-US" altLang="en-US" dirty="0" smtClean="0"/>
              <a:t>Mutational and partitioning studies yield a similar correlations between </a:t>
            </a:r>
            <a:r>
              <a:rPr lang="en-US" altLang="en-US" dirty="0" err="1" smtClean="0"/>
              <a:t>Δ</a:t>
            </a:r>
            <a:r>
              <a:rPr lang="en-US" altLang="en-US" i="1" dirty="0" err="1" smtClean="0"/>
              <a:t>G</a:t>
            </a:r>
            <a:r>
              <a:rPr lang="en-US" altLang="en-US" i="1" baseline="-25000" dirty="0" err="1" smtClean="0"/>
              <a:t>np</a:t>
            </a:r>
            <a:r>
              <a:rPr lang="en-US" altLang="en-US" i="1" dirty="0" smtClean="0"/>
              <a:t> </a:t>
            </a:r>
            <a:r>
              <a:rPr lang="en-US" altLang="en-US" dirty="0" smtClean="0"/>
              <a:t>and SA. For example, -2 kcal/</a:t>
            </a:r>
            <a:r>
              <a:rPr lang="en-US" altLang="en-US" dirty="0" err="1" smtClean="0"/>
              <a:t>mol</a:t>
            </a:r>
            <a:r>
              <a:rPr lang="en-US" altLang="en-US" dirty="0" smtClean="0"/>
              <a:t> for the complete burial of a methyl group (SA=80 Å</a:t>
            </a:r>
            <a:r>
              <a:rPr lang="en-US" altLang="en-US" baseline="30000" dirty="0" smtClean="0"/>
              <a:t>2</a:t>
            </a:r>
            <a:r>
              <a:rPr lang="en-US" altLang="en-US" dirty="0" smtClean="0"/>
              <a:t>).</a:t>
            </a:r>
            <a:endParaRPr lang="he-IL" altLang="en-US" dirty="0" smtClean="0"/>
          </a:p>
        </p:txBody>
      </p:sp>
    </p:spTree>
    <p:extLst>
      <p:ext uri="{BB962C8B-B14F-4D97-AF65-F5344CB8AC3E}">
        <p14:creationId xmlns:p14="http://schemas.microsoft.com/office/powerpoint/2010/main" val="4166278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226D0625-B593-46C3-B4B4-D803692A340F}" type="slidenum">
              <a:rPr lang="en-US" altLang="en-US" smtClean="0">
                <a:ea typeface="Times New Roman (Hebrew)" panose="02020603050405020304" pitchFamily="18" charset="0"/>
                <a:cs typeface="Times New Roman (Hebrew)" panose="02020603050405020304" pitchFamily="18" charset="0"/>
              </a:rPr>
              <a:pPr algn="l">
                <a:spcBef>
                  <a:spcPct val="0"/>
                </a:spcBef>
              </a:pPr>
              <a:t>13</a:t>
            </a:fld>
            <a:endParaRPr lang="en-US" altLang="en-US" smtClean="0">
              <a:ea typeface="Times New Roman (Hebrew)" panose="02020603050405020304" pitchFamily="18" charset="0"/>
              <a:cs typeface="Times New Roman (Hebrew)"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Times New Roman" pitchFamily="18" charset="0"/>
                <a:ea typeface="+mn-ea"/>
                <a:cs typeface="Times New Roman" pitchFamily="18" charset="0"/>
              </a:rPr>
              <a:t>Figure 2.6. Hydrogen bonds involving protein amino acids. </a:t>
            </a:r>
            <a:r>
              <a:rPr lang="en-US" sz="1200" kern="1200" dirty="0" smtClean="0">
                <a:solidFill>
                  <a:schemeClr val="tx1"/>
                </a:solidFill>
                <a:effectLst/>
                <a:latin typeface="Times New Roman" pitchFamily="18" charset="0"/>
                <a:ea typeface="+mn-ea"/>
                <a:cs typeface="Times New Roman" pitchFamily="18" charset="0"/>
              </a:rPr>
              <a:t>(b) The surface of the enzyme acetylcholine esterase (PDB entry 1acj) is shown in cyan. Two hydrogen bonds are shown (black dashed lines). The first is between an </a:t>
            </a:r>
            <a:r>
              <a:rPr lang="en-US" sz="1200" kern="1200" dirty="0" err="1" smtClean="0">
                <a:solidFill>
                  <a:schemeClr val="tx1"/>
                </a:solidFill>
                <a:effectLst/>
                <a:latin typeface="Times New Roman" pitchFamily="18" charset="0"/>
                <a:ea typeface="+mn-ea"/>
                <a:cs typeface="Times New Roman" pitchFamily="18" charset="0"/>
              </a:rPr>
              <a:t>Asn</a:t>
            </a:r>
            <a:r>
              <a:rPr lang="en-US" sz="1200" kern="1200" dirty="0" smtClean="0">
                <a:solidFill>
                  <a:schemeClr val="tx1"/>
                </a:solidFill>
                <a:effectLst/>
                <a:latin typeface="Times New Roman" pitchFamily="18" charset="0"/>
                <a:ea typeface="+mn-ea"/>
                <a:cs typeface="Times New Roman" pitchFamily="18" charset="0"/>
              </a:rPr>
              <a:t> residue of the protein and a solvent water molecule. The other hydrogen bond is between two Lys residues inside the protein. All interacting residues are presented as sticks and colored by atom type. </a:t>
            </a:r>
            <a:endParaRPr lang="en-US" sz="1200" b="1" kern="1200" dirty="0" smtClean="0">
              <a:solidFill>
                <a:schemeClr val="tx1"/>
              </a:solidFill>
              <a:effectLst/>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28835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8C9F458E-4D0B-4CDD-8655-DF392BF432B5}" type="slidenum">
              <a:rPr lang="en-US" altLang="en-US" smtClean="0">
                <a:ea typeface="Times New Roman (Hebrew)" panose="02020603050405020304" pitchFamily="18" charset="0"/>
                <a:cs typeface="Times New Roman (Hebrew)" panose="02020603050405020304" pitchFamily="18" charset="0"/>
              </a:rPr>
              <a:pPr algn="l">
                <a:spcBef>
                  <a:spcPct val="0"/>
                </a:spcBef>
              </a:pPr>
              <a:t>14</a:t>
            </a:fld>
            <a:endParaRPr lang="en-US" altLang="en-US" smtClean="0">
              <a:ea typeface="Times New Roman (Hebrew)" panose="02020603050405020304" pitchFamily="18" charset="0"/>
              <a:cs typeface="Times New Roman (Hebrew)"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Times New Roman" pitchFamily="18" charset="0"/>
                <a:ea typeface="+mn-ea"/>
                <a:cs typeface="Times New Roman" pitchFamily="18" charset="0"/>
              </a:rPr>
              <a:t>Figure 2.23. Solvent exposure of various protein regions in the folded vs. unfolded states. </a:t>
            </a:r>
            <a:r>
              <a:rPr lang="en-US" sz="1200" kern="1200" dirty="0" smtClean="0">
                <a:solidFill>
                  <a:schemeClr val="tx1"/>
                </a:solidFill>
                <a:effectLst/>
                <a:latin typeface="Times New Roman" pitchFamily="18" charset="0"/>
                <a:ea typeface="+mn-ea"/>
                <a:cs typeface="Times New Roman" pitchFamily="18" charset="0"/>
              </a:rPr>
              <a:t>Polar and nonpolar residues are colored in magenta and green, respectively. The solvent (water) molecules surrounding the protein are represented as spheres. In the folded state, nonpolar residues reside mainly in the protein core away from the solvent, whereas in the unfolded state both polar and nonpolar residues are exposed to the solvent. Still, the folded state contains patches of hydrophobic residues, as explained in the main text. Water molecules were added to the protein computationally by the </a:t>
            </a:r>
            <a:r>
              <a:rPr lang="en-US" sz="1200" kern="1200" dirty="0" err="1" smtClean="0">
                <a:solidFill>
                  <a:schemeClr val="tx1"/>
                </a:solidFill>
                <a:effectLst/>
                <a:latin typeface="Times New Roman" pitchFamily="18" charset="0"/>
                <a:ea typeface="+mn-ea"/>
                <a:cs typeface="Times New Roman" pitchFamily="18" charset="0"/>
              </a:rPr>
              <a:t>PDB_hydro</a:t>
            </a:r>
            <a:r>
              <a:rPr lang="en-US" sz="1200" kern="1200" dirty="0" smtClean="0">
                <a:solidFill>
                  <a:schemeClr val="tx1"/>
                </a:solidFill>
                <a:effectLst/>
                <a:latin typeface="Times New Roman" pitchFamily="18" charset="0"/>
                <a:ea typeface="+mn-ea"/>
                <a:cs typeface="Times New Roman" pitchFamily="18" charset="0"/>
              </a:rPr>
              <a:t> server </a:t>
            </a:r>
            <a:r>
              <a:rPr lang="en-US" sz="1200" kern="1200" baseline="30000" dirty="0" smtClean="0">
                <a:solidFill>
                  <a:schemeClr val="tx1"/>
                </a:solidFill>
                <a:effectLst/>
                <a:latin typeface="Times New Roman" pitchFamily="18" charset="0"/>
                <a:ea typeface="+mn-ea"/>
                <a:cs typeface="Times New Roman" pitchFamily="18" charset="0"/>
              </a:rPr>
              <a:t>[277]</a:t>
            </a:r>
            <a:r>
              <a:rPr lang="en-US" sz="1200" kern="1200" dirty="0" smtClean="0">
                <a:solidFill>
                  <a:schemeClr val="tx1"/>
                </a:solidFill>
                <a:effectLst/>
                <a:latin typeface="Times New Roman" pitchFamily="18" charset="0"/>
                <a:ea typeface="+mn-ea"/>
                <a:cs typeface="Times New Roman" pitchFamily="18" charset="0"/>
              </a:rPr>
              <a:t> (</a:t>
            </a:r>
            <a:r>
              <a:rPr lang="en-US" sz="1200" kern="1200" dirty="0" err="1" smtClean="0">
                <a:solidFill>
                  <a:schemeClr val="tx1"/>
                </a:solidFill>
                <a:effectLst/>
                <a:latin typeface="Times New Roman" pitchFamily="18" charset="0"/>
                <a:ea typeface="+mn-ea"/>
                <a:cs typeface="Times New Roman" pitchFamily="18" charset="0"/>
              </a:rPr>
              <a:t>Delarue</a:t>
            </a:r>
            <a:r>
              <a:rPr lang="en-US" sz="1200" kern="1200" dirty="0" smtClean="0">
                <a:solidFill>
                  <a:schemeClr val="tx1"/>
                </a:solidFill>
                <a:effectLst/>
                <a:latin typeface="Times New Roman" pitchFamily="18" charset="0"/>
                <a:ea typeface="+mn-ea"/>
                <a:cs typeface="Times New Roman" pitchFamily="18" charset="0"/>
              </a:rPr>
              <a:t> group, </a:t>
            </a:r>
            <a:r>
              <a:rPr lang="en-US" sz="1200" kern="1200" dirty="0" err="1" smtClean="0">
                <a:solidFill>
                  <a:schemeClr val="tx1"/>
                </a:solidFill>
                <a:effectLst/>
                <a:latin typeface="Times New Roman" pitchFamily="18" charset="0"/>
                <a:ea typeface="+mn-ea"/>
                <a:cs typeface="Times New Roman" pitchFamily="18" charset="0"/>
              </a:rPr>
              <a:t>Institut</a:t>
            </a:r>
            <a:r>
              <a:rPr lang="en-US" sz="1200" kern="1200" dirty="0" smtClean="0">
                <a:solidFill>
                  <a:schemeClr val="tx1"/>
                </a:solidFill>
                <a:effectLst/>
                <a:latin typeface="Times New Roman" pitchFamily="18" charset="0"/>
                <a:ea typeface="+mn-ea"/>
                <a:cs typeface="Times New Roman" pitchFamily="18" charset="0"/>
              </a:rPr>
              <a:t> Pasteur </a:t>
            </a:r>
            <a:r>
              <a:rPr lang="en-US" sz="1200" kern="1200" baseline="30000" dirty="0" smtClean="0">
                <a:solidFill>
                  <a:schemeClr val="tx1"/>
                </a:solidFill>
                <a:effectLst/>
                <a:latin typeface="Times New Roman" pitchFamily="18" charset="0"/>
                <a:ea typeface="+mn-ea"/>
                <a:cs typeface="Times New Roman" pitchFamily="18" charset="0"/>
              </a:rPr>
              <a:t>[278]</a:t>
            </a:r>
            <a:r>
              <a:rPr lang="en-US" sz="1200" kern="1200" dirty="0" smtClean="0">
                <a:solidFill>
                  <a:schemeClr val="tx1"/>
                </a:solidFill>
                <a:effectLst/>
                <a:latin typeface="Times New Roman" pitchFamily="18" charset="0"/>
                <a:ea typeface="+mn-ea"/>
                <a:cs typeface="Times New Roman" pitchFamily="18" charset="0"/>
              </a:rPr>
              <a:t>).</a:t>
            </a:r>
            <a:endParaRPr lang="en-US" altLang="en-US" b="1" dirty="0" smtClean="0"/>
          </a:p>
        </p:txBody>
      </p:sp>
    </p:spTree>
    <p:extLst>
      <p:ext uri="{BB962C8B-B14F-4D97-AF65-F5344CB8AC3E}">
        <p14:creationId xmlns:p14="http://schemas.microsoft.com/office/powerpoint/2010/main" val="592854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19A20F13-1617-43EC-8320-B2B4141DEF22}" type="slidenum">
              <a:rPr lang="en-US" altLang="en-US" smtClean="0">
                <a:ea typeface="Times New Roman (Hebrew)" panose="02020603050405020304" pitchFamily="18" charset="0"/>
                <a:cs typeface="Times New Roman (Hebrew)" panose="02020603050405020304" pitchFamily="18" charset="0"/>
              </a:rPr>
              <a:pPr algn="l">
                <a:spcBef>
                  <a:spcPct val="0"/>
                </a:spcBef>
              </a:pPr>
              <a:t>15</a:t>
            </a:fld>
            <a:endParaRPr lang="en-US" altLang="en-US" smtClean="0">
              <a:ea typeface="Times New Roman (Hebrew)" panose="02020603050405020304" pitchFamily="18" charset="0"/>
              <a:cs typeface="Times New Roman (Hebrew)"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sz="1200" b="1" kern="1200" dirty="0" smtClean="0">
                <a:solidFill>
                  <a:schemeClr val="tx1"/>
                </a:solidFill>
                <a:effectLst/>
                <a:latin typeface="Times New Roman" pitchFamily="18" charset="0"/>
                <a:ea typeface="+mn-ea"/>
                <a:cs typeface="Times New Roman" pitchFamily="18" charset="0"/>
              </a:rPr>
              <a:t>Figure 4.4. Two views of charge </a:t>
            </a:r>
            <a:r>
              <a:rPr lang="en-US" sz="1200" b="1" kern="1200" dirty="0" err="1" smtClean="0">
                <a:solidFill>
                  <a:schemeClr val="tx1"/>
                </a:solidFill>
                <a:effectLst/>
                <a:latin typeface="Times New Roman" pitchFamily="18" charset="0"/>
                <a:ea typeface="+mn-ea"/>
                <a:cs typeface="Times New Roman" pitchFamily="18" charset="0"/>
              </a:rPr>
              <a:t>desolvation</a:t>
            </a:r>
            <a:r>
              <a:rPr lang="en-US" sz="1200" b="1" kern="1200" dirty="0" smtClean="0">
                <a:solidFill>
                  <a:schemeClr val="tx1"/>
                </a:solidFill>
                <a:effectLst/>
                <a:latin typeface="Times New Roman" pitchFamily="18" charset="0"/>
                <a:ea typeface="+mn-ea"/>
                <a:cs typeface="Times New Roman" pitchFamily="18" charset="0"/>
              </a:rPr>
              <a:t> during protein folding. </a:t>
            </a:r>
            <a:r>
              <a:rPr lang="en-US" sz="1200" kern="1200" dirty="0" smtClean="0">
                <a:solidFill>
                  <a:schemeClr val="tx1"/>
                </a:solidFill>
                <a:effectLst/>
                <a:latin typeface="Times New Roman" pitchFamily="18" charset="0"/>
                <a:ea typeface="+mn-ea"/>
                <a:cs typeface="Times New Roman" pitchFamily="18" charset="0"/>
              </a:rPr>
              <a:t>In the unfolded state, protein charges (partial or full) are electrostatically screened by the surrounding water molecules (left). Theoretically, during folding, these charges should be </a:t>
            </a:r>
            <a:r>
              <a:rPr lang="en-US" sz="1200" kern="1200" dirty="0" err="1" smtClean="0">
                <a:solidFill>
                  <a:schemeClr val="tx1"/>
                </a:solidFill>
                <a:effectLst/>
                <a:latin typeface="Times New Roman" pitchFamily="18" charset="0"/>
                <a:ea typeface="+mn-ea"/>
                <a:cs typeface="Times New Roman" pitchFamily="18" charset="0"/>
              </a:rPr>
              <a:t>desolvated</a:t>
            </a:r>
            <a:r>
              <a:rPr lang="en-US" sz="1200" kern="1200" dirty="0" smtClean="0">
                <a:solidFill>
                  <a:schemeClr val="tx1"/>
                </a:solidFill>
                <a:effectLst/>
                <a:latin typeface="Times New Roman" pitchFamily="18" charset="0"/>
                <a:ea typeface="+mn-ea"/>
                <a:cs typeface="Times New Roman" pitchFamily="18" charset="0"/>
              </a:rPr>
              <a:t> inside the protein core, losing the screening of each of the charges (right). </a:t>
            </a:r>
            <a:endParaRPr lang="he-IL" altLang="en-US" dirty="0" smtClean="0"/>
          </a:p>
        </p:txBody>
      </p:sp>
    </p:spTree>
    <p:extLst>
      <p:ext uri="{BB962C8B-B14F-4D97-AF65-F5344CB8AC3E}">
        <p14:creationId xmlns:p14="http://schemas.microsoft.com/office/powerpoint/2010/main" val="89821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62E1F5E0-65FF-4607-AE4D-405D7F4ADAF5}" type="slidenum">
              <a:rPr lang="en-US" altLang="en-US" smtClean="0">
                <a:ea typeface="Times New Roman (Hebrew)" panose="02020603050405020304" pitchFamily="18" charset="0"/>
                <a:cs typeface="Times New Roman (Hebrew)" panose="02020603050405020304" pitchFamily="18" charset="0"/>
              </a:rPr>
              <a:pPr algn="l">
                <a:spcBef>
                  <a:spcPct val="0"/>
                </a:spcBef>
              </a:pPr>
              <a:t>16</a:t>
            </a:fld>
            <a:endParaRPr lang="en-US" altLang="en-US" smtClean="0">
              <a:ea typeface="Times New Roman (Hebrew)" panose="02020603050405020304" pitchFamily="18" charset="0"/>
              <a:cs typeface="Times New Roman (Hebrew)"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 typeface="Arial" panose="020B0604020202020204" pitchFamily="34" charset="0"/>
              <a:buChar char="•"/>
              <a:defRPr/>
            </a:pPr>
            <a:r>
              <a:rPr lang="en-US" altLang="en-US" dirty="0" smtClean="0"/>
              <a:t>The total free energy of burying core charges is under dispute, however, there seems to be more weight in the stabilization direction. Still, even in studies showing stabilization, the value of the total electrostatic energy varies from </a:t>
            </a:r>
            <a:r>
              <a:rPr lang="en-US" dirty="0" smtClean="0"/>
              <a:t>0 to -7.5 kcal/</a:t>
            </a:r>
            <a:r>
              <a:rPr lang="en-US" dirty="0" err="1" smtClean="0"/>
              <a:t>mol</a:t>
            </a:r>
            <a:r>
              <a:rPr lang="en-US" dirty="0" smtClean="0"/>
              <a:t> for a salt bridge, and 0 to -3.6 kcal/</a:t>
            </a:r>
            <a:r>
              <a:rPr lang="en-US" dirty="0" err="1" smtClean="0"/>
              <a:t>mol</a:t>
            </a:r>
            <a:r>
              <a:rPr lang="en-US" dirty="0" smtClean="0"/>
              <a:t> for a hydrogen bond. </a:t>
            </a:r>
            <a:endParaRPr lang="en-US" altLang="en-US" dirty="0" smtClean="0"/>
          </a:p>
          <a:p>
            <a:pPr marL="171450" indent="-171450" algn="l" rtl="0" eaLnBrk="1" hangingPunct="1">
              <a:buFont typeface="Arial" panose="020B0604020202020204" pitchFamily="34" charset="0"/>
              <a:buChar char="•"/>
              <a:defRPr/>
            </a:pPr>
            <a:endParaRPr lang="en-US" altLang="en-US" dirty="0" smtClean="0"/>
          </a:p>
          <a:p>
            <a:pPr algn="l" rtl="0" eaLnBrk="1" hangingPunct="1"/>
            <a:r>
              <a:rPr lang="en-US" sz="1200" b="1" kern="1200" dirty="0" smtClean="0">
                <a:solidFill>
                  <a:schemeClr val="tx1"/>
                </a:solidFill>
                <a:effectLst/>
                <a:latin typeface="Times New Roman" pitchFamily="18" charset="0"/>
                <a:ea typeface="+mn-ea"/>
                <a:cs typeface="Times New Roman" pitchFamily="18" charset="0"/>
              </a:rPr>
              <a:t>Figure 4.4. Two views of charge </a:t>
            </a:r>
            <a:r>
              <a:rPr lang="en-US" sz="1200" b="1" kern="1200" dirty="0" err="1" smtClean="0">
                <a:solidFill>
                  <a:schemeClr val="tx1"/>
                </a:solidFill>
                <a:effectLst/>
                <a:latin typeface="Times New Roman" pitchFamily="18" charset="0"/>
                <a:ea typeface="+mn-ea"/>
                <a:cs typeface="Times New Roman" pitchFamily="18" charset="0"/>
              </a:rPr>
              <a:t>desolvation</a:t>
            </a:r>
            <a:r>
              <a:rPr lang="en-US" sz="1200" b="1" kern="1200" dirty="0" smtClean="0">
                <a:solidFill>
                  <a:schemeClr val="tx1"/>
                </a:solidFill>
                <a:effectLst/>
                <a:latin typeface="Times New Roman" pitchFamily="18" charset="0"/>
                <a:ea typeface="+mn-ea"/>
                <a:cs typeface="Times New Roman" pitchFamily="18" charset="0"/>
              </a:rPr>
              <a:t> during protein folding. </a:t>
            </a:r>
            <a:r>
              <a:rPr lang="en-US" sz="1200" kern="1200" dirty="0" smtClean="0">
                <a:solidFill>
                  <a:schemeClr val="tx1"/>
                </a:solidFill>
                <a:effectLst/>
                <a:latin typeface="Times New Roman" pitchFamily="18" charset="0"/>
                <a:ea typeface="+mn-ea"/>
                <a:cs typeface="Times New Roman" pitchFamily="18" charset="0"/>
              </a:rPr>
              <a:t>However, in reality, buried charges are almost always surrounded by other charges, which provide at least partial screening.</a:t>
            </a:r>
            <a:endParaRPr lang="he-IL" altLang="en-US" dirty="0" smtClean="0"/>
          </a:p>
        </p:txBody>
      </p:sp>
    </p:spTree>
    <p:extLst>
      <p:ext uri="{BB962C8B-B14F-4D97-AF65-F5344CB8AC3E}">
        <p14:creationId xmlns:p14="http://schemas.microsoft.com/office/powerpoint/2010/main" val="1962430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8053A412-0C51-4BA4-A44F-642CAEDCB43D}" type="slidenum">
              <a:rPr lang="en-US" altLang="en-US" smtClean="0">
                <a:ea typeface="Times New Roman (Hebrew)" panose="02020603050405020304" pitchFamily="18" charset="0"/>
                <a:cs typeface="Times New Roman (Hebrew)" panose="02020603050405020304" pitchFamily="18" charset="0"/>
              </a:rPr>
              <a:pPr algn="l">
                <a:spcBef>
                  <a:spcPct val="0"/>
                </a:spcBef>
              </a:pPr>
              <a:t>17</a:t>
            </a:fld>
            <a:endParaRPr lang="en-US" altLang="en-US" smtClean="0">
              <a:ea typeface="Times New Roman (Hebrew)" panose="02020603050405020304" pitchFamily="18" charset="0"/>
              <a:cs typeface="Times New Roman (Hebrew)" panose="0202060305040502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en-US" altLang="en-US" dirty="0" smtClean="0"/>
          </a:p>
        </p:txBody>
      </p:sp>
    </p:spTree>
    <p:extLst>
      <p:ext uri="{BB962C8B-B14F-4D97-AF65-F5344CB8AC3E}">
        <p14:creationId xmlns:p14="http://schemas.microsoft.com/office/powerpoint/2010/main" val="1657253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58A124A4-3EB0-4603-9E19-7A22ADBCDCFB}" type="slidenum">
              <a:rPr lang="en-US" altLang="en-US" smtClean="0">
                <a:ea typeface="Times New Roman (Hebrew)" panose="02020603050405020304" pitchFamily="18" charset="0"/>
                <a:cs typeface="Times New Roman (Hebrew)" panose="02020603050405020304" pitchFamily="18" charset="0"/>
              </a:rPr>
              <a:pPr algn="l">
                <a:spcBef>
                  <a:spcPct val="0"/>
                </a:spcBef>
              </a:pPr>
              <a:t>18</a:t>
            </a:fld>
            <a:endParaRPr lang="en-US" altLang="en-US" smtClean="0">
              <a:ea typeface="Times New Roman (Hebrew)" panose="02020603050405020304" pitchFamily="18" charset="0"/>
              <a:cs typeface="Times New Roman (Hebrew)"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b="1" smtClean="0"/>
              <a:t>Figure 4.1.2.</a:t>
            </a:r>
            <a:r>
              <a:rPr lang="en-US" altLang="en-US" smtClean="0"/>
              <a:t> </a:t>
            </a:r>
            <a:r>
              <a:rPr lang="en-US" altLang="en-US" b="1" smtClean="0"/>
              <a:t>Entropy changes accompanying the folding of a biopolymer.</a:t>
            </a:r>
            <a:r>
              <a:rPr lang="en-US" altLang="en-US" smtClean="0"/>
              <a:t> The unfolded (top) and folded (bottom) states of the polymer chain are depicted simplistically. The entropy (</a:t>
            </a:r>
            <a:r>
              <a:rPr lang="en-US" altLang="en-US" i="1" smtClean="0"/>
              <a:t>S</a:t>
            </a:r>
            <a:r>
              <a:rPr lang="en-US" altLang="en-US" smtClean="0"/>
              <a:t>) change of the polypeptide chain during the process is shown on the left. The unfolded state is an ensemble of conformations existing in equilibrium, whereas the folded state has only one average conformation*. Thus, the entropy change (of the polypeptide) of the folding process is negative.</a:t>
            </a:r>
          </a:p>
          <a:p>
            <a:pPr algn="l" rtl="0"/>
            <a:r>
              <a:rPr lang="en-US" altLang="en-US" smtClean="0"/>
              <a:t>* As explained in detail in Chapter 5, the native state is itself an ensemble of conformations, which exist in equilibrium. However, it is much smaller than the unfolded state's ensemble. Thus, a significant drop in the entropy of the polypeptide chain takes place upon folding. </a:t>
            </a:r>
            <a:endParaRPr lang="he-IL" altLang="en-US" smtClean="0"/>
          </a:p>
        </p:txBody>
      </p:sp>
    </p:spTree>
    <p:extLst>
      <p:ext uri="{BB962C8B-B14F-4D97-AF65-F5344CB8AC3E}">
        <p14:creationId xmlns:p14="http://schemas.microsoft.com/office/powerpoint/2010/main" val="3507687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0B6C868F-616C-4422-8980-655DE8F7CB45}" type="slidenum">
              <a:rPr lang="en-US" altLang="en-US" smtClean="0">
                <a:ea typeface="Times New Roman (Hebrew)" panose="02020603050405020304" pitchFamily="18" charset="0"/>
                <a:cs typeface="Times New Roman (Hebrew)" panose="02020603050405020304" pitchFamily="18" charset="0"/>
              </a:rPr>
              <a:pPr algn="l">
                <a:spcBef>
                  <a:spcPct val="0"/>
                </a:spcBef>
              </a:pPr>
              <a:t>19</a:t>
            </a:fld>
            <a:endParaRPr lang="en-US" altLang="en-US" smtClean="0">
              <a:ea typeface="Times New Roman (Hebrew)" panose="02020603050405020304" pitchFamily="18" charset="0"/>
              <a:cs typeface="Times New Roman (Hebrew)"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he-IL" altLang="en-US" smtClean="0"/>
          </a:p>
        </p:txBody>
      </p:sp>
    </p:spTree>
    <p:extLst>
      <p:ext uri="{BB962C8B-B14F-4D97-AF65-F5344CB8AC3E}">
        <p14:creationId xmlns:p14="http://schemas.microsoft.com/office/powerpoint/2010/main" val="357082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803993DA-F0ED-44FC-94D3-DC63F13C3D10}" type="slidenum">
              <a:rPr lang="en-US" altLang="en-US" smtClean="0">
                <a:ea typeface="Times New Roman (Hebrew)"/>
                <a:cs typeface="Times New Roman (Hebrew)"/>
              </a:rPr>
              <a:pPr algn="l">
                <a:spcBef>
                  <a:spcPct val="0"/>
                </a:spcBef>
              </a:pPr>
              <a:t>20</a:t>
            </a:fld>
            <a:endParaRPr lang="en-US" altLang="en-US" smtClean="0">
              <a:ea typeface="Times New Roman (Hebrew)"/>
              <a:cs typeface="Times New Roman (Hebrew)"/>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he-IL" altLang="en-US" smtClean="0"/>
          </a:p>
        </p:txBody>
      </p:sp>
    </p:spTree>
    <p:extLst>
      <p:ext uri="{BB962C8B-B14F-4D97-AF65-F5344CB8AC3E}">
        <p14:creationId xmlns:p14="http://schemas.microsoft.com/office/powerpoint/2010/main" val="1597585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E74854E3-F4D4-4ABF-99EB-BBDB2DD4F270}" type="slidenum">
              <a:rPr lang="en-US" altLang="en-US" smtClean="0">
                <a:ea typeface="Times New Roman (Hebrew)" panose="02020603050405020304" pitchFamily="18" charset="0"/>
                <a:cs typeface="Times New Roman (Hebrew)" panose="02020603050405020304" pitchFamily="18" charset="0"/>
              </a:rPr>
              <a:pPr algn="l">
                <a:spcBef>
                  <a:spcPct val="0"/>
                </a:spcBef>
              </a:pPr>
              <a:t>21</a:t>
            </a:fld>
            <a:endParaRPr lang="en-US" altLang="en-US" smtClean="0">
              <a:ea typeface="Times New Roman (Hebrew)" panose="02020603050405020304" pitchFamily="18" charset="0"/>
              <a:cs typeface="Times New Roman (Hebrew)"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sz="1200" b="1" kern="1200" dirty="0" smtClean="0">
                <a:solidFill>
                  <a:schemeClr val="tx1"/>
                </a:solidFill>
                <a:effectLst/>
                <a:latin typeface="Times New Roman" pitchFamily="18" charset="0"/>
                <a:ea typeface="+mn-ea"/>
                <a:cs typeface="Times New Roman" pitchFamily="18" charset="0"/>
              </a:rPr>
              <a:t>Figure 4.3. Solvent accessibility of protein residues.</a:t>
            </a:r>
            <a:r>
              <a:rPr lang="en-US" sz="1200" kern="1200" dirty="0" smtClean="0">
                <a:solidFill>
                  <a:schemeClr val="tx1"/>
                </a:solidFill>
                <a:effectLst/>
                <a:latin typeface="Times New Roman" pitchFamily="18" charset="0"/>
                <a:ea typeface="+mn-ea"/>
                <a:cs typeface="Times New Roman" pitchFamily="18" charset="0"/>
              </a:rPr>
              <a:t> The protein acetylcholine esterase (PDB entry 1acj) is colored by solvent accessibility, from yellow (most accessible) to dark blue (least accessible). The front of the protein has been removed, to make the core visible. Surface, subsurface, and core locations in the protein are marked. </a:t>
            </a:r>
            <a:endParaRPr lang="en-US" altLang="en-US" dirty="0" smtClean="0"/>
          </a:p>
        </p:txBody>
      </p:sp>
    </p:spTree>
    <p:extLst>
      <p:ext uri="{BB962C8B-B14F-4D97-AF65-F5344CB8AC3E}">
        <p14:creationId xmlns:p14="http://schemas.microsoft.com/office/powerpoint/2010/main" val="332996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r>
              <a:rPr lang="en-US" altLang="en-US" dirty="0" smtClean="0"/>
              <a:t>For comparison, the dissociation of a single covalent bond requires ~65-175 kcal/mol.</a:t>
            </a:r>
          </a:p>
          <a:p>
            <a:pPr marL="171450" indent="-171450" algn="l" rtl="0">
              <a:buFontTx/>
              <a:buChar char="•"/>
            </a:pPr>
            <a:endParaRPr lang="en-US" altLang="en-US" dirty="0" smtClean="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b="1" kern="1200" dirty="0" smtClean="0">
                <a:solidFill>
                  <a:schemeClr val="tx1"/>
                </a:solidFill>
                <a:effectLst/>
                <a:latin typeface="Times New Roman" pitchFamily="18" charset="0"/>
                <a:ea typeface="+mn-ea"/>
                <a:cs typeface="Times New Roman" pitchFamily="18" charset="0"/>
              </a:rPr>
              <a:t>Figure 2.23. Solvent exposure of various protein regions in the folded vs. unfolded states. </a:t>
            </a:r>
            <a:r>
              <a:rPr lang="en-US" sz="1200" kern="1200" dirty="0" smtClean="0">
                <a:solidFill>
                  <a:schemeClr val="tx1"/>
                </a:solidFill>
                <a:effectLst/>
                <a:latin typeface="Times New Roman" pitchFamily="18" charset="0"/>
                <a:ea typeface="+mn-ea"/>
                <a:cs typeface="Times New Roman" pitchFamily="18" charset="0"/>
              </a:rPr>
              <a:t>Polar and nonpolar residues are colored in magenta and green, respectively. The solvent (water) molecules surrounding the protein are represented as spheres. In the folded state, nonpolar residues reside mainly in the protein core away from the solvent, whereas in the unfolded state both polar and nonpolar residues are exposed to the solvent. Still, the folded state contains patches of hydrophobic residues, as explained in the main text. Water molecules were added to the protein computationally by the </a:t>
            </a:r>
            <a:r>
              <a:rPr lang="en-US" sz="1200" kern="1200" dirty="0" err="1" smtClean="0">
                <a:solidFill>
                  <a:schemeClr val="tx1"/>
                </a:solidFill>
                <a:effectLst/>
                <a:latin typeface="Times New Roman" pitchFamily="18" charset="0"/>
                <a:ea typeface="+mn-ea"/>
                <a:cs typeface="Times New Roman" pitchFamily="18" charset="0"/>
              </a:rPr>
              <a:t>PDB_hydro</a:t>
            </a:r>
            <a:r>
              <a:rPr lang="en-US" sz="1200" kern="1200" dirty="0" smtClean="0">
                <a:solidFill>
                  <a:schemeClr val="tx1"/>
                </a:solidFill>
                <a:effectLst/>
                <a:latin typeface="Times New Roman" pitchFamily="18" charset="0"/>
                <a:ea typeface="+mn-ea"/>
                <a:cs typeface="Times New Roman" pitchFamily="18" charset="0"/>
              </a:rPr>
              <a:t> server </a:t>
            </a:r>
            <a:r>
              <a:rPr lang="en-US" sz="1200" kern="1200" baseline="30000" dirty="0" smtClean="0">
                <a:solidFill>
                  <a:schemeClr val="tx1"/>
                </a:solidFill>
                <a:effectLst/>
                <a:latin typeface="Times New Roman" pitchFamily="18" charset="0"/>
                <a:ea typeface="+mn-ea"/>
                <a:cs typeface="Times New Roman" pitchFamily="18" charset="0"/>
              </a:rPr>
              <a:t>[277]</a:t>
            </a:r>
            <a:r>
              <a:rPr lang="en-US" sz="1200" kern="1200" dirty="0" smtClean="0">
                <a:solidFill>
                  <a:schemeClr val="tx1"/>
                </a:solidFill>
                <a:effectLst/>
                <a:latin typeface="Times New Roman" pitchFamily="18" charset="0"/>
                <a:ea typeface="+mn-ea"/>
                <a:cs typeface="Times New Roman" pitchFamily="18" charset="0"/>
              </a:rPr>
              <a:t> (</a:t>
            </a:r>
            <a:r>
              <a:rPr lang="en-US" sz="1200" kern="1200" dirty="0" err="1" smtClean="0">
                <a:solidFill>
                  <a:schemeClr val="tx1"/>
                </a:solidFill>
                <a:effectLst/>
                <a:latin typeface="Times New Roman" pitchFamily="18" charset="0"/>
                <a:ea typeface="+mn-ea"/>
                <a:cs typeface="Times New Roman" pitchFamily="18" charset="0"/>
              </a:rPr>
              <a:t>Delarue</a:t>
            </a:r>
            <a:r>
              <a:rPr lang="en-US" sz="1200" kern="1200" dirty="0" smtClean="0">
                <a:solidFill>
                  <a:schemeClr val="tx1"/>
                </a:solidFill>
                <a:effectLst/>
                <a:latin typeface="Times New Roman" pitchFamily="18" charset="0"/>
                <a:ea typeface="+mn-ea"/>
                <a:cs typeface="Times New Roman" pitchFamily="18" charset="0"/>
              </a:rPr>
              <a:t> group, </a:t>
            </a:r>
            <a:r>
              <a:rPr lang="en-US" sz="1200" kern="1200" dirty="0" err="1" smtClean="0">
                <a:solidFill>
                  <a:schemeClr val="tx1"/>
                </a:solidFill>
                <a:effectLst/>
                <a:latin typeface="Times New Roman" pitchFamily="18" charset="0"/>
                <a:ea typeface="+mn-ea"/>
                <a:cs typeface="Times New Roman" pitchFamily="18" charset="0"/>
              </a:rPr>
              <a:t>Institut</a:t>
            </a:r>
            <a:r>
              <a:rPr lang="en-US" sz="1200" kern="1200" dirty="0" smtClean="0">
                <a:solidFill>
                  <a:schemeClr val="tx1"/>
                </a:solidFill>
                <a:effectLst/>
                <a:latin typeface="Times New Roman" pitchFamily="18" charset="0"/>
                <a:ea typeface="+mn-ea"/>
                <a:cs typeface="Times New Roman" pitchFamily="18" charset="0"/>
              </a:rPr>
              <a:t> Pasteur </a:t>
            </a:r>
            <a:r>
              <a:rPr lang="en-US" sz="1200" kern="1200" baseline="30000" dirty="0" smtClean="0">
                <a:solidFill>
                  <a:schemeClr val="tx1"/>
                </a:solidFill>
                <a:effectLst/>
                <a:latin typeface="Times New Roman" pitchFamily="18" charset="0"/>
                <a:ea typeface="+mn-ea"/>
                <a:cs typeface="Times New Roman" pitchFamily="18" charset="0"/>
              </a:rPr>
              <a:t>[278]</a:t>
            </a:r>
            <a:r>
              <a:rPr lang="en-US" sz="1200" kern="1200" dirty="0" smtClean="0">
                <a:solidFill>
                  <a:schemeClr val="tx1"/>
                </a:solidFill>
                <a:effectLst/>
                <a:latin typeface="Times New Roman" pitchFamily="18" charset="0"/>
                <a:ea typeface="+mn-ea"/>
                <a:cs typeface="Times New Roman" pitchFamily="18" charset="0"/>
              </a:rPr>
              <a:t>). </a:t>
            </a:r>
            <a:endParaRPr lang="en-US" altLang="en-US" b="1" dirty="0"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880C5492-7388-48E6-BD36-DB5863C55038}" type="slidenum">
              <a:rPr lang="en-US" altLang="en-US" smtClean="0">
                <a:ea typeface="Times New Roman (Hebrew)" panose="02020603050405020304" pitchFamily="18" charset="0"/>
                <a:cs typeface="Times New Roman (Hebrew)" panose="02020603050405020304" pitchFamily="18" charset="0"/>
              </a:rPr>
              <a:pPr algn="l">
                <a:spcBef>
                  <a:spcPct val="0"/>
                </a:spcBef>
              </a:pPr>
              <a:t>4</a:t>
            </a:fld>
            <a:endParaRPr lang="en-US" altLang="en-US" smtClean="0">
              <a:ea typeface="Times New Roman (Hebrew)" panose="02020603050405020304" pitchFamily="18" charset="0"/>
              <a:cs typeface="Times New Roman (Hebrew)" panose="02020603050405020304" pitchFamily="18" charset="0"/>
            </a:endParaRPr>
          </a:p>
        </p:txBody>
      </p:sp>
    </p:spTree>
    <p:extLst>
      <p:ext uri="{BB962C8B-B14F-4D97-AF65-F5344CB8AC3E}">
        <p14:creationId xmlns:p14="http://schemas.microsoft.com/office/powerpoint/2010/main" val="3052141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977B0451-D404-4CD9-97C6-1C7E88772290}" type="slidenum">
              <a:rPr lang="en-US" altLang="en-US" smtClean="0">
                <a:solidFill>
                  <a:srgbClr val="000000"/>
                </a:solidFill>
                <a:ea typeface="Times New Roman (Hebrew)" panose="02020603050405020304" pitchFamily="18" charset="0"/>
                <a:cs typeface="Times New Roman (Hebrew)" panose="02020603050405020304" pitchFamily="18" charset="0"/>
              </a:rPr>
              <a:pPr algn="l">
                <a:spcBef>
                  <a:spcPct val="0"/>
                </a:spcBef>
              </a:pPr>
              <a:t>22</a:t>
            </a:fld>
            <a:endParaRPr lang="en-US" altLang="en-US" smtClean="0">
              <a:solidFill>
                <a:srgbClr val="000000"/>
              </a:solidFill>
              <a:ea typeface="Times New Roman (Hebrew)" panose="02020603050405020304" pitchFamily="18" charset="0"/>
              <a:cs typeface="Times New Roman (Hebrew)"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defRPr/>
            </a:pPr>
            <a:r>
              <a:rPr lang="en-US" altLang="en-US" dirty="0" smtClean="0"/>
              <a:t>* Two interesting points:</a:t>
            </a:r>
          </a:p>
          <a:p>
            <a:pPr marL="228600" indent="-228600" algn="l" rtl="0" eaLnBrk="1" hangingPunct="1">
              <a:buFont typeface="+mj-lt"/>
              <a:buAutoNum type="arabicPeriod"/>
              <a:defRPr/>
            </a:pPr>
            <a:r>
              <a:rPr lang="en-US" altLang="en-US" dirty="0" smtClean="0"/>
              <a:t>The two main factors in protein folding are entropic: the hydrophobic effect (solvent entropy) which supports folding, and the protein’s entropy, which opposes it.</a:t>
            </a:r>
          </a:p>
          <a:p>
            <a:pPr marL="228600" indent="-228600" algn="l" rtl="0" eaLnBrk="1" hangingPunct="1">
              <a:buFont typeface="+mj-lt"/>
              <a:buAutoNum type="arabicPeriod"/>
              <a:defRPr/>
            </a:pPr>
            <a:r>
              <a:rPr lang="en-US" altLang="en-US" dirty="0" smtClean="0"/>
              <a:t>The hydrophobic effect is not just the driving force for protein folding but also for membrane formation and the formation of the first cells on Earth. This is not surprising considering that life appeared and developed in an aqueous environment.</a:t>
            </a:r>
            <a:endParaRPr lang="he-IL" altLang="en-US" dirty="0" smtClean="0"/>
          </a:p>
        </p:txBody>
      </p:sp>
    </p:spTree>
    <p:extLst>
      <p:ext uri="{BB962C8B-B14F-4D97-AF65-F5344CB8AC3E}">
        <p14:creationId xmlns:p14="http://schemas.microsoft.com/office/powerpoint/2010/main" val="530635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dirty="0" smtClean="0"/>
              <a:t>Proteins fold spontaneously into</a:t>
            </a:r>
            <a:r>
              <a:rPr lang="en-US" altLang="en-US" baseline="0" dirty="0" smtClean="0"/>
              <a:t> their native states because under the conditions that exist within living organisms these folded structures have the least energy, and therefore they are the most stable form of the protein chain. However, when these conditions change, sometimes momentarily, the proteins may lose their native folds and their biological  activity. </a:t>
            </a:r>
            <a:r>
              <a:rPr lang="en-US" altLang="en-US" baseline="0" smtClean="0"/>
              <a:t>This process is called denaturation.</a:t>
            </a:r>
            <a:endParaRPr lang="en-US" altLang="en-US" smtClean="0"/>
          </a:p>
          <a:p>
            <a:pPr marL="171450" indent="-171450" algn="l" rtl="0">
              <a:buFontTx/>
              <a:buChar char="•"/>
            </a:pPr>
            <a:r>
              <a:rPr lang="en-US" altLang="en-US" smtClean="0"/>
              <a:t>The scheme is taking denaturation to the extreme; the native structure doesn’t necessarily have to be lost completely to lose activity.</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5BE75C8D-1935-4286-A4E1-AB0CDE014A97}" type="slidenum">
              <a:rPr lang="en-US" altLang="en-US" smtClean="0">
                <a:ea typeface="Times New Roman (Hebrew)" panose="02020603050405020304" pitchFamily="18" charset="0"/>
                <a:cs typeface="Times New Roman (Hebrew)" panose="02020603050405020304" pitchFamily="18" charset="0"/>
              </a:rPr>
              <a:pPr algn="l">
                <a:spcBef>
                  <a:spcPct val="0"/>
                </a:spcBef>
              </a:pPr>
              <a:t>24</a:t>
            </a:fld>
            <a:endParaRPr lang="en-US" altLang="en-US" smtClean="0">
              <a:ea typeface="Times New Roman (Hebrew)" panose="02020603050405020304" pitchFamily="18" charset="0"/>
              <a:cs typeface="Times New Roman (Hebrew)" panose="02020603050405020304" pitchFamily="18" charset="0"/>
            </a:endParaRPr>
          </a:p>
        </p:txBody>
      </p:sp>
    </p:spTree>
    <p:extLst>
      <p:ext uri="{BB962C8B-B14F-4D97-AF65-F5344CB8AC3E}">
        <p14:creationId xmlns:p14="http://schemas.microsoft.com/office/powerpoint/2010/main" val="715570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r>
              <a:rPr lang="en-US" altLang="en-US" smtClean="0"/>
              <a:t>A more thermodynamic explanation to thermal denaturation: added kinetic energy → unfolded state entropy increases much more than folded state entropy → entropy difference between the two states becomes large enough to drive unfolding.</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CC5A06E6-E387-4E53-A367-B1982AACB878}" type="slidenum">
              <a:rPr lang="en-US" altLang="en-US" smtClean="0">
                <a:ea typeface="Times New Roman (Hebrew)" panose="02020603050405020304" pitchFamily="18" charset="0"/>
                <a:cs typeface="Times New Roman (Hebrew)" panose="02020603050405020304" pitchFamily="18" charset="0"/>
              </a:rPr>
              <a:pPr algn="l">
                <a:spcBef>
                  <a:spcPct val="0"/>
                </a:spcBef>
              </a:pPr>
              <a:t>25</a:t>
            </a:fld>
            <a:endParaRPr lang="en-US" altLang="en-US" smtClean="0">
              <a:ea typeface="Times New Roman (Hebrew)" panose="02020603050405020304" pitchFamily="18" charset="0"/>
              <a:cs typeface="Times New Roman (Hebrew)" panose="02020603050405020304" pitchFamily="18" charset="0"/>
            </a:endParaRPr>
          </a:p>
        </p:txBody>
      </p:sp>
    </p:spTree>
    <p:extLst>
      <p:ext uri="{BB962C8B-B14F-4D97-AF65-F5344CB8AC3E}">
        <p14:creationId xmlns:p14="http://schemas.microsoft.com/office/powerpoint/2010/main" val="1544719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r>
              <a:rPr lang="en-US" altLang="en-US" smtClean="0"/>
              <a:t>The scheme shows an example for indirect loss of activity: a salt bridge is broken due to a pH drop, which protonates an Asp/Glu, making it electrically neutral. The loss of Coulombic stabilization and the increase in polarization energy may lead to structural changes and loss of activity.</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6D607453-C3B1-4380-8BAC-8EC8B351457E}" type="slidenum">
              <a:rPr lang="en-US" altLang="en-US" smtClean="0">
                <a:ea typeface="Times New Roman (Hebrew)" panose="02020603050405020304" pitchFamily="18" charset="0"/>
                <a:cs typeface="Times New Roman (Hebrew)" panose="02020603050405020304" pitchFamily="18" charset="0"/>
              </a:rPr>
              <a:pPr algn="l">
                <a:spcBef>
                  <a:spcPct val="0"/>
                </a:spcBef>
              </a:pPr>
              <a:t>26</a:t>
            </a:fld>
            <a:endParaRPr lang="en-US" altLang="en-US" smtClean="0">
              <a:ea typeface="Times New Roman (Hebrew)" panose="02020603050405020304" pitchFamily="18" charset="0"/>
              <a:cs typeface="Times New Roman (Hebrew)" panose="02020603050405020304" pitchFamily="18" charset="0"/>
            </a:endParaRPr>
          </a:p>
        </p:txBody>
      </p:sp>
    </p:spTree>
    <p:extLst>
      <p:ext uri="{BB962C8B-B14F-4D97-AF65-F5344CB8AC3E}">
        <p14:creationId xmlns:p14="http://schemas.microsoft.com/office/powerpoint/2010/main" val="1949904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r>
              <a:rPr lang="en-US" altLang="en-US" smtClean="0"/>
              <a:t>In multicellular organisms the cells are protected from denaturation thanks to homeostasis. In unicellular organisms the cells must cope with changing conditions.</a:t>
            </a:r>
          </a:p>
          <a:p>
            <a:pPr marL="171450" indent="-171450" algn="l" rtl="0">
              <a:buFontTx/>
              <a:buChar char="•"/>
            </a:pPr>
            <a:r>
              <a:rPr lang="en-US" altLang="en-US" smtClean="0"/>
              <a:t>Such adaptations appear in certain organisms, many of which belong to the Archaea kingdom, which live constantly under extreme environmental conditions: high temperatures (e.g., geysers, warm springs, openings of volcanoes, hydrothermal vents), high salt concentration (e.g., the Dead Sea), or high pressure (e.g., the ocean floor).</a:t>
            </a:r>
          </a:p>
          <a:p>
            <a:pPr marL="171450" indent="-171450" algn="l" rtl="0">
              <a:buFontTx/>
              <a:buChar char="•"/>
            </a:pPr>
            <a:r>
              <a:rPr lang="en-US" altLang="en-US" smtClean="0"/>
              <a:t>Secondary-structure formation is beneficial to stability for two reasons. First, it reduces local chain motions. Second, it allows the pairing of polar backbone groups in hydrogen bonds, which reduces the exposure of these groups to the nonpolar core of the protein. </a:t>
            </a:r>
          </a:p>
          <a:p>
            <a:pPr marL="171450" indent="-171450" algn="l" rtl="0">
              <a:buFontTx/>
              <a:buChar char="•"/>
            </a:pPr>
            <a:r>
              <a:rPr lang="en-US" altLang="en-US" smtClean="0"/>
              <a:t>Salt bridges in hyperthermophiles may be stabilizing due to decrease of the desolvation penalty by (1) optimization of charge masking via polar networks, (2) the fact that the water’s dielectric is decreased at high temperatures, which decreases the dielectric difference between the water and protein core. </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D8A135FE-6FE9-4619-A94E-1556492B1314}" type="slidenum">
              <a:rPr lang="en-US" altLang="en-US" smtClean="0">
                <a:ea typeface="Times New Roman (Hebrew)" panose="02020603050405020304" pitchFamily="18" charset="0"/>
                <a:cs typeface="Times New Roman (Hebrew)" panose="02020603050405020304" pitchFamily="18" charset="0"/>
              </a:rPr>
              <a:pPr algn="l">
                <a:spcBef>
                  <a:spcPct val="0"/>
                </a:spcBef>
              </a:pPr>
              <a:t>28</a:t>
            </a:fld>
            <a:endParaRPr lang="en-US" altLang="en-US" smtClean="0">
              <a:ea typeface="Times New Roman (Hebrew)" panose="02020603050405020304" pitchFamily="18" charset="0"/>
              <a:cs typeface="Times New Roman (Hebrew)" panose="02020603050405020304" pitchFamily="18" charset="0"/>
            </a:endParaRPr>
          </a:p>
        </p:txBody>
      </p:sp>
    </p:spTree>
    <p:extLst>
      <p:ext uri="{BB962C8B-B14F-4D97-AF65-F5344CB8AC3E}">
        <p14:creationId xmlns:p14="http://schemas.microsoft.com/office/powerpoint/2010/main" val="1589869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r>
              <a:rPr lang="en-US" altLang="en-US" smtClean="0"/>
              <a:t>Both thermophiles and psychrophiles increase solubility for different reasons: in the former the added kinetics of protein and solvent makes the bonds between them short-lasting. In the latter the decreased kinetics makes solvent-solvent Hbonds long-lasting, thus reducing the number of protein-solvent bonds.</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E21D1607-7C15-409D-86C2-B949976E6A6E}" type="slidenum">
              <a:rPr lang="en-US" altLang="en-US" smtClean="0">
                <a:ea typeface="Times New Roman (Hebrew)" panose="02020603050405020304" pitchFamily="18" charset="0"/>
                <a:cs typeface="Times New Roman (Hebrew)" panose="02020603050405020304" pitchFamily="18" charset="0"/>
              </a:rPr>
              <a:pPr algn="l">
                <a:spcBef>
                  <a:spcPct val="0"/>
                </a:spcBef>
              </a:pPr>
              <a:t>29</a:t>
            </a:fld>
            <a:endParaRPr lang="en-US" altLang="en-US" smtClean="0">
              <a:ea typeface="Times New Roman (Hebrew)" panose="02020603050405020304" pitchFamily="18" charset="0"/>
              <a:cs typeface="Times New Roman (Hebrew)" panose="02020603050405020304" pitchFamily="18" charset="0"/>
            </a:endParaRPr>
          </a:p>
        </p:txBody>
      </p:sp>
    </p:spTree>
    <p:extLst>
      <p:ext uri="{BB962C8B-B14F-4D97-AF65-F5344CB8AC3E}">
        <p14:creationId xmlns:p14="http://schemas.microsoft.com/office/powerpoint/2010/main" val="457867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B3013853-C93E-4A00-82D3-DB3D2FCBDD62}" type="slidenum">
              <a:rPr lang="en-US" altLang="en-US" smtClean="0">
                <a:ea typeface="Times New Roman (Hebrew)" panose="02020603050405020304" pitchFamily="18" charset="0"/>
                <a:cs typeface="Times New Roman (Hebrew)" panose="02020603050405020304" pitchFamily="18" charset="0"/>
              </a:rPr>
              <a:pPr algn="l">
                <a:spcBef>
                  <a:spcPct val="0"/>
                </a:spcBef>
              </a:pPr>
              <a:t>31</a:t>
            </a:fld>
            <a:endParaRPr lang="en-US" altLang="en-US" smtClean="0">
              <a:ea typeface="Times New Roman (Hebrew)" panose="02020603050405020304" pitchFamily="18" charset="0"/>
              <a:cs typeface="Times New Roman (Hebrew)" panose="02020603050405020304" pitchFamily="18" charset="0"/>
            </a:endParaRPr>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pPr algn="l" rtl="0" eaLnBrk="1" hangingPunct="1"/>
            <a:endParaRPr lang="he-IL" altLang="en-US" smtClean="0"/>
          </a:p>
        </p:txBody>
      </p:sp>
    </p:spTree>
    <p:extLst>
      <p:ext uri="{BB962C8B-B14F-4D97-AF65-F5344CB8AC3E}">
        <p14:creationId xmlns:p14="http://schemas.microsoft.com/office/powerpoint/2010/main" val="2242190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6BDA20EB-C740-43C1-8C4E-D7889774BC92}" type="slidenum">
              <a:rPr lang="en-US" altLang="en-US" smtClean="0">
                <a:ea typeface="Times New Roman (Hebrew)" panose="02020603050405020304" pitchFamily="18" charset="0"/>
                <a:cs typeface="Times New Roman (Hebrew)" panose="02020603050405020304" pitchFamily="18" charset="0"/>
              </a:rPr>
              <a:pPr algn="l">
                <a:spcBef>
                  <a:spcPct val="0"/>
                </a:spcBef>
              </a:pPr>
              <a:t>32</a:t>
            </a:fld>
            <a:endParaRPr lang="en-US" altLang="en-US" smtClean="0">
              <a:ea typeface="Times New Roman (Hebrew)" panose="02020603050405020304" pitchFamily="18" charset="0"/>
              <a:cs typeface="Times New Roman (Hebrew)" panose="02020603050405020304" pitchFamily="18" charset="0"/>
            </a:endParaRPr>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pPr algn="l" rtl="0" eaLnBrk="1" hangingPunct="1"/>
            <a:endParaRPr lang="he-IL" altLang="en-US" smtClean="0"/>
          </a:p>
        </p:txBody>
      </p:sp>
    </p:spTree>
    <p:extLst>
      <p:ext uri="{BB962C8B-B14F-4D97-AF65-F5344CB8AC3E}">
        <p14:creationId xmlns:p14="http://schemas.microsoft.com/office/powerpoint/2010/main" val="3417478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94012D2E-C231-4506-BE03-7B135827B788}" type="slidenum">
              <a:rPr lang="en-US" altLang="en-US" smtClean="0">
                <a:ea typeface="Times New Roman (Hebrew)" panose="02020603050405020304" pitchFamily="18" charset="0"/>
                <a:cs typeface="Times New Roman (Hebrew)" panose="02020603050405020304" pitchFamily="18" charset="0"/>
              </a:rPr>
              <a:pPr algn="l">
                <a:spcBef>
                  <a:spcPct val="0"/>
                </a:spcBef>
              </a:pPr>
              <a:t>33</a:t>
            </a:fld>
            <a:endParaRPr lang="en-US" altLang="en-US" smtClean="0">
              <a:ea typeface="Times New Roman (Hebrew)" panose="02020603050405020304" pitchFamily="18" charset="0"/>
              <a:cs typeface="Times New Roman (Hebrew)" panose="02020603050405020304"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he-IL" altLang="en-US" smtClean="0"/>
          </a:p>
        </p:txBody>
      </p:sp>
    </p:spTree>
    <p:extLst>
      <p:ext uri="{BB962C8B-B14F-4D97-AF65-F5344CB8AC3E}">
        <p14:creationId xmlns:p14="http://schemas.microsoft.com/office/powerpoint/2010/main" val="808509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C39AE679-22DF-4338-8258-1EBECB362400}" type="slidenum">
              <a:rPr lang="en-US" altLang="en-US" smtClean="0">
                <a:ea typeface="Times New Roman (Hebrew)" panose="02020603050405020304" pitchFamily="18" charset="0"/>
                <a:cs typeface="Times New Roman (Hebrew)" panose="02020603050405020304" pitchFamily="18" charset="0"/>
              </a:rPr>
              <a:pPr algn="l">
                <a:spcBef>
                  <a:spcPct val="0"/>
                </a:spcBef>
              </a:pPr>
              <a:t>34</a:t>
            </a:fld>
            <a:endParaRPr lang="en-US" altLang="en-US" smtClean="0">
              <a:ea typeface="Times New Roman (Hebrew)" panose="02020603050405020304" pitchFamily="18" charset="0"/>
              <a:cs typeface="Times New Roman (Hebrew)"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sz="1200" b="1" kern="1200" dirty="0" smtClean="0">
                <a:solidFill>
                  <a:schemeClr val="tx1"/>
                </a:solidFill>
                <a:effectLst/>
                <a:latin typeface="Times New Roman" pitchFamily="18" charset="0"/>
                <a:ea typeface="+mn-ea"/>
                <a:cs typeface="Times New Roman" pitchFamily="18" charset="0"/>
              </a:rPr>
              <a:t>Figure 4.5. Stabilizing mutations in </a:t>
            </a:r>
            <a:r>
              <a:rPr lang="en-US" sz="1200" b="1" kern="1200" dirty="0" err="1" smtClean="0">
                <a:solidFill>
                  <a:schemeClr val="tx1"/>
                </a:solidFill>
                <a:effectLst/>
                <a:latin typeface="Times New Roman" pitchFamily="18" charset="0"/>
                <a:ea typeface="+mn-ea"/>
                <a:cs typeface="Times New Roman" pitchFamily="18" charset="0"/>
              </a:rPr>
              <a:t>subtilisin</a:t>
            </a:r>
            <a:r>
              <a:rPr lang="en-US" sz="1200" b="1" kern="1200" smtClean="0">
                <a:solidFill>
                  <a:schemeClr val="tx1"/>
                </a:solidFill>
                <a:effectLst/>
                <a:latin typeface="Times New Roman" pitchFamily="18" charset="0"/>
                <a:ea typeface="+mn-ea"/>
                <a:cs typeface="Times New Roman" pitchFamily="18" charset="0"/>
              </a:rPr>
              <a:t>. </a:t>
            </a:r>
            <a:r>
              <a:rPr lang="en-US" sz="1200" kern="1200" smtClean="0">
                <a:solidFill>
                  <a:schemeClr val="tx1"/>
                </a:solidFill>
                <a:effectLst/>
                <a:latin typeface="Times New Roman" pitchFamily="18" charset="0"/>
                <a:ea typeface="+mn-ea"/>
                <a:cs typeface="Times New Roman" pitchFamily="18" charset="0"/>
              </a:rPr>
              <a:t>(</a:t>
            </a:r>
            <a:r>
              <a:rPr lang="en-US" sz="1200" kern="1200" dirty="0" smtClean="0">
                <a:solidFill>
                  <a:schemeClr val="tx1"/>
                </a:solidFill>
                <a:effectLst/>
                <a:latin typeface="Times New Roman" pitchFamily="18" charset="0"/>
                <a:ea typeface="+mn-ea"/>
                <a:cs typeface="Times New Roman" pitchFamily="18" charset="0"/>
              </a:rPr>
              <a:t>b) The mutated </a:t>
            </a:r>
            <a:r>
              <a:rPr lang="en-US" sz="1200" kern="1200" dirty="0" err="1" smtClean="0">
                <a:solidFill>
                  <a:schemeClr val="tx1"/>
                </a:solidFill>
                <a:effectLst/>
                <a:latin typeface="Times New Roman" pitchFamily="18" charset="0"/>
                <a:ea typeface="+mn-ea"/>
                <a:cs typeface="Times New Roman" pitchFamily="18" charset="0"/>
              </a:rPr>
              <a:t>subtilisin</a:t>
            </a:r>
            <a:r>
              <a:rPr lang="en-US" sz="1200" kern="1200" dirty="0" smtClean="0">
                <a:solidFill>
                  <a:schemeClr val="tx1"/>
                </a:solidFill>
                <a:effectLst/>
                <a:latin typeface="Times New Roman" pitchFamily="18" charset="0"/>
                <a:ea typeface="+mn-ea"/>
                <a:cs typeface="Times New Roman" pitchFamily="18" charset="0"/>
              </a:rPr>
              <a:t> BPN. The six mutations shown (as atom-type colored spheres) have been found to confer the highest degree of stabilization to the protein: N218S, G169A, Y217K, M50F, Q206C, and N76D. The change of stability is represented by the free energy change of unfolding, as measured by differential scanning calorimetry </a:t>
            </a:r>
            <a:r>
              <a:rPr lang="en-US" sz="1200" kern="1200" baseline="30000" dirty="0" smtClean="0">
                <a:solidFill>
                  <a:schemeClr val="tx1"/>
                </a:solidFill>
                <a:effectLst/>
                <a:latin typeface="Times New Roman" pitchFamily="18" charset="0"/>
                <a:ea typeface="+mn-ea"/>
                <a:cs typeface="Times New Roman" pitchFamily="18" charset="0"/>
              </a:rPr>
              <a:t>[224]</a:t>
            </a:r>
            <a:r>
              <a:rPr lang="en-US" sz="1200" kern="1200" dirty="0" smtClean="0">
                <a:solidFill>
                  <a:schemeClr val="tx1"/>
                </a:solidFill>
                <a:effectLst/>
                <a:latin typeface="Times New Roman" pitchFamily="18" charset="0"/>
                <a:ea typeface="+mn-ea"/>
                <a:cs typeface="Times New Roman" pitchFamily="18" charset="0"/>
              </a:rPr>
              <a:t>. Each individual mutation increased stability by 0.3-1.3 kcal/</a:t>
            </a:r>
            <a:r>
              <a:rPr lang="en-US" sz="1200" kern="1200" dirty="0" err="1" smtClean="0">
                <a:solidFill>
                  <a:schemeClr val="tx1"/>
                </a:solidFill>
                <a:effectLst/>
                <a:latin typeface="Times New Roman" pitchFamily="18" charset="0"/>
                <a:ea typeface="+mn-ea"/>
                <a:cs typeface="Times New Roman" pitchFamily="18" charset="0"/>
              </a:rPr>
              <a:t>mol</a:t>
            </a:r>
            <a:r>
              <a:rPr lang="en-US" sz="1200" kern="1200" dirty="0" smtClean="0">
                <a:solidFill>
                  <a:schemeClr val="tx1"/>
                </a:solidFill>
                <a:effectLst/>
                <a:latin typeface="Times New Roman" pitchFamily="18" charset="0"/>
                <a:ea typeface="+mn-ea"/>
                <a:cs typeface="Times New Roman" pitchFamily="18" charset="0"/>
              </a:rPr>
              <a:t>, and together they increased stability by 3.8 kcal/mol. The image demonstrates the surface location of all the mutations save one, and the proximity of some to the two Ca</a:t>
            </a:r>
            <a:r>
              <a:rPr lang="en-US" sz="1200" kern="1200" baseline="30000" dirty="0" smtClean="0">
                <a:solidFill>
                  <a:schemeClr val="tx1"/>
                </a:solidFill>
                <a:effectLst/>
                <a:latin typeface="Times New Roman" pitchFamily="18" charset="0"/>
                <a:ea typeface="+mn-ea"/>
                <a:cs typeface="Times New Roman" pitchFamily="18" charset="0"/>
              </a:rPr>
              <a:t>2+</a:t>
            </a:r>
            <a:r>
              <a:rPr lang="en-US" sz="1200" kern="1200" dirty="0" smtClean="0">
                <a:solidFill>
                  <a:schemeClr val="tx1"/>
                </a:solidFill>
                <a:effectLst/>
                <a:latin typeface="Times New Roman" pitchFamily="18" charset="0"/>
                <a:ea typeface="+mn-ea"/>
                <a:cs typeface="Times New Roman" pitchFamily="18" charset="0"/>
              </a:rPr>
              <a:t> binding sites (the two cations are colored gray). </a:t>
            </a:r>
            <a:endParaRPr lang="en-US" altLang="en-US" dirty="0" smtClean="0"/>
          </a:p>
        </p:txBody>
      </p:sp>
    </p:spTree>
    <p:extLst>
      <p:ext uri="{BB962C8B-B14F-4D97-AF65-F5344CB8AC3E}">
        <p14:creationId xmlns:p14="http://schemas.microsoft.com/office/powerpoint/2010/main" val="3894716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r>
              <a:rPr lang="en-US" altLang="en-US" smtClean="0"/>
              <a:t>The fact that at -5 kcal/mol the native state is 99.9% occupied suggests that there has been no impetus for the evolutionary process to create proteins, which are much more stable than what we see today. </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F14A8079-0E89-498B-A3DB-ACB60E4F38BF}" type="slidenum">
              <a:rPr lang="en-US" altLang="en-US" smtClean="0">
                <a:ea typeface="Times New Roman (Hebrew)" panose="02020603050405020304" pitchFamily="18" charset="0"/>
                <a:cs typeface="Times New Roman (Hebrew)" panose="02020603050405020304" pitchFamily="18" charset="0"/>
              </a:rPr>
              <a:pPr algn="l">
                <a:spcBef>
                  <a:spcPct val="0"/>
                </a:spcBef>
              </a:pPr>
              <a:t>5</a:t>
            </a:fld>
            <a:endParaRPr lang="en-US" altLang="en-US" smtClean="0">
              <a:ea typeface="Times New Roman (Hebrew)" panose="02020603050405020304" pitchFamily="18" charset="0"/>
              <a:cs typeface="Times New Roman (Hebrew)" panose="02020603050405020304" pitchFamily="18" charset="0"/>
            </a:endParaRPr>
          </a:p>
        </p:txBody>
      </p:sp>
    </p:spTree>
    <p:extLst>
      <p:ext uri="{BB962C8B-B14F-4D97-AF65-F5344CB8AC3E}">
        <p14:creationId xmlns:p14="http://schemas.microsoft.com/office/powerpoint/2010/main" val="26254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r>
              <a:rPr lang="en-US" altLang="en-US" dirty="0" smtClean="0"/>
              <a:t>An enthalpic-favorable process (e.g. the formation of a covalent bond or non-covalent interaction) involves a decrease in enthalpy, by releasing heat from the molecule to its environment.</a:t>
            </a:r>
          </a:p>
          <a:p>
            <a:pPr marL="171450" indent="-171450" algn="l" rtl="0">
              <a:buFontTx/>
              <a:buChar char="•"/>
            </a:pPr>
            <a:endParaRPr lang="en-US" altLang="en-US" dirty="0" smtClean="0"/>
          </a:p>
          <a:p>
            <a:pPr marL="171450" indent="-171450" algn="l" rtl="0"/>
            <a:r>
              <a:rPr lang="en-US" sz="1200" b="1" kern="1200" dirty="0" smtClean="0">
                <a:solidFill>
                  <a:schemeClr val="tx1"/>
                </a:solidFill>
                <a:effectLst/>
                <a:latin typeface="Times New Roman" pitchFamily="18" charset="0"/>
                <a:ea typeface="+mn-ea"/>
                <a:cs typeface="Times New Roman" pitchFamily="18" charset="0"/>
              </a:rPr>
              <a:t>Figure 4.2. DSC measurement of the thermal denaturation of the protein ubiquitin (adapted from </a:t>
            </a:r>
            <a:r>
              <a:rPr lang="en-US" sz="1200" b="1" kern="1200" baseline="30000" dirty="0" smtClean="0">
                <a:solidFill>
                  <a:schemeClr val="tx1"/>
                </a:solidFill>
                <a:effectLst/>
                <a:latin typeface="Times New Roman" pitchFamily="18" charset="0"/>
                <a:ea typeface="+mn-ea"/>
                <a:cs typeface="Times New Roman" pitchFamily="18" charset="0"/>
              </a:rPr>
              <a:t>[5]</a:t>
            </a:r>
            <a:r>
              <a:rPr lang="en-US" sz="1200" b="1" kern="1200" dirty="0" smtClean="0">
                <a:solidFill>
                  <a:schemeClr val="tx1"/>
                </a:solidFill>
                <a:effectLst/>
                <a:latin typeface="Times New Roman" pitchFamily="18" charset="0"/>
                <a:ea typeface="+mn-ea"/>
                <a:cs typeface="Times New Roman" pitchFamily="18" charset="0"/>
              </a:rPr>
              <a:t>).</a:t>
            </a:r>
            <a:r>
              <a:rPr lang="en-US" sz="1200" kern="1200" dirty="0" smtClean="0">
                <a:solidFill>
                  <a:schemeClr val="tx1"/>
                </a:solidFill>
                <a:effectLst/>
                <a:latin typeface="Times New Roman" pitchFamily="18" charset="0"/>
                <a:ea typeface="+mn-ea"/>
                <a:cs typeface="Times New Roman" pitchFamily="18" charset="0"/>
              </a:rPr>
              <a:t> The curve depicts </a:t>
            </a:r>
            <a:r>
              <a:rPr lang="en-US" sz="1200" i="1" kern="1200" dirty="0" smtClean="0">
                <a:solidFill>
                  <a:schemeClr val="tx1"/>
                </a:solidFill>
                <a:effectLst/>
                <a:latin typeface="Times New Roman" pitchFamily="18" charset="0"/>
                <a:ea typeface="+mn-ea"/>
                <a:cs typeface="Times New Roman" pitchFamily="18" charset="0"/>
              </a:rPr>
              <a:t>C</a:t>
            </a:r>
            <a:r>
              <a:rPr lang="en-US" sz="1200" i="1" kern="1200" baseline="-25000" dirty="0" smtClean="0">
                <a:solidFill>
                  <a:schemeClr val="tx1"/>
                </a:solidFill>
                <a:effectLst/>
                <a:latin typeface="Times New Roman" pitchFamily="18" charset="0"/>
                <a:ea typeface="+mn-ea"/>
                <a:cs typeface="Times New Roman" pitchFamily="18" charset="0"/>
              </a:rPr>
              <a:t>P</a:t>
            </a:r>
            <a:r>
              <a:rPr lang="en-US" sz="1200" kern="1200" dirty="0" smtClean="0">
                <a:solidFill>
                  <a:schemeClr val="tx1"/>
                </a:solidFill>
                <a:effectLst/>
                <a:latin typeface="Times New Roman" pitchFamily="18" charset="0"/>
                <a:ea typeface="+mn-ea"/>
                <a:cs typeface="Times New Roman" pitchFamily="18" charset="0"/>
              </a:rPr>
              <a:t> as a function of temperature, where </a:t>
            </a:r>
            <a:r>
              <a:rPr lang="en-US" sz="1200" i="1" kern="1200" dirty="0" smtClean="0">
                <a:solidFill>
                  <a:schemeClr val="tx1"/>
                </a:solidFill>
                <a:effectLst/>
                <a:latin typeface="Times New Roman" pitchFamily="18" charset="0"/>
                <a:ea typeface="+mn-ea"/>
                <a:cs typeface="Times New Roman" pitchFamily="18" charset="0"/>
              </a:rPr>
              <a:t>T</a:t>
            </a:r>
            <a:r>
              <a:rPr lang="en-US" sz="1200" i="1" kern="1200" baseline="-25000" dirty="0" smtClean="0">
                <a:solidFill>
                  <a:schemeClr val="tx1"/>
                </a:solidFill>
                <a:effectLst/>
                <a:latin typeface="Times New Roman" pitchFamily="18" charset="0"/>
                <a:ea typeface="+mn-ea"/>
                <a:cs typeface="Times New Roman" pitchFamily="18" charset="0"/>
              </a:rPr>
              <a:t>m</a:t>
            </a:r>
            <a:r>
              <a:rPr lang="en-US" sz="1200" kern="1200" dirty="0" smtClean="0">
                <a:solidFill>
                  <a:schemeClr val="tx1"/>
                </a:solidFill>
                <a:effectLst/>
                <a:latin typeface="Times New Roman" pitchFamily="18" charset="0"/>
                <a:ea typeface="+mn-ea"/>
                <a:cs typeface="Times New Roman" pitchFamily="18" charset="0"/>
              </a:rPr>
              <a:t> is the transition temperature. </a:t>
            </a:r>
            <a:endParaRPr lang="en-US" alt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742950" indent="-28575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11430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6002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20574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a:lstStyle>
          <a:p>
            <a:fld id="{5C1C87F4-F17F-42B1-BA22-7AC97E8E83CF}" type="slidenum">
              <a:rPr lang="en-US" altLang="en-US" sz="1200" smtClean="0">
                <a:cs typeface="Times New Roman" panose="02020603050405020304" pitchFamily="18" charset="0"/>
              </a:rPr>
              <a:pPr/>
              <a:t>6</a:t>
            </a:fld>
            <a:endParaRPr lang="en-US" altLang="en-US" sz="1200" smtClean="0">
              <a:cs typeface="Times New Roman" panose="02020603050405020304" pitchFamily="18" charset="0"/>
            </a:endParaRPr>
          </a:p>
        </p:txBody>
      </p:sp>
    </p:spTree>
    <p:extLst>
      <p:ext uri="{BB962C8B-B14F-4D97-AF65-F5344CB8AC3E}">
        <p14:creationId xmlns:p14="http://schemas.microsoft.com/office/powerpoint/2010/main" val="1356615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F1104408-DF4C-45E1-AF69-13E82E80DD36}" type="slidenum">
              <a:rPr lang="en-US" altLang="en-US" smtClean="0">
                <a:solidFill>
                  <a:srgbClr val="000000"/>
                </a:solidFill>
                <a:ea typeface="Times New Roman (Hebrew)" panose="02020603050405020304" pitchFamily="18" charset="0"/>
                <a:cs typeface="Times New Roman (Hebrew)" panose="02020603050405020304" pitchFamily="18" charset="0"/>
              </a:rPr>
              <a:pPr algn="l">
                <a:spcBef>
                  <a:spcPct val="0"/>
                </a:spcBef>
              </a:pPr>
              <a:t>7</a:t>
            </a:fld>
            <a:endParaRPr lang="en-US" altLang="en-US" smtClean="0">
              <a:solidFill>
                <a:srgbClr val="000000"/>
              </a:solidFill>
              <a:ea typeface="Times New Roman (Hebrew)" panose="02020603050405020304" pitchFamily="18" charset="0"/>
              <a:cs typeface="Times New Roman (Hebrew)" panose="02020603050405020304"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pPr>
            <a:r>
              <a:rPr lang="en-US" altLang="en-US" smtClean="0"/>
              <a:t>The change in kinetic energy at a fixed temperature is zero.</a:t>
            </a:r>
          </a:p>
          <a:p>
            <a:pPr marL="171450" indent="-171450" algn="l" rtl="0" eaLnBrk="1" hangingPunct="1">
              <a:buFontTx/>
              <a:buChar char="•"/>
            </a:pPr>
            <a:r>
              <a:rPr lang="en-US" altLang="en-US" smtClean="0"/>
              <a:t>The potential energy is the position-dependent energy of an object within a field (electric, gravitational, magnetic). In molecules, the objects are atoms, and the fields are electric. The interactions between them can be represented as covalent bonds and non-covalent interactions (electrostatic and vdW, but not nonpolar).</a:t>
            </a:r>
          </a:p>
        </p:txBody>
      </p:sp>
      <p:sp>
        <p:nvSpPr>
          <p:cNvPr id="2" name="Header Placeholder 1"/>
          <p:cNvSpPr>
            <a:spLocks noGrp="1"/>
          </p:cNvSpPr>
          <p:nvPr>
            <p:ph type="hdr" sz="quarter"/>
          </p:nvPr>
        </p:nvSpPr>
        <p:spPr/>
        <p:txBody>
          <a:bodyPr/>
          <a:lstStyle/>
          <a:p>
            <a:pPr>
              <a:defRPr/>
            </a:pPr>
            <a:r>
              <a:rPr lang="en-US">
                <a:solidFill>
                  <a:srgbClr val="000000"/>
                </a:solidFill>
              </a:rPr>
              <a:t>Kessel &amp; Ben-Tal's Introcution to Proteins</a:t>
            </a:r>
          </a:p>
        </p:txBody>
      </p:sp>
    </p:spTree>
    <p:extLst>
      <p:ext uri="{BB962C8B-B14F-4D97-AF65-F5344CB8AC3E}">
        <p14:creationId xmlns:p14="http://schemas.microsoft.com/office/powerpoint/2010/main" val="1503076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5D08423D-17EF-4FFF-9272-A6A821EFD1BB}" type="slidenum">
              <a:rPr lang="en-US" altLang="en-US" smtClean="0">
                <a:solidFill>
                  <a:srgbClr val="000000"/>
                </a:solidFill>
                <a:ea typeface="Times New Roman (Hebrew)" panose="02020603050405020304" pitchFamily="18" charset="0"/>
                <a:cs typeface="Times New Roman (Hebrew)" panose="02020603050405020304" pitchFamily="18" charset="0"/>
              </a:rPr>
              <a:pPr algn="l">
                <a:spcBef>
                  <a:spcPct val="0"/>
                </a:spcBef>
              </a:pPr>
              <a:t>8</a:t>
            </a:fld>
            <a:endParaRPr lang="en-US" altLang="en-US" smtClean="0">
              <a:solidFill>
                <a:srgbClr val="000000"/>
              </a:solidFill>
              <a:ea typeface="Times New Roman (Hebrew)" panose="02020603050405020304" pitchFamily="18" charset="0"/>
              <a:cs typeface="Times New Roman (Hebrew)" panose="02020603050405020304"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pPr>
            <a:r>
              <a:rPr lang="en-US" altLang="en-US" smtClean="0"/>
              <a:t>Electrostatic and vdW interactions involve mainly enthalpy changes, whereas nonpolar interactions involve solvent entropy changes.</a:t>
            </a:r>
          </a:p>
        </p:txBody>
      </p:sp>
      <p:sp>
        <p:nvSpPr>
          <p:cNvPr id="2" name="Header Placeholder 1"/>
          <p:cNvSpPr>
            <a:spLocks noGrp="1"/>
          </p:cNvSpPr>
          <p:nvPr>
            <p:ph type="hdr" sz="quarter"/>
          </p:nvPr>
        </p:nvSpPr>
        <p:spPr/>
        <p:txBody>
          <a:bodyPr/>
          <a:lstStyle/>
          <a:p>
            <a:pPr>
              <a:defRPr/>
            </a:pPr>
            <a:r>
              <a:rPr lang="en-US">
                <a:solidFill>
                  <a:srgbClr val="000000"/>
                </a:solidFill>
              </a:rPr>
              <a:t>Kessel &amp; Ben-Tal's Introcution to Proteins</a:t>
            </a:r>
          </a:p>
        </p:txBody>
      </p:sp>
    </p:spTree>
    <p:extLst>
      <p:ext uri="{BB962C8B-B14F-4D97-AF65-F5344CB8AC3E}">
        <p14:creationId xmlns:p14="http://schemas.microsoft.com/office/powerpoint/2010/main" val="1001043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9BC42AD7-D91C-429F-A816-11FF98E83331}" type="slidenum">
              <a:rPr lang="en-US" altLang="en-US" smtClean="0">
                <a:solidFill>
                  <a:srgbClr val="000000"/>
                </a:solidFill>
                <a:ea typeface="Times New Roman (Hebrew)" panose="02020603050405020304" pitchFamily="18" charset="0"/>
                <a:cs typeface="Arial" panose="020B0604020202020204" pitchFamily="34" charset="0"/>
              </a:rPr>
              <a:pPr algn="l">
                <a:spcBef>
                  <a:spcPct val="0"/>
                </a:spcBef>
              </a:pPr>
              <a:t>9</a:t>
            </a:fld>
            <a:endParaRPr lang="en-US" altLang="en-US" smtClean="0">
              <a:solidFill>
                <a:srgbClr val="000000"/>
              </a:solidFill>
              <a:ea typeface="Times New Roman (Hebrew)" panose="02020603050405020304" pitchFamily="18" charset="0"/>
              <a:cs typeface="Arial" panose="020B060402020202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sz="1200" b="1" kern="1200" dirty="0" smtClean="0">
                <a:solidFill>
                  <a:schemeClr val="tx1"/>
                </a:solidFill>
                <a:effectLst/>
                <a:latin typeface="Times New Roman" pitchFamily="18" charset="0"/>
                <a:ea typeface="+mn-ea"/>
                <a:cs typeface="Arial" charset="0"/>
              </a:rPr>
              <a:t>Figure 3.1.1. A simple force field. </a:t>
            </a:r>
            <a:r>
              <a:rPr lang="en-US" sz="1200" kern="1200" dirty="0" smtClean="0">
                <a:solidFill>
                  <a:schemeClr val="tx1"/>
                </a:solidFill>
                <a:effectLst/>
                <a:latin typeface="Times New Roman" pitchFamily="18" charset="0"/>
                <a:ea typeface="+mn-ea"/>
                <a:cs typeface="Arial" charset="0"/>
              </a:rPr>
              <a:t>(a-d) The dependency of the potential energy of the system on the following covalent bond factors: (a) Length, </a:t>
            </a:r>
            <a:r>
              <a:rPr lang="en-US" sz="1200" i="1" kern="1200" dirty="0" err="1" smtClean="0">
                <a:solidFill>
                  <a:schemeClr val="tx1"/>
                </a:solidFill>
                <a:effectLst/>
                <a:latin typeface="Times New Roman" pitchFamily="18" charset="0"/>
                <a:ea typeface="+mn-ea"/>
                <a:cs typeface="Arial" charset="0"/>
              </a:rPr>
              <a:t>r</a:t>
            </a:r>
            <a:r>
              <a:rPr lang="en-US" sz="1200" kern="1200" baseline="-25000" dirty="0" err="1" smtClean="0">
                <a:solidFill>
                  <a:schemeClr val="tx1"/>
                </a:solidFill>
                <a:effectLst/>
                <a:latin typeface="Times New Roman" pitchFamily="18" charset="0"/>
                <a:ea typeface="+mn-ea"/>
                <a:cs typeface="Arial" charset="0"/>
              </a:rPr>
              <a:t>i</a:t>
            </a:r>
            <a:r>
              <a:rPr lang="en-US" sz="1200" kern="1200" dirty="0" smtClean="0">
                <a:solidFill>
                  <a:schemeClr val="tx1"/>
                </a:solidFill>
                <a:effectLst/>
                <a:latin typeface="Times New Roman" pitchFamily="18" charset="0"/>
                <a:ea typeface="+mn-ea"/>
                <a:cs typeface="Arial" charset="0"/>
              </a:rPr>
              <a:t>. (b) Valence angle, </a:t>
            </a:r>
            <a:r>
              <a:rPr lang="en-US" sz="1200" i="1" kern="1200" dirty="0" smtClean="0">
                <a:solidFill>
                  <a:schemeClr val="tx1"/>
                </a:solidFill>
                <a:effectLst/>
                <a:latin typeface="Times New Roman" pitchFamily="18" charset="0"/>
                <a:ea typeface="+mn-ea"/>
                <a:cs typeface="Arial" charset="0"/>
                <a:sym typeface="Symbol" panose="05050102010706020507" pitchFamily="18" charset="2"/>
              </a:rPr>
              <a:t></a:t>
            </a:r>
            <a:r>
              <a:rPr lang="en-US" sz="1200" i="1" kern="1200" baseline="-25000" dirty="0" err="1" smtClean="0">
                <a:solidFill>
                  <a:schemeClr val="tx1"/>
                </a:solidFill>
                <a:effectLst/>
                <a:latin typeface="Times New Roman" pitchFamily="18" charset="0"/>
                <a:ea typeface="+mn-ea"/>
                <a:cs typeface="Arial" charset="0"/>
              </a:rPr>
              <a:t>i</a:t>
            </a:r>
            <a:r>
              <a:rPr lang="en-US" sz="1200" kern="1200" dirty="0" smtClean="0">
                <a:solidFill>
                  <a:schemeClr val="tx1"/>
                </a:solidFill>
                <a:effectLst/>
                <a:latin typeface="Times New Roman" pitchFamily="18" charset="0"/>
                <a:ea typeface="+mn-ea"/>
                <a:cs typeface="Arial" charset="0"/>
              </a:rPr>
              <a:t>. (c) Dihedral angle, </a:t>
            </a:r>
            <a:r>
              <a:rPr lang="en-US" sz="1200" i="1" kern="1200" dirty="0" smtClean="0">
                <a:solidFill>
                  <a:schemeClr val="tx1"/>
                </a:solidFill>
                <a:effectLst/>
                <a:latin typeface="Times New Roman" pitchFamily="18" charset="0"/>
                <a:ea typeface="+mn-ea"/>
                <a:cs typeface="Arial" charset="0"/>
                <a:sym typeface="Symbol" panose="05050102010706020507" pitchFamily="18" charset="2"/>
              </a:rPr>
              <a:t></a:t>
            </a:r>
            <a:r>
              <a:rPr lang="en-US" sz="1200" i="1" kern="1200" baseline="-25000" dirty="0" err="1" smtClean="0">
                <a:solidFill>
                  <a:schemeClr val="tx1"/>
                </a:solidFill>
                <a:effectLst/>
                <a:latin typeface="Times New Roman" pitchFamily="18" charset="0"/>
                <a:ea typeface="+mn-ea"/>
                <a:cs typeface="Arial" charset="0"/>
              </a:rPr>
              <a:t>i</a:t>
            </a:r>
            <a:r>
              <a:rPr lang="en-US" sz="1200" kern="1200" dirty="0" smtClean="0">
                <a:solidFill>
                  <a:schemeClr val="tx1"/>
                </a:solidFill>
                <a:effectLst/>
                <a:latin typeface="Times New Roman" pitchFamily="18" charset="0"/>
                <a:ea typeface="+mn-ea"/>
                <a:cs typeface="Arial" charset="0"/>
              </a:rPr>
              <a:t>. (d) Improper dihedral angle, </a:t>
            </a:r>
            <a:r>
              <a:rPr lang="en-US" sz="1200" i="1" kern="1200" dirty="0" smtClean="0">
                <a:solidFill>
                  <a:schemeClr val="tx1"/>
                </a:solidFill>
                <a:effectLst/>
                <a:latin typeface="Times New Roman" pitchFamily="18" charset="0"/>
                <a:ea typeface="+mn-ea"/>
                <a:cs typeface="Arial" charset="0"/>
                <a:sym typeface="Symbol" panose="05050102010706020507" pitchFamily="18" charset="2"/>
              </a:rPr>
              <a:t></a:t>
            </a:r>
            <a:r>
              <a:rPr lang="en-US" sz="1200" i="1" kern="1200" baseline="-25000" dirty="0" err="1" smtClean="0">
                <a:solidFill>
                  <a:schemeClr val="tx1"/>
                </a:solidFill>
                <a:effectLst/>
                <a:latin typeface="Times New Roman" pitchFamily="18" charset="0"/>
                <a:ea typeface="+mn-ea"/>
                <a:cs typeface="Arial" charset="0"/>
              </a:rPr>
              <a:t>i</a:t>
            </a:r>
            <a:r>
              <a:rPr lang="en-US" sz="1200" kern="1200" dirty="0" smtClean="0">
                <a:solidFill>
                  <a:schemeClr val="tx1"/>
                </a:solidFill>
                <a:effectLst/>
                <a:latin typeface="Times New Roman" pitchFamily="18" charset="0"/>
                <a:ea typeface="+mn-ea"/>
                <a:cs typeface="Arial" charset="0"/>
              </a:rPr>
              <a:t>, i.e. deviation from planarity. In all cases, the interaction is depicted as a comparison between the actual value found in the coordinate file (e.g.,</a:t>
            </a:r>
            <a:r>
              <a:rPr lang="en-US" sz="1200" i="1" kern="1200" dirty="0" smtClean="0">
                <a:solidFill>
                  <a:schemeClr val="tx1"/>
                </a:solidFill>
                <a:effectLst/>
                <a:latin typeface="Times New Roman" pitchFamily="18" charset="0"/>
                <a:ea typeface="+mn-ea"/>
                <a:cs typeface="Arial" charset="0"/>
              </a:rPr>
              <a:t> </a:t>
            </a:r>
            <a:r>
              <a:rPr lang="en-US" sz="1200" i="1" kern="1200" dirty="0" err="1" smtClean="0">
                <a:solidFill>
                  <a:schemeClr val="tx1"/>
                </a:solidFill>
                <a:effectLst/>
                <a:latin typeface="Times New Roman" pitchFamily="18" charset="0"/>
                <a:ea typeface="+mn-ea"/>
                <a:cs typeface="Arial" charset="0"/>
              </a:rPr>
              <a:t>r</a:t>
            </a:r>
            <a:r>
              <a:rPr lang="en-US" sz="1200" kern="1200" baseline="-25000" dirty="0" err="1" smtClean="0">
                <a:solidFill>
                  <a:schemeClr val="tx1"/>
                </a:solidFill>
                <a:effectLst/>
                <a:latin typeface="Times New Roman" pitchFamily="18" charset="0"/>
                <a:ea typeface="+mn-ea"/>
                <a:cs typeface="Arial" charset="0"/>
              </a:rPr>
              <a:t>i</a:t>
            </a:r>
            <a:r>
              <a:rPr lang="en-US" sz="1200" kern="1200" dirty="0" smtClean="0">
                <a:solidFill>
                  <a:schemeClr val="tx1"/>
                </a:solidFill>
                <a:effectLst/>
                <a:latin typeface="Times New Roman" pitchFamily="18" charset="0"/>
                <a:ea typeface="+mn-ea"/>
                <a:cs typeface="Arial" charset="0"/>
              </a:rPr>
              <a:t> and </a:t>
            </a:r>
            <a:r>
              <a:rPr lang="en-US" sz="1200" i="1" kern="1200" dirty="0" smtClean="0">
                <a:solidFill>
                  <a:schemeClr val="tx1"/>
                </a:solidFill>
                <a:effectLst/>
                <a:latin typeface="Times New Roman" pitchFamily="18" charset="0"/>
                <a:ea typeface="+mn-ea"/>
                <a:cs typeface="Arial" charset="0"/>
                <a:sym typeface="Symbol" panose="05050102010706020507" pitchFamily="18" charset="2"/>
              </a:rPr>
              <a:t></a:t>
            </a:r>
            <a:r>
              <a:rPr lang="en-US" sz="1200" i="1" kern="1200" baseline="-25000" dirty="0" err="1" smtClean="0">
                <a:solidFill>
                  <a:schemeClr val="tx1"/>
                </a:solidFill>
                <a:effectLst/>
                <a:latin typeface="Times New Roman" pitchFamily="18" charset="0"/>
                <a:ea typeface="+mn-ea"/>
                <a:cs typeface="Arial" charset="0"/>
              </a:rPr>
              <a:t>i</a:t>
            </a:r>
            <a:r>
              <a:rPr lang="en-US" sz="1200" kern="1200" dirty="0" smtClean="0">
                <a:solidFill>
                  <a:schemeClr val="tx1"/>
                </a:solidFill>
                <a:effectLst/>
                <a:latin typeface="Times New Roman" pitchFamily="18" charset="0"/>
                <a:ea typeface="+mn-ea"/>
                <a:cs typeface="Arial" charset="0"/>
              </a:rPr>
              <a:t>) and the theoretical equilibrium value (e.g., </a:t>
            </a:r>
            <a:r>
              <a:rPr lang="en-US" sz="1200" i="1" kern="1200" dirty="0" smtClean="0">
                <a:solidFill>
                  <a:schemeClr val="tx1"/>
                </a:solidFill>
                <a:effectLst/>
                <a:latin typeface="Times New Roman" pitchFamily="18" charset="0"/>
                <a:ea typeface="+mn-ea"/>
                <a:cs typeface="Arial" charset="0"/>
              </a:rPr>
              <a:t>r</a:t>
            </a:r>
            <a:r>
              <a:rPr lang="en-US" sz="1200" i="1" kern="1200" baseline="-25000" dirty="0" smtClean="0">
                <a:solidFill>
                  <a:schemeClr val="tx1"/>
                </a:solidFill>
                <a:effectLst/>
                <a:latin typeface="Times New Roman" pitchFamily="18" charset="0"/>
                <a:ea typeface="+mn-ea"/>
                <a:cs typeface="Arial" charset="0"/>
              </a:rPr>
              <a:t>i,0</a:t>
            </a:r>
            <a:r>
              <a:rPr lang="en-US" sz="1200" kern="1200" dirty="0" smtClean="0">
                <a:solidFill>
                  <a:schemeClr val="tx1"/>
                </a:solidFill>
                <a:effectLst/>
                <a:latin typeface="Times New Roman" pitchFamily="18" charset="0"/>
                <a:ea typeface="+mn-ea"/>
                <a:cs typeface="Arial" charset="0"/>
              </a:rPr>
              <a:t> and </a:t>
            </a:r>
            <a:r>
              <a:rPr lang="en-US" sz="1200" i="1" kern="1200" dirty="0" smtClean="0">
                <a:solidFill>
                  <a:schemeClr val="tx1"/>
                </a:solidFill>
                <a:effectLst/>
                <a:latin typeface="Times New Roman" pitchFamily="18" charset="0"/>
                <a:ea typeface="+mn-ea"/>
                <a:cs typeface="Arial" charset="0"/>
                <a:sym typeface="Symbol" panose="05050102010706020507" pitchFamily="18" charset="2"/>
              </a:rPr>
              <a:t></a:t>
            </a:r>
            <a:r>
              <a:rPr lang="en-US" sz="1200" i="1" kern="1200" baseline="-25000" dirty="0" smtClean="0">
                <a:solidFill>
                  <a:schemeClr val="tx1"/>
                </a:solidFill>
                <a:effectLst/>
                <a:latin typeface="Times New Roman" pitchFamily="18" charset="0"/>
                <a:ea typeface="+mn-ea"/>
                <a:cs typeface="Arial" charset="0"/>
              </a:rPr>
              <a:t>i,0</a:t>
            </a:r>
            <a:r>
              <a:rPr lang="en-US" sz="1200" kern="1200" dirty="0" smtClean="0">
                <a:solidFill>
                  <a:schemeClr val="tx1"/>
                </a:solidFill>
                <a:effectLst/>
                <a:latin typeface="Times New Roman" pitchFamily="18" charset="0"/>
                <a:ea typeface="+mn-ea"/>
                <a:cs typeface="Arial" charset="0"/>
              </a:rPr>
              <a:t>). The parameters </a:t>
            </a:r>
            <a:r>
              <a:rPr lang="en-US" sz="1200" i="1" kern="1200" dirty="0" err="1" smtClean="0">
                <a:solidFill>
                  <a:schemeClr val="tx1"/>
                </a:solidFill>
                <a:effectLst/>
                <a:latin typeface="Times New Roman" pitchFamily="18" charset="0"/>
                <a:ea typeface="+mn-ea"/>
                <a:cs typeface="Arial" charset="0"/>
              </a:rPr>
              <a:t>k</a:t>
            </a:r>
            <a:r>
              <a:rPr lang="en-US" sz="1200" kern="1200" baseline="-25000" dirty="0" err="1" smtClean="0">
                <a:solidFill>
                  <a:schemeClr val="tx1"/>
                </a:solidFill>
                <a:effectLst/>
                <a:latin typeface="Times New Roman" pitchFamily="18" charset="0"/>
                <a:ea typeface="+mn-ea"/>
                <a:cs typeface="Arial" charset="0"/>
              </a:rPr>
              <a:t>r,i</a:t>
            </a:r>
            <a:r>
              <a:rPr lang="en-US" sz="1200" kern="1200" dirty="0" smtClean="0">
                <a:solidFill>
                  <a:schemeClr val="tx1"/>
                </a:solidFill>
                <a:effectLst/>
                <a:latin typeface="Times New Roman" pitchFamily="18" charset="0"/>
                <a:ea typeface="+mn-ea"/>
                <a:cs typeface="Arial" charset="0"/>
              </a:rPr>
              <a:t>, </a:t>
            </a:r>
            <a:r>
              <a:rPr lang="en-US" sz="1200" i="1" kern="1200" dirty="0" smtClean="0">
                <a:solidFill>
                  <a:schemeClr val="tx1"/>
                </a:solidFill>
                <a:effectLst/>
                <a:latin typeface="Times New Roman" pitchFamily="18" charset="0"/>
                <a:ea typeface="+mn-ea"/>
                <a:cs typeface="Arial" charset="0"/>
              </a:rPr>
              <a:t>k</a:t>
            </a:r>
            <a:r>
              <a:rPr lang="en-US" sz="1200" kern="1200" baseline="-25000" dirty="0" smtClean="0">
                <a:solidFill>
                  <a:schemeClr val="tx1"/>
                </a:solidFill>
                <a:effectLst/>
                <a:latin typeface="Times New Roman" pitchFamily="18" charset="0"/>
                <a:ea typeface="+mn-ea"/>
                <a:cs typeface="Arial" charset="0"/>
                <a:sym typeface="Symbol" panose="05050102010706020507" pitchFamily="18" charset="2"/>
              </a:rPr>
              <a:t></a:t>
            </a:r>
            <a:r>
              <a:rPr lang="en-US" sz="1200" kern="1200" baseline="-25000" dirty="0" smtClean="0">
                <a:solidFill>
                  <a:schemeClr val="tx1"/>
                </a:solidFill>
                <a:effectLst/>
                <a:latin typeface="Times New Roman" pitchFamily="18" charset="0"/>
                <a:ea typeface="+mn-ea"/>
                <a:cs typeface="Arial" charset="0"/>
              </a:rPr>
              <a:t>,</a:t>
            </a:r>
            <a:r>
              <a:rPr lang="en-US" sz="1200" kern="1200" baseline="-25000" dirty="0" err="1" smtClean="0">
                <a:solidFill>
                  <a:schemeClr val="tx1"/>
                </a:solidFill>
                <a:effectLst/>
                <a:latin typeface="Times New Roman" pitchFamily="18" charset="0"/>
                <a:ea typeface="+mn-ea"/>
                <a:cs typeface="Arial" charset="0"/>
              </a:rPr>
              <a:t>i</a:t>
            </a:r>
            <a:r>
              <a:rPr lang="en-US" sz="1200" kern="1200" dirty="0" smtClean="0">
                <a:solidFill>
                  <a:schemeClr val="tx1"/>
                </a:solidFill>
                <a:effectLst/>
                <a:latin typeface="Times New Roman" pitchFamily="18" charset="0"/>
                <a:ea typeface="+mn-ea"/>
                <a:cs typeface="Arial" charset="0"/>
              </a:rPr>
              <a:t>, </a:t>
            </a:r>
            <a:r>
              <a:rPr lang="en-US" sz="1200" i="1" kern="1200" dirty="0" smtClean="0">
                <a:solidFill>
                  <a:schemeClr val="tx1"/>
                </a:solidFill>
                <a:effectLst/>
                <a:latin typeface="Times New Roman" pitchFamily="18" charset="0"/>
                <a:ea typeface="+mn-ea"/>
                <a:cs typeface="Arial" charset="0"/>
              </a:rPr>
              <a:t>k</a:t>
            </a:r>
            <a:r>
              <a:rPr lang="en-US" sz="1200" kern="1200" baseline="-25000" dirty="0" smtClean="0">
                <a:solidFill>
                  <a:schemeClr val="tx1"/>
                </a:solidFill>
                <a:effectLst/>
                <a:latin typeface="Times New Roman" pitchFamily="18" charset="0"/>
                <a:ea typeface="+mn-ea"/>
                <a:cs typeface="Arial" charset="0"/>
                <a:sym typeface="Symbol" panose="05050102010706020507" pitchFamily="18" charset="2"/>
              </a:rPr>
              <a:t></a:t>
            </a:r>
            <a:r>
              <a:rPr lang="en-US" sz="1200" kern="1200" baseline="-25000" dirty="0" smtClean="0">
                <a:solidFill>
                  <a:schemeClr val="tx1"/>
                </a:solidFill>
                <a:effectLst/>
                <a:latin typeface="Times New Roman" pitchFamily="18" charset="0"/>
                <a:ea typeface="+mn-ea"/>
                <a:cs typeface="Arial" charset="0"/>
              </a:rPr>
              <a:t>,</a:t>
            </a:r>
            <a:r>
              <a:rPr lang="en-US" sz="1200" kern="1200" baseline="-25000" dirty="0" err="1" smtClean="0">
                <a:solidFill>
                  <a:schemeClr val="tx1"/>
                </a:solidFill>
                <a:effectLst/>
                <a:latin typeface="Times New Roman" pitchFamily="18" charset="0"/>
                <a:ea typeface="+mn-ea"/>
                <a:cs typeface="Arial" charset="0"/>
              </a:rPr>
              <a:t>i</a:t>
            </a:r>
            <a:r>
              <a:rPr lang="en-US" sz="1200" kern="1200" dirty="0" smtClean="0">
                <a:solidFill>
                  <a:schemeClr val="tx1"/>
                </a:solidFill>
                <a:effectLst/>
                <a:latin typeface="Times New Roman" pitchFamily="18" charset="0"/>
                <a:ea typeface="+mn-ea"/>
                <a:cs typeface="Arial" charset="0"/>
              </a:rPr>
              <a:t>, </a:t>
            </a:r>
            <a:r>
              <a:rPr lang="en-US" sz="1200" i="1" kern="1200" dirty="0" smtClean="0">
                <a:solidFill>
                  <a:schemeClr val="tx1"/>
                </a:solidFill>
                <a:effectLst/>
                <a:latin typeface="Times New Roman" pitchFamily="18" charset="0"/>
                <a:ea typeface="+mn-ea"/>
                <a:cs typeface="Arial" charset="0"/>
              </a:rPr>
              <a:t>k</a:t>
            </a:r>
            <a:r>
              <a:rPr lang="en-US" sz="1200" kern="1200" baseline="-25000" dirty="0" smtClean="0">
                <a:solidFill>
                  <a:schemeClr val="tx1"/>
                </a:solidFill>
                <a:effectLst/>
                <a:latin typeface="Times New Roman" pitchFamily="18" charset="0"/>
                <a:ea typeface="+mn-ea"/>
                <a:cs typeface="Arial" charset="0"/>
                <a:sym typeface="Symbol" panose="05050102010706020507" pitchFamily="18" charset="2"/>
              </a:rPr>
              <a:t></a:t>
            </a:r>
            <a:r>
              <a:rPr lang="en-US" sz="1200" kern="1200" baseline="-25000" dirty="0" smtClean="0">
                <a:solidFill>
                  <a:schemeClr val="tx1"/>
                </a:solidFill>
                <a:effectLst/>
                <a:latin typeface="Times New Roman" pitchFamily="18" charset="0"/>
                <a:ea typeface="+mn-ea"/>
                <a:cs typeface="Arial" charset="0"/>
              </a:rPr>
              <a:t>,</a:t>
            </a:r>
            <a:r>
              <a:rPr lang="en-US" sz="1200" kern="1200" baseline="-25000" dirty="0" err="1" smtClean="0">
                <a:solidFill>
                  <a:schemeClr val="tx1"/>
                </a:solidFill>
                <a:effectLst/>
                <a:latin typeface="Times New Roman" pitchFamily="18" charset="0"/>
                <a:ea typeface="+mn-ea"/>
                <a:cs typeface="Arial" charset="0"/>
              </a:rPr>
              <a:t>i</a:t>
            </a:r>
            <a:r>
              <a:rPr lang="en-US" sz="1200" kern="1200" dirty="0" smtClean="0">
                <a:solidFill>
                  <a:schemeClr val="tx1"/>
                </a:solidFill>
                <a:effectLst/>
                <a:latin typeface="Times New Roman" pitchFamily="18" charset="0"/>
                <a:ea typeface="+mn-ea"/>
                <a:cs typeface="Arial" charset="0"/>
              </a:rPr>
              <a:t>, are the force constants of interactions (a)-(d), respectively. (e) The dependency of the van der Waals potential energy on the distance (</a:t>
            </a:r>
            <a:r>
              <a:rPr lang="en-US" sz="1200" i="1" kern="1200" dirty="0" err="1" smtClean="0">
                <a:solidFill>
                  <a:schemeClr val="tx1"/>
                </a:solidFill>
                <a:effectLst/>
                <a:latin typeface="Times New Roman" pitchFamily="18" charset="0"/>
                <a:ea typeface="+mn-ea"/>
                <a:cs typeface="Arial" charset="0"/>
              </a:rPr>
              <a:t>r</a:t>
            </a:r>
            <a:r>
              <a:rPr lang="en-US" sz="1200" i="1" kern="1200" baseline="-25000" dirty="0" err="1" smtClean="0">
                <a:solidFill>
                  <a:schemeClr val="tx1"/>
                </a:solidFill>
                <a:effectLst/>
                <a:latin typeface="Times New Roman" pitchFamily="18" charset="0"/>
                <a:ea typeface="+mn-ea"/>
                <a:cs typeface="Arial" charset="0"/>
              </a:rPr>
              <a:t>ij</a:t>
            </a:r>
            <a:r>
              <a:rPr lang="en-US" sz="1200" kern="1200" dirty="0" smtClean="0">
                <a:solidFill>
                  <a:schemeClr val="tx1"/>
                </a:solidFill>
                <a:effectLst/>
                <a:latin typeface="Times New Roman" pitchFamily="18" charset="0"/>
                <a:ea typeface="+mn-ea"/>
                <a:cs typeface="Arial" charset="0"/>
              </a:rPr>
              <a:t>) between interacting atoms </a:t>
            </a:r>
            <a:r>
              <a:rPr lang="en-US" sz="1200" i="1" kern="1200" dirty="0" err="1" smtClean="0">
                <a:solidFill>
                  <a:schemeClr val="tx1"/>
                </a:solidFill>
                <a:effectLst/>
                <a:latin typeface="Times New Roman" pitchFamily="18" charset="0"/>
                <a:ea typeface="+mn-ea"/>
                <a:cs typeface="Arial" charset="0"/>
              </a:rPr>
              <a:t>i</a:t>
            </a:r>
            <a:r>
              <a:rPr lang="en-US" sz="1200" kern="1200" dirty="0" smtClean="0">
                <a:solidFill>
                  <a:schemeClr val="tx1"/>
                </a:solidFill>
                <a:effectLst/>
                <a:latin typeface="Times New Roman" pitchFamily="18" charset="0"/>
                <a:ea typeface="+mn-ea"/>
                <a:cs typeface="Arial" charset="0"/>
              </a:rPr>
              <a:t> and </a:t>
            </a:r>
            <a:r>
              <a:rPr lang="en-US" sz="1200" i="1" kern="1200" dirty="0" smtClean="0">
                <a:solidFill>
                  <a:schemeClr val="tx1"/>
                </a:solidFill>
                <a:effectLst/>
                <a:latin typeface="Times New Roman" pitchFamily="18" charset="0"/>
                <a:ea typeface="+mn-ea"/>
                <a:cs typeface="Arial" charset="0"/>
              </a:rPr>
              <a:t>j</a:t>
            </a:r>
            <a:r>
              <a:rPr lang="en-US" sz="1200" kern="1200" dirty="0" smtClean="0">
                <a:solidFill>
                  <a:schemeClr val="tx1"/>
                </a:solidFill>
                <a:effectLst/>
                <a:latin typeface="Times New Roman" pitchFamily="18" charset="0"/>
                <a:ea typeface="+mn-ea"/>
                <a:cs typeface="Arial" charset="0"/>
              </a:rPr>
              <a:t>. </a:t>
            </a:r>
            <a:r>
              <a:rPr lang="en-US" sz="1200" i="1" kern="1200" dirty="0" err="1" smtClean="0">
                <a:solidFill>
                  <a:schemeClr val="tx1"/>
                </a:solidFill>
                <a:effectLst/>
                <a:latin typeface="Times New Roman" pitchFamily="18" charset="0"/>
                <a:ea typeface="+mn-ea"/>
                <a:cs typeface="Arial" charset="0"/>
              </a:rPr>
              <a:t>A</a:t>
            </a:r>
            <a:r>
              <a:rPr lang="en-US" sz="1200" i="1" kern="1200" baseline="-25000" dirty="0" err="1" smtClean="0">
                <a:solidFill>
                  <a:schemeClr val="tx1"/>
                </a:solidFill>
                <a:effectLst/>
                <a:latin typeface="Times New Roman" pitchFamily="18" charset="0"/>
                <a:ea typeface="+mn-ea"/>
                <a:cs typeface="Arial" charset="0"/>
              </a:rPr>
              <a:t>ij</a:t>
            </a:r>
            <a:r>
              <a:rPr lang="en-US" sz="1200" kern="1200" dirty="0" smtClean="0">
                <a:solidFill>
                  <a:schemeClr val="tx1"/>
                </a:solidFill>
                <a:effectLst/>
                <a:latin typeface="Times New Roman" pitchFamily="18" charset="0"/>
                <a:ea typeface="+mn-ea"/>
                <a:cs typeface="Arial" charset="0"/>
              </a:rPr>
              <a:t> and </a:t>
            </a:r>
            <a:r>
              <a:rPr lang="en-US" sz="1200" i="1" kern="1200" dirty="0" err="1" smtClean="0">
                <a:solidFill>
                  <a:schemeClr val="tx1"/>
                </a:solidFill>
                <a:effectLst/>
                <a:latin typeface="Times New Roman" pitchFamily="18" charset="0"/>
                <a:ea typeface="+mn-ea"/>
                <a:cs typeface="Arial" charset="0"/>
              </a:rPr>
              <a:t>B</a:t>
            </a:r>
            <a:r>
              <a:rPr lang="en-US" sz="1200" i="1" kern="1200" baseline="-25000" dirty="0" err="1" smtClean="0">
                <a:solidFill>
                  <a:schemeClr val="tx1"/>
                </a:solidFill>
                <a:effectLst/>
                <a:latin typeface="Times New Roman" pitchFamily="18" charset="0"/>
                <a:ea typeface="+mn-ea"/>
                <a:cs typeface="Arial" charset="0"/>
              </a:rPr>
              <a:t>ij</a:t>
            </a:r>
            <a:r>
              <a:rPr lang="en-US" sz="1200" kern="1200" dirty="0" smtClean="0">
                <a:solidFill>
                  <a:schemeClr val="tx1"/>
                </a:solidFill>
                <a:effectLst/>
                <a:latin typeface="Times New Roman" pitchFamily="18" charset="0"/>
                <a:ea typeface="+mn-ea"/>
                <a:cs typeface="Arial" charset="0"/>
              </a:rPr>
              <a:t> are parameters associated with the van der Waals interaction. (f) The dependency of the electrostatic potential energy on the local dielectric (</a:t>
            </a:r>
            <a:r>
              <a:rPr lang="en-US" sz="1200" i="1" kern="1200" dirty="0" smtClean="0">
                <a:solidFill>
                  <a:schemeClr val="tx1"/>
                </a:solidFill>
                <a:effectLst/>
                <a:latin typeface="Times New Roman" pitchFamily="18" charset="0"/>
                <a:ea typeface="+mn-ea"/>
                <a:cs typeface="Arial" charset="0"/>
              </a:rPr>
              <a:t>ε</a:t>
            </a:r>
            <a:r>
              <a:rPr lang="en-US" sz="1200" kern="1200" dirty="0" smtClean="0">
                <a:solidFill>
                  <a:schemeClr val="tx1"/>
                </a:solidFill>
                <a:effectLst/>
                <a:latin typeface="Times New Roman" pitchFamily="18" charset="0"/>
                <a:ea typeface="+mn-ea"/>
                <a:cs typeface="Arial" charset="0"/>
              </a:rPr>
              <a:t>), and the distance (</a:t>
            </a:r>
            <a:r>
              <a:rPr lang="en-US" sz="1200" i="1" kern="1200" dirty="0" err="1" smtClean="0">
                <a:solidFill>
                  <a:schemeClr val="tx1"/>
                </a:solidFill>
                <a:effectLst/>
                <a:latin typeface="Times New Roman" pitchFamily="18" charset="0"/>
                <a:ea typeface="+mn-ea"/>
                <a:cs typeface="Arial" charset="0"/>
              </a:rPr>
              <a:t>r</a:t>
            </a:r>
            <a:r>
              <a:rPr lang="en-US" sz="1200" i="1" kern="1200" baseline="-25000" dirty="0" err="1" smtClean="0">
                <a:solidFill>
                  <a:schemeClr val="tx1"/>
                </a:solidFill>
                <a:effectLst/>
                <a:latin typeface="Times New Roman" pitchFamily="18" charset="0"/>
                <a:ea typeface="+mn-ea"/>
                <a:cs typeface="Arial" charset="0"/>
              </a:rPr>
              <a:t>ij</a:t>
            </a:r>
            <a:r>
              <a:rPr lang="en-US" sz="1200" kern="1200" dirty="0" smtClean="0">
                <a:solidFill>
                  <a:schemeClr val="tx1"/>
                </a:solidFill>
                <a:effectLst/>
                <a:latin typeface="Times New Roman" pitchFamily="18" charset="0"/>
                <a:ea typeface="+mn-ea"/>
                <a:cs typeface="Arial" charset="0"/>
              </a:rPr>
              <a:t>) between atoms </a:t>
            </a:r>
            <a:r>
              <a:rPr lang="en-US" sz="1200" i="1" kern="1200" dirty="0" err="1" smtClean="0">
                <a:solidFill>
                  <a:schemeClr val="tx1"/>
                </a:solidFill>
                <a:effectLst/>
                <a:latin typeface="Times New Roman" pitchFamily="18" charset="0"/>
                <a:ea typeface="+mn-ea"/>
                <a:cs typeface="Arial" charset="0"/>
              </a:rPr>
              <a:t>i</a:t>
            </a:r>
            <a:r>
              <a:rPr lang="en-US" sz="1200" kern="1200" dirty="0" smtClean="0">
                <a:solidFill>
                  <a:schemeClr val="tx1"/>
                </a:solidFill>
                <a:effectLst/>
                <a:latin typeface="Times New Roman" pitchFamily="18" charset="0"/>
                <a:ea typeface="+mn-ea"/>
                <a:cs typeface="Arial" charset="0"/>
              </a:rPr>
              <a:t> and </a:t>
            </a:r>
            <a:r>
              <a:rPr lang="en-US" sz="1200" i="1" kern="1200" dirty="0" smtClean="0">
                <a:solidFill>
                  <a:schemeClr val="tx1"/>
                </a:solidFill>
                <a:effectLst/>
                <a:latin typeface="Times New Roman" pitchFamily="18" charset="0"/>
                <a:ea typeface="+mn-ea"/>
                <a:cs typeface="Arial" charset="0"/>
              </a:rPr>
              <a:t>j</a:t>
            </a:r>
            <a:r>
              <a:rPr lang="en-US" sz="1200" kern="1200" dirty="0" smtClean="0">
                <a:solidFill>
                  <a:schemeClr val="tx1"/>
                </a:solidFill>
                <a:effectLst/>
                <a:latin typeface="Times New Roman" pitchFamily="18" charset="0"/>
                <a:ea typeface="+mn-ea"/>
                <a:cs typeface="Arial" charset="0"/>
              </a:rPr>
              <a:t>, with charges </a:t>
            </a:r>
            <a:r>
              <a:rPr lang="en-US" sz="1200" i="1" kern="1200" dirty="0" smtClean="0">
                <a:solidFill>
                  <a:schemeClr val="tx1"/>
                </a:solidFill>
                <a:effectLst/>
                <a:latin typeface="Times New Roman" pitchFamily="18" charset="0"/>
                <a:ea typeface="+mn-ea"/>
                <a:cs typeface="Arial" charset="0"/>
              </a:rPr>
              <a:t>q</a:t>
            </a:r>
            <a:r>
              <a:rPr lang="en-US" sz="1200" i="1" kern="1200" baseline="-25000" dirty="0" smtClean="0">
                <a:solidFill>
                  <a:schemeClr val="tx1"/>
                </a:solidFill>
                <a:effectLst/>
                <a:latin typeface="Times New Roman" pitchFamily="18" charset="0"/>
                <a:ea typeface="+mn-ea"/>
                <a:cs typeface="Arial" charset="0"/>
              </a:rPr>
              <a:t>i</a:t>
            </a:r>
            <a:r>
              <a:rPr lang="en-US" sz="1200" kern="1200" dirty="0" smtClean="0">
                <a:solidFill>
                  <a:schemeClr val="tx1"/>
                </a:solidFill>
                <a:effectLst/>
                <a:latin typeface="Times New Roman" pitchFamily="18" charset="0"/>
                <a:ea typeface="+mn-ea"/>
                <a:cs typeface="Arial" charset="0"/>
              </a:rPr>
              <a:t> and </a:t>
            </a:r>
            <a:r>
              <a:rPr lang="en-US" sz="1200" i="1" kern="1200" dirty="0" err="1" smtClean="0">
                <a:solidFill>
                  <a:schemeClr val="tx1"/>
                </a:solidFill>
                <a:effectLst/>
                <a:latin typeface="Times New Roman" pitchFamily="18" charset="0"/>
                <a:ea typeface="+mn-ea"/>
                <a:cs typeface="Arial" charset="0"/>
              </a:rPr>
              <a:t>q</a:t>
            </a:r>
            <a:r>
              <a:rPr lang="en-US" sz="1200" i="1" kern="1200" baseline="-25000" dirty="0" err="1" smtClean="0">
                <a:solidFill>
                  <a:schemeClr val="tx1"/>
                </a:solidFill>
                <a:effectLst/>
                <a:latin typeface="Times New Roman" pitchFamily="18" charset="0"/>
                <a:ea typeface="+mn-ea"/>
                <a:cs typeface="Arial" charset="0"/>
              </a:rPr>
              <a:t>j</a:t>
            </a:r>
            <a:r>
              <a:rPr lang="en-US" sz="1200" kern="1200" dirty="0" smtClean="0">
                <a:solidFill>
                  <a:schemeClr val="tx1"/>
                </a:solidFill>
                <a:effectLst/>
                <a:latin typeface="Times New Roman" pitchFamily="18" charset="0"/>
                <a:ea typeface="+mn-ea"/>
                <a:cs typeface="Arial" charset="0"/>
              </a:rPr>
              <a:t>. </a:t>
            </a:r>
            <a:endParaRPr lang="en-US" altLang="en-US" dirty="0" smtClean="0">
              <a:cs typeface="Arial" panose="020B0604020202020204" pitchFamily="34" charset="0"/>
            </a:endParaRPr>
          </a:p>
        </p:txBody>
      </p:sp>
    </p:spTree>
    <p:extLst>
      <p:ext uri="{BB962C8B-B14F-4D97-AF65-F5344CB8AC3E}">
        <p14:creationId xmlns:p14="http://schemas.microsoft.com/office/powerpoint/2010/main" val="2111355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Times New Roman" pitchFamily="18" charset="0"/>
                <a:ea typeface="+mn-ea"/>
                <a:cs typeface="Times New Roman" pitchFamily="18" charset="0"/>
              </a:rPr>
              <a:t>Figure 2.23. Solvent exposure of various protein regions in the folded vs. unfolded states. </a:t>
            </a:r>
            <a:r>
              <a:rPr lang="en-US" sz="1200" kern="1200" dirty="0" smtClean="0">
                <a:solidFill>
                  <a:schemeClr val="tx1"/>
                </a:solidFill>
                <a:effectLst/>
                <a:latin typeface="Times New Roman" pitchFamily="18" charset="0"/>
                <a:ea typeface="+mn-ea"/>
                <a:cs typeface="Times New Roman" pitchFamily="18" charset="0"/>
              </a:rPr>
              <a:t>Polar and nonpolar residues are colored in magenta and green, respectively. The solvent (water) molecules surrounding the protein are represented as spheres. In the folded state, nonpolar residues reside mainly in the protein core away from the solvent, whereas in the unfolded state both polar and nonpolar residues are exposed to the solvent. Still, the folded state contains patches of hydrophobic residues, as explained in the main text. Water molecules were added to the protein computationally by the </a:t>
            </a:r>
            <a:r>
              <a:rPr lang="en-US" sz="1200" kern="1200" dirty="0" err="1" smtClean="0">
                <a:solidFill>
                  <a:schemeClr val="tx1"/>
                </a:solidFill>
                <a:effectLst/>
                <a:latin typeface="Times New Roman" pitchFamily="18" charset="0"/>
                <a:ea typeface="+mn-ea"/>
                <a:cs typeface="Times New Roman" pitchFamily="18" charset="0"/>
              </a:rPr>
              <a:t>PDB_hydro</a:t>
            </a:r>
            <a:r>
              <a:rPr lang="en-US" sz="1200" kern="1200" dirty="0" smtClean="0">
                <a:solidFill>
                  <a:schemeClr val="tx1"/>
                </a:solidFill>
                <a:effectLst/>
                <a:latin typeface="Times New Roman" pitchFamily="18" charset="0"/>
                <a:ea typeface="+mn-ea"/>
                <a:cs typeface="Times New Roman" pitchFamily="18" charset="0"/>
              </a:rPr>
              <a:t> server </a:t>
            </a:r>
            <a:r>
              <a:rPr lang="en-US" sz="1200" kern="1200" baseline="30000" dirty="0" smtClean="0">
                <a:solidFill>
                  <a:schemeClr val="tx1"/>
                </a:solidFill>
                <a:effectLst/>
                <a:latin typeface="Times New Roman" pitchFamily="18" charset="0"/>
                <a:ea typeface="+mn-ea"/>
                <a:cs typeface="Times New Roman" pitchFamily="18" charset="0"/>
              </a:rPr>
              <a:t>[277]</a:t>
            </a:r>
            <a:r>
              <a:rPr lang="en-US" sz="1200" kern="1200" dirty="0" smtClean="0">
                <a:solidFill>
                  <a:schemeClr val="tx1"/>
                </a:solidFill>
                <a:effectLst/>
                <a:latin typeface="Times New Roman" pitchFamily="18" charset="0"/>
                <a:ea typeface="+mn-ea"/>
                <a:cs typeface="Times New Roman" pitchFamily="18" charset="0"/>
              </a:rPr>
              <a:t> (</a:t>
            </a:r>
            <a:r>
              <a:rPr lang="en-US" sz="1200" kern="1200" dirty="0" err="1" smtClean="0">
                <a:solidFill>
                  <a:schemeClr val="tx1"/>
                </a:solidFill>
                <a:effectLst/>
                <a:latin typeface="Times New Roman" pitchFamily="18" charset="0"/>
                <a:ea typeface="+mn-ea"/>
                <a:cs typeface="Times New Roman" pitchFamily="18" charset="0"/>
              </a:rPr>
              <a:t>Delarue</a:t>
            </a:r>
            <a:r>
              <a:rPr lang="en-US" sz="1200" kern="1200" dirty="0" smtClean="0">
                <a:solidFill>
                  <a:schemeClr val="tx1"/>
                </a:solidFill>
                <a:effectLst/>
                <a:latin typeface="Times New Roman" pitchFamily="18" charset="0"/>
                <a:ea typeface="+mn-ea"/>
                <a:cs typeface="Times New Roman" pitchFamily="18" charset="0"/>
              </a:rPr>
              <a:t> group, </a:t>
            </a:r>
            <a:r>
              <a:rPr lang="en-US" sz="1200" kern="1200" dirty="0" err="1" smtClean="0">
                <a:solidFill>
                  <a:schemeClr val="tx1"/>
                </a:solidFill>
                <a:effectLst/>
                <a:latin typeface="Times New Roman" pitchFamily="18" charset="0"/>
                <a:ea typeface="+mn-ea"/>
                <a:cs typeface="Times New Roman" pitchFamily="18" charset="0"/>
              </a:rPr>
              <a:t>Institut</a:t>
            </a:r>
            <a:r>
              <a:rPr lang="en-US" sz="1200" kern="1200" dirty="0" smtClean="0">
                <a:solidFill>
                  <a:schemeClr val="tx1"/>
                </a:solidFill>
                <a:effectLst/>
                <a:latin typeface="Times New Roman" pitchFamily="18" charset="0"/>
                <a:ea typeface="+mn-ea"/>
                <a:cs typeface="Times New Roman" pitchFamily="18" charset="0"/>
              </a:rPr>
              <a:t> Pasteur </a:t>
            </a:r>
            <a:r>
              <a:rPr lang="en-US" sz="1200" kern="1200" baseline="30000" dirty="0" smtClean="0">
                <a:solidFill>
                  <a:schemeClr val="tx1"/>
                </a:solidFill>
                <a:effectLst/>
                <a:latin typeface="Times New Roman" pitchFamily="18" charset="0"/>
                <a:ea typeface="+mn-ea"/>
                <a:cs typeface="Times New Roman" pitchFamily="18" charset="0"/>
              </a:rPr>
              <a:t>[278]</a:t>
            </a:r>
            <a:r>
              <a:rPr lang="en-US" sz="1200" kern="1200" dirty="0" smtClean="0">
                <a:solidFill>
                  <a:schemeClr val="tx1"/>
                </a:solidFill>
                <a:effectLst/>
                <a:latin typeface="Times New Roman" pitchFamily="18" charset="0"/>
                <a:ea typeface="+mn-ea"/>
                <a:cs typeface="Times New Roman" pitchFamily="18" charset="0"/>
              </a:rPr>
              <a:t>). </a:t>
            </a:r>
            <a:endParaRPr lang="en-US" altLang="en-US" b="1" dirty="0" smtClean="0"/>
          </a:p>
        </p:txBody>
      </p:sp>
      <p:sp>
        <p:nvSpPr>
          <p:cNvPr id="4" name="Slide Number Placeholder 3"/>
          <p:cNvSpPr>
            <a:spLocks noGrp="1"/>
          </p:cNvSpPr>
          <p:nvPr>
            <p:ph type="sldNum" sz="quarter" idx="10"/>
          </p:nvPr>
        </p:nvSpPr>
        <p:spPr/>
        <p:txBody>
          <a:bodyPr/>
          <a:lstStyle/>
          <a:p>
            <a:pPr>
              <a:defRPr/>
            </a:pPr>
            <a:fld id="{515EED7E-B0D2-43CE-9CB8-79169F6903EF}" type="slidenum">
              <a:rPr lang="en-US" altLang="en-US" smtClean="0"/>
              <a:pPr>
                <a:defRPr/>
              </a:pPr>
              <a:t>10</a:t>
            </a:fld>
            <a:endParaRPr lang="en-US" altLang="en-US"/>
          </a:p>
        </p:txBody>
      </p:sp>
    </p:spTree>
    <p:extLst>
      <p:ext uri="{BB962C8B-B14F-4D97-AF65-F5344CB8AC3E}">
        <p14:creationId xmlns:p14="http://schemas.microsoft.com/office/powerpoint/2010/main" val="3438021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79946EAD-CE18-43A3-BA47-EE770E4EE257}" type="slidenum">
              <a:rPr lang="en-US" altLang="en-US" smtClean="0">
                <a:ea typeface="Times New Roman (Hebrew)"/>
                <a:cs typeface="Times New Roman (Hebrew)"/>
              </a:rPr>
              <a:pPr algn="l">
                <a:spcBef>
                  <a:spcPct val="0"/>
                </a:spcBef>
              </a:pPr>
              <a:t>11</a:t>
            </a:fld>
            <a:endParaRPr lang="en-US" altLang="en-US" smtClean="0">
              <a:ea typeface="Times New Roman (Hebrew)"/>
              <a:cs typeface="Times New Roman (Hebrew)"/>
            </a:endParaRPr>
          </a:p>
        </p:txBody>
      </p:sp>
      <p:sp>
        <p:nvSpPr>
          <p:cNvPr id="18435" name="Rectangle 2050"/>
          <p:cNvSpPr>
            <a:spLocks noGrp="1" noRot="1" noChangeAspect="1" noChangeArrowheads="1" noTextEdit="1"/>
          </p:cNvSpPr>
          <p:nvPr>
            <p:ph type="sldImg"/>
          </p:nvPr>
        </p:nvSpPr>
        <p:spPr>
          <a:ln/>
        </p:spPr>
      </p:sp>
      <p:sp>
        <p:nvSpPr>
          <p:cNvPr id="18436"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sz="1200" b="1" kern="1200" dirty="0" smtClean="0">
                <a:solidFill>
                  <a:schemeClr val="tx1"/>
                </a:solidFill>
                <a:effectLst/>
                <a:latin typeface="Times New Roman" pitchFamily="18" charset="0"/>
                <a:ea typeface="+mn-ea"/>
                <a:cs typeface="Times New Roman" pitchFamily="18" charset="0"/>
              </a:rPr>
              <a:t>Figure 2.23. Solvent exposure of various protein regions in the folded vs. unfolded states. </a:t>
            </a:r>
            <a:r>
              <a:rPr lang="en-US" sz="1200" kern="1200" dirty="0" smtClean="0">
                <a:solidFill>
                  <a:schemeClr val="tx1"/>
                </a:solidFill>
                <a:effectLst/>
                <a:latin typeface="Times New Roman" pitchFamily="18" charset="0"/>
                <a:ea typeface="+mn-ea"/>
                <a:cs typeface="Times New Roman" pitchFamily="18" charset="0"/>
              </a:rPr>
              <a:t>Polar and nonpolar residues are colored in magenta and green, respectively. The solvent (water) molecules surrounding the protein are represented as spheres. In the folded state, nonpolar residues reside mainly in the protein core away from the solvent, whereas in the unfolded state both polar and nonpolar residues are exposed to the solvent. Still, the folded state contains patches of hydrophobic residues, as explained in the main text. Water molecules were added to the protein computationally by the </a:t>
            </a:r>
            <a:r>
              <a:rPr lang="en-US" sz="1200" kern="1200" dirty="0" err="1" smtClean="0">
                <a:solidFill>
                  <a:schemeClr val="tx1"/>
                </a:solidFill>
                <a:effectLst/>
                <a:latin typeface="Times New Roman" pitchFamily="18" charset="0"/>
                <a:ea typeface="+mn-ea"/>
                <a:cs typeface="Times New Roman" pitchFamily="18" charset="0"/>
              </a:rPr>
              <a:t>PDB_hydro</a:t>
            </a:r>
            <a:r>
              <a:rPr lang="en-US" sz="1200" kern="1200" dirty="0" smtClean="0">
                <a:solidFill>
                  <a:schemeClr val="tx1"/>
                </a:solidFill>
                <a:effectLst/>
                <a:latin typeface="Times New Roman" pitchFamily="18" charset="0"/>
                <a:ea typeface="+mn-ea"/>
                <a:cs typeface="Times New Roman" pitchFamily="18" charset="0"/>
              </a:rPr>
              <a:t> server </a:t>
            </a:r>
            <a:r>
              <a:rPr lang="en-US" sz="1200" kern="1200" baseline="30000" dirty="0" smtClean="0">
                <a:solidFill>
                  <a:schemeClr val="tx1"/>
                </a:solidFill>
                <a:effectLst/>
                <a:latin typeface="Times New Roman" pitchFamily="18" charset="0"/>
                <a:ea typeface="+mn-ea"/>
                <a:cs typeface="Times New Roman" pitchFamily="18" charset="0"/>
              </a:rPr>
              <a:t>[277]</a:t>
            </a:r>
            <a:r>
              <a:rPr lang="en-US" sz="1200" kern="1200" dirty="0" smtClean="0">
                <a:solidFill>
                  <a:schemeClr val="tx1"/>
                </a:solidFill>
                <a:effectLst/>
                <a:latin typeface="Times New Roman" pitchFamily="18" charset="0"/>
                <a:ea typeface="+mn-ea"/>
                <a:cs typeface="Times New Roman" pitchFamily="18" charset="0"/>
              </a:rPr>
              <a:t> (</a:t>
            </a:r>
            <a:r>
              <a:rPr lang="en-US" sz="1200" kern="1200" dirty="0" err="1" smtClean="0">
                <a:solidFill>
                  <a:schemeClr val="tx1"/>
                </a:solidFill>
                <a:effectLst/>
                <a:latin typeface="Times New Roman" pitchFamily="18" charset="0"/>
                <a:ea typeface="+mn-ea"/>
                <a:cs typeface="Times New Roman" pitchFamily="18" charset="0"/>
              </a:rPr>
              <a:t>Delarue</a:t>
            </a:r>
            <a:r>
              <a:rPr lang="en-US" sz="1200" kern="1200" dirty="0" smtClean="0">
                <a:solidFill>
                  <a:schemeClr val="tx1"/>
                </a:solidFill>
                <a:effectLst/>
                <a:latin typeface="Times New Roman" pitchFamily="18" charset="0"/>
                <a:ea typeface="+mn-ea"/>
                <a:cs typeface="Times New Roman" pitchFamily="18" charset="0"/>
              </a:rPr>
              <a:t> group, </a:t>
            </a:r>
            <a:r>
              <a:rPr lang="en-US" sz="1200" kern="1200" dirty="0" err="1" smtClean="0">
                <a:solidFill>
                  <a:schemeClr val="tx1"/>
                </a:solidFill>
                <a:effectLst/>
                <a:latin typeface="Times New Roman" pitchFamily="18" charset="0"/>
                <a:ea typeface="+mn-ea"/>
                <a:cs typeface="Times New Roman" pitchFamily="18" charset="0"/>
              </a:rPr>
              <a:t>Institut</a:t>
            </a:r>
            <a:r>
              <a:rPr lang="en-US" sz="1200" kern="1200" dirty="0" smtClean="0">
                <a:solidFill>
                  <a:schemeClr val="tx1"/>
                </a:solidFill>
                <a:effectLst/>
                <a:latin typeface="Times New Roman" pitchFamily="18" charset="0"/>
                <a:ea typeface="+mn-ea"/>
                <a:cs typeface="Times New Roman" pitchFamily="18" charset="0"/>
              </a:rPr>
              <a:t> Pasteur </a:t>
            </a:r>
            <a:r>
              <a:rPr lang="en-US" sz="1200" kern="1200" baseline="30000" dirty="0" smtClean="0">
                <a:solidFill>
                  <a:schemeClr val="tx1"/>
                </a:solidFill>
                <a:effectLst/>
                <a:latin typeface="Times New Roman" pitchFamily="18" charset="0"/>
                <a:ea typeface="+mn-ea"/>
                <a:cs typeface="Times New Roman" pitchFamily="18" charset="0"/>
              </a:rPr>
              <a:t>[278]</a:t>
            </a:r>
            <a:r>
              <a:rPr lang="en-US" sz="1200" kern="1200" dirty="0" smtClean="0">
                <a:solidFill>
                  <a:schemeClr val="tx1"/>
                </a:solidFill>
                <a:effectLst/>
                <a:latin typeface="Times New Roman" pitchFamily="18" charset="0"/>
                <a:ea typeface="+mn-ea"/>
                <a:cs typeface="Times New Roman" pitchFamily="18" charset="0"/>
              </a:rPr>
              <a:t>). </a:t>
            </a:r>
            <a:endParaRPr lang="en-US" altLang="en-US" b="1" dirty="0" smtClean="0"/>
          </a:p>
        </p:txBody>
      </p:sp>
    </p:spTree>
    <p:extLst>
      <p:ext uri="{BB962C8B-B14F-4D97-AF65-F5344CB8AC3E}">
        <p14:creationId xmlns:p14="http://schemas.microsoft.com/office/powerpoint/2010/main" val="40829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886639-8DF2-41D6-A0EC-5F4133B70F0E}" type="slidenum">
              <a:rPr lang="en-US" altLang="en-US"/>
              <a:pPr>
                <a:defRPr/>
              </a:pPr>
              <a:t>‹#›</a:t>
            </a:fld>
            <a:endParaRPr lang="en-US" altLang="en-US"/>
          </a:p>
        </p:txBody>
      </p:sp>
    </p:spTree>
    <p:extLst>
      <p:ext uri="{BB962C8B-B14F-4D97-AF65-F5344CB8AC3E}">
        <p14:creationId xmlns:p14="http://schemas.microsoft.com/office/powerpoint/2010/main" val="5745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C980AC-F757-4DAB-A479-6ED29E2FF578}" type="slidenum">
              <a:rPr lang="en-US" altLang="en-US"/>
              <a:pPr>
                <a:defRPr/>
              </a:pPr>
              <a:t>‹#›</a:t>
            </a:fld>
            <a:endParaRPr lang="en-US" altLang="en-US"/>
          </a:p>
        </p:txBody>
      </p:sp>
    </p:spTree>
    <p:extLst>
      <p:ext uri="{BB962C8B-B14F-4D97-AF65-F5344CB8AC3E}">
        <p14:creationId xmlns:p14="http://schemas.microsoft.com/office/powerpoint/2010/main" val="1866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841828-76C8-4C40-948F-DF3CFC84935D}" type="slidenum">
              <a:rPr lang="en-US" altLang="en-US"/>
              <a:pPr>
                <a:defRPr/>
              </a:pPr>
              <a:t>‹#›</a:t>
            </a:fld>
            <a:endParaRPr lang="en-US" altLang="en-US"/>
          </a:p>
        </p:txBody>
      </p:sp>
    </p:spTree>
    <p:extLst>
      <p:ext uri="{BB962C8B-B14F-4D97-AF65-F5344CB8AC3E}">
        <p14:creationId xmlns:p14="http://schemas.microsoft.com/office/powerpoint/2010/main" val="189459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4D6C73-4EC4-4DD8-81E3-59B6F8987277}" type="slidenum">
              <a:rPr lang="en-US" altLang="en-US"/>
              <a:pPr>
                <a:defRPr/>
              </a:pPr>
              <a:t>‹#›</a:t>
            </a:fld>
            <a:endParaRPr lang="en-US" altLang="en-US"/>
          </a:p>
        </p:txBody>
      </p:sp>
    </p:spTree>
    <p:extLst>
      <p:ext uri="{BB962C8B-B14F-4D97-AF65-F5344CB8AC3E}">
        <p14:creationId xmlns:p14="http://schemas.microsoft.com/office/powerpoint/2010/main" val="2575543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C80BFC-4737-406F-9F98-A9CE684A9BAE}" type="slidenum">
              <a:rPr lang="en-US" altLang="en-US"/>
              <a:pPr>
                <a:defRPr/>
              </a:pPr>
              <a:t>‹#›</a:t>
            </a:fld>
            <a:endParaRPr lang="en-US" altLang="en-US"/>
          </a:p>
        </p:txBody>
      </p:sp>
    </p:spTree>
    <p:extLst>
      <p:ext uri="{BB962C8B-B14F-4D97-AF65-F5344CB8AC3E}">
        <p14:creationId xmlns:p14="http://schemas.microsoft.com/office/powerpoint/2010/main" val="2074385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D4103F-75E1-4722-84F5-3D07E77D589D}" type="slidenum">
              <a:rPr lang="en-US" altLang="en-US"/>
              <a:pPr>
                <a:defRPr/>
              </a:pPr>
              <a:t>‹#›</a:t>
            </a:fld>
            <a:endParaRPr lang="en-US" altLang="en-US"/>
          </a:p>
        </p:txBody>
      </p:sp>
    </p:spTree>
    <p:extLst>
      <p:ext uri="{BB962C8B-B14F-4D97-AF65-F5344CB8AC3E}">
        <p14:creationId xmlns:p14="http://schemas.microsoft.com/office/powerpoint/2010/main" val="2613918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7CC414-FCF2-46E8-9A43-1A69C960C832}" type="slidenum">
              <a:rPr lang="en-US" altLang="en-US"/>
              <a:pPr>
                <a:defRPr/>
              </a:pPr>
              <a:t>‹#›</a:t>
            </a:fld>
            <a:endParaRPr lang="en-US" altLang="en-US"/>
          </a:p>
        </p:txBody>
      </p:sp>
    </p:spTree>
    <p:extLst>
      <p:ext uri="{BB962C8B-B14F-4D97-AF65-F5344CB8AC3E}">
        <p14:creationId xmlns:p14="http://schemas.microsoft.com/office/powerpoint/2010/main" val="2284692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FA0765-259F-4B36-8AD7-87C1E27FF83F}" type="slidenum">
              <a:rPr lang="en-US" altLang="en-US"/>
              <a:pPr>
                <a:defRPr/>
              </a:pPr>
              <a:t>‹#›</a:t>
            </a:fld>
            <a:endParaRPr lang="en-US" altLang="en-US"/>
          </a:p>
        </p:txBody>
      </p:sp>
    </p:spTree>
    <p:extLst>
      <p:ext uri="{BB962C8B-B14F-4D97-AF65-F5344CB8AC3E}">
        <p14:creationId xmlns:p14="http://schemas.microsoft.com/office/powerpoint/2010/main" val="391096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6D725A-73CB-478C-AF20-99ED862A41ED}" type="slidenum">
              <a:rPr lang="en-US" altLang="en-US"/>
              <a:pPr>
                <a:defRPr/>
              </a:pPr>
              <a:t>‹#›</a:t>
            </a:fld>
            <a:endParaRPr lang="en-US" altLang="en-US"/>
          </a:p>
        </p:txBody>
      </p:sp>
    </p:spTree>
    <p:extLst>
      <p:ext uri="{BB962C8B-B14F-4D97-AF65-F5344CB8AC3E}">
        <p14:creationId xmlns:p14="http://schemas.microsoft.com/office/powerpoint/2010/main" val="2320616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8969F2-B27C-4DF4-8605-D2FA489604EB}" type="slidenum">
              <a:rPr lang="en-US" altLang="en-US"/>
              <a:pPr>
                <a:defRPr/>
              </a:pPr>
              <a:t>‹#›</a:t>
            </a:fld>
            <a:endParaRPr lang="en-US" altLang="en-US"/>
          </a:p>
        </p:txBody>
      </p:sp>
    </p:spTree>
    <p:extLst>
      <p:ext uri="{BB962C8B-B14F-4D97-AF65-F5344CB8AC3E}">
        <p14:creationId xmlns:p14="http://schemas.microsoft.com/office/powerpoint/2010/main" val="2688107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F2863D-29B5-4253-840F-1B8DEE8949E1}" type="slidenum">
              <a:rPr lang="en-US" altLang="en-US"/>
              <a:pPr>
                <a:defRPr/>
              </a:pPr>
              <a:t>‹#›</a:t>
            </a:fld>
            <a:endParaRPr lang="en-US" altLang="en-US"/>
          </a:p>
        </p:txBody>
      </p:sp>
    </p:spTree>
    <p:extLst>
      <p:ext uri="{BB962C8B-B14F-4D97-AF65-F5344CB8AC3E}">
        <p14:creationId xmlns:p14="http://schemas.microsoft.com/office/powerpoint/2010/main" val="2071529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3D6815-4B93-4EAB-A303-2CC2C0CC4343}" type="slidenum">
              <a:rPr lang="en-US" altLang="en-US"/>
              <a:pPr>
                <a:defRPr/>
              </a:pPr>
              <a:t>‹#›</a:t>
            </a:fld>
            <a:endParaRPr lang="en-US" altLang="en-US"/>
          </a:p>
        </p:txBody>
      </p:sp>
    </p:spTree>
    <p:extLst>
      <p:ext uri="{BB962C8B-B14F-4D97-AF65-F5344CB8AC3E}">
        <p14:creationId xmlns:p14="http://schemas.microsoft.com/office/powerpoint/2010/main" val="2856812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F94832-E76C-4AB6-9C21-FA000E1BB756}" type="slidenum">
              <a:rPr lang="en-US" altLang="en-US"/>
              <a:pPr>
                <a:defRPr/>
              </a:pPr>
              <a:t>‹#›</a:t>
            </a:fld>
            <a:endParaRPr lang="en-US" altLang="en-US"/>
          </a:p>
        </p:txBody>
      </p:sp>
    </p:spTree>
    <p:extLst>
      <p:ext uri="{BB962C8B-B14F-4D97-AF65-F5344CB8AC3E}">
        <p14:creationId xmlns:p14="http://schemas.microsoft.com/office/powerpoint/2010/main" val="3739594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C7C6D8-17FA-42C8-BC67-4BE619D34C92}" type="slidenum">
              <a:rPr lang="en-US" altLang="en-US"/>
              <a:pPr>
                <a:defRPr/>
              </a:pPr>
              <a:t>‹#›</a:t>
            </a:fld>
            <a:endParaRPr lang="en-US" altLang="en-US"/>
          </a:p>
        </p:txBody>
      </p:sp>
    </p:spTree>
    <p:extLst>
      <p:ext uri="{BB962C8B-B14F-4D97-AF65-F5344CB8AC3E}">
        <p14:creationId xmlns:p14="http://schemas.microsoft.com/office/powerpoint/2010/main" val="2775145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ECA8EE-7724-4506-A7DE-B2AED23A413F}" type="slidenum">
              <a:rPr lang="en-US" altLang="en-US"/>
              <a:pPr>
                <a:defRPr/>
              </a:pPr>
              <a:t>‹#›</a:t>
            </a:fld>
            <a:endParaRPr lang="en-US" altLang="en-US"/>
          </a:p>
        </p:txBody>
      </p:sp>
    </p:spTree>
    <p:extLst>
      <p:ext uri="{BB962C8B-B14F-4D97-AF65-F5344CB8AC3E}">
        <p14:creationId xmlns:p14="http://schemas.microsoft.com/office/powerpoint/2010/main" val="1900226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Times New Roman (Hebrew)" panose="02020603050405020304" pitchFamily="18" charset="0"/>
              </a:defRPr>
            </a:lvl1pPr>
          </a:lstStyle>
          <a:p>
            <a:pPr>
              <a:defRPr/>
            </a:pPr>
            <a:fld id="{7ED157A5-AF15-4790-880E-AA693D4B2A39}" type="slidenum">
              <a:rPr lang="en-US" altLang="en-US"/>
              <a:pPr>
                <a:defRPr/>
              </a:pPr>
              <a:t>‹#›</a:t>
            </a:fld>
            <a:endParaRPr lang="en-US" altLang="en-US"/>
          </a:p>
        </p:txBody>
      </p:sp>
    </p:spTree>
    <p:extLst>
      <p:ext uri="{BB962C8B-B14F-4D97-AF65-F5344CB8AC3E}">
        <p14:creationId xmlns:p14="http://schemas.microsoft.com/office/powerpoint/2010/main" val="1513502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Times New Roman (Hebrew)" panose="02020603050405020304" pitchFamily="18" charset="0"/>
              </a:defRPr>
            </a:lvl1pPr>
          </a:lstStyle>
          <a:p>
            <a:pPr>
              <a:defRPr/>
            </a:pPr>
            <a:fld id="{E890C6FD-9E76-4928-833A-C2F95154B146}" type="slidenum">
              <a:rPr lang="en-US" altLang="en-US"/>
              <a:pPr>
                <a:defRPr/>
              </a:pPr>
              <a:t>‹#›</a:t>
            </a:fld>
            <a:endParaRPr lang="en-US" altLang="en-US"/>
          </a:p>
        </p:txBody>
      </p:sp>
    </p:spTree>
    <p:extLst>
      <p:ext uri="{BB962C8B-B14F-4D97-AF65-F5344CB8AC3E}">
        <p14:creationId xmlns:p14="http://schemas.microsoft.com/office/powerpoint/2010/main" val="406093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Times New Roman (Hebrew)" panose="02020603050405020304" pitchFamily="18" charset="0"/>
              </a:defRPr>
            </a:lvl1pPr>
          </a:lstStyle>
          <a:p>
            <a:pPr>
              <a:defRPr/>
            </a:pPr>
            <a:fld id="{F6EB6E61-CE21-4224-890E-C9273DE1D0EB}" type="slidenum">
              <a:rPr lang="en-US" altLang="en-US"/>
              <a:pPr>
                <a:defRPr/>
              </a:pPr>
              <a:t>‹#›</a:t>
            </a:fld>
            <a:endParaRPr lang="en-US" altLang="en-US"/>
          </a:p>
        </p:txBody>
      </p:sp>
    </p:spTree>
    <p:extLst>
      <p:ext uri="{BB962C8B-B14F-4D97-AF65-F5344CB8AC3E}">
        <p14:creationId xmlns:p14="http://schemas.microsoft.com/office/powerpoint/2010/main" val="3258940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Times New Roman (Hebrew)" panose="02020603050405020304" pitchFamily="18" charset="0"/>
              </a:defRPr>
            </a:lvl1pPr>
          </a:lstStyle>
          <a:p>
            <a:pPr>
              <a:defRPr/>
            </a:pPr>
            <a:fld id="{1A8AB3F2-38B0-42A4-BB78-82EB0649E1EA}" type="slidenum">
              <a:rPr lang="en-US" altLang="en-US"/>
              <a:pPr>
                <a:defRPr/>
              </a:pPr>
              <a:t>‹#›</a:t>
            </a:fld>
            <a:endParaRPr lang="en-US" altLang="en-US"/>
          </a:p>
        </p:txBody>
      </p:sp>
    </p:spTree>
    <p:extLst>
      <p:ext uri="{BB962C8B-B14F-4D97-AF65-F5344CB8AC3E}">
        <p14:creationId xmlns:p14="http://schemas.microsoft.com/office/powerpoint/2010/main" val="1536793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Times New Roman (Hebrew)" panose="02020603050405020304" pitchFamily="18" charset="0"/>
              </a:defRPr>
            </a:lvl1pPr>
          </a:lstStyle>
          <a:p>
            <a:pPr>
              <a:defRPr/>
            </a:pPr>
            <a:fld id="{3FEDD574-C877-4C4D-8BEF-BEA1B48DDFCD}" type="slidenum">
              <a:rPr lang="en-US" altLang="en-US"/>
              <a:pPr>
                <a:defRPr/>
              </a:pPr>
              <a:t>‹#›</a:t>
            </a:fld>
            <a:endParaRPr lang="en-US" altLang="en-US"/>
          </a:p>
        </p:txBody>
      </p:sp>
    </p:spTree>
    <p:extLst>
      <p:ext uri="{BB962C8B-B14F-4D97-AF65-F5344CB8AC3E}">
        <p14:creationId xmlns:p14="http://schemas.microsoft.com/office/powerpoint/2010/main" val="3673750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Times New Roman (Hebrew)" panose="02020603050405020304" pitchFamily="18" charset="0"/>
              </a:defRPr>
            </a:lvl1pPr>
          </a:lstStyle>
          <a:p>
            <a:pPr>
              <a:defRPr/>
            </a:pPr>
            <a:fld id="{4C7E3E4B-59FD-4AED-9F76-9E99A33C9595}" type="slidenum">
              <a:rPr lang="en-US" altLang="en-US"/>
              <a:pPr>
                <a:defRPr/>
              </a:pPr>
              <a:t>‹#›</a:t>
            </a:fld>
            <a:endParaRPr lang="en-US" altLang="en-US"/>
          </a:p>
        </p:txBody>
      </p:sp>
    </p:spTree>
    <p:extLst>
      <p:ext uri="{BB962C8B-B14F-4D97-AF65-F5344CB8AC3E}">
        <p14:creationId xmlns:p14="http://schemas.microsoft.com/office/powerpoint/2010/main" val="2888239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Times New Roman (Hebrew)" panose="02020603050405020304" pitchFamily="18" charset="0"/>
              </a:defRPr>
            </a:lvl1pPr>
          </a:lstStyle>
          <a:p>
            <a:pPr>
              <a:defRPr/>
            </a:pPr>
            <a:fld id="{1380E937-F172-4226-A61D-16B726E80345}" type="slidenum">
              <a:rPr lang="en-US" altLang="en-US"/>
              <a:pPr>
                <a:defRPr/>
              </a:pPr>
              <a:t>‹#›</a:t>
            </a:fld>
            <a:endParaRPr lang="en-US" altLang="en-US"/>
          </a:p>
        </p:txBody>
      </p:sp>
    </p:spTree>
    <p:extLst>
      <p:ext uri="{BB962C8B-B14F-4D97-AF65-F5344CB8AC3E}">
        <p14:creationId xmlns:p14="http://schemas.microsoft.com/office/powerpoint/2010/main" val="2845310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8750EA-FF6F-4DEE-BEE5-1EB6A6147090}" type="slidenum">
              <a:rPr lang="en-US" altLang="en-US"/>
              <a:pPr>
                <a:defRPr/>
              </a:pPr>
              <a:t>‹#›</a:t>
            </a:fld>
            <a:endParaRPr lang="en-US" altLang="en-US"/>
          </a:p>
        </p:txBody>
      </p:sp>
    </p:spTree>
    <p:extLst>
      <p:ext uri="{BB962C8B-B14F-4D97-AF65-F5344CB8AC3E}">
        <p14:creationId xmlns:p14="http://schemas.microsoft.com/office/powerpoint/2010/main" val="43700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Times New Roman (Hebrew)" panose="02020603050405020304" pitchFamily="18" charset="0"/>
              </a:defRPr>
            </a:lvl1pPr>
          </a:lstStyle>
          <a:p>
            <a:pPr>
              <a:defRPr/>
            </a:pPr>
            <a:fld id="{6BD6AC63-9703-4E62-9B5A-4E7D438A50ED}" type="slidenum">
              <a:rPr lang="en-US" altLang="en-US"/>
              <a:pPr>
                <a:defRPr/>
              </a:pPr>
              <a:t>‹#›</a:t>
            </a:fld>
            <a:endParaRPr lang="en-US" altLang="en-US"/>
          </a:p>
        </p:txBody>
      </p:sp>
    </p:spTree>
    <p:extLst>
      <p:ext uri="{BB962C8B-B14F-4D97-AF65-F5344CB8AC3E}">
        <p14:creationId xmlns:p14="http://schemas.microsoft.com/office/powerpoint/2010/main" val="3688518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Times New Roman (Hebrew)" panose="02020603050405020304" pitchFamily="18" charset="0"/>
              </a:defRPr>
            </a:lvl1pPr>
          </a:lstStyle>
          <a:p>
            <a:pPr>
              <a:defRPr/>
            </a:pPr>
            <a:fld id="{E6A35F46-76D4-4CBF-9F6B-2CA3010A9E0F}" type="slidenum">
              <a:rPr lang="en-US" altLang="en-US"/>
              <a:pPr>
                <a:defRPr/>
              </a:pPr>
              <a:t>‹#›</a:t>
            </a:fld>
            <a:endParaRPr lang="en-US" altLang="en-US"/>
          </a:p>
        </p:txBody>
      </p:sp>
    </p:spTree>
    <p:extLst>
      <p:ext uri="{BB962C8B-B14F-4D97-AF65-F5344CB8AC3E}">
        <p14:creationId xmlns:p14="http://schemas.microsoft.com/office/powerpoint/2010/main" val="197032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Times New Roman (Hebrew)" panose="02020603050405020304" pitchFamily="18" charset="0"/>
              </a:defRPr>
            </a:lvl1pPr>
          </a:lstStyle>
          <a:p>
            <a:pPr>
              <a:defRPr/>
            </a:pPr>
            <a:fld id="{214BC29D-775B-4D8C-BB51-894D3B38CEFC}" type="slidenum">
              <a:rPr lang="en-US" altLang="en-US"/>
              <a:pPr>
                <a:defRPr/>
              </a:pPr>
              <a:t>‹#›</a:t>
            </a:fld>
            <a:endParaRPr lang="en-US" altLang="en-US"/>
          </a:p>
        </p:txBody>
      </p:sp>
    </p:spTree>
    <p:extLst>
      <p:ext uri="{BB962C8B-B14F-4D97-AF65-F5344CB8AC3E}">
        <p14:creationId xmlns:p14="http://schemas.microsoft.com/office/powerpoint/2010/main" val="42641212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Times New Roman (Hebrew)" panose="02020603050405020304" pitchFamily="18" charset="0"/>
              </a:defRPr>
            </a:lvl1pPr>
          </a:lstStyle>
          <a:p>
            <a:pPr>
              <a:defRPr/>
            </a:pPr>
            <a:fld id="{6BF42843-86F5-443C-9597-C8505B1D8302}" type="slidenum">
              <a:rPr lang="en-US" altLang="en-US"/>
              <a:pPr>
                <a:defRPr/>
              </a:pPr>
              <a:t>‹#›</a:t>
            </a:fld>
            <a:endParaRPr lang="en-US" altLang="en-US"/>
          </a:p>
        </p:txBody>
      </p:sp>
    </p:spTree>
    <p:extLst>
      <p:ext uri="{BB962C8B-B14F-4D97-AF65-F5344CB8AC3E}">
        <p14:creationId xmlns:p14="http://schemas.microsoft.com/office/powerpoint/2010/main" val="584238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9D572A-7754-44A2-85FC-39C9EE5D1F51}" type="slidenum">
              <a:rPr lang="en-US" altLang="en-US"/>
              <a:pPr>
                <a:defRPr/>
              </a:pPr>
              <a:t>‹#›</a:t>
            </a:fld>
            <a:endParaRPr lang="en-US" altLang="en-US"/>
          </a:p>
        </p:txBody>
      </p:sp>
    </p:spTree>
    <p:extLst>
      <p:ext uri="{BB962C8B-B14F-4D97-AF65-F5344CB8AC3E}">
        <p14:creationId xmlns:p14="http://schemas.microsoft.com/office/powerpoint/2010/main" val="7168040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3251E-B1B3-43E3-8542-AA8D8E194C86}" type="slidenum">
              <a:rPr lang="en-US" altLang="en-US"/>
              <a:pPr>
                <a:defRPr/>
              </a:pPr>
              <a:t>‹#›</a:t>
            </a:fld>
            <a:endParaRPr lang="en-US" altLang="en-US"/>
          </a:p>
        </p:txBody>
      </p:sp>
    </p:spTree>
    <p:extLst>
      <p:ext uri="{BB962C8B-B14F-4D97-AF65-F5344CB8AC3E}">
        <p14:creationId xmlns:p14="http://schemas.microsoft.com/office/powerpoint/2010/main" val="12171979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EA38F2-CEB3-47F6-8EA2-CDD314F67D37}" type="slidenum">
              <a:rPr lang="en-US" altLang="en-US"/>
              <a:pPr>
                <a:defRPr/>
              </a:pPr>
              <a:t>‹#›</a:t>
            </a:fld>
            <a:endParaRPr lang="en-US" altLang="en-US"/>
          </a:p>
        </p:txBody>
      </p:sp>
    </p:spTree>
    <p:extLst>
      <p:ext uri="{BB962C8B-B14F-4D97-AF65-F5344CB8AC3E}">
        <p14:creationId xmlns:p14="http://schemas.microsoft.com/office/powerpoint/2010/main" val="31001311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4B90EE-A422-4EC5-AA77-557DA1208BD5}" type="slidenum">
              <a:rPr lang="en-US" altLang="en-US"/>
              <a:pPr>
                <a:defRPr/>
              </a:pPr>
              <a:t>‹#›</a:t>
            </a:fld>
            <a:endParaRPr lang="en-US" altLang="en-US"/>
          </a:p>
        </p:txBody>
      </p:sp>
    </p:spTree>
    <p:extLst>
      <p:ext uri="{BB962C8B-B14F-4D97-AF65-F5344CB8AC3E}">
        <p14:creationId xmlns:p14="http://schemas.microsoft.com/office/powerpoint/2010/main" val="2383309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5FA4E2-F12D-4542-ABB4-6926457E4E40}" type="slidenum">
              <a:rPr lang="en-US" altLang="en-US"/>
              <a:pPr>
                <a:defRPr/>
              </a:pPr>
              <a:t>‹#›</a:t>
            </a:fld>
            <a:endParaRPr lang="en-US" altLang="en-US"/>
          </a:p>
        </p:txBody>
      </p:sp>
    </p:spTree>
    <p:extLst>
      <p:ext uri="{BB962C8B-B14F-4D97-AF65-F5344CB8AC3E}">
        <p14:creationId xmlns:p14="http://schemas.microsoft.com/office/powerpoint/2010/main" val="14589784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B4A680-4850-443C-9280-692D65EA649C}" type="slidenum">
              <a:rPr lang="en-US" altLang="en-US"/>
              <a:pPr>
                <a:defRPr/>
              </a:pPr>
              <a:t>‹#›</a:t>
            </a:fld>
            <a:endParaRPr lang="en-US" altLang="en-US"/>
          </a:p>
        </p:txBody>
      </p:sp>
    </p:spTree>
    <p:extLst>
      <p:ext uri="{BB962C8B-B14F-4D97-AF65-F5344CB8AC3E}">
        <p14:creationId xmlns:p14="http://schemas.microsoft.com/office/powerpoint/2010/main" val="199490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62BFC-F379-4691-BA9A-25BD627F3685}" type="slidenum">
              <a:rPr lang="en-US" altLang="en-US"/>
              <a:pPr>
                <a:defRPr/>
              </a:pPr>
              <a:t>‹#›</a:t>
            </a:fld>
            <a:endParaRPr lang="en-US" altLang="en-US"/>
          </a:p>
        </p:txBody>
      </p:sp>
    </p:spTree>
    <p:extLst>
      <p:ext uri="{BB962C8B-B14F-4D97-AF65-F5344CB8AC3E}">
        <p14:creationId xmlns:p14="http://schemas.microsoft.com/office/powerpoint/2010/main" val="3828115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14F79F2-35A7-4460-A3F4-C75A61281965}" type="slidenum">
              <a:rPr lang="en-US" altLang="en-US"/>
              <a:pPr>
                <a:defRPr/>
              </a:pPr>
              <a:t>‹#›</a:t>
            </a:fld>
            <a:endParaRPr lang="en-US" altLang="en-US"/>
          </a:p>
        </p:txBody>
      </p:sp>
    </p:spTree>
    <p:extLst>
      <p:ext uri="{BB962C8B-B14F-4D97-AF65-F5344CB8AC3E}">
        <p14:creationId xmlns:p14="http://schemas.microsoft.com/office/powerpoint/2010/main" val="3410196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51A105-544F-49F5-9778-E897CA74592D}" type="slidenum">
              <a:rPr lang="en-US" altLang="en-US"/>
              <a:pPr>
                <a:defRPr/>
              </a:pPr>
              <a:t>‹#›</a:t>
            </a:fld>
            <a:endParaRPr lang="en-US" altLang="en-US"/>
          </a:p>
        </p:txBody>
      </p:sp>
    </p:spTree>
    <p:extLst>
      <p:ext uri="{BB962C8B-B14F-4D97-AF65-F5344CB8AC3E}">
        <p14:creationId xmlns:p14="http://schemas.microsoft.com/office/powerpoint/2010/main" val="35230198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D1403A-BD8D-47BD-A495-A3963AFC35B0}" type="slidenum">
              <a:rPr lang="en-US" altLang="en-US"/>
              <a:pPr>
                <a:defRPr/>
              </a:pPr>
              <a:t>‹#›</a:t>
            </a:fld>
            <a:endParaRPr lang="en-US" altLang="en-US"/>
          </a:p>
        </p:txBody>
      </p:sp>
    </p:spTree>
    <p:extLst>
      <p:ext uri="{BB962C8B-B14F-4D97-AF65-F5344CB8AC3E}">
        <p14:creationId xmlns:p14="http://schemas.microsoft.com/office/powerpoint/2010/main" val="3328583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97E0D6-CA3C-4752-99A8-B8260D4CCB34}" type="slidenum">
              <a:rPr lang="en-US" altLang="en-US"/>
              <a:pPr>
                <a:defRPr/>
              </a:pPr>
              <a:t>‹#›</a:t>
            </a:fld>
            <a:endParaRPr lang="en-US" altLang="en-US"/>
          </a:p>
        </p:txBody>
      </p:sp>
    </p:spTree>
    <p:extLst>
      <p:ext uri="{BB962C8B-B14F-4D97-AF65-F5344CB8AC3E}">
        <p14:creationId xmlns:p14="http://schemas.microsoft.com/office/powerpoint/2010/main" val="3880744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3AA68D-1F7B-4420-9C84-8FEF091F5176}" type="slidenum">
              <a:rPr lang="en-US" altLang="en-US"/>
              <a:pPr>
                <a:defRPr/>
              </a:pPr>
              <a:t>‹#›</a:t>
            </a:fld>
            <a:endParaRPr lang="en-US" altLang="en-US"/>
          </a:p>
        </p:txBody>
      </p:sp>
    </p:spTree>
    <p:extLst>
      <p:ext uri="{BB962C8B-B14F-4D97-AF65-F5344CB8AC3E}">
        <p14:creationId xmlns:p14="http://schemas.microsoft.com/office/powerpoint/2010/main" val="310953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A84E07-D675-4F4E-8556-75860E4EF767}" type="slidenum">
              <a:rPr lang="en-US" altLang="en-US"/>
              <a:pPr>
                <a:defRPr/>
              </a:pPr>
              <a:t>‹#›</a:t>
            </a:fld>
            <a:endParaRPr lang="en-US" altLang="en-US"/>
          </a:p>
        </p:txBody>
      </p:sp>
    </p:spTree>
    <p:extLst>
      <p:ext uri="{BB962C8B-B14F-4D97-AF65-F5344CB8AC3E}">
        <p14:creationId xmlns:p14="http://schemas.microsoft.com/office/powerpoint/2010/main" val="4078450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1A8854-2512-4FF4-9CCE-7B60C2553148}" type="slidenum">
              <a:rPr lang="en-US" altLang="en-US"/>
              <a:pPr>
                <a:defRPr/>
              </a:pPr>
              <a:t>‹#›</a:t>
            </a:fld>
            <a:endParaRPr lang="en-US" altLang="en-US"/>
          </a:p>
        </p:txBody>
      </p:sp>
    </p:spTree>
    <p:extLst>
      <p:ext uri="{BB962C8B-B14F-4D97-AF65-F5344CB8AC3E}">
        <p14:creationId xmlns:p14="http://schemas.microsoft.com/office/powerpoint/2010/main" val="2465443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B5A6030-A612-421B-A6A2-C8702968B329}" type="slidenum">
              <a:rPr lang="en-US" altLang="en-US"/>
              <a:pPr>
                <a:defRPr/>
              </a:pPr>
              <a:t>‹#›</a:t>
            </a:fld>
            <a:endParaRPr lang="en-US" altLang="en-US"/>
          </a:p>
        </p:txBody>
      </p:sp>
    </p:spTree>
    <p:extLst>
      <p:ext uri="{BB962C8B-B14F-4D97-AF65-F5344CB8AC3E}">
        <p14:creationId xmlns:p14="http://schemas.microsoft.com/office/powerpoint/2010/main" val="1967559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3C0081-E927-4E34-8DC2-24A7B7E5DBF1}" type="slidenum">
              <a:rPr lang="en-US" altLang="en-US"/>
              <a:pPr>
                <a:defRPr/>
              </a:pPr>
              <a:t>‹#›</a:t>
            </a:fld>
            <a:endParaRPr lang="en-US" altLang="en-US"/>
          </a:p>
        </p:txBody>
      </p:sp>
    </p:spTree>
    <p:extLst>
      <p:ext uri="{BB962C8B-B14F-4D97-AF65-F5344CB8AC3E}">
        <p14:creationId xmlns:p14="http://schemas.microsoft.com/office/powerpoint/2010/main" val="263198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8B5F2B-0236-4F3A-9CA8-E0D8B3091D77}" type="slidenum">
              <a:rPr lang="en-US" altLang="en-US"/>
              <a:pPr>
                <a:defRPr/>
              </a:pPr>
              <a:t>‹#›</a:t>
            </a:fld>
            <a:endParaRPr lang="en-US" altLang="en-US"/>
          </a:p>
        </p:txBody>
      </p:sp>
    </p:spTree>
    <p:extLst>
      <p:ext uri="{BB962C8B-B14F-4D97-AF65-F5344CB8AC3E}">
        <p14:creationId xmlns:p14="http://schemas.microsoft.com/office/powerpoint/2010/main" val="1644713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en-US" smtClean="0"/>
              <a:t>לחץ כדי לערוך סגנון כותרת של תבנית בסיס</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en-US" smtClean="0"/>
              <a:t>לחץ כדי לערוך סגנונות טקסט של תבנית בסיס</a:t>
            </a:r>
          </a:p>
          <a:p>
            <a:pPr lvl="1"/>
            <a:r>
              <a:rPr lang="he-IL" altLang="en-US" smtClean="0"/>
              <a:t>רמה שנייה</a:t>
            </a:r>
          </a:p>
          <a:p>
            <a:pPr lvl="2"/>
            <a:r>
              <a:rPr lang="he-IL" altLang="en-US" smtClean="0"/>
              <a:t>רמה שלישית</a:t>
            </a:r>
          </a:p>
          <a:p>
            <a:pPr lvl="3"/>
            <a:r>
              <a:rPr lang="he-IL" altLang="en-US" smtClean="0"/>
              <a:t>רמה רביעית</a:t>
            </a:r>
          </a:p>
          <a:p>
            <a:pPr lvl="4"/>
            <a:r>
              <a:rPr lang="he-IL" altLang="en-US" smtClean="0"/>
              <a:t>רמה חמישית</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ea typeface="Times New Roman (Hebrew)" charset="0"/>
                <a:cs typeface="Times New Roman (Hebrew)" charset="0"/>
              </a:defRPr>
            </a:lvl1pPr>
          </a:lstStyle>
          <a:p>
            <a:pPr>
              <a:defRPr/>
            </a:pPr>
            <a:fld id="{F0E7C22F-3B49-4495-8D91-8652F48AC795}" type="slidenum">
              <a:rPr lang="en-US" altLang="en-US"/>
              <a:pPr>
                <a:defRPr/>
              </a:pPr>
              <a:t>‹#›</a:t>
            </a:fld>
            <a:endParaRPr lang="en-US" altLang="en-US"/>
          </a:p>
        </p:txBody>
      </p:sp>
      <p:sp>
        <p:nvSpPr>
          <p:cNvPr id="8" name="TextBox 6"/>
          <p:cNvSpPr txBox="1"/>
          <p:nvPr userDrawn="1"/>
        </p:nvSpPr>
        <p:spPr>
          <a:xfrm>
            <a:off x="0" y="6477000"/>
            <a:ext cx="4724398" cy="338554"/>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a:lstStyle>
          <a:p>
            <a:r>
              <a:rPr lang="en-US" sz="1600" b="1" dirty="0" smtClean="0">
                <a:solidFill>
                  <a:schemeClr val="bg2"/>
                </a:solidFill>
              </a:rPr>
              <a:t>Introduction to Proteins, Kessel and Ben-Tal, 2018</a:t>
            </a:r>
            <a:endParaRPr lang="en-US" sz="1600" b="1"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ctr" rtl="1" eaLnBrk="0" fontAlgn="base" hangingPunct="0">
        <a:spcBef>
          <a:spcPct val="0"/>
        </a:spcBef>
        <a:spcAft>
          <a:spcPct val="0"/>
        </a:spcAft>
        <a:defRPr sz="4400">
          <a:solidFill>
            <a:schemeClr val="tx2"/>
          </a:solidFill>
          <a:latin typeface="+mj-lt"/>
          <a:ea typeface="+mj-ea"/>
          <a:cs typeface="Times New Roman" pitchFamily="18" charset="0"/>
        </a:defRPr>
      </a:lvl1pPr>
      <a:lvl2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1" fontAlgn="base">
        <a:spcBef>
          <a:spcPct val="0"/>
        </a:spcBef>
        <a:spcAft>
          <a:spcPct val="0"/>
        </a:spcAft>
        <a:defRPr sz="4400">
          <a:solidFill>
            <a:schemeClr val="tx2"/>
          </a:solidFill>
          <a:latin typeface="Times New Roman" pitchFamily="18" charset="0"/>
          <a:cs typeface="Times New Roman (Hebrew)" charset="0"/>
        </a:defRPr>
      </a:lvl6pPr>
      <a:lvl7pPr marL="914400" algn="ctr" rtl="1" fontAlgn="base">
        <a:spcBef>
          <a:spcPct val="0"/>
        </a:spcBef>
        <a:spcAft>
          <a:spcPct val="0"/>
        </a:spcAft>
        <a:defRPr sz="4400">
          <a:solidFill>
            <a:schemeClr val="tx2"/>
          </a:solidFill>
          <a:latin typeface="Times New Roman" pitchFamily="18" charset="0"/>
          <a:cs typeface="Times New Roman (Hebrew)" charset="0"/>
        </a:defRPr>
      </a:lvl7pPr>
      <a:lvl8pPr marL="1371600" algn="ctr" rtl="1" fontAlgn="base">
        <a:spcBef>
          <a:spcPct val="0"/>
        </a:spcBef>
        <a:spcAft>
          <a:spcPct val="0"/>
        </a:spcAft>
        <a:defRPr sz="4400">
          <a:solidFill>
            <a:schemeClr val="tx2"/>
          </a:solidFill>
          <a:latin typeface="Times New Roman" pitchFamily="18" charset="0"/>
          <a:cs typeface="Times New Roman (Hebrew)" charset="0"/>
        </a:defRPr>
      </a:lvl8pPr>
      <a:lvl9pPr marL="1828800" algn="ctr" rtl="1" fontAlgn="base">
        <a:spcBef>
          <a:spcPct val="0"/>
        </a:spcBef>
        <a:spcAft>
          <a:spcPct val="0"/>
        </a:spcAft>
        <a:defRPr sz="4400">
          <a:solidFill>
            <a:schemeClr val="tx2"/>
          </a:solidFill>
          <a:latin typeface="Times New Roman" pitchFamily="18" charset="0"/>
          <a:cs typeface="Times New Roman (Hebrew)"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Times New Roman" pitchFamily="18" charset="0"/>
        </a:defRPr>
      </a:lvl1pPr>
      <a:lvl2pPr marL="742950" indent="-285750" algn="r" rtl="1" eaLnBrk="0" fontAlgn="base" hangingPunct="0">
        <a:spcBef>
          <a:spcPct val="20000"/>
        </a:spcBef>
        <a:spcAft>
          <a:spcPct val="0"/>
        </a:spcAft>
        <a:buChar char="–"/>
        <a:defRPr sz="2800">
          <a:solidFill>
            <a:schemeClr val="tx1"/>
          </a:solidFill>
          <a:latin typeface="+mn-lt"/>
          <a:ea typeface="Times New Roman (Hebrew)" charset="0"/>
          <a:cs typeface="Times New Roman" pitchFamily="18" charset="0"/>
        </a:defRPr>
      </a:lvl2pPr>
      <a:lvl3pPr marL="1143000" indent="-228600" algn="r" rtl="1" eaLnBrk="0" fontAlgn="base" hangingPunct="0">
        <a:spcBef>
          <a:spcPct val="20000"/>
        </a:spcBef>
        <a:spcAft>
          <a:spcPct val="0"/>
        </a:spcAft>
        <a:buChar char="•"/>
        <a:defRPr sz="2400">
          <a:solidFill>
            <a:schemeClr val="tx1"/>
          </a:solidFill>
          <a:latin typeface="+mn-lt"/>
          <a:ea typeface="Times New Roman (Hebrew)" charset="0"/>
          <a:cs typeface="Times New Roman" pitchFamily="18" charset="0"/>
        </a:defRPr>
      </a:lvl3pPr>
      <a:lvl4pPr marL="1600200" indent="-228600" algn="r" rtl="1" eaLnBrk="0" fontAlgn="base" hangingPunct="0">
        <a:spcBef>
          <a:spcPct val="20000"/>
        </a:spcBef>
        <a:spcAft>
          <a:spcPct val="0"/>
        </a:spcAft>
        <a:buChar char="–"/>
        <a:defRPr sz="2000">
          <a:solidFill>
            <a:schemeClr val="tx1"/>
          </a:solidFill>
          <a:latin typeface="+mn-lt"/>
          <a:ea typeface="Times New Roman (Hebrew)" charset="0"/>
          <a:cs typeface="Times New Roman" pitchFamily="18" charset="0"/>
        </a:defRPr>
      </a:lvl4pPr>
      <a:lvl5pPr marL="2057400" indent="-228600" algn="r" rtl="1" eaLnBrk="0" fontAlgn="base" hangingPunct="0">
        <a:spcBef>
          <a:spcPct val="20000"/>
        </a:spcBef>
        <a:spcAft>
          <a:spcPct val="0"/>
        </a:spcAft>
        <a:buChar char="»"/>
        <a:defRPr sz="2000">
          <a:solidFill>
            <a:schemeClr val="tx1"/>
          </a:solidFill>
          <a:latin typeface="+mn-lt"/>
          <a:ea typeface="Times New Roman (Hebrew)" charset="0"/>
          <a:cs typeface="Times New Roman" pitchFamily="18" charset="0"/>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en-US" smtClean="0"/>
              <a:t>לחץ כדי לערוך סגנון כותרת של תבנית בסיס</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en-US" smtClean="0"/>
              <a:t>לחץ כדי לערוך סגנונות טקסט של תבנית בסיס</a:t>
            </a:r>
          </a:p>
          <a:p>
            <a:pPr lvl="1"/>
            <a:r>
              <a:rPr lang="he-IL" altLang="en-US" smtClean="0"/>
              <a:t>רמה שנייה</a:t>
            </a:r>
          </a:p>
          <a:p>
            <a:pPr lvl="2"/>
            <a:r>
              <a:rPr lang="he-IL" altLang="en-US" smtClean="0"/>
              <a:t>רמה שלישית</a:t>
            </a:r>
          </a:p>
          <a:p>
            <a:pPr lvl="3"/>
            <a:r>
              <a:rPr lang="he-IL" altLang="en-US" smtClean="0"/>
              <a:t>רמה רביעית</a:t>
            </a:r>
          </a:p>
          <a:p>
            <a:pPr lvl="4"/>
            <a:r>
              <a:rPr lang="he-IL" altLang="en-US" smtClean="0"/>
              <a:t>רמה חמישית</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a:solidFill>
                  <a:srgbClr val="000000"/>
                </a:solidFill>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solidFill>
                  <a:srgbClr val="000000"/>
                </a:solidFill>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solidFill>
                  <a:srgbClr val="000000"/>
                </a:solidFill>
                <a:ea typeface="Times New Roman (Hebrew)" charset="0"/>
                <a:cs typeface="Times New Roman (Hebrew)" charset="0"/>
              </a:defRPr>
            </a:lvl1pPr>
          </a:lstStyle>
          <a:p>
            <a:pPr>
              <a:defRPr/>
            </a:pPr>
            <a:fld id="{F5706BF8-A843-459A-8F62-B78E8D63B0E7}" type="slidenum">
              <a:rPr lang="en-US" altLang="en-US"/>
              <a:pPr>
                <a:defRPr/>
              </a:pPr>
              <a:t>‹#›</a:t>
            </a:fld>
            <a:endParaRPr lang="en-US" altLang="en-US"/>
          </a:p>
        </p:txBody>
      </p:sp>
      <p:sp>
        <p:nvSpPr>
          <p:cNvPr id="7" name="TextBox 6"/>
          <p:cNvSpPr txBox="1"/>
          <p:nvPr userDrawn="1"/>
        </p:nvSpPr>
        <p:spPr>
          <a:xfrm>
            <a:off x="0" y="6477000"/>
            <a:ext cx="4724398" cy="338554"/>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a:lstStyle>
          <a:p>
            <a:r>
              <a:rPr lang="en-US" sz="1600" b="1" dirty="0" smtClean="0">
                <a:solidFill>
                  <a:schemeClr val="bg2"/>
                </a:solidFill>
              </a:rPr>
              <a:t>Introduction to Proteins, Kessel and Ben-Tal, 2018</a:t>
            </a:r>
            <a:endParaRPr lang="en-US" sz="1600" b="1"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rtl="1" eaLnBrk="0" fontAlgn="base" hangingPunct="0">
        <a:spcBef>
          <a:spcPct val="0"/>
        </a:spcBef>
        <a:spcAft>
          <a:spcPct val="0"/>
        </a:spcAft>
        <a:defRPr sz="4400">
          <a:solidFill>
            <a:schemeClr val="tx2"/>
          </a:solidFill>
          <a:latin typeface="+mj-lt"/>
          <a:ea typeface="+mj-ea"/>
          <a:cs typeface="Times New Roman" pitchFamily="18" charset="0"/>
        </a:defRPr>
      </a:lvl1pPr>
      <a:lvl2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1" fontAlgn="base">
        <a:spcBef>
          <a:spcPct val="0"/>
        </a:spcBef>
        <a:spcAft>
          <a:spcPct val="0"/>
        </a:spcAft>
        <a:defRPr sz="4400">
          <a:solidFill>
            <a:schemeClr val="tx2"/>
          </a:solidFill>
          <a:latin typeface="Times New Roman" pitchFamily="18" charset="0"/>
          <a:cs typeface="Times New Roman (Hebrew)" charset="0"/>
        </a:defRPr>
      </a:lvl6pPr>
      <a:lvl7pPr marL="914400" algn="ctr" rtl="1" fontAlgn="base">
        <a:spcBef>
          <a:spcPct val="0"/>
        </a:spcBef>
        <a:spcAft>
          <a:spcPct val="0"/>
        </a:spcAft>
        <a:defRPr sz="4400">
          <a:solidFill>
            <a:schemeClr val="tx2"/>
          </a:solidFill>
          <a:latin typeface="Times New Roman" pitchFamily="18" charset="0"/>
          <a:cs typeface="Times New Roman (Hebrew)" charset="0"/>
        </a:defRPr>
      </a:lvl7pPr>
      <a:lvl8pPr marL="1371600" algn="ctr" rtl="1" fontAlgn="base">
        <a:spcBef>
          <a:spcPct val="0"/>
        </a:spcBef>
        <a:spcAft>
          <a:spcPct val="0"/>
        </a:spcAft>
        <a:defRPr sz="4400">
          <a:solidFill>
            <a:schemeClr val="tx2"/>
          </a:solidFill>
          <a:latin typeface="Times New Roman" pitchFamily="18" charset="0"/>
          <a:cs typeface="Times New Roman (Hebrew)" charset="0"/>
        </a:defRPr>
      </a:lvl8pPr>
      <a:lvl9pPr marL="1828800" algn="ctr" rtl="1" fontAlgn="base">
        <a:spcBef>
          <a:spcPct val="0"/>
        </a:spcBef>
        <a:spcAft>
          <a:spcPct val="0"/>
        </a:spcAft>
        <a:defRPr sz="4400">
          <a:solidFill>
            <a:schemeClr val="tx2"/>
          </a:solidFill>
          <a:latin typeface="Times New Roman" pitchFamily="18" charset="0"/>
          <a:cs typeface="Times New Roman (Hebrew)"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Times New Roman" pitchFamily="18" charset="0"/>
        </a:defRPr>
      </a:lvl1pPr>
      <a:lvl2pPr marL="742950" indent="-285750" algn="r" rtl="1" eaLnBrk="0" fontAlgn="base" hangingPunct="0">
        <a:spcBef>
          <a:spcPct val="20000"/>
        </a:spcBef>
        <a:spcAft>
          <a:spcPct val="0"/>
        </a:spcAft>
        <a:buChar char="–"/>
        <a:defRPr sz="2800">
          <a:solidFill>
            <a:schemeClr val="tx1"/>
          </a:solidFill>
          <a:latin typeface="+mn-lt"/>
          <a:ea typeface="Times New Roman (Hebrew)" charset="0"/>
          <a:cs typeface="Times New Roman" pitchFamily="18" charset="0"/>
        </a:defRPr>
      </a:lvl2pPr>
      <a:lvl3pPr marL="1143000" indent="-228600" algn="r" rtl="1" eaLnBrk="0" fontAlgn="base" hangingPunct="0">
        <a:spcBef>
          <a:spcPct val="20000"/>
        </a:spcBef>
        <a:spcAft>
          <a:spcPct val="0"/>
        </a:spcAft>
        <a:buChar char="•"/>
        <a:defRPr sz="2400">
          <a:solidFill>
            <a:schemeClr val="tx1"/>
          </a:solidFill>
          <a:latin typeface="+mn-lt"/>
          <a:ea typeface="Times New Roman (Hebrew)" charset="0"/>
          <a:cs typeface="Times New Roman" pitchFamily="18" charset="0"/>
        </a:defRPr>
      </a:lvl3pPr>
      <a:lvl4pPr marL="1600200" indent="-228600" algn="r" rtl="1" eaLnBrk="0" fontAlgn="base" hangingPunct="0">
        <a:spcBef>
          <a:spcPct val="20000"/>
        </a:spcBef>
        <a:spcAft>
          <a:spcPct val="0"/>
        </a:spcAft>
        <a:buChar char="–"/>
        <a:defRPr sz="2000">
          <a:solidFill>
            <a:schemeClr val="tx1"/>
          </a:solidFill>
          <a:latin typeface="+mn-lt"/>
          <a:ea typeface="Times New Roman (Hebrew)" charset="0"/>
          <a:cs typeface="Times New Roman" pitchFamily="18" charset="0"/>
        </a:defRPr>
      </a:lvl4pPr>
      <a:lvl5pPr marL="2057400" indent="-228600" algn="r" rtl="1" eaLnBrk="0" fontAlgn="base" hangingPunct="0">
        <a:spcBef>
          <a:spcPct val="20000"/>
        </a:spcBef>
        <a:spcAft>
          <a:spcPct val="0"/>
        </a:spcAft>
        <a:buChar char="»"/>
        <a:defRPr sz="2000">
          <a:solidFill>
            <a:schemeClr val="tx1"/>
          </a:solidFill>
          <a:latin typeface="+mn-lt"/>
          <a:ea typeface="Times New Roman (Hebrew)" charset="0"/>
          <a:cs typeface="Times New Roman" pitchFamily="18" charset="0"/>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en-US" smtClean="0"/>
              <a:t>לחץ כדי לערוך סגנון כותרת של תבנית בסיס</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en-US" smtClean="0"/>
              <a:t>לחץ כדי לערוך סגנונות טקסט של תבנית בסיס</a:t>
            </a:r>
          </a:p>
          <a:p>
            <a:pPr lvl="1"/>
            <a:r>
              <a:rPr lang="he-IL" altLang="en-US" smtClean="0"/>
              <a:t>רמה שנייה</a:t>
            </a:r>
          </a:p>
          <a:p>
            <a:pPr lvl="2"/>
            <a:r>
              <a:rPr lang="he-IL" altLang="en-US" smtClean="0"/>
              <a:t>רמה שלישית</a:t>
            </a:r>
          </a:p>
          <a:p>
            <a:pPr lvl="3"/>
            <a:r>
              <a:rPr lang="he-IL" altLang="en-US" smtClean="0"/>
              <a:t>רמה רביעית</a:t>
            </a:r>
          </a:p>
          <a:p>
            <a:pPr lvl="4"/>
            <a:r>
              <a:rPr lang="he-IL" altLang="en-US" smtClean="0"/>
              <a:t>רמה חמישית</a:t>
            </a:r>
          </a:p>
        </p:txBody>
      </p:sp>
      <p:sp>
        <p:nvSpPr>
          <p:cNvPr id="1028" name="Rectangle 4"/>
          <p:cNvSpPr>
            <a:spLocks noGrp="1" noChangeArrowheads="1"/>
          </p:cNvSpPr>
          <p:nvPr>
            <p:ph type="dt" sz="half" idx="2"/>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solidFill>
                  <a:srgbClr val="000000"/>
                </a:solidFill>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solidFill>
                  <a:srgbClr val="000000"/>
                </a:solidFill>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a:solidFill>
                  <a:srgbClr val="000000"/>
                </a:solidFill>
                <a:cs typeface="Times New Roman (Hebrew)"/>
              </a:defRPr>
            </a:lvl1pPr>
          </a:lstStyle>
          <a:p>
            <a:pPr>
              <a:defRPr/>
            </a:pPr>
            <a:fld id="{79B3FC4F-0EF8-4397-A247-ACA0D995FCF2}" type="slidenum">
              <a:rPr lang="en-US" altLang="en-US"/>
              <a:pPr>
                <a:defRPr/>
              </a:pPr>
              <a:t>‹#›</a:t>
            </a:fld>
            <a:endParaRPr lang="en-US" altLang="en-US"/>
          </a:p>
        </p:txBody>
      </p:sp>
      <p:sp>
        <p:nvSpPr>
          <p:cNvPr id="7" name="TextBox 6"/>
          <p:cNvSpPr txBox="1"/>
          <p:nvPr userDrawn="1"/>
        </p:nvSpPr>
        <p:spPr>
          <a:xfrm>
            <a:off x="0" y="6519446"/>
            <a:ext cx="4724398" cy="338554"/>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a:lstStyle>
          <a:p>
            <a:r>
              <a:rPr lang="en-US" sz="1600" b="1" dirty="0" smtClean="0">
                <a:solidFill>
                  <a:schemeClr val="bg2"/>
                </a:solidFill>
              </a:rPr>
              <a:t>Introduction to Proteins, Kessel and Ben-Tal, 2018</a:t>
            </a:r>
            <a:endParaRPr lang="en-US" sz="1600" b="1"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ctr" rtl="1" eaLnBrk="0" fontAlgn="base" hangingPunct="0">
        <a:spcBef>
          <a:spcPct val="0"/>
        </a:spcBef>
        <a:spcAft>
          <a:spcPct val="0"/>
        </a:spcAft>
        <a:defRPr sz="4400">
          <a:solidFill>
            <a:schemeClr val="tx2"/>
          </a:solidFill>
          <a:latin typeface="+mj-lt"/>
          <a:ea typeface="+mj-ea"/>
          <a:cs typeface="Arial" charset="0"/>
        </a:defRPr>
      </a:lvl1pPr>
      <a:lvl2pPr algn="ctr" rtl="1" eaLnBrk="0" fontAlgn="base" hangingPunct="0">
        <a:spcBef>
          <a:spcPct val="0"/>
        </a:spcBef>
        <a:spcAft>
          <a:spcPct val="0"/>
        </a:spcAft>
        <a:defRPr sz="4400">
          <a:solidFill>
            <a:schemeClr val="tx2"/>
          </a:solidFill>
          <a:latin typeface="Times New Roman" pitchFamily="18" charset="0"/>
          <a:cs typeface="Arial" charset="0"/>
        </a:defRPr>
      </a:lvl2pPr>
      <a:lvl3pPr algn="ctr" rtl="1" eaLnBrk="0" fontAlgn="base" hangingPunct="0">
        <a:spcBef>
          <a:spcPct val="0"/>
        </a:spcBef>
        <a:spcAft>
          <a:spcPct val="0"/>
        </a:spcAft>
        <a:defRPr sz="4400">
          <a:solidFill>
            <a:schemeClr val="tx2"/>
          </a:solidFill>
          <a:latin typeface="Times New Roman" pitchFamily="18" charset="0"/>
          <a:cs typeface="Arial" charset="0"/>
        </a:defRPr>
      </a:lvl3pPr>
      <a:lvl4pPr algn="ctr" rtl="1" eaLnBrk="0" fontAlgn="base" hangingPunct="0">
        <a:spcBef>
          <a:spcPct val="0"/>
        </a:spcBef>
        <a:spcAft>
          <a:spcPct val="0"/>
        </a:spcAft>
        <a:defRPr sz="4400">
          <a:solidFill>
            <a:schemeClr val="tx2"/>
          </a:solidFill>
          <a:latin typeface="Times New Roman" pitchFamily="18" charset="0"/>
          <a:cs typeface="Arial" charset="0"/>
        </a:defRPr>
      </a:lvl4pPr>
      <a:lvl5pPr algn="ctr" rtl="1" eaLnBrk="0" fontAlgn="base" hangingPunct="0">
        <a:spcBef>
          <a:spcPct val="0"/>
        </a:spcBef>
        <a:spcAft>
          <a:spcPct val="0"/>
        </a:spcAft>
        <a:defRPr sz="4400">
          <a:solidFill>
            <a:schemeClr val="tx2"/>
          </a:solidFill>
          <a:latin typeface="Times New Roman" pitchFamily="18" charset="0"/>
          <a:cs typeface="Arial" charset="0"/>
        </a:defRPr>
      </a:lvl5pPr>
      <a:lvl6pPr marL="457200" algn="ctr" rtl="1" fontAlgn="base">
        <a:spcBef>
          <a:spcPct val="0"/>
        </a:spcBef>
        <a:spcAft>
          <a:spcPct val="0"/>
        </a:spcAft>
        <a:defRPr sz="4400">
          <a:solidFill>
            <a:schemeClr val="tx2"/>
          </a:solidFill>
          <a:latin typeface="Times New Roman" pitchFamily="18" charset="0"/>
          <a:cs typeface="Times New Roman (Hebrew)" charset="0"/>
        </a:defRPr>
      </a:lvl6pPr>
      <a:lvl7pPr marL="914400" algn="ctr" rtl="1" fontAlgn="base">
        <a:spcBef>
          <a:spcPct val="0"/>
        </a:spcBef>
        <a:spcAft>
          <a:spcPct val="0"/>
        </a:spcAft>
        <a:defRPr sz="4400">
          <a:solidFill>
            <a:schemeClr val="tx2"/>
          </a:solidFill>
          <a:latin typeface="Times New Roman" pitchFamily="18" charset="0"/>
          <a:cs typeface="Times New Roman (Hebrew)" charset="0"/>
        </a:defRPr>
      </a:lvl7pPr>
      <a:lvl8pPr marL="1371600" algn="ctr" rtl="1" fontAlgn="base">
        <a:spcBef>
          <a:spcPct val="0"/>
        </a:spcBef>
        <a:spcAft>
          <a:spcPct val="0"/>
        </a:spcAft>
        <a:defRPr sz="4400">
          <a:solidFill>
            <a:schemeClr val="tx2"/>
          </a:solidFill>
          <a:latin typeface="Times New Roman" pitchFamily="18" charset="0"/>
          <a:cs typeface="Times New Roman (Hebrew)" charset="0"/>
        </a:defRPr>
      </a:lvl8pPr>
      <a:lvl9pPr marL="1828800" algn="ctr" rtl="1" fontAlgn="base">
        <a:spcBef>
          <a:spcPct val="0"/>
        </a:spcBef>
        <a:spcAft>
          <a:spcPct val="0"/>
        </a:spcAft>
        <a:defRPr sz="4400">
          <a:solidFill>
            <a:schemeClr val="tx2"/>
          </a:solidFill>
          <a:latin typeface="Times New Roman" pitchFamily="18" charset="0"/>
          <a:cs typeface="Times New Roman (Hebrew)"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Arial" charset="0"/>
        </a:defRPr>
      </a:lvl1pPr>
      <a:lvl2pPr marL="742950" indent="-285750" algn="r" rtl="1" eaLnBrk="0" fontAlgn="base" hangingPunct="0">
        <a:spcBef>
          <a:spcPct val="20000"/>
        </a:spcBef>
        <a:spcAft>
          <a:spcPct val="0"/>
        </a:spcAft>
        <a:buChar char="–"/>
        <a:defRPr sz="2800">
          <a:solidFill>
            <a:schemeClr val="tx1"/>
          </a:solidFill>
          <a:latin typeface="+mn-lt"/>
          <a:ea typeface="Times New Roman (Hebrew)" charset="0"/>
          <a:cs typeface="Arial" charset="0"/>
        </a:defRPr>
      </a:lvl2pPr>
      <a:lvl3pPr marL="1143000" indent="-228600" algn="r" rtl="1" eaLnBrk="0" fontAlgn="base" hangingPunct="0">
        <a:spcBef>
          <a:spcPct val="20000"/>
        </a:spcBef>
        <a:spcAft>
          <a:spcPct val="0"/>
        </a:spcAft>
        <a:buChar char="•"/>
        <a:defRPr sz="2400">
          <a:solidFill>
            <a:schemeClr val="tx1"/>
          </a:solidFill>
          <a:latin typeface="+mn-lt"/>
          <a:ea typeface="Times New Roman (Hebrew)" charset="0"/>
          <a:cs typeface="Arial" charset="0"/>
        </a:defRPr>
      </a:lvl3pPr>
      <a:lvl4pPr marL="1600200" indent="-228600" algn="r" rtl="1" eaLnBrk="0" fontAlgn="base" hangingPunct="0">
        <a:spcBef>
          <a:spcPct val="20000"/>
        </a:spcBef>
        <a:spcAft>
          <a:spcPct val="0"/>
        </a:spcAft>
        <a:buChar char="–"/>
        <a:defRPr sz="2000">
          <a:solidFill>
            <a:schemeClr val="tx1"/>
          </a:solidFill>
          <a:latin typeface="+mn-lt"/>
          <a:ea typeface="Times New Roman (Hebrew)" charset="0"/>
          <a:cs typeface="Arial" charset="0"/>
        </a:defRPr>
      </a:lvl4pPr>
      <a:lvl5pPr marL="2057400" indent="-228600" algn="r" rtl="1" eaLnBrk="0" fontAlgn="base" hangingPunct="0">
        <a:spcBef>
          <a:spcPct val="20000"/>
        </a:spcBef>
        <a:spcAft>
          <a:spcPct val="0"/>
        </a:spcAft>
        <a:buChar char="»"/>
        <a:defRPr sz="2000">
          <a:solidFill>
            <a:schemeClr val="tx1"/>
          </a:solidFill>
          <a:latin typeface="+mn-lt"/>
          <a:ea typeface="Times New Roman (Hebrew)" charset="0"/>
          <a:cs typeface="Arial" charset="0"/>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en-US" smtClean="0"/>
              <a:t>לחץ כדי לערוך סגנון כותרת של תבנית בסיס</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en-US" smtClean="0"/>
              <a:t>לחץ כדי לערוך סגנונות טקסט של תבנית בסיס</a:t>
            </a:r>
          </a:p>
          <a:p>
            <a:pPr lvl="1"/>
            <a:r>
              <a:rPr lang="he-IL" altLang="en-US" smtClean="0"/>
              <a:t>רמה שנייה</a:t>
            </a:r>
          </a:p>
          <a:p>
            <a:pPr lvl="2"/>
            <a:r>
              <a:rPr lang="he-IL" altLang="en-US" smtClean="0"/>
              <a:t>רמה שלישית</a:t>
            </a:r>
          </a:p>
          <a:p>
            <a:pPr lvl="3"/>
            <a:r>
              <a:rPr lang="he-IL" altLang="en-US" smtClean="0"/>
              <a:t>רמה רביעית</a:t>
            </a:r>
          </a:p>
          <a:p>
            <a:pPr lvl="4"/>
            <a:r>
              <a:rPr lang="he-IL" altLang="en-US" smtClean="0"/>
              <a:t>רמה חמישית</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a:solidFill>
                  <a:srgbClr val="000000"/>
                </a:solidFill>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solidFill>
                  <a:srgbClr val="000000"/>
                </a:solidFill>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solidFill>
                  <a:srgbClr val="000000"/>
                </a:solidFill>
                <a:ea typeface="Times New Roman (Hebrew)" charset="0"/>
                <a:cs typeface="Times New Roman (Hebrew)" charset="0"/>
              </a:defRPr>
            </a:lvl1pPr>
          </a:lstStyle>
          <a:p>
            <a:pPr>
              <a:defRPr/>
            </a:pPr>
            <a:fld id="{57F8C361-65A0-483B-93E7-383343134169}" type="slidenum">
              <a:rPr lang="en-US" altLang="en-US"/>
              <a:pPr>
                <a:defRPr/>
              </a:pPr>
              <a:t>‹#›</a:t>
            </a:fld>
            <a:endParaRPr lang="en-US" altLang="en-US"/>
          </a:p>
        </p:txBody>
      </p:sp>
      <p:sp>
        <p:nvSpPr>
          <p:cNvPr id="7" name="TextBox 6"/>
          <p:cNvSpPr txBox="1"/>
          <p:nvPr userDrawn="1"/>
        </p:nvSpPr>
        <p:spPr>
          <a:xfrm>
            <a:off x="0" y="6496567"/>
            <a:ext cx="4724398" cy="338554"/>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a:lstStyle>
          <a:p>
            <a:r>
              <a:rPr lang="en-US" sz="1600" b="1" dirty="0" smtClean="0">
                <a:solidFill>
                  <a:schemeClr val="bg2"/>
                </a:solidFill>
              </a:rPr>
              <a:t>Introduction to Proteins, Kessel and Ben-Tal, 2018</a:t>
            </a:r>
            <a:endParaRPr lang="en-US" sz="1600" b="1"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ctr" rtl="1" eaLnBrk="0" fontAlgn="base" hangingPunct="0">
        <a:spcBef>
          <a:spcPct val="0"/>
        </a:spcBef>
        <a:spcAft>
          <a:spcPct val="0"/>
        </a:spcAft>
        <a:defRPr sz="4400">
          <a:solidFill>
            <a:schemeClr val="tx2"/>
          </a:solidFill>
          <a:latin typeface="+mj-lt"/>
          <a:ea typeface="+mj-ea"/>
          <a:cs typeface="Times New Roman" pitchFamily="18" charset="0"/>
        </a:defRPr>
      </a:lvl1pPr>
      <a:lvl2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1" fontAlgn="base">
        <a:spcBef>
          <a:spcPct val="0"/>
        </a:spcBef>
        <a:spcAft>
          <a:spcPct val="0"/>
        </a:spcAft>
        <a:defRPr sz="4400">
          <a:solidFill>
            <a:schemeClr val="tx2"/>
          </a:solidFill>
          <a:latin typeface="Times New Roman" pitchFamily="18" charset="0"/>
          <a:cs typeface="Times New Roman (Hebrew)" charset="0"/>
        </a:defRPr>
      </a:lvl6pPr>
      <a:lvl7pPr marL="914400" algn="ctr" rtl="1" fontAlgn="base">
        <a:spcBef>
          <a:spcPct val="0"/>
        </a:spcBef>
        <a:spcAft>
          <a:spcPct val="0"/>
        </a:spcAft>
        <a:defRPr sz="4400">
          <a:solidFill>
            <a:schemeClr val="tx2"/>
          </a:solidFill>
          <a:latin typeface="Times New Roman" pitchFamily="18" charset="0"/>
          <a:cs typeface="Times New Roman (Hebrew)" charset="0"/>
        </a:defRPr>
      </a:lvl7pPr>
      <a:lvl8pPr marL="1371600" algn="ctr" rtl="1" fontAlgn="base">
        <a:spcBef>
          <a:spcPct val="0"/>
        </a:spcBef>
        <a:spcAft>
          <a:spcPct val="0"/>
        </a:spcAft>
        <a:defRPr sz="4400">
          <a:solidFill>
            <a:schemeClr val="tx2"/>
          </a:solidFill>
          <a:latin typeface="Times New Roman" pitchFamily="18" charset="0"/>
          <a:cs typeface="Times New Roman (Hebrew)" charset="0"/>
        </a:defRPr>
      </a:lvl8pPr>
      <a:lvl9pPr marL="1828800" algn="ctr" rtl="1" fontAlgn="base">
        <a:spcBef>
          <a:spcPct val="0"/>
        </a:spcBef>
        <a:spcAft>
          <a:spcPct val="0"/>
        </a:spcAft>
        <a:defRPr sz="4400">
          <a:solidFill>
            <a:schemeClr val="tx2"/>
          </a:solidFill>
          <a:latin typeface="Times New Roman" pitchFamily="18" charset="0"/>
          <a:cs typeface="Times New Roman (Hebrew)"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Times New Roman" pitchFamily="18" charset="0"/>
        </a:defRPr>
      </a:lvl1pPr>
      <a:lvl2pPr marL="742950" indent="-285750" algn="r" rtl="1" eaLnBrk="0" fontAlgn="base" hangingPunct="0">
        <a:spcBef>
          <a:spcPct val="20000"/>
        </a:spcBef>
        <a:spcAft>
          <a:spcPct val="0"/>
        </a:spcAft>
        <a:buChar char="–"/>
        <a:defRPr sz="2800">
          <a:solidFill>
            <a:schemeClr val="tx1"/>
          </a:solidFill>
          <a:latin typeface="+mn-lt"/>
          <a:ea typeface="Times New Roman (Hebrew)" charset="0"/>
          <a:cs typeface="Times New Roman" pitchFamily="18" charset="0"/>
        </a:defRPr>
      </a:lvl2pPr>
      <a:lvl3pPr marL="1143000" indent="-228600" algn="r" rtl="1" eaLnBrk="0" fontAlgn="base" hangingPunct="0">
        <a:spcBef>
          <a:spcPct val="20000"/>
        </a:spcBef>
        <a:spcAft>
          <a:spcPct val="0"/>
        </a:spcAft>
        <a:buChar char="•"/>
        <a:defRPr sz="2400">
          <a:solidFill>
            <a:schemeClr val="tx1"/>
          </a:solidFill>
          <a:latin typeface="+mn-lt"/>
          <a:ea typeface="Times New Roman (Hebrew)" charset="0"/>
          <a:cs typeface="Times New Roman" pitchFamily="18" charset="0"/>
        </a:defRPr>
      </a:lvl3pPr>
      <a:lvl4pPr marL="1600200" indent="-228600" algn="r" rtl="1" eaLnBrk="0" fontAlgn="base" hangingPunct="0">
        <a:spcBef>
          <a:spcPct val="20000"/>
        </a:spcBef>
        <a:spcAft>
          <a:spcPct val="0"/>
        </a:spcAft>
        <a:buChar char="–"/>
        <a:defRPr sz="2000">
          <a:solidFill>
            <a:schemeClr val="tx1"/>
          </a:solidFill>
          <a:latin typeface="+mn-lt"/>
          <a:ea typeface="Times New Roman (Hebrew)" charset="0"/>
          <a:cs typeface="Times New Roman" pitchFamily="18" charset="0"/>
        </a:defRPr>
      </a:lvl4pPr>
      <a:lvl5pPr marL="2057400" indent="-228600" algn="r" rtl="1" eaLnBrk="0" fontAlgn="base" hangingPunct="0">
        <a:spcBef>
          <a:spcPct val="20000"/>
        </a:spcBef>
        <a:spcAft>
          <a:spcPct val="0"/>
        </a:spcAft>
        <a:buChar char="»"/>
        <a:defRPr sz="2000">
          <a:solidFill>
            <a:schemeClr val="tx1"/>
          </a:solidFill>
          <a:latin typeface="+mn-lt"/>
          <a:ea typeface="Times New Roman (Hebrew)" charset="0"/>
          <a:cs typeface="Times New Roman" pitchFamily="18" charset="0"/>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050"/>
          <p:cNvSpPr txBox="1">
            <a:spLocks noChangeArrowheads="1"/>
          </p:cNvSpPr>
          <p:nvPr/>
        </p:nvSpPr>
        <p:spPr bwMode="auto">
          <a:xfrm>
            <a:off x="303213" y="723217"/>
            <a:ext cx="86455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4400" b="1">
                <a:solidFill>
                  <a:srgbClr val="3333CC"/>
                </a:solidFill>
                <a:latin typeface="Arial" panose="020B0604020202020204" pitchFamily="34" charset="0"/>
                <a:cs typeface="Arial" panose="020B0604020202020204" pitchFamily="34" charset="0"/>
              </a:rPr>
              <a:t>Introduction to Proteins: </a:t>
            </a:r>
            <a:r>
              <a:rPr lang="en-US" altLang="en-US" sz="4000" b="1">
                <a:solidFill>
                  <a:srgbClr val="3333CC"/>
                </a:solidFill>
                <a:latin typeface="Arial" panose="020B0604020202020204" pitchFamily="34" charset="0"/>
                <a:cs typeface="Arial" panose="020B0604020202020204" pitchFamily="34" charset="0"/>
              </a:rPr>
              <a:t>Structure, Function, and Motion</a:t>
            </a:r>
          </a:p>
          <a:p>
            <a:pPr algn="ctr" rtl="0" eaLnBrk="1" hangingPunct="1">
              <a:spcBef>
                <a:spcPct val="50000"/>
              </a:spcBef>
              <a:buFontTx/>
              <a:buNone/>
            </a:pPr>
            <a:r>
              <a:rPr lang="en-US" altLang="en-US" sz="2800" b="1">
                <a:solidFill>
                  <a:srgbClr val="3333CC"/>
                </a:solidFill>
                <a:cs typeface="Arial" panose="020B0604020202020204" pitchFamily="34" charset="0"/>
              </a:rPr>
              <a:t>2</a:t>
            </a:r>
            <a:r>
              <a:rPr lang="en-US" altLang="en-US" sz="2800" b="1" baseline="30000">
                <a:solidFill>
                  <a:srgbClr val="3333CC"/>
                </a:solidFill>
                <a:cs typeface="Arial" panose="020B0604020202020204" pitchFamily="34" charset="0"/>
              </a:rPr>
              <a:t>nd</a:t>
            </a:r>
            <a:r>
              <a:rPr lang="en-US" altLang="en-US" sz="2800" b="1">
                <a:solidFill>
                  <a:srgbClr val="3333CC"/>
                </a:solidFill>
                <a:cs typeface="Arial" panose="020B0604020202020204" pitchFamily="34" charset="0"/>
              </a:rPr>
              <a:t> Edition (2018)</a:t>
            </a:r>
          </a:p>
          <a:p>
            <a:pPr algn="ctr" rtl="0" eaLnBrk="1" hangingPunct="1">
              <a:spcBef>
                <a:spcPct val="50000"/>
              </a:spcBef>
              <a:buFontTx/>
              <a:buNone/>
            </a:pPr>
            <a:r>
              <a:rPr lang="en-US" altLang="en-US" sz="2800" b="1">
                <a:solidFill>
                  <a:srgbClr val="3333CC"/>
                </a:solidFill>
                <a:latin typeface="Arial" panose="020B0604020202020204" pitchFamily="34" charset="0"/>
                <a:cs typeface="Arial" panose="020B0604020202020204" pitchFamily="34" charset="0"/>
              </a:rPr>
              <a:t>Amit Kessel &amp; Nir Ben-Tal</a:t>
            </a:r>
          </a:p>
        </p:txBody>
      </p:sp>
      <p:sp>
        <p:nvSpPr>
          <p:cNvPr id="18436" name="Rectangle 1"/>
          <p:cNvSpPr>
            <a:spLocks noChangeArrowheads="1"/>
          </p:cNvSpPr>
          <p:nvPr/>
        </p:nvSpPr>
        <p:spPr bwMode="auto">
          <a:xfrm>
            <a:off x="53975" y="117475"/>
            <a:ext cx="909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a:spcBef>
                <a:spcPct val="0"/>
              </a:spcBef>
              <a:buFontTx/>
              <a:buNone/>
            </a:pPr>
            <a:r>
              <a:rPr lang="en-US" altLang="en-US" sz="2400">
                <a:solidFill>
                  <a:srgbClr val="000000"/>
                </a:solidFill>
                <a:latin typeface="Helvetica Neue"/>
                <a:cs typeface="Times New Roman (Hebrew)" panose="02020603050405020304" pitchFamily="18" charset="0"/>
              </a:rPr>
              <a:t>This PPT presentation is provided as suppl. material to the book:</a:t>
            </a:r>
            <a:endParaRPr lang="en-US" altLang="en-US" sz="2400">
              <a:solidFill>
                <a:srgbClr val="000000"/>
              </a:solidFill>
              <a:cs typeface="Times New Roman (Hebrew)"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991" y="3322499"/>
            <a:ext cx="2333992" cy="31574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14" descr="C:\Documents and Settings\Amit\My Documents\Amit\Book\1_Revised_draft\CH2\Figures\PyMol-PovRay files\2-21a.png"/>
          <p:cNvPicPr>
            <a:picLocks noChangeAspect="1" noChangeArrowheads="1"/>
          </p:cNvPicPr>
          <p:nvPr/>
        </p:nvPicPr>
        <p:blipFill>
          <a:blip r:embed="rId3">
            <a:extLst>
              <a:ext uri="{28A0092B-C50C-407E-A947-70E740481C1C}">
                <a14:useLocalDpi xmlns:a14="http://schemas.microsoft.com/office/drawing/2010/main" val="0"/>
              </a:ext>
            </a:extLst>
          </a:blip>
          <a:srcRect l="14194" r="18814" b="12805"/>
          <a:stretch>
            <a:fillRect/>
          </a:stretch>
        </p:blipFill>
        <p:spPr bwMode="auto">
          <a:xfrm>
            <a:off x="2116138" y="728663"/>
            <a:ext cx="2443162"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16" descr="C:\Documents and Settings\Amit\My Documents\Amit\Book\1_Revised_draft\CH2\Figures\PyMol-PovRay files\2-21b.png"/>
          <p:cNvPicPr>
            <a:picLocks noChangeAspect="1" noChangeArrowheads="1"/>
          </p:cNvPicPr>
          <p:nvPr/>
        </p:nvPicPr>
        <p:blipFill>
          <a:blip r:embed="rId4">
            <a:extLst>
              <a:ext uri="{28A0092B-C50C-407E-A947-70E740481C1C}">
                <a14:useLocalDpi xmlns:a14="http://schemas.microsoft.com/office/drawing/2010/main" val="0"/>
              </a:ext>
            </a:extLst>
          </a:blip>
          <a:srcRect l="6447" t="9055" r="13338" b="10751"/>
          <a:stretch>
            <a:fillRect/>
          </a:stretch>
        </p:blipFill>
        <p:spPr bwMode="auto">
          <a:xfrm>
            <a:off x="5232400" y="1438275"/>
            <a:ext cx="1831975"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41"/>
          <p:cNvSpPr txBox="1">
            <a:spLocks noChangeArrowheads="1"/>
          </p:cNvSpPr>
          <p:nvPr/>
        </p:nvSpPr>
        <p:spPr bwMode="auto">
          <a:xfrm>
            <a:off x="1912938" y="4069893"/>
            <a:ext cx="2459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2400" b="1">
                <a:solidFill>
                  <a:srgbClr val="339966"/>
                </a:solidFill>
                <a:latin typeface="Arial" panose="020B0604020202020204" pitchFamily="34" charset="0"/>
                <a:cs typeface="Arial" panose="020B0604020202020204" pitchFamily="34" charset="0"/>
                <a:sym typeface="Symbol" panose="05050102010706020507" pitchFamily="18" charset="2"/>
              </a:rPr>
              <a:t>-</a:t>
            </a:r>
            <a:endParaRPr lang="en-US" altLang="en-US" sz="1800" b="1">
              <a:solidFill>
                <a:srgbClr val="339966"/>
              </a:solidFill>
              <a:latin typeface="Arial" panose="020B0604020202020204" pitchFamily="34" charset="0"/>
              <a:cs typeface="Arial" panose="020B0604020202020204" pitchFamily="34" charset="0"/>
            </a:endParaRPr>
          </a:p>
        </p:txBody>
      </p:sp>
      <p:sp>
        <p:nvSpPr>
          <p:cNvPr id="34822" name="Text Box 42"/>
          <p:cNvSpPr txBox="1">
            <a:spLocks noChangeArrowheads="1"/>
          </p:cNvSpPr>
          <p:nvPr/>
        </p:nvSpPr>
        <p:spPr bwMode="auto">
          <a:xfrm>
            <a:off x="1976438" y="4757281"/>
            <a:ext cx="2459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1800" b="1">
                <a:solidFill>
                  <a:srgbClr val="0066FF"/>
                </a:solidFill>
                <a:latin typeface="Arial" panose="020B0604020202020204" pitchFamily="34" charset="0"/>
                <a:cs typeface="Arial" panose="020B0604020202020204" pitchFamily="34" charset="0"/>
              </a:rPr>
              <a:t>Protein-solvent</a:t>
            </a:r>
          </a:p>
        </p:txBody>
      </p:sp>
      <p:sp>
        <p:nvSpPr>
          <p:cNvPr id="34823" name="Text Box 45"/>
          <p:cNvSpPr txBox="1">
            <a:spLocks noChangeArrowheads="1"/>
          </p:cNvSpPr>
          <p:nvPr/>
        </p:nvSpPr>
        <p:spPr bwMode="auto">
          <a:xfrm>
            <a:off x="5340350" y="4796968"/>
            <a:ext cx="3611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buFontTx/>
              <a:buNone/>
            </a:pPr>
            <a:r>
              <a:rPr lang="en-US" altLang="en-US" sz="1800" b="1">
                <a:solidFill>
                  <a:srgbClr val="0066FF"/>
                </a:solidFill>
                <a:latin typeface="Arial" panose="020B0604020202020204" pitchFamily="34" charset="0"/>
                <a:cs typeface="Arial" panose="020B0604020202020204" pitchFamily="34" charset="0"/>
              </a:rPr>
              <a:t>Protein-solvent, protein-protein</a:t>
            </a:r>
          </a:p>
        </p:txBody>
      </p:sp>
      <p:sp>
        <p:nvSpPr>
          <p:cNvPr id="34824" name="Text Box 46"/>
          <p:cNvSpPr txBox="1">
            <a:spLocks noChangeArrowheads="1"/>
          </p:cNvSpPr>
          <p:nvPr/>
        </p:nvSpPr>
        <p:spPr bwMode="auto">
          <a:xfrm>
            <a:off x="5353050" y="4161968"/>
            <a:ext cx="318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buFontTx/>
              <a:buNone/>
            </a:pPr>
            <a:r>
              <a:rPr lang="en-US" altLang="en-US" sz="1800" b="1">
                <a:solidFill>
                  <a:srgbClr val="339966"/>
                </a:solidFill>
                <a:latin typeface="Arial" panose="020B0604020202020204" pitchFamily="34" charset="0"/>
                <a:cs typeface="Arial" panose="020B0604020202020204" pitchFamily="34" charset="0"/>
              </a:rPr>
              <a:t>Intraprotein</a:t>
            </a:r>
          </a:p>
        </p:txBody>
      </p:sp>
      <p:sp>
        <p:nvSpPr>
          <p:cNvPr id="34825" name="Text Box 47"/>
          <p:cNvSpPr txBox="1">
            <a:spLocks noChangeArrowheads="1"/>
          </p:cNvSpPr>
          <p:nvPr/>
        </p:nvSpPr>
        <p:spPr bwMode="auto">
          <a:xfrm>
            <a:off x="1868488" y="6113006"/>
            <a:ext cx="2459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2000" b="1">
                <a:solidFill>
                  <a:srgbClr val="996633"/>
                </a:solidFill>
                <a:latin typeface="Arial" panose="020B0604020202020204" pitchFamily="34" charset="0"/>
                <a:cs typeface="Arial" panose="020B0604020202020204" pitchFamily="34" charset="0"/>
                <a:sym typeface="Symbol" panose="05050102010706020507" pitchFamily="18" charset="2"/>
              </a:rPr>
              <a:t>High</a:t>
            </a:r>
            <a:endParaRPr lang="en-US" altLang="en-US" sz="2000" b="1">
              <a:solidFill>
                <a:srgbClr val="996633"/>
              </a:solidFill>
              <a:latin typeface="Arial" panose="020B0604020202020204" pitchFamily="34" charset="0"/>
              <a:cs typeface="Arial" panose="020B0604020202020204" pitchFamily="34" charset="0"/>
            </a:endParaRPr>
          </a:p>
        </p:txBody>
      </p:sp>
      <p:sp>
        <p:nvSpPr>
          <p:cNvPr id="34826" name="Text Box 48"/>
          <p:cNvSpPr txBox="1">
            <a:spLocks noChangeArrowheads="1"/>
          </p:cNvSpPr>
          <p:nvPr/>
        </p:nvSpPr>
        <p:spPr bwMode="auto">
          <a:xfrm>
            <a:off x="5384800" y="6138406"/>
            <a:ext cx="2459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buFontTx/>
              <a:buNone/>
            </a:pPr>
            <a:r>
              <a:rPr lang="en-US" altLang="en-US" sz="2000" b="1">
                <a:solidFill>
                  <a:srgbClr val="996633"/>
                </a:solidFill>
                <a:latin typeface="Arial" panose="020B0604020202020204" pitchFamily="34" charset="0"/>
                <a:cs typeface="Arial" panose="020B0604020202020204" pitchFamily="34" charset="0"/>
                <a:sym typeface="Symbol" panose="05050102010706020507" pitchFamily="18" charset="2"/>
              </a:rPr>
              <a:t>Low</a:t>
            </a:r>
            <a:endParaRPr lang="en-US" altLang="en-US" sz="2000" b="1">
              <a:solidFill>
                <a:srgbClr val="996633"/>
              </a:solidFill>
              <a:latin typeface="Arial" panose="020B0604020202020204" pitchFamily="34" charset="0"/>
              <a:cs typeface="Arial" panose="020B0604020202020204" pitchFamily="34" charset="0"/>
            </a:endParaRPr>
          </a:p>
        </p:txBody>
      </p:sp>
      <p:sp>
        <p:nvSpPr>
          <p:cNvPr id="34827" name="Text Box 50"/>
          <p:cNvSpPr txBox="1">
            <a:spLocks noChangeArrowheads="1"/>
          </p:cNvSpPr>
          <p:nvPr/>
        </p:nvSpPr>
        <p:spPr bwMode="auto">
          <a:xfrm>
            <a:off x="134938" y="4082593"/>
            <a:ext cx="17732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buFontTx/>
              <a:buNone/>
            </a:pPr>
            <a:r>
              <a:rPr lang="en-US" altLang="en-US" sz="2000" b="1">
                <a:solidFill>
                  <a:srgbClr val="339966"/>
                </a:solidFill>
                <a:latin typeface="Arial" panose="020B0604020202020204" pitchFamily="34" charset="0"/>
                <a:cs typeface="Arial" panose="020B0604020202020204" pitchFamily="34" charset="0"/>
                <a:sym typeface="Symbol" panose="05050102010706020507" pitchFamily="18" charset="2"/>
              </a:rPr>
              <a:t>Nonopolar</a:t>
            </a:r>
            <a:endParaRPr lang="en-US" altLang="en-US" sz="2000" b="1">
              <a:solidFill>
                <a:srgbClr val="339966"/>
              </a:solidFill>
              <a:latin typeface="Arial" panose="020B0604020202020204" pitchFamily="34" charset="0"/>
              <a:cs typeface="Arial" panose="020B0604020202020204" pitchFamily="34" charset="0"/>
            </a:endParaRPr>
          </a:p>
        </p:txBody>
      </p:sp>
      <p:sp>
        <p:nvSpPr>
          <p:cNvPr id="34828" name="Text Box 51"/>
          <p:cNvSpPr txBox="1">
            <a:spLocks noChangeArrowheads="1"/>
          </p:cNvSpPr>
          <p:nvPr/>
        </p:nvSpPr>
        <p:spPr bwMode="auto">
          <a:xfrm>
            <a:off x="119063" y="4725531"/>
            <a:ext cx="1925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buFontTx/>
              <a:buNone/>
            </a:pPr>
            <a:r>
              <a:rPr lang="en-US" altLang="en-US" sz="2000" b="1">
                <a:solidFill>
                  <a:srgbClr val="0066FF"/>
                </a:solidFill>
                <a:latin typeface="Arial" panose="020B0604020202020204" pitchFamily="34" charset="0"/>
                <a:cs typeface="Arial" panose="020B0604020202020204" pitchFamily="34" charset="0"/>
                <a:sym typeface="Symbol" panose="05050102010706020507" pitchFamily="18" charset="2"/>
              </a:rPr>
              <a:t>van der Waals</a:t>
            </a:r>
            <a:endParaRPr lang="en-US" altLang="en-US" sz="2000" b="1">
              <a:solidFill>
                <a:srgbClr val="0066FF"/>
              </a:solidFill>
              <a:latin typeface="Arial" panose="020B0604020202020204" pitchFamily="34" charset="0"/>
              <a:cs typeface="Arial" panose="020B0604020202020204" pitchFamily="34" charset="0"/>
            </a:endParaRPr>
          </a:p>
        </p:txBody>
      </p:sp>
      <p:sp>
        <p:nvSpPr>
          <p:cNvPr id="34829" name="Text Box 52"/>
          <p:cNvSpPr txBox="1">
            <a:spLocks noChangeArrowheads="1"/>
          </p:cNvSpPr>
          <p:nvPr/>
        </p:nvSpPr>
        <p:spPr bwMode="auto">
          <a:xfrm>
            <a:off x="119063" y="6086018"/>
            <a:ext cx="1925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buFontTx/>
              <a:buNone/>
            </a:pPr>
            <a:r>
              <a:rPr lang="en-US" altLang="en-US" sz="2000" b="1">
                <a:solidFill>
                  <a:srgbClr val="996633"/>
                </a:solidFill>
                <a:latin typeface="Arial" panose="020B0604020202020204" pitchFamily="34" charset="0"/>
                <a:cs typeface="Arial" panose="020B0604020202020204" pitchFamily="34" charset="0"/>
                <a:sym typeface="Symbol" panose="05050102010706020507" pitchFamily="18" charset="2"/>
              </a:rPr>
              <a:t>Chain entropy</a:t>
            </a:r>
            <a:endParaRPr lang="en-US" altLang="en-US" sz="2000" b="1">
              <a:solidFill>
                <a:srgbClr val="996633"/>
              </a:solidFill>
              <a:latin typeface="Arial" panose="020B0604020202020204" pitchFamily="34" charset="0"/>
              <a:cs typeface="Arial" panose="020B0604020202020204" pitchFamily="34" charset="0"/>
            </a:endParaRPr>
          </a:p>
        </p:txBody>
      </p:sp>
      <p:sp>
        <p:nvSpPr>
          <p:cNvPr id="34830" name="Text Box 53"/>
          <p:cNvSpPr txBox="1">
            <a:spLocks noChangeArrowheads="1"/>
          </p:cNvSpPr>
          <p:nvPr/>
        </p:nvSpPr>
        <p:spPr bwMode="auto">
          <a:xfrm>
            <a:off x="104775" y="3514268"/>
            <a:ext cx="19065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2200" b="1" u="sng">
                <a:latin typeface="Arial" panose="020B0604020202020204" pitchFamily="34" charset="0"/>
                <a:cs typeface="Arial" panose="020B0604020202020204" pitchFamily="34" charset="0"/>
                <a:sym typeface="Symbol" panose="05050102010706020507" pitchFamily="18" charset="2"/>
              </a:rPr>
              <a:t>Components</a:t>
            </a:r>
            <a:endParaRPr lang="en-US" altLang="en-US" sz="2200" b="1" u="sng">
              <a:latin typeface="Arial" panose="020B0604020202020204" pitchFamily="34" charset="0"/>
              <a:cs typeface="Arial" panose="020B0604020202020204" pitchFamily="34" charset="0"/>
            </a:endParaRPr>
          </a:p>
        </p:txBody>
      </p:sp>
      <p:sp>
        <p:nvSpPr>
          <p:cNvPr id="34831" name="Text Box 17"/>
          <p:cNvSpPr txBox="1">
            <a:spLocks noChangeArrowheads="1"/>
          </p:cNvSpPr>
          <p:nvPr/>
        </p:nvSpPr>
        <p:spPr bwMode="auto">
          <a:xfrm>
            <a:off x="2011363" y="5416093"/>
            <a:ext cx="2459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1800" b="1">
                <a:solidFill>
                  <a:srgbClr val="FF0000"/>
                </a:solidFill>
                <a:latin typeface="Arial" panose="020B0604020202020204" pitchFamily="34" charset="0"/>
                <a:cs typeface="Arial" panose="020B0604020202020204" pitchFamily="34" charset="0"/>
              </a:rPr>
              <a:t>Protein-solvent</a:t>
            </a:r>
          </a:p>
        </p:txBody>
      </p:sp>
      <p:sp>
        <p:nvSpPr>
          <p:cNvPr id="34832" name="Text Box 40"/>
          <p:cNvSpPr txBox="1">
            <a:spLocks noChangeArrowheads="1"/>
          </p:cNvSpPr>
          <p:nvPr/>
        </p:nvSpPr>
        <p:spPr bwMode="auto">
          <a:xfrm>
            <a:off x="5195888" y="5431968"/>
            <a:ext cx="3822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1800" b="1">
                <a:solidFill>
                  <a:srgbClr val="FF0000"/>
                </a:solidFill>
                <a:latin typeface="Arial" panose="020B0604020202020204" pitchFamily="34" charset="0"/>
                <a:cs typeface="Arial" panose="020B0604020202020204" pitchFamily="34" charset="0"/>
              </a:rPr>
              <a:t>Protein-solvent, protein-protein</a:t>
            </a:r>
          </a:p>
        </p:txBody>
      </p:sp>
      <p:sp>
        <p:nvSpPr>
          <p:cNvPr id="34833" name="Text Box 49"/>
          <p:cNvSpPr txBox="1">
            <a:spLocks noChangeArrowheads="1"/>
          </p:cNvSpPr>
          <p:nvPr/>
        </p:nvSpPr>
        <p:spPr bwMode="auto">
          <a:xfrm>
            <a:off x="117475" y="5392281"/>
            <a:ext cx="177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buFontTx/>
              <a:buNone/>
            </a:pPr>
            <a:r>
              <a:rPr lang="en-US" altLang="en-US" sz="2000" b="1">
                <a:solidFill>
                  <a:srgbClr val="FF0000"/>
                </a:solidFill>
                <a:latin typeface="Arial" panose="020B0604020202020204" pitchFamily="34" charset="0"/>
                <a:cs typeface="Arial" panose="020B0604020202020204" pitchFamily="34" charset="0"/>
                <a:sym typeface="Symbol" panose="05050102010706020507" pitchFamily="18" charset="2"/>
              </a:rPr>
              <a:t>Electrostatic</a:t>
            </a:r>
            <a:endParaRPr lang="en-US" altLang="en-US" sz="2000" b="1">
              <a:solidFill>
                <a:srgbClr val="FF0000"/>
              </a:solidFill>
              <a:latin typeface="Arial" panose="020B0604020202020204" pitchFamily="34" charset="0"/>
              <a:cs typeface="Arial" panose="020B0604020202020204" pitchFamily="34" charset="0"/>
            </a:endParaRPr>
          </a:p>
        </p:txBody>
      </p:sp>
      <p:sp>
        <p:nvSpPr>
          <p:cNvPr id="19" name="Text Box 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dirty="0" smtClean="0">
                <a:solidFill>
                  <a:schemeClr val="accent2"/>
                </a:solidFill>
                <a:latin typeface="Arial" panose="020B0604020202020204" pitchFamily="34" charset="0"/>
                <a:cs typeface="Arial" panose="020B0604020202020204" pitchFamily="34" charset="0"/>
              </a:rPr>
              <a:t>Interactions and physical effects</a:t>
            </a:r>
            <a:endParaRPr lang="en-US" altLang="en-US" b="1" dirty="0">
              <a:solidFill>
                <a:schemeClr val="accent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Nonpolar and vdW interactions</a:t>
            </a:r>
          </a:p>
        </p:txBody>
      </p:sp>
      <p:sp>
        <p:nvSpPr>
          <p:cNvPr id="17411" name="Text Box 4"/>
          <p:cNvSpPr txBox="1">
            <a:spLocks noChangeArrowheads="1"/>
          </p:cNvSpPr>
          <p:nvPr/>
        </p:nvSpPr>
        <p:spPr bwMode="auto">
          <a:xfrm>
            <a:off x="117475" y="862013"/>
            <a:ext cx="890111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pPr>
            <a:r>
              <a:rPr lang="en-US" altLang="en-US" sz="2600" b="1" dirty="0">
                <a:solidFill>
                  <a:srgbClr val="FF0066"/>
                </a:solidFill>
                <a:latin typeface="Arial" panose="020B0604020202020204" pitchFamily="34" charset="0"/>
                <a:cs typeface="Arial" panose="020B0604020202020204" pitchFamily="34" charset="0"/>
              </a:rPr>
              <a:t>Nonpolar</a:t>
            </a:r>
            <a:r>
              <a:rPr lang="en-US" altLang="en-US" sz="2600" b="1" dirty="0">
                <a:solidFill>
                  <a:srgbClr val="339933"/>
                </a:solidFill>
                <a:latin typeface="Arial" panose="020B0604020202020204" pitchFamily="34" charset="0"/>
                <a:cs typeface="Arial" panose="020B0604020202020204" pitchFamily="34" charset="0"/>
              </a:rPr>
              <a:t> - exist </a:t>
            </a:r>
            <a:r>
              <a:rPr lang="en-US" altLang="en-US" sz="2600" b="1" u="sng" dirty="0">
                <a:solidFill>
                  <a:srgbClr val="339933"/>
                </a:solidFill>
                <a:latin typeface="Arial" panose="020B0604020202020204" pitchFamily="34" charset="0"/>
                <a:cs typeface="Arial" panose="020B0604020202020204" pitchFamily="34" charset="0"/>
              </a:rPr>
              <a:t>only</a:t>
            </a:r>
            <a:r>
              <a:rPr lang="en-US" altLang="en-US" sz="2600" b="1" dirty="0">
                <a:solidFill>
                  <a:srgbClr val="339933"/>
                </a:solidFill>
                <a:latin typeface="Arial" panose="020B0604020202020204" pitchFamily="34" charset="0"/>
                <a:cs typeface="Arial" panose="020B0604020202020204" pitchFamily="34" charset="0"/>
              </a:rPr>
              <a:t> in the folded state </a:t>
            </a:r>
            <a:r>
              <a:rPr lang="en-US" altLang="en-US" sz="2600" b="1" dirty="0">
                <a:solidFill>
                  <a:srgbClr val="339933"/>
                </a:solidFill>
                <a:cs typeface="Arial" panose="020B0604020202020204" pitchFamily="34" charset="0"/>
                <a:sym typeface="Symbol" panose="05050102010706020507" pitchFamily="18" charset="2"/>
              </a:rPr>
              <a:t></a:t>
            </a:r>
            <a:r>
              <a:rPr lang="en-US" altLang="en-US" sz="2600" b="1" dirty="0">
                <a:solidFill>
                  <a:srgbClr val="339933"/>
                </a:solidFill>
                <a:latin typeface="Arial" panose="020B0604020202020204" pitchFamily="34" charset="0"/>
                <a:cs typeface="Arial" panose="020B0604020202020204" pitchFamily="34" charset="0"/>
              </a:rPr>
              <a:t> </a:t>
            </a:r>
            <a:r>
              <a:rPr lang="en-US" altLang="en-US" sz="2600" b="1" dirty="0">
                <a:solidFill>
                  <a:srgbClr val="FF0066"/>
                </a:solidFill>
                <a:latin typeface="Arial" panose="020B0604020202020204" pitchFamily="34" charset="0"/>
                <a:cs typeface="Arial" panose="020B0604020202020204" pitchFamily="34" charset="0"/>
              </a:rPr>
              <a:t>drive folding</a:t>
            </a:r>
          </a:p>
          <a:p>
            <a:pPr algn="l" rtl="0" eaLnBrk="1" hangingPunct="1">
              <a:spcBef>
                <a:spcPct val="50000"/>
              </a:spcBef>
            </a:pPr>
            <a:r>
              <a:rPr lang="en-US" altLang="en-US" sz="2600" b="1" dirty="0" err="1">
                <a:solidFill>
                  <a:srgbClr val="FF0066"/>
                </a:solidFill>
                <a:latin typeface="Arial" panose="020B0604020202020204" pitchFamily="34" charset="0"/>
                <a:cs typeface="Arial" panose="020B0604020202020204" pitchFamily="34" charset="0"/>
              </a:rPr>
              <a:t>vdW</a:t>
            </a:r>
            <a:r>
              <a:rPr lang="en-US" altLang="en-US" sz="2600" b="1" dirty="0">
                <a:solidFill>
                  <a:srgbClr val="FF0066"/>
                </a:solidFill>
                <a:latin typeface="Arial" panose="020B0604020202020204" pitchFamily="34" charset="0"/>
                <a:cs typeface="Arial" panose="020B0604020202020204" pitchFamily="34" charset="0"/>
              </a:rPr>
              <a:t> </a:t>
            </a:r>
            <a:r>
              <a:rPr lang="en-US" altLang="en-US" sz="2600" b="1" dirty="0">
                <a:solidFill>
                  <a:srgbClr val="339933"/>
                </a:solidFill>
                <a:latin typeface="Arial" panose="020B0604020202020204" pitchFamily="34" charset="0"/>
                <a:cs typeface="Arial" panose="020B0604020202020204" pitchFamily="34" charset="0"/>
              </a:rPr>
              <a:t>- exist in </a:t>
            </a:r>
            <a:r>
              <a:rPr lang="en-US" altLang="en-US" sz="2600" b="1" u="sng" dirty="0">
                <a:solidFill>
                  <a:srgbClr val="339933"/>
                </a:solidFill>
                <a:latin typeface="Arial" panose="020B0604020202020204" pitchFamily="34" charset="0"/>
                <a:cs typeface="Arial" panose="020B0604020202020204" pitchFamily="34" charset="0"/>
              </a:rPr>
              <a:t>both</a:t>
            </a:r>
            <a:r>
              <a:rPr lang="en-US" altLang="en-US" sz="2600" b="1" dirty="0">
                <a:solidFill>
                  <a:srgbClr val="339933"/>
                </a:solidFill>
                <a:latin typeface="Arial" panose="020B0604020202020204" pitchFamily="34" charset="0"/>
                <a:cs typeface="Arial" panose="020B0604020202020204" pitchFamily="34" charset="0"/>
              </a:rPr>
              <a:t> the folded and unfolded states, but stronger in the tightly-packed protein core than in the unfolded state → </a:t>
            </a:r>
            <a:r>
              <a:rPr lang="en-US" altLang="en-US" sz="2600" b="1" dirty="0">
                <a:solidFill>
                  <a:srgbClr val="FF0066"/>
                </a:solidFill>
                <a:latin typeface="Arial" panose="020B0604020202020204" pitchFamily="34" charset="0"/>
                <a:cs typeface="Arial" panose="020B0604020202020204" pitchFamily="34" charset="0"/>
              </a:rPr>
              <a:t>drive folding</a:t>
            </a:r>
          </a:p>
        </p:txBody>
      </p:sp>
      <p:pic>
        <p:nvPicPr>
          <p:cNvPr id="17412" name="Picture 14" descr="C:\Documents and Settings\Amit\My Documents\Amit\Book\1_Revised_draft\CH2\Figures\PyMol-PovRay files\2-21a.png"/>
          <p:cNvPicPr>
            <a:picLocks noChangeAspect="1" noChangeArrowheads="1"/>
          </p:cNvPicPr>
          <p:nvPr/>
        </p:nvPicPr>
        <p:blipFill>
          <a:blip r:embed="rId3" cstate="print">
            <a:extLst>
              <a:ext uri="{28A0092B-C50C-407E-A947-70E740481C1C}">
                <a14:useLocalDpi xmlns:a14="http://schemas.microsoft.com/office/drawing/2010/main" val="0"/>
              </a:ext>
            </a:extLst>
          </a:blip>
          <a:srcRect l="14194" r="18814" b="12805"/>
          <a:stretch>
            <a:fillRect/>
          </a:stretch>
        </p:blipFill>
        <p:spPr bwMode="auto">
          <a:xfrm>
            <a:off x="1833563" y="3400194"/>
            <a:ext cx="2347912"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6" descr="C:\Documents and Settings\Amit\My Documents\Amit\Book\1_Revised_draft\CH2\Figures\PyMol-PovRay files\2-21b.png"/>
          <p:cNvPicPr>
            <a:picLocks noChangeAspect="1" noChangeArrowheads="1"/>
          </p:cNvPicPr>
          <p:nvPr/>
        </p:nvPicPr>
        <p:blipFill>
          <a:blip r:embed="rId4" cstate="print">
            <a:extLst>
              <a:ext uri="{28A0092B-C50C-407E-A947-70E740481C1C}">
                <a14:useLocalDpi xmlns:a14="http://schemas.microsoft.com/office/drawing/2010/main" val="0"/>
              </a:ext>
            </a:extLst>
          </a:blip>
          <a:srcRect l="6447" t="9055" r="13338" b="10751"/>
          <a:stretch>
            <a:fillRect/>
          </a:stretch>
        </p:blipFill>
        <p:spPr bwMode="auto">
          <a:xfrm>
            <a:off x="5470525" y="4017731"/>
            <a:ext cx="1760538"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437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117475" y="862013"/>
            <a:ext cx="89011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pPr>
            <a:r>
              <a:rPr lang="el-GR" altLang="en-US" sz="2600" b="1">
                <a:solidFill>
                  <a:srgbClr val="339933"/>
                </a:solidFill>
                <a:latin typeface="Arial" panose="020B0604020202020204" pitchFamily="34" charset="0"/>
                <a:cs typeface="Arial" panose="020B0604020202020204" pitchFamily="34" charset="0"/>
              </a:rPr>
              <a:t>Δ</a:t>
            </a:r>
            <a:r>
              <a:rPr lang="en-US" altLang="en-US" sz="2600" b="1" i="1">
                <a:solidFill>
                  <a:srgbClr val="339933"/>
                </a:solidFill>
                <a:latin typeface="Arial" panose="020B0604020202020204" pitchFamily="34" charset="0"/>
                <a:cs typeface="Arial" panose="020B0604020202020204" pitchFamily="34" charset="0"/>
              </a:rPr>
              <a:t>G</a:t>
            </a:r>
            <a:r>
              <a:rPr lang="en-US" altLang="en-US" sz="2600" b="1" i="1" baseline="-25000">
                <a:solidFill>
                  <a:srgbClr val="339933"/>
                </a:solidFill>
                <a:latin typeface="Arial" panose="020B0604020202020204" pitchFamily="34" charset="0"/>
                <a:cs typeface="Arial" panose="020B0604020202020204" pitchFamily="34" charset="0"/>
              </a:rPr>
              <a:t>np</a:t>
            </a:r>
            <a:r>
              <a:rPr lang="en-US" altLang="en-US" sz="2600" b="1">
                <a:solidFill>
                  <a:srgbClr val="339933"/>
                </a:solidFill>
                <a:latin typeface="Arial" panose="020B0604020202020204" pitchFamily="34" charset="0"/>
                <a:cs typeface="Arial" panose="020B0604020202020204" pitchFamily="34" charset="0"/>
              </a:rPr>
              <a:t> + </a:t>
            </a:r>
            <a:r>
              <a:rPr lang="el-GR" altLang="en-US" sz="2600" b="1">
                <a:solidFill>
                  <a:srgbClr val="339933"/>
                </a:solidFill>
                <a:latin typeface="Arial" panose="020B0604020202020204" pitchFamily="34" charset="0"/>
                <a:cs typeface="Arial" panose="020B0604020202020204" pitchFamily="34" charset="0"/>
              </a:rPr>
              <a:t>Δ</a:t>
            </a:r>
            <a:r>
              <a:rPr lang="en-US" altLang="en-US" sz="2600" b="1" i="1">
                <a:solidFill>
                  <a:srgbClr val="339933"/>
                </a:solidFill>
                <a:latin typeface="Arial" panose="020B0604020202020204" pitchFamily="34" charset="0"/>
                <a:cs typeface="Arial" panose="020B0604020202020204" pitchFamily="34" charset="0"/>
              </a:rPr>
              <a:t>G</a:t>
            </a:r>
            <a:r>
              <a:rPr lang="en-US" altLang="en-US" sz="2600" b="1" i="1" baseline="-25000">
                <a:solidFill>
                  <a:srgbClr val="339933"/>
                </a:solidFill>
                <a:latin typeface="Arial" panose="020B0604020202020204" pitchFamily="34" charset="0"/>
                <a:cs typeface="Arial" panose="020B0604020202020204" pitchFamily="34" charset="0"/>
              </a:rPr>
              <a:t>vdW</a:t>
            </a:r>
            <a:r>
              <a:rPr lang="en-US" altLang="en-US" sz="2600" b="1">
                <a:solidFill>
                  <a:srgbClr val="339933"/>
                </a:solidFill>
                <a:latin typeface="Arial" panose="020B0604020202020204" pitchFamily="34" charset="0"/>
                <a:cs typeface="Arial" panose="020B0604020202020204" pitchFamily="34" charset="0"/>
              </a:rPr>
              <a:t> can be estimated based on </a:t>
            </a:r>
            <a:r>
              <a:rPr lang="en-US" altLang="en-US" sz="2600" b="1">
                <a:solidFill>
                  <a:srgbClr val="FF0066"/>
                </a:solidFill>
                <a:latin typeface="Arial" panose="020B0604020202020204" pitchFamily="34" charset="0"/>
                <a:cs typeface="Arial" panose="020B0604020202020204" pitchFamily="34" charset="0"/>
              </a:rPr>
              <a:t>partitioning experiments </a:t>
            </a:r>
            <a:r>
              <a:rPr lang="en-US" altLang="en-US" sz="2600" b="1">
                <a:solidFill>
                  <a:srgbClr val="339933"/>
                </a:solidFill>
                <a:latin typeface="Arial" panose="020B0604020202020204" pitchFamily="34" charset="0"/>
                <a:cs typeface="Arial" panose="020B0604020202020204" pitchFamily="34" charset="0"/>
              </a:rPr>
              <a:t>of nonpolar amino acids:</a:t>
            </a:r>
          </a:p>
        </p:txBody>
      </p:sp>
      <p:pic>
        <p:nvPicPr>
          <p:cNvPr id="37891" name="Picture 2" descr="Image result for water-octanol partitioning experiment"/>
          <p:cNvPicPr>
            <a:picLocks noChangeAspect="1" noChangeArrowheads="1"/>
          </p:cNvPicPr>
          <p:nvPr/>
        </p:nvPicPr>
        <p:blipFill>
          <a:blip r:embed="rId3">
            <a:extLst>
              <a:ext uri="{28A0092B-C50C-407E-A947-70E740481C1C}">
                <a14:useLocalDpi xmlns:a14="http://schemas.microsoft.com/office/drawing/2010/main" val="0"/>
              </a:ext>
            </a:extLst>
          </a:blip>
          <a:srcRect t="3876" b="25803"/>
          <a:stretch>
            <a:fillRect/>
          </a:stretch>
        </p:blipFill>
        <p:spPr bwMode="auto">
          <a:xfrm>
            <a:off x="2803525" y="1724471"/>
            <a:ext cx="28194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2081213" y="3267521"/>
            <a:ext cx="2259012" cy="457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081213" y="4180334"/>
            <a:ext cx="2259012" cy="2333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894" name="TextBox 5"/>
          <p:cNvSpPr txBox="1">
            <a:spLocks noChangeArrowheads="1"/>
          </p:cNvSpPr>
          <p:nvPr/>
        </p:nvSpPr>
        <p:spPr bwMode="auto">
          <a:xfrm>
            <a:off x="687388" y="2942084"/>
            <a:ext cx="1393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r>
              <a:rPr lang="en-US" altLang="en-US">
                <a:cs typeface="Times New Roman (Hebrew)" panose="02020603050405020304" pitchFamily="18" charset="0"/>
              </a:rPr>
              <a:t>octanol</a:t>
            </a:r>
            <a:endParaRPr lang="en-US" altLang="en-US" sz="2400">
              <a:cs typeface="Times New Roman (Hebrew)" panose="02020603050405020304" pitchFamily="18" charset="0"/>
            </a:endParaRPr>
          </a:p>
        </p:txBody>
      </p:sp>
      <p:sp>
        <p:nvSpPr>
          <p:cNvPr id="37895" name="TextBox 13"/>
          <p:cNvSpPr txBox="1">
            <a:spLocks noChangeArrowheads="1"/>
          </p:cNvSpPr>
          <p:nvPr/>
        </p:nvSpPr>
        <p:spPr bwMode="auto">
          <a:xfrm>
            <a:off x="836613" y="4142234"/>
            <a:ext cx="1095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r>
              <a:rPr lang="en-US" altLang="en-US">
                <a:cs typeface="Times New Roman (Hebrew)" panose="02020603050405020304" pitchFamily="18" charset="0"/>
              </a:rPr>
              <a:t>water</a:t>
            </a:r>
            <a:endParaRPr lang="en-US" altLang="en-US" sz="2400">
              <a:cs typeface="Times New Roman (Hebrew)" panose="02020603050405020304" pitchFamily="18" charset="0"/>
            </a:endParaRPr>
          </a:p>
        </p:txBody>
      </p:sp>
      <p:sp>
        <p:nvSpPr>
          <p:cNvPr id="37896" name="Text Box 3"/>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Nonpolar and vdW interactions</a:t>
            </a:r>
          </a:p>
        </p:txBody>
      </p:sp>
      <p:sp>
        <p:nvSpPr>
          <p:cNvPr id="37897" name="TextBox 1"/>
          <p:cNvSpPr txBox="1">
            <a:spLocks noChangeArrowheads="1"/>
          </p:cNvSpPr>
          <p:nvPr/>
        </p:nvSpPr>
        <p:spPr bwMode="auto">
          <a:xfrm>
            <a:off x="5821363" y="3724721"/>
            <a:ext cx="3109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0"/>
              </a:spcBef>
              <a:buFontTx/>
              <a:buNone/>
            </a:pPr>
            <a:r>
              <a:rPr lang="el-GR" altLang="en-US" sz="3600">
                <a:cs typeface="Times New Roman (Hebrew)" panose="02020603050405020304" pitchFamily="18" charset="0"/>
              </a:rPr>
              <a:t>Δ</a:t>
            </a:r>
            <a:r>
              <a:rPr lang="en-US" altLang="en-US" sz="3600" i="1">
                <a:cs typeface="Times New Roman (Hebrew)" panose="02020603050405020304" pitchFamily="18" charset="0"/>
              </a:rPr>
              <a:t>G</a:t>
            </a:r>
            <a:r>
              <a:rPr lang="en-US" altLang="en-US" sz="3600" i="1" baseline="30000">
                <a:cs typeface="Times New Roman (Hebrew)" panose="02020603050405020304" pitchFamily="18" charset="0"/>
              </a:rPr>
              <a:t>0</a:t>
            </a:r>
            <a:r>
              <a:rPr lang="en-US" altLang="en-US" sz="3600">
                <a:cs typeface="Times New Roman (Hebrew)" panose="02020603050405020304" pitchFamily="18" charset="0"/>
              </a:rPr>
              <a:t> = -</a:t>
            </a:r>
            <a:r>
              <a:rPr lang="en-US" altLang="en-US" sz="3600" i="1">
                <a:cs typeface="Times New Roman (Hebrew)" panose="02020603050405020304" pitchFamily="18" charset="0"/>
              </a:rPr>
              <a:t>RT</a:t>
            </a:r>
            <a:r>
              <a:rPr lang="en-US" altLang="en-US" sz="3600">
                <a:cs typeface="Times New Roman (Hebrew)" panose="02020603050405020304" pitchFamily="18" charset="0"/>
              </a:rPr>
              <a:t>ln</a:t>
            </a:r>
            <a:r>
              <a:rPr lang="en-US" altLang="en-US" sz="3600" i="1">
                <a:cs typeface="Times New Roman (Hebrew)" panose="02020603050405020304" pitchFamily="18" charset="0"/>
              </a:rPr>
              <a:t>K</a:t>
            </a:r>
            <a:r>
              <a:rPr lang="en-US" altLang="en-US" sz="3600" i="1" baseline="-25000">
                <a:cs typeface="Times New Roman (Hebrew)" panose="02020603050405020304" pitchFamily="18" charset="0"/>
              </a:rPr>
              <a:t>eq</a:t>
            </a:r>
            <a:endParaRPr lang="en-US" altLang="en-US" sz="3600" i="1">
              <a:cs typeface="Times New Roman (Hebrew)" panose="02020603050405020304" pitchFamily="18" charset="0"/>
            </a:endParaRPr>
          </a:p>
        </p:txBody>
      </p:sp>
      <p:sp>
        <p:nvSpPr>
          <p:cNvPr id="13" name="Down Arrow 12"/>
          <p:cNvSpPr/>
          <p:nvPr/>
        </p:nvSpPr>
        <p:spPr>
          <a:xfrm>
            <a:off x="7048500" y="3199259"/>
            <a:ext cx="255588" cy="50165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7899" name="Group 13"/>
          <p:cNvGrpSpPr>
            <a:grpSpLocks/>
          </p:cNvGrpSpPr>
          <p:nvPr/>
        </p:nvGrpSpPr>
        <p:grpSpPr bwMode="auto">
          <a:xfrm>
            <a:off x="6167438" y="1980059"/>
            <a:ext cx="2417762" cy="1292225"/>
            <a:chOff x="6243090" y="2389825"/>
            <a:chExt cx="2417388" cy="1292662"/>
          </a:xfrm>
        </p:grpSpPr>
        <p:sp>
          <p:nvSpPr>
            <p:cNvPr id="37901" name="TextBox 1"/>
            <p:cNvSpPr txBox="1">
              <a:spLocks noChangeArrowheads="1"/>
            </p:cNvSpPr>
            <p:nvPr/>
          </p:nvSpPr>
          <p:spPr bwMode="auto">
            <a:xfrm>
              <a:off x="6243090" y="2736384"/>
              <a:ext cx="13244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0"/>
                </a:spcBef>
                <a:buFontTx/>
                <a:buNone/>
              </a:pPr>
              <a:r>
                <a:rPr lang="en-US" altLang="en-US" sz="3600" i="1">
                  <a:cs typeface="Times New Roman (Hebrew)" panose="02020603050405020304" pitchFamily="18" charset="0"/>
                </a:rPr>
                <a:t>K</a:t>
              </a:r>
              <a:r>
                <a:rPr lang="en-US" altLang="en-US" sz="3600" i="1" baseline="-25000">
                  <a:cs typeface="Times New Roman (Hebrew)" panose="02020603050405020304" pitchFamily="18" charset="0"/>
                </a:rPr>
                <a:t>eq</a:t>
              </a:r>
              <a:r>
                <a:rPr lang="en-US" altLang="en-US" sz="3600" i="1">
                  <a:cs typeface="Times New Roman (Hebrew)" panose="02020603050405020304" pitchFamily="18" charset="0"/>
                </a:rPr>
                <a:t> = </a:t>
              </a:r>
              <a:endParaRPr lang="en-US" altLang="en-US" sz="3600">
                <a:cs typeface="Times New Roman (Hebrew)" panose="02020603050405020304" pitchFamily="18" charset="0"/>
              </a:endParaRPr>
            </a:p>
          </p:txBody>
        </p:sp>
        <p:grpSp>
          <p:nvGrpSpPr>
            <p:cNvPr id="37902" name="Group 15"/>
            <p:cNvGrpSpPr>
              <a:grpSpLocks/>
            </p:cNvGrpSpPr>
            <p:nvPr/>
          </p:nvGrpSpPr>
          <p:grpSpPr bwMode="auto">
            <a:xfrm>
              <a:off x="7432962" y="2389825"/>
              <a:ext cx="1227516" cy="1292662"/>
              <a:chOff x="7432962" y="1541929"/>
              <a:chExt cx="1227516" cy="1292662"/>
            </a:xfrm>
          </p:grpSpPr>
          <p:sp>
            <p:nvSpPr>
              <p:cNvPr id="37903" name="TextBox 1"/>
              <p:cNvSpPr txBox="1">
                <a:spLocks noChangeArrowheads="1"/>
              </p:cNvSpPr>
              <p:nvPr/>
            </p:nvSpPr>
            <p:spPr bwMode="auto">
              <a:xfrm>
                <a:off x="7446235" y="1541929"/>
                <a:ext cx="1200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0"/>
                  </a:spcBef>
                  <a:buFontTx/>
                  <a:buNone/>
                </a:pPr>
                <a:r>
                  <a:rPr lang="en-US" altLang="en-US" sz="3600">
                    <a:cs typeface="Times New Roman (Hebrew)" panose="02020603050405020304" pitchFamily="18" charset="0"/>
                  </a:rPr>
                  <a:t>[A</a:t>
                </a:r>
                <a:r>
                  <a:rPr lang="en-US" altLang="en-US" sz="3600" baseline="-25000">
                    <a:cs typeface="Times New Roman (Hebrew)" panose="02020603050405020304" pitchFamily="18" charset="0"/>
                  </a:rPr>
                  <a:t>oct</a:t>
                </a:r>
                <a:r>
                  <a:rPr lang="en-US" altLang="en-US" sz="3600">
                    <a:cs typeface="Times New Roman (Hebrew)" panose="02020603050405020304" pitchFamily="18" charset="0"/>
                  </a:rPr>
                  <a:t>]</a:t>
                </a:r>
              </a:p>
            </p:txBody>
          </p:sp>
          <p:sp>
            <p:nvSpPr>
              <p:cNvPr id="37904" name="TextBox 1"/>
              <p:cNvSpPr txBox="1">
                <a:spLocks noChangeArrowheads="1"/>
              </p:cNvSpPr>
              <p:nvPr/>
            </p:nvSpPr>
            <p:spPr bwMode="auto">
              <a:xfrm>
                <a:off x="7432962" y="2188260"/>
                <a:ext cx="12275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0"/>
                  </a:spcBef>
                  <a:buFontTx/>
                  <a:buNone/>
                </a:pPr>
                <a:r>
                  <a:rPr lang="en-US" altLang="en-US" sz="3600">
                    <a:cs typeface="Times New Roman (Hebrew)" panose="02020603050405020304" pitchFamily="18" charset="0"/>
                  </a:rPr>
                  <a:t>[A</a:t>
                </a:r>
                <a:r>
                  <a:rPr lang="en-US" altLang="en-US" sz="3600" baseline="-25000">
                    <a:cs typeface="Times New Roman (Hebrew)" panose="02020603050405020304" pitchFamily="18" charset="0"/>
                  </a:rPr>
                  <a:t>wat</a:t>
                </a:r>
                <a:r>
                  <a:rPr lang="en-US" altLang="en-US" sz="3600">
                    <a:cs typeface="Times New Roman (Hebrew)" panose="02020603050405020304" pitchFamily="18" charset="0"/>
                  </a:rPr>
                  <a:t>]</a:t>
                </a:r>
              </a:p>
            </p:txBody>
          </p:sp>
          <p:cxnSp>
            <p:nvCxnSpPr>
              <p:cNvPr id="19" name="Straight Connector 18"/>
              <p:cNvCxnSpPr/>
              <p:nvPr/>
            </p:nvCxnSpPr>
            <p:spPr>
              <a:xfrm flipV="1">
                <a:off x="7446229" y="2216844"/>
                <a:ext cx="1201551" cy="47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0" name="Text Box 4"/>
          <p:cNvSpPr txBox="1">
            <a:spLocks noChangeArrowheads="1"/>
          </p:cNvSpPr>
          <p:nvPr/>
        </p:nvSpPr>
        <p:spPr bwMode="auto">
          <a:xfrm>
            <a:off x="69850" y="5612259"/>
            <a:ext cx="79771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defRPr/>
            </a:pPr>
            <a:r>
              <a:rPr lang="en-US" altLang="en-US" sz="2600" b="1" dirty="0">
                <a:solidFill>
                  <a:srgbClr val="339933"/>
                </a:solidFill>
                <a:latin typeface="Arial" panose="020B0604020202020204" pitchFamily="34" charset="0"/>
                <a:cs typeface="Arial" panose="020B0604020202020204" pitchFamily="34" charset="0"/>
              </a:rPr>
              <a:t>The energy correlates with surface </a:t>
            </a:r>
            <a:r>
              <a:rPr lang="en-US" altLang="en-US" sz="2600" b="1" dirty="0" smtClean="0">
                <a:solidFill>
                  <a:srgbClr val="339933"/>
                </a:solidFill>
                <a:latin typeface="Arial" panose="020B0604020202020204" pitchFamily="34" charset="0"/>
                <a:cs typeface="Arial" panose="020B0604020202020204" pitchFamily="34" charset="0"/>
              </a:rPr>
              <a:t>area (</a:t>
            </a:r>
            <a:r>
              <a:rPr lang="en-US" altLang="en-US" sz="2600" b="1" i="1" dirty="0" smtClean="0">
                <a:solidFill>
                  <a:srgbClr val="339933"/>
                </a:solidFill>
                <a:latin typeface="Arial" panose="020B0604020202020204" pitchFamily="34" charset="0"/>
                <a:cs typeface="Arial" panose="020B0604020202020204" pitchFamily="34" charset="0"/>
              </a:rPr>
              <a:t>SA</a:t>
            </a:r>
            <a:r>
              <a:rPr lang="en-US" altLang="en-US" sz="2600" b="1" dirty="0" smtClean="0">
                <a:solidFill>
                  <a:srgbClr val="339933"/>
                </a:solidFill>
                <a:latin typeface="Arial" panose="020B0604020202020204" pitchFamily="34" charset="0"/>
                <a:cs typeface="Arial" panose="020B0604020202020204" pitchFamily="34" charset="0"/>
              </a:rPr>
              <a:t>): </a:t>
            </a:r>
            <a:r>
              <a:rPr lang="el-GR" altLang="en-US" sz="2800" b="1" dirty="0" smtClean="0">
                <a:solidFill>
                  <a:srgbClr val="FF0066"/>
                </a:solidFill>
                <a:latin typeface="+mj-lt"/>
                <a:cs typeface="Arial" panose="020B0604020202020204" pitchFamily="34" charset="0"/>
              </a:rPr>
              <a:t>Δ</a:t>
            </a:r>
            <a:r>
              <a:rPr lang="en-US" altLang="en-US" sz="2800" b="1" i="1" dirty="0">
                <a:solidFill>
                  <a:srgbClr val="FF0066"/>
                </a:solidFill>
                <a:latin typeface="+mj-lt"/>
                <a:cs typeface="Arial" panose="020B0604020202020204" pitchFamily="34" charset="0"/>
              </a:rPr>
              <a:t>G</a:t>
            </a:r>
            <a:r>
              <a:rPr lang="en-US" altLang="en-US" sz="2800" b="1" dirty="0">
                <a:solidFill>
                  <a:srgbClr val="FF0066"/>
                </a:solidFill>
                <a:latin typeface="+mj-lt"/>
                <a:cs typeface="Arial" panose="020B0604020202020204" pitchFamily="34" charset="0"/>
              </a:rPr>
              <a:t> ≈ -</a:t>
            </a:r>
            <a:r>
              <a:rPr lang="en-US" altLang="en-US" sz="2800" b="1" dirty="0" smtClean="0">
                <a:solidFill>
                  <a:srgbClr val="FF0066"/>
                </a:solidFill>
                <a:latin typeface="+mj-lt"/>
                <a:cs typeface="Arial" panose="020B0604020202020204" pitchFamily="34" charset="0"/>
              </a:rPr>
              <a:t>0.025×</a:t>
            </a:r>
            <a:r>
              <a:rPr lang="en-US" altLang="en-US" sz="2800" b="1" i="1" dirty="0" smtClean="0">
                <a:solidFill>
                  <a:srgbClr val="FF0066"/>
                </a:solidFill>
                <a:latin typeface="+mj-lt"/>
                <a:cs typeface="Arial" panose="020B0604020202020204" pitchFamily="34" charset="0"/>
              </a:rPr>
              <a:t>SA </a:t>
            </a:r>
            <a:r>
              <a:rPr lang="en-US" altLang="en-US" sz="2600" b="1" dirty="0">
                <a:solidFill>
                  <a:srgbClr val="339933"/>
                </a:solidFill>
                <a:latin typeface="Arial" panose="020B0604020202020204" pitchFamily="34" charset="0"/>
                <a:cs typeface="Arial" panose="020B0604020202020204" pitchFamily="34" charset="0"/>
              </a:rPr>
              <a:t>[</a:t>
            </a:r>
            <a:r>
              <a:rPr lang="en-US" altLang="en-US" sz="2600" b="1" dirty="0" smtClean="0">
                <a:solidFill>
                  <a:srgbClr val="339933"/>
                </a:solidFill>
                <a:latin typeface="Arial" panose="020B0604020202020204" pitchFamily="34" charset="0"/>
                <a:cs typeface="Arial" panose="020B0604020202020204" pitchFamily="34" charset="0"/>
              </a:rPr>
              <a:t>kcal/</a:t>
            </a:r>
            <a:r>
              <a:rPr lang="en-US" altLang="en-US" sz="2600" b="1" dirty="0" err="1" smtClean="0">
                <a:solidFill>
                  <a:srgbClr val="339933"/>
                </a:solidFill>
                <a:latin typeface="Arial" panose="020B0604020202020204" pitchFamily="34" charset="0"/>
                <a:cs typeface="Arial" panose="020B0604020202020204" pitchFamily="34" charset="0"/>
              </a:rPr>
              <a:t>mol</a:t>
            </a:r>
            <a:r>
              <a:rPr lang="en-US" altLang="en-US" sz="2600" b="1" dirty="0">
                <a:solidFill>
                  <a:srgbClr val="339933"/>
                </a:solidFill>
                <a:latin typeface="Arial" panose="020B0604020202020204" pitchFamily="34" charset="0"/>
                <a:cs typeface="Arial" panose="020B0604020202020204" pitchFamily="34" charset="0"/>
              </a:rPr>
              <a:t>]</a:t>
            </a:r>
            <a:r>
              <a:rPr lang="en-US" altLang="en-US" sz="2600" b="1" dirty="0" smtClean="0">
                <a:solidFill>
                  <a:srgbClr val="339933"/>
                </a:solidFill>
                <a:latin typeface="Arial" panose="020B0604020202020204" pitchFamily="34" charset="0"/>
                <a:cs typeface="Arial" panose="020B0604020202020204" pitchFamily="34" charset="0"/>
              </a:rPr>
              <a:t> (</a:t>
            </a:r>
            <a:r>
              <a:rPr lang="en-US" altLang="en-US" sz="2600" b="1" i="1" dirty="0" smtClean="0">
                <a:solidFill>
                  <a:srgbClr val="339933"/>
                </a:solidFill>
                <a:latin typeface="Arial" panose="020B0604020202020204" pitchFamily="34" charset="0"/>
                <a:cs typeface="Arial" panose="020B0604020202020204" pitchFamily="34" charset="0"/>
              </a:rPr>
              <a:t>SA</a:t>
            </a:r>
            <a:r>
              <a:rPr lang="en-US" altLang="en-US" sz="2600" b="1" dirty="0" smtClean="0">
                <a:solidFill>
                  <a:srgbClr val="339933"/>
                </a:solidFill>
                <a:latin typeface="Arial" panose="020B0604020202020204" pitchFamily="34" charset="0"/>
                <a:cs typeface="Arial" panose="020B0604020202020204" pitchFamily="34" charset="0"/>
              </a:rPr>
              <a:t> </a:t>
            </a:r>
            <a:r>
              <a:rPr lang="en-US" altLang="en-US" sz="2600" b="1" dirty="0">
                <a:solidFill>
                  <a:srgbClr val="339933"/>
                </a:solidFill>
                <a:latin typeface="Arial" panose="020B0604020202020204" pitchFamily="34" charset="0"/>
                <a:cs typeface="Arial" panose="020B0604020202020204" pitchFamily="34" charset="0"/>
              </a:rPr>
              <a:t>in </a:t>
            </a:r>
            <a:r>
              <a:rPr lang="en-US" altLang="en-US" sz="2800" b="1" dirty="0">
                <a:solidFill>
                  <a:srgbClr val="339933"/>
                </a:solidFill>
                <a:cs typeface="Arial" panose="020B0604020202020204" pitchFamily="34" charset="0"/>
              </a:rPr>
              <a:t>Å</a:t>
            </a:r>
            <a:r>
              <a:rPr lang="en-US" altLang="en-US" sz="2800" b="1" baseline="30000" dirty="0">
                <a:solidFill>
                  <a:srgbClr val="339933"/>
                </a:solidFill>
                <a:cs typeface="Arial" panose="020B0604020202020204" pitchFamily="34" charset="0"/>
              </a:rPr>
              <a:t>2</a:t>
            </a:r>
            <a:r>
              <a:rPr lang="en-US" altLang="en-US" sz="2600" b="1" dirty="0">
                <a:solidFill>
                  <a:srgbClr val="339933"/>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69875" y="1063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Electrostatic interactions</a:t>
            </a:r>
          </a:p>
        </p:txBody>
      </p:sp>
      <p:sp>
        <p:nvSpPr>
          <p:cNvPr id="39939" name="Text Box 3"/>
          <p:cNvSpPr txBox="1">
            <a:spLocks noChangeArrowheads="1"/>
          </p:cNvSpPr>
          <p:nvPr/>
        </p:nvSpPr>
        <p:spPr bwMode="auto">
          <a:xfrm>
            <a:off x="134938" y="912813"/>
            <a:ext cx="8893175"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pPr>
            <a:r>
              <a:rPr lang="en-US" altLang="en-US" sz="2600" b="1">
                <a:solidFill>
                  <a:srgbClr val="339933"/>
                </a:solidFill>
                <a:latin typeface="Arial" panose="020B0604020202020204" pitchFamily="34" charset="0"/>
                <a:cs typeface="Arial" panose="020B0604020202020204" pitchFamily="34" charset="0"/>
              </a:rPr>
              <a:t>Surface-water interactions </a:t>
            </a:r>
          </a:p>
          <a:p>
            <a:pPr lvl="1" algn="l" rtl="0" eaLnBrk="1" hangingPunct="1">
              <a:spcBef>
                <a:spcPct val="50000"/>
              </a:spcBef>
              <a:buFontTx/>
              <a:buChar char="•"/>
            </a:pPr>
            <a:r>
              <a:rPr lang="en-US" altLang="en-US" sz="2400">
                <a:latin typeface="Arial" panose="020B0604020202020204" pitchFamily="34" charset="0"/>
                <a:cs typeface="Arial" panose="020B0604020202020204" pitchFamily="34" charset="0"/>
              </a:rPr>
              <a:t>Exist both in the unfolded and folded state </a:t>
            </a:r>
            <a:r>
              <a:rPr lang="en-US" altLang="en-US" sz="2400">
                <a:cs typeface="Arial" panose="020B0604020202020204" pitchFamily="34" charset="0"/>
                <a:sym typeface="Symbol" panose="05050102010706020507" pitchFamily="18" charset="2"/>
              </a:rPr>
              <a:t></a:t>
            </a:r>
            <a:r>
              <a:rPr lang="en-US" altLang="en-US" sz="2400">
                <a:latin typeface="Arial" panose="020B0604020202020204" pitchFamily="34" charset="0"/>
                <a:cs typeface="Arial" panose="020B0604020202020204" pitchFamily="34" charset="0"/>
              </a:rPr>
              <a:t> do not contribute to folding</a:t>
            </a:r>
          </a:p>
        </p:txBody>
      </p:sp>
      <p:pic>
        <p:nvPicPr>
          <p:cNvPr id="39940" name="Picture 4" descr="C:\Documents and Settings\Amit\My Documents\Amit\Book\1_Revised_draft\CH2\Figures\Source files\2-6.png"/>
          <p:cNvPicPr>
            <a:picLocks noChangeAspect="1" noChangeArrowheads="1"/>
          </p:cNvPicPr>
          <p:nvPr/>
        </p:nvPicPr>
        <p:blipFill>
          <a:blip r:embed="rId3">
            <a:extLst>
              <a:ext uri="{28A0092B-C50C-407E-A947-70E740481C1C}">
                <a14:useLocalDpi xmlns:a14="http://schemas.microsoft.com/office/drawing/2010/main" val="0"/>
              </a:ext>
            </a:extLst>
          </a:blip>
          <a:srcRect t="12569" b="31946"/>
          <a:stretch>
            <a:fillRect/>
          </a:stretch>
        </p:blipFill>
        <p:spPr bwMode="auto">
          <a:xfrm>
            <a:off x="1370013" y="2787650"/>
            <a:ext cx="656907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69875" y="1063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Electrostatic interactions</a:t>
            </a:r>
          </a:p>
        </p:txBody>
      </p:sp>
      <p:sp>
        <p:nvSpPr>
          <p:cNvPr id="41987" name="Text Box 3"/>
          <p:cNvSpPr txBox="1">
            <a:spLocks noChangeArrowheads="1"/>
          </p:cNvSpPr>
          <p:nvPr/>
        </p:nvSpPr>
        <p:spPr bwMode="auto">
          <a:xfrm>
            <a:off x="134938" y="912813"/>
            <a:ext cx="8893175"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pPr>
            <a:r>
              <a:rPr lang="en-US" altLang="en-US" sz="2600" b="1">
                <a:solidFill>
                  <a:srgbClr val="339933"/>
                </a:solidFill>
                <a:latin typeface="Arial" panose="020B0604020202020204" pitchFamily="34" charset="0"/>
                <a:cs typeface="Arial" panose="020B0604020202020204" pitchFamily="34" charset="0"/>
              </a:rPr>
              <a:t>Surface charge-charge interactions</a:t>
            </a:r>
          </a:p>
          <a:p>
            <a:pPr algn="l" rtl="0" eaLnBrk="1" hangingPunct="1">
              <a:spcBef>
                <a:spcPct val="50000"/>
              </a:spcBef>
            </a:pPr>
            <a:r>
              <a:rPr lang="en-US" altLang="en-US" sz="2400">
                <a:latin typeface="Arial" panose="020B0604020202020204" pitchFamily="34" charset="0"/>
                <a:cs typeface="Arial" panose="020B0604020202020204" pitchFamily="34" charset="0"/>
              </a:rPr>
              <a:t>Efficiently screened by the solvent </a:t>
            </a:r>
            <a:r>
              <a:rPr lang="en-US" altLang="en-US" sz="2400">
                <a:cs typeface="Arial" panose="020B0604020202020204" pitchFamily="34" charset="0"/>
                <a:sym typeface="Symbol" panose="05050102010706020507" pitchFamily="18" charset="2"/>
              </a:rPr>
              <a:t></a:t>
            </a:r>
            <a:r>
              <a:rPr lang="en-US" altLang="en-US" sz="2400">
                <a:latin typeface="Arial" panose="020B0604020202020204" pitchFamily="34" charset="0"/>
                <a:cs typeface="Arial" panose="020B0604020202020204" pitchFamily="34" charset="0"/>
              </a:rPr>
              <a:t> marginal contribution to folding</a:t>
            </a:r>
          </a:p>
        </p:txBody>
      </p:sp>
      <p:pic>
        <p:nvPicPr>
          <p:cNvPr id="41988" name="Picture 16" descr="C:\Documents and Settings\Amit\My Documents\Amit\Book\1_Revised_draft\CH2\Figures\PyMol-PovRay files\2-21b.png"/>
          <p:cNvPicPr>
            <a:picLocks noChangeAspect="1" noChangeArrowheads="1"/>
          </p:cNvPicPr>
          <p:nvPr/>
        </p:nvPicPr>
        <p:blipFill>
          <a:blip r:embed="rId3">
            <a:extLst>
              <a:ext uri="{28A0092B-C50C-407E-A947-70E740481C1C}">
                <a14:useLocalDpi xmlns:a14="http://schemas.microsoft.com/office/drawing/2010/main" val="0"/>
              </a:ext>
            </a:extLst>
          </a:blip>
          <a:srcRect l="6447" t="9055" r="13338" b="10751"/>
          <a:stretch>
            <a:fillRect/>
          </a:stretch>
        </p:blipFill>
        <p:spPr bwMode="auto">
          <a:xfrm>
            <a:off x="2347913" y="2509838"/>
            <a:ext cx="4003675" cy="40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69875" y="1063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Electrostatic interactions</a:t>
            </a:r>
          </a:p>
        </p:txBody>
      </p:sp>
      <p:grpSp>
        <p:nvGrpSpPr>
          <p:cNvPr id="44035" name="Group 56"/>
          <p:cNvGrpSpPr>
            <a:grpSpLocks/>
          </p:cNvGrpSpPr>
          <p:nvPr/>
        </p:nvGrpSpPr>
        <p:grpSpPr bwMode="auto">
          <a:xfrm>
            <a:off x="1071563" y="2963863"/>
            <a:ext cx="7631112" cy="3543300"/>
            <a:chOff x="1072053" y="2963917"/>
            <a:chExt cx="7630513" cy="3543312"/>
          </a:xfrm>
        </p:grpSpPr>
        <p:grpSp>
          <p:nvGrpSpPr>
            <p:cNvPr id="44044" name="Group 2"/>
            <p:cNvGrpSpPr>
              <a:grpSpLocks/>
            </p:cNvGrpSpPr>
            <p:nvPr/>
          </p:nvGrpSpPr>
          <p:grpSpPr bwMode="auto">
            <a:xfrm>
              <a:off x="1072053" y="2963917"/>
              <a:ext cx="1702675" cy="3543312"/>
              <a:chOff x="1229711" y="2963917"/>
              <a:chExt cx="1702675" cy="3543312"/>
            </a:xfrm>
          </p:grpSpPr>
          <p:pic>
            <p:nvPicPr>
              <p:cNvPr id="44066" name="Picture 14" descr="C:\Documents and Settings\Amit\My Documents\Amit\Book\1_Revised_draft\CH2\Figures\PyMol-PovRay files\2-21a.png"/>
              <p:cNvPicPr>
                <a:picLocks noChangeAspect="1" noChangeArrowheads="1"/>
              </p:cNvPicPr>
              <p:nvPr/>
            </p:nvPicPr>
            <p:blipFill>
              <a:blip r:embed="rId3">
                <a:extLst>
                  <a:ext uri="{28A0092B-C50C-407E-A947-70E740481C1C}">
                    <a14:useLocalDpi xmlns:a14="http://schemas.microsoft.com/office/drawing/2010/main" val="0"/>
                  </a:ext>
                </a:extLst>
              </a:blip>
              <a:srcRect l="57967" t="38873" r="18814" b="12805"/>
              <a:stretch>
                <a:fillRect/>
              </a:stretch>
            </p:blipFill>
            <p:spPr bwMode="auto">
              <a:xfrm>
                <a:off x="1229711" y="2963917"/>
                <a:ext cx="1702675" cy="35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7" name="TextBox 1"/>
              <p:cNvSpPr txBox="1">
                <a:spLocks noChangeArrowheads="1"/>
              </p:cNvSpPr>
              <p:nvPr/>
            </p:nvSpPr>
            <p:spPr bwMode="auto">
              <a:xfrm>
                <a:off x="1871696" y="3339597"/>
                <a:ext cx="4187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r>
                  <a:rPr lang="en-US" altLang="en-US" b="1">
                    <a:cs typeface="Times New Roman (Hebrew)" panose="02020603050405020304" pitchFamily="18" charset="0"/>
                  </a:rPr>
                  <a:t>+</a:t>
                </a:r>
                <a:endParaRPr lang="en-US" altLang="en-US" sz="2400" b="1">
                  <a:cs typeface="Times New Roman (Hebrew)" panose="02020603050405020304" pitchFamily="18" charset="0"/>
                </a:endParaRPr>
              </a:p>
            </p:txBody>
          </p:sp>
        </p:grpSp>
        <p:sp>
          <p:nvSpPr>
            <p:cNvPr id="44045" name="AutoShape 3"/>
            <p:cNvSpPr>
              <a:spLocks noChangeArrowheads="1"/>
            </p:cNvSpPr>
            <p:nvPr/>
          </p:nvSpPr>
          <p:spPr bwMode="auto">
            <a:xfrm>
              <a:off x="3301949" y="4304496"/>
              <a:ext cx="1336675" cy="660400"/>
            </a:xfrm>
            <a:prstGeom prst="rightArrow">
              <a:avLst>
                <a:gd name="adj1" fmla="val 50000"/>
                <a:gd name="adj2" fmla="val 50601"/>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endParaRPr lang="he-IL" altLang="en-US" sz="2400">
                <a:cs typeface="Times New Roman (Hebrew)" panose="02020603050405020304" pitchFamily="18" charset="0"/>
              </a:endParaRPr>
            </a:p>
          </p:txBody>
        </p:sp>
        <p:pic>
          <p:nvPicPr>
            <p:cNvPr id="44046" name="Picture 18"/>
            <p:cNvPicPr>
              <a:picLocks noChangeAspect="1"/>
            </p:cNvPicPr>
            <p:nvPr/>
          </p:nvPicPr>
          <p:blipFill>
            <a:blip r:embed="rId4">
              <a:extLst>
                <a:ext uri="{28A0092B-C50C-407E-A947-70E740481C1C}">
                  <a14:useLocalDpi xmlns:a14="http://schemas.microsoft.com/office/drawing/2010/main" val="0"/>
                </a:ext>
              </a:extLst>
            </a:blip>
            <a:srcRect l="3725" t="9328" r="2522"/>
            <a:stretch>
              <a:fillRect/>
            </a:stretch>
          </p:blipFill>
          <p:spPr bwMode="auto">
            <a:xfrm>
              <a:off x="5186855" y="3090040"/>
              <a:ext cx="3515711" cy="3400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47" name="Group 23"/>
            <p:cNvGrpSpPr>
              <a:grpSpLocks/>
            </p:cNvGrpSpPr>
            <p:nvPr/>
          </p:nvGrpSpPr>
          <p:grpSpPr bwMode="auto">
            <a:xfrm>
              <a:off x="6284077" y="4403863"/>
              <a:ext cx="362607" cy="461665"/>
              <a:chOff x="6284077" y="4388097"/>
              <a:chExt cx="362607" cy="461665"/>
            </a:xfrm>
          </p:grpSpPr>
          <p:sp>
            <p:nvSpPr>
              <p:cNvPr id="20" name="Oval 19"/>
              <p:cNvSpPr/>
              <p:nvPr/>
            </p:nvSpPr>
            <p:spPr>
              <a:xfrm>
                <a:off x="6283406" y="4456281"/>
                <a:ext cx="347636" cy="35560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dirty="0"/>
              </a:p>
            </p:txBody>
          </p:sp>
          <p:sp>
            <p:nvSpPr>
              <p:cNvPr id="44065" name="TextBox 20"/>
              <p:cNvSpPr txBox="1">
                <a:spLocks noChangeArrowheads="1"/>
              </p:cNvSpPr>
              <p:nvPr/>
            </p:nvSpPr>
            <p:spPr bwMode="auto">
              <a:xfrm>
                <a:off x="6288893" y="4388097"/>
                <a:ext cx="357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r>
                  <a:rPr lang="en-US" altLang="en-US" sz="2400" b="1">
                    <a:cs typeface="Times New Roman (Hebrew)" panose="02020603050405020304" pitchFamily="18" charset="0"/>
                  </a:rPr>
                  <a:t>+</a:t>
                </a:r>
              </a:p>
            </p:txBody>
          </p:sp>
        </p:grpSp>
        <p:grpSp>
          <p:nvGrpSpPr>
            <p:cNvPr id="44048" name="Group 21"/>
            <p:cNvGrpSpPr>
              <a:grpSpLocks/>
            </p:cNvGrpSpPr>
            <p:nvPr/>
          </p:nvGrpSpPr>
          <p:grpSpPr bwMode="auto">
            <a:xfrm>
              <a:off x="7098054" y="4347079"/>
              <a:ext cx="346841" cy="523220"/>
              <a:chOff x="7098054" y="4347079"/>
              <a:chExt cx="346841" cy="523220"/>
            </a:xfrm>
          </p:grpSpPr>
          <p:sp>
            <p:nvSpPr>
              <p:cNvPr id="23" name="Oval 22"/>
              <p:cNvSpPr/>
              <p:nvPr/>
            </p:nvSpPr>
            <p:spPr>
              <a:xfrm>
                <a:off x="7097730" y="4494273"/>
                <a:ext cx="347635" cy="35560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44063" name="TextBox 24"/>
              <p:cNvSpPr txBox="1">
                <a:spLocks noChangeArrowheads="1"/>
              </p:cNvSpPr>
              <p:nvPr/>
            </p:nvSpPr>
            <p:spPr bwMode="auto">
              <a:xfrm>
                <a:off x="7119421" y="4347079"/>
                <a:ext cx="3048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r>
                  <a:rPr lang="en-US" altLang="en-US" sz="2800" b="1">
                    <a:cs typeface="Times New Roman (Hebrew)" panose="02020603050405020304" pitchFamily="18" charset="0"/>
                  </a:rPr>
                  <a:t>-</a:t>
                </a:r>
                <a:endParaRPr lang="en-US" altLang="en-US" sz="2400" b="1">
                  <a:cs typeface="Times New Roman (Hebrew)" panose="02020603050405020304" pitchFamily="18" charset="0"/>
                </a:endParaRPr>
              </a:p>
            </p:txBody>
          </p:sp>
        </p:grpSp>
        <p:cxnSp>
          <p:nvCxnSpPr>
            <p:cNvPr id="28" name="Straight Arrow Connector 27"/>
            <p:cNvCxnSpPr/>
            <p:nvPr/>
          </p:nvCxnSpPr>
          <p:spPr>
            <a:xfrm>
              <a:off x="6624692" y="4675248"/>
              <a:ext cx="447640" cy="0"/>
            </a:xfrm>
            <a:prstGeom prst="straightConnector1">
              <a:avLst/>
            </a:prstGeom>
            <a:ln w="57150">
              <a:solidFill>
                <a:srgbClr val="FF99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945295" y="4676835"/>
              <a:ext cx="309538" cy="15875"/>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443731" y="4121208"/>
              <a:ext cx="0" cy="32385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454842" y="4856223"/>
              <a:ext cx="0" cy="323851"/>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7475525" y="4670485"/>
              <a:ext cx="307951" cy="15875"/>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7280278" y="4098983"/>
              <a:ext cx="0" cy="32385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7289802" y="4835585"/>
              <a:ext cx="0" cy="323851"/>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4056" name="TextBox 48"/>
            <p:cNvSpPr txBox="1">
              <a:spLocks noChangeArrowheads="1"/>
            </p:cNvSpPr>
            <p:nvPr/>
          </p:nvSpPr>
          <p:spPr bwMode="auto">
            <a:xfrm>
              <a:off x="2141610" y="5415389"/>
              <a:ext cx="3209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r>
                <a:rPr lang="en-US" altLang="en-US" b="1">
                  <a:cs typeface="Times New Roman (Hebrew)" panose="02020603050405020304" pitchFamily="18" charset="0"/>
                </a:rPr>
                <a:t>-</a:t>
              </a:r>
              <a:endParaRPr lang="en-US" altLang="en-US" sz="2400" b="1">
                <a:cs typeface="Times New Roman (Hebrew)" panose="02020603050405020304" pitchFamily="18" charset="0"/>
              </a:endParaRPr>
            </a:p>
          </p:txBody>
        </p:sp>
        <p:cxnSp>
          <p:nvCxnSpPr>
            <p:cNvPr id="50" name="Straight Arrow Connector 49"/>
            <p:cNvCxnSpPr/>
            <p:nvPr/>
          </p:nvCxnSpPr>
          <p:spPr>
            <a:xfrm flipH="1">
              <a:off x="2068925" y="3633844"/>
              <a:ext cx="209534" cy="12700"/>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1918124" y="3311580"/>
              <a:ext cx="0" cy="20161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2383225" y="5757926"/>
              <a:ext cx="231757" cy="12700"/>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2386400" y="5565838"/>
              <a:ext cx="112703" cy="6985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2294332" y="5824602"/>
              <a:ext cx="79369" cy="188913"/>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9" name="Group 68"/>
          <p:cNvGrpSpPr>
            <a:grpSpLocks/>
          </p:cNvGrpSpPr>
          <p:nvPr/>
        </p:nvGrpSpPr>
        <p:grpSpPr bwMode="auto">
          <a:xfrm>
            <a:off x="134938" y="912813"/>
            <a:ext cx="8893175" cy="1733550"/>
            <a:chOff x="134938" y="912813"/>
            <a:chExt cx="8893175" cy="1733296"/>
          </a:xfrm>
        </p:grpSpPr>
        <p:sp>
          <p:nvSpPr>
            <p:cNvPr id="52" name="Text Box 3"/>
            <p:cNvSpPr txBox="1">
              <a:spLocks noChangeArrowheads="1"/>
            </p:cNvSpPr>
            <p:nvPr/>
          </p:nvSpPr>
          <p:spPr bwMode="auto">
            <a:xfrm>
              <a:off x="134938" y="912813"/>
              <a:ext cx="889317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pPr>
              <a:r>
                <a:rPr lang="en-US" altLang="en-US" sz="2600" b="1" dirty="0">
                  <a:solidFill>
                    <a:srgbClr val="339933"/>
                  </a:solidFill>
                  <a:latin typeface="Arial" panose="020B0604020202020204" pitchFamily="34" charset="0"/>
                  <a:cs typeface="Arial" panose="020B0604020202020204" pitchFamily="34" charset="0"/>
                </a:rPr>
                <a:t>Core charge-charge interactions</a:t>
              </a:r>
            </a:p>
            <a:p>
              <a:pPr algn="l" rtl="0" eaLnBrk="1" hangingPunct="1">
                <a:spcBef>
                  <a:spcPct val="50000"/>
                </a:spcBef>
              </a:pPr>
              <a:r>
                <a:rPr lang="en-US" altLang="en-US" sz="2400" b="1" dirty="0">
                  <a:solidFill>
                    <a:srgbClr val="FF0066"/>
                  </a:solidFill>
                  <a:latin typeface="Arial" panose="020B0604020202020204" pitchFamily="34" charset="0"/>
                  <a:cs typeface="Arial" panose="020B0604020202020204" pitchFamily="34" charset="0"/>
                </a:rPr>
                <a:t>Favorable pairwise </a:t>
              </a:r>
              <a:r>
                <a:rPr lang="en-US" altLang="en-US" sz="2400" dirty="0">
                  <a:latin typeface="Arial" panose="020B0604020202020204" pitchFamily="34" charset="0"/>
                  <a:cs typeface="Arial" panose="020B0604020202020204" pitchFamily="34" charset="0"/>
                </a:rPr>
                <a:t>interactions (</a:t>
              </a:r>
              <a:r>
                <a:rPr lang="en-US" altLang="en-US" sz="2400" i="1" dirty="0" err="1">
                  <a:latin typeface="Arial" panose="020B0604020202020204" pitchFamily="34" charset="0"/>
                  <a:cs typeface="Arial" panose="020B0604020202020204" pitchFamily="34" charset="0"/>
                </a:rPr>
                <a:t>G</a:t>
              </a:r>
              <a:r>
                <a:rPr lang="en-US" altLang="en-US" sz="2400" i="1" baseline="-25000" dirty="0" err="1">
                  <a:latin typeface="Arial" panose="020B0604020202020204" pitchFamily="34" charset="0"/>
                  <a:cs typeface="Arial" panose="020B0604020202020204" pitchFamily="34" charset="0"/>
                </a:rPr>
                <a:t>coul</a:t>
              </a:r>
              <a:r>
                <a:rPr lang="en-US" altLang="en-US" sz="2400" baseline="-250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                    )</a:t>
              </a:r>
            </a:p>
            <a:p>
              <a:pPr algn="l" rtl="0" eaLnBrk="1" hangingPunct="1">
                <a:spcBef>
                  <a:spcPct val="50000"/>
                </a:spcBef>
              </a:pPr>
              <a:r>
                <a:rPr lang="en-US" altLang="en-US" sz="2400" b="1" dirty="0">
                  <a:solidFill>
                    <a:srgbClr val="FF0066"/>
                  </a:solidFill>
                  <a:latin typeface="Arial" panose="020B0604020202020204" pitchFamily="34" charset="0"/>
                  <a:cs typeface="Arial" panose="020B0604020202020204" pitchFamily="34" charset="0"/>
                </a:rPr>
                <a:t>Unfavorable polarization </a:t>
              </a:r>
              <a:r>
                <a:rPr lang="en-US" altLang="en-US" sz="2400" dirty="0">
                  <a:latin typeface="Arial" panose="020B0604020202020204" pitchFamily="34" charset="0"/>
                  <a:cs typeface="Arial" panose="020B0604020202020204" pitchFamily="34" charset="0"/>
                </a:rPr>
                <a:t>interactions (</a:t>
              </a:r>
              <a:r>
                <a:rPr lang="en-US" altLang="en-US" sz="2400" i="1" dirty="0" err="1">
                  <a:latin typeface="Arial" panose="020B0604020202020204" pitchFamily="34" charset="0"/>
                  <a:cs typeface="Arial" panose="020B0604020202020204" pitchFamily="34" charset="0"/>
                </a:rPr>
                <a:t>G</a:t>
              </a:r>
              <a:r>
                <a:rPr lang="en-US" altLang="en-US" sz="2400" i="1" baseline="-25000" dirty="0" err="1">
                  <a:latin typeface="Arial" panose="020B0604020202020204" pitchFamily="34" charset="0"/>
                  <a:cs typeface="Arial" panose="020B0604020202020204" pitchFamily="34" charset="0"/>
                </a:rPr>
                <a:t>pol</a:t>
              </a:r>
              <a:r>
                <a:rPr lang="en-US" altLang="en-US" sz="2400" i="1" baseline="-250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             ;      )</a:t>
              </a:r>
            </a:p>
          </p:txBody>
        </p:sp>
        <p:cxnSp>
          <p:nvCxnSpPr>
            <p:cNvPr id="56" name="Straight Arrow Connector 55"/>
            <p:cNvCxnSpPr/>
            <p:nvPr/>
          </p:nvCxnSpPr>
          <p:spPr>
            <a:xfrm>
              <a:off x="7140575" y="1742953"/>
              <a:ext cx="449263" cy="0"/>
            </a:xfrm>
            <a:prstGeom prst="straightConnector1">
              <a:avLst/>
            </a:prstGeom>
            <a:ln w="57150">
              <a:solidFill>
                <a:srgbClr val="FF99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7" name="Picture 4"/>
            <p:cNvPicPr>
              <a:picLocks noChangeAspect="1"/>
            </p:cNvPicPr>
            <p:nvPr/>
          </p:nvPicPr>
          <p:blipFill>
            <a:blip r:embed="rId5">
              <a:extLst>
                <a:ext uri="{28A0092B-C50C-407E-A947-70E740481C1C}">
                  <a14:useLocalDpi xmlns:a14="http://schemas.microsoft.com/office/drawing/2010/main" val="0"/>
                </a:ext>
              </a:extLst>
            </a:blip>
            <a:srcRect l="60287" t="40179" r="31425" b="48438"/>
            <a:stretch>
              <a:fillRect/>
            </a:stretch>
          </p:blipFill>
          <p:spPr bwMode="auto">
            <a:xfrm>
              <a:off x="6607147" y="1844038"/>
              <a:ext cx="1037505" cy="80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1"/>
            <p:cNvPicPr>
              <a:picLocks noChangeAspect="1"/>
            </p:cNvPicPr>
            <p:nvPr/>
          </p:nvPicPr>
          <p:blipFill>
            <a:blip r:embed="rId6">
              <a:extLst>
                <a:ext uri="{28A0092B-C50C-407E-A947-70E740481C1C}">
                  <a14:useLocalDpi xmlns:a14="http://schemas.microsoft.com/office/drawing/2010/main" val="0"/>
                </a:ext>
              </a:extLst>
            </a:blip>
            <a:srcRect l="61131" t="29018" r="31552" b="62500"/>
            <a:stretch>
              <a:fillRect/>
            </a:stretch>
          </p:blipFill>
          <p:spPr bwMode="auto">
            <a:xfrm>
              <a:off x="5913575" y="1355335"/>
              <a:ext cx="1158792" cy="75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 name="Group 67"/>
            <p:cNvGrpSpPr>
              <a:grpSpLocks/>
            </p:cNvGrpSpPr>
            <p:nvPr/>
          </p:nvGrpSpPr>
          <p:grpSpPr bwMode="auto">
            <a:xfrm>
              <a:off x="8127842" y="2074693"/>
              <a:ext cx="336550" cy="323803"/>
              <a:chOff x="6773254" y="2081470"/>
              <a:chExt cx="336550" cy="323803"/>
            </a:xfrm>
          </p:grpSpPr>
          <p:cxnSp>
            <p:nvCxnSpPr>
              <p:cNvPr id="62" name="Straight Arrow Connector 61"/>
              <p:cNvCxnSpPr/>
              <p:nvPr/>
            </p:nvCxnSpPr>
            <p:spPr>
              <a:xfrm flipH="1">
                <a:off x="6773412" y="2395749"/>
                <a:ext cx="336550" cy="0"/>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6801987" y="2081470"/>
                <a:ext cx="0" cy="32380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sp>
        <p:nvSpPr>
          <p:cNvPr id="64" name="Text Box 3"/>
          <p:cNvSpPr txBox="1">
            <a:spLocks noChangeArrowheads="1"/>
          </p:cNvSpPr>
          <p:nvPr/>
        </p:nvSpPr>
        <p:spPr bwMode="auto">
          <a:xfrm>
            <a:off x="2196553" y="2461032"/>
            <a:ext cx="2327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marL="0" indent="0" algn="ctr" rtl="0" eaLnBrk="1" hangingPunct="1">
              <a:spcBef>
                <a:spcPct val="50000"/>
              </a:spcBef>
              <a:buNone/>
            </a:pPr>
            <a:r>
              <a:rPr lang="en-US" altLang="en-US" sz="2400" b="1" dirty="0" smtClean="0">
                <a:solidFill>
                  <a:srgbClr val="FF0066"/>
                </a:solidFill>
                <a:latin typeface="Arial" panose="020B0604020202020204" pitchFamily="34" charset="0"/>
                <a:cs typeface="Arial" panose="020B0604020202020204" pitchFamily="34" charset="0"/>
              </a:rPr>
              <a:t>(</a:t>
            </a:r>
            <a:r>
              <a:rPr lang="en-US" altLang="en-US" sz="2400" b="1" dirty="0" err="1" smtClean="0">
                <a:solidFill>
                  <a:srgbClr val="FF0066"/>
                </a:solidFill>
                <a:latin typeface="Arial" panose="020B0604020202020204" pitchFamily="34" charset="0"/>
                <a:cs typeface="Arial" panose="020B0604020202020204" pitchFamily="34" charset="0"/>
              </a:rPr>
              <a:t>desolvation</a:t>
            </a:r>
            <a:r>
              <a:rPr lang="en-US" altLang="en-US" sz="2400" b="1" dirty="0" smtClean="0">
                <a:solidFill>
                  <a:srgbClr val="FF0066"/>
                </a:solidFill>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p:txBody>
      </p:sp>
      <p:sp>
        <p:nvSpPr>
          <p:cNvPr id="37" name="TextBox 36"/>
          <p:cNvSpPr txBox="1"/>
          <p:nvPr/>
        </p:nvSpPr>
        <p:spPr>
          <a:xfrm>
            <a:off x="2246710" y="3044617"/>
            <a:ext cx="1075936" cy="523220"/>
          </a:xfrm>
          <a:prstGeom prst="rect">
            <a:avLst/>
          </a:prstGeom>
          <a:noFill/>
        </p:spPr>
        <p:txBody>
          <a:bodyPr wrap="none" rtlCol="0">
            <a:spAutoFit/>
          </a:bodyPr>
          <a:lstStyle/>
          <a:p>
            <a:r>
              <a:rPr lang="el-GR" sz="2800" dirty="0" smtClean="0"/>
              <a:t>ε</a:t>
            </a:r>
            <a:r>
              <a:rPr lang="en-US" sz="2800" dirty="0" smtClean="0"/>
              <a:t> = 80</a:t>
            </a:r>
            <a:endParaRPr lang="en-US" sz="2800" dirty="0"/>
          </a:p>
        </p:txBody>
      </p:sp>
      <p:sp>
        <p:nvSpPr>
          <p:cNvPr id="38" name="TextBox 37"/>
          <p:cNvSpPr txBox="1"/>
          <p:nvPr/>
        </p:nvSpPr>
        <p:spPr>
          <a:xfrm>
            <a:off x="6283325" y="5142478"/>
            <a:ext cx="1196161" cy="523220"/>
          </a:xfrm>
          <a:prstGeom prst="rect">
            <a:avLst/>
          </a:prstGeom>
          <a:noFill/>
        </p:spPr>
        <p:txBody>
          <a:bodyPr wrap="none" rtlCol="0">
            <a:spAutoFit/>
          </a:bodyPr>
          <a:lstStyle/>
          <a:p>
            <a:r>
              <a:rPr lang="el-GR" sz="2800" dirty="0" smtClean="0"/>
              <a:t>ε</a:t>
            </a:r>
            <a:r>
              <a:rPr lang="en-US" sz="2800" dirty="0" smtClean="0"/>
              <a:t> = 2-4</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69875" y="1063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Electrostatic interactions</a:t>
            </a:r>
          </a:p>
        </p:txBody>
      </p:sp>
      <p:sp>
        <p:nvSpPr>
          <p:cNvPr id="46083" name="Text Box 3"/>
          <p:cNvSpPr txBox="1">
            <a:spLocks noChangeArrowheads="1"/>
          </p:cNvSpPr>
          <p:nvPr/>
        </p:nvSpPr>
        <p:spPr bwMode="auto">
          <a:xfrm>
            <a:off x="134938" y="912813"/>
            <a:ext cx="9009062"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pPr>
            <a:r>
              <a:rPr lang="en-US" altLang="en-US" sz="2600" b="1">
                <a:solidFill>
                  <a:srgbClr val="339933"/>
                </a:solidFill>
                <a:latin typeface="Arial" panose="020B0604020202020204" pitchFamily="34" charset="0"/>
                <a:cs typeface="Arial" panose="020B0604020202020204" pitchFamily="34" charset="0"/>
              </a:rPr>
              <a:t>Core charge-charge interactions</a:t>
            </a:r>
          </a:p>
          <a:p>
            <a:pPr algn="l" rtl="0" eaLnBrk="1" hangingPunct="1">
              <a:spcBef>
                <a:spcPct val="50000"/>
              </a:spcBef>
            </a:pPr>
            <a:r>
              <a:rPr lang="el-GR" altLang="en-US" sz="2400" i="1">
                <a:latin typeface="Arial" panose="020B0604020202020204" pitchFamily="34" charset="0"/>
                <a:cs typeface="Arial" panose="020B0604020202020204" pitchFamily="34" charset="0"/>
              </a:rPr>
              <a:t>Δ</a:t>
            </a:r>
            <a:r>
              <a:rPr lang="en-US" altLang="en-US" sz="2400" i="1">
                <a:latin typeface="Arial" panose="020B0604020202020204" pitchFamily="34" charset="0"/>
                <a:cs typeface="Arial" panose="020B0604020202020204" pitchFamily="34" charset="0"/>
              </a:rPr>
              <a:t>G</a:t>
            </a:r>
            <a:r>
              <a:rPr lang="en-US" altLang="en-US" sz="2400" i="1" baseline="-25000">
                <a:latin typeface="Arial" panose="020B0604020202020204" pitchFamily="34" charset="0"/>
                <a:cs typeface="Arial" panose="020B0604020202020204" pitchFamily="34" charset="0"/>
              </a:rPr>
              <a:t>elec</a:t>
            </a:r>
            <a:r>
              <a:rPr lang="en-US" altLang="en-US" sz="2400" i="1">
                <a:latin typeface="Arial" panose="020B0604020202020204" pitchFamily="34" charset="0"/>
                <a:cs typeface="Arial" panose="020B0604020202020204" pitchFamily="34" charset="0"/>
              </a:rPr>
              <a:t> </a:t>
            </a:r>
            <a:r>
              <a:rPr lang="en-US" altLang="en-US" sz="2400">
                <a:latin typeface="Arial" panose="020B0604020202020204" pitchFamily="34" charset="0"/>
                <a:cs typeface="Arial" panose="020B0604020202020204" pitchFamily="34" charset="0"/>
              </a:rPr>
              <a:t>depends on the charges’ micro-environment </a:t>
            </a:r>
          </a:p>
          <a:p>
            <a:pPr algn="l" rtl="0" eaLnBrk="1" hangingPunct="1">
              <a:spcBef>
                <a:spcPct val="50000"/>
              </a:spcBef>
            </a:pPr>
            <a:r>
              <a:rPr lang="en-US" altLang="en-US" sz="2400">
                <a:latin typeface="Arial" panose="020B0604020202020204" pitchFamily="34" charset="0"/>
                <a:cs typeface="Arial" panose="020B0604020202020204" pitchFamily="34" charset="0"/>
              </a:rPr>
              <a:t>Extensive charge network </a:t>
            </a:r>
            <a:r>
              <a:rPr lang="en-US" altLang="en-US" sz="2400">
                <a:cs typeface="Arial" panose="020B0604020202020204" pitchFamily="34" charset="0"/>
                <a:sym typeface="Symbol" panose="05050102010706020507" pitchFamily="18" charset="2"/>
              </a:rPr>
              <a:t></a:t>
            </a:r>
            <a:r>
              <a:rPr lang="en-US" altLang="en-US" sz="2400">
                <a:latin typeface="Arial" panose="020B0604020202020204" pitchFamily="34" charset="0"/>
                <a:cs typeface="Arial" panose="020B0604020202020204" pitchFamily="34" charset="0"/>
              </a:rPr>
              <a:t> </a:t>
            </a:r>
            <a:r>
              <a:rPr lang="en-US" altLang="en-US" sz="2400" b="1">
                <a:solidFill>
                  <a:srgbClr val="FF0066"/>
                </a:solidFill>
                <a:latin typeface="Arial" panose="020B0604020202020204" pitchFamily="34" charset="0"/>
                <a:cs typeface="Arial" panose="020B0604020202020204" pitchFamily="34" charset="0"/>
              </a:rPr>
              <a:t>favorable </a:t>
            </a:r>
            <a:r>
              <a:rPr lang="el-GR" altLang="en-US" sz="2400" b="1">
                <a:solidFill>
                  <a:srgbClr val="FF0066"/>
                </a:solidFill>
                <a:latin typeface="Arial" panose="020B0604020202020204" pitchFamily="34" charset="0"/>
                <a:cs typeface="Arial" panose="020B0604020202020204" pitchFamily="34" charset="0"/>
              </a:rPr>
              <a:t>Δ</a:t>
            </a:r>
            <a:r>
              <a:rPr lang="en-US" altLang="en-US" sz="2400" b="1" i="1">
                <a:solidFill>
                  <a:srgbClr val="FF0066"/>
                </a:solidFill>
                <a:latin typeface="Arial" panose="020B0604020202020204" pitchFamily="34" charset="0"/>
                <a:cs typeface="Arial" panose="020B0604020202020204" pitchFamily="34" charset="0"/>
              </a:rPr>
              <a:t>G</a:t>
            </a:r>
            <a:r>
              <a:rPr lang="en-US" altLang="en-US" sz="2400" b="1" i="1" baseline="-25000">
                <a:solidFill>
                  <a:srgbClr val="FF0066"/>
                </a:solidFill>
                <a:latin typeface="Arial" panose="020B0604020202020204" pitchFamily="34" charset="0"/>
                <a:cs typeface="Arial" panose="020B0604020202020204" pitchFamily="34" charset="0"/>
              </a:rPr>
              <a:t>elec</a:t>
            </a:r>
            <a:r>
              <a:rPr lang="en-US" altLang="en-US" sz="2400" b="1">
                <a:solidFill>
                  <a:srgbClr val="FF0066"/>
                </a:solidFill>
                <a:latin typeface="Arial" panose="020B0604020202020204" pitchFamily="34" charset="0"/>
                <a:cs typeface="Arial" panose="020B0604020202020204" pitchFamily="34" charset="0"/>
              </a:rPr>
              <a:t> </a:t>
            </a:r>
          </a:p>
          <a:p>
            <a:pPr lvl="1" algn="l" rtl="0" eaLnBrk="1" hangingPunct="1">
              <a:spcBef>
                <a:spcPct val="50000"/>
              </a:spcBef>
              <a:buFont typeface="Times New Roman" panose="02020603050405020304" pitchFamily="18" charset="0"/>
              <a:buAutoNum type="arabicPeriod"/>
            </a:pPr>
            <a:r>
              <a:rPr lang="en-US" altLang="en-US" sz="2400">
                <a:latin typeface="Arial" panose="020B0604020202020204" pitchFamily="34" charset="0"/>
                <a:cs typeface="Arial" panose="020B0604020202020204" pitchFamily="34" charset="0"/>
              </a:rPr>
              <a:t>Increasing the number of Coulomb interactions</a:t>
            </a:r>
          </a:p>
          <a:p>
            <a:pPr lvl="1" algn="l" rtl="0" eaLnBrk="1" hangingPunct="1">
              <a:spcBef>
                <a:spcPct val="50000"/>
              </a:spcBef>
              <a:buFont typeface="Times New Roman" panose="02020603050405020304" pitchFamily="18" charset="0"/>
              <a:buAutoNum type="arabicPeriod"/>
            </a:pPr>
            <a:r>
              <a:rPr lang="en-US" altLang="en-US" sz="2400">
                <a:latin typeface="Arial" panose="020B0604020202020204" pitchFamily="34" charset="0"/>
                <a:cs typeface="Arial" panose="020B0604020202020204" pitchFamily="34" charset="0"/>
              </a:rPr>
              <a:t>Increasing ε (~2 to ~20) </a:t>
            </a:r>
            <a:r>
              <a:rPr lang="en-US" altLang="en-US" sz="2400">
                <a:cs typeface="Arial" panose="020B0604020202020204" pitchFamily="34" charset="0"/>
                <a:sym typeface="Symbol" panose="05050102010706020507" pitchFamily="18" charset="2"/>
              </a:rPr>
              <a:t></a:t>
            </a:r>
            <a:r>
              <a:rPr lang="en-US" altLang="en-US" sz="2400">
                <a:latin typeface="Arial" panose="020B0604020202020204" pitchFamily="34" charset="0"/>
                <a:cs typeface="Arial" panose="020B0604020202020204" pitchFamily="34" charset="0"/>
              </a:rPr>
              <a:t> decreasing desolvation</a:t>
            </a:r>
          </a:p>
        </p:txBody>
      </p:sp>
      <p:grpSp>
        <p:nvGrpSpPr>
          <p:cNvPr id="46084" name="Group 4"/>
          <p:cNvGrpSpPr>
            <a:grpSpLocks/>
          </p:cNvGrpSpPr>
          <p:nvPr/>
        </p:nvGrpSpPr>
        <p:grpSpPr bwMode="auto">
          <a:xfrm>
            <a:off x="336550" y="4019093"/>
            <a:ext cx="2408238" cy="1057275"/>
            <a:chOff x="183596" y="3067249"/>
            <a:chExt cx="2409237" cy="1056768"/>
          </a:xfrm>
        </p:grpSpPr>
        <p:pic>
          <p:nvPicPr>
            <p:cNvPr id="46121" name="Picture 4"/>
            <p:cNvPicPr>
              <a:picLocks noChangeAspect="1"/>
            </p:cNvPicPr>
            <p:nvPr/>
          </p:nvPicPr>
          <p:blipFill>
            <a:blip r:embed="rId3">
              <a:extLst>
                <a:ext uri="{28A0092B-C50C-407E-A947-70E740481C1C}">
                  <a14:useLocalDpi xmlns:a14="http://schemas.microsoft.com/office/drawing/2010/main" val="0"/>
                </a:ext>
              </a:extLst>
            </a:blip>
            <a:srcRect l="60287" t="40179" r="31425" b="48438"/>
            <a:stretch>
              <a:fillRect/>
            </a:stretch>
          </p:blipFill>
          <p:spPr bwMode="auto">
            <a:xfrm>
              <a:off x="1225869" y="3067249"/>
              <a:ext cx="1366964" cy="105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22" name="TextBox 3"/>
            <p:cNvSpPr txBox="1">
              <a:spLocks noChangeArrowheads="1"/>
            </p:cNvSpPr>
            <p:nvPr/>
          </p:nvSpPr>
          <p:spPr bwMode="auto">
            <a:xfrm>
              <a:off x="183596" y="3364800"/>
              <a:ext cx="10422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r>
                <a:rPr lang="en-US" altLang="en-US" sz="2800" i="1">
                  <a:cs typeface="Times New Roman (Hebrew)" panose="02020603050405020304" pitchFamily="18" charset="0"/>
                </a:rPr>
                <a:t>G</a:t>
              </a:r>
              <a:r>
                <a:rPr lang="en-US" altLang="en-US" sz="2800" i="1" baseline="-25000">
                  <a:cs typeface="Times New Roman (Hebrew)" panose="02020603050405020304" pitchFamily="18" charset="0"/>
                </a:rPr>
                <a:t>pol</a:t>
              </a:r>
              <a:r>
                <a:rPr lang="en-US" altLang="en-US" sz="2800">
                  <a:cs typeface="Times New Roman (Hebrew)" panose="02020603050405020304" pitchFamily="18" charset="0"/>
                </a:rPr>
                <a:t> =</a:t>
              </a:r>
            </a:p>
          </p:txBody>
        </p:sp>
      </p:grpSp>
      <p:grpSp>
        <p:nvGrpSpPr>
          <p:cNvPr id="46085" name="Group 21"/>
          <p:cNvGrpSpPr>
            <a:grpSpLocks/>
          </p:cNvGrpSpPr>
          <p:nvPr/>
        </p:nvGrpSpPr>
        <p:grpSpPr bwMode="auto">
          <a:xfrm>
            <a:off x="2851150" y="3401556"/>
            <a:ext cx="3514725" cy="3184525"/>
            <a:chOff x="2851150" y="3532188"/>
            <a:chExt cx="3514725" cy="3184525"/>
          </a:xfrm>
        </p:grpSpPr>
        <p:grpSp>
          <p:nvGrpSpPr>
            <p:cNvPr id="46086" name="Group 1"/>
            <p:cNvGrpSpPr>
              <a:grpSpLocks/>
            </p:cNvGrpSpPr>
            <p:nvPr/>
          </p:nvGrpSpPr>
          <p:grpSpPr bwMode="auto">
            <a:xfrm>
              <a:off x="2851150" y="3532188"/>
              <a:ext cx="3514725" cy="3184525"/>
              <a:chOff x="5186855" y="3153101"/>
              <a:chExt cx="3515711" cy="3184638"/>
            </a:xfrm>
          </p:grpSpPr>
          <p:pic>
            <p:nvPicPr>
              <p:cNvPr id="46107" name="Picture 11"/>
              <p:cNvPicPr>
                <a:picLocks noChangeAspect="1"/>
              </p:cNvPicPr>
              <p:nvPr/>
            </p:nvPicPr>
            <p:blipFill>
              <a:blip r:embed="rId4">
                <a:extLst>
                  <a:ext uri="{28A0092B-C50C-407E-A947-70E740481C1C}">
                    <a14:useLocalDpi xmlns:a14="http://schemas.microsoft.com/office/drawing/2010/main" val="0"/>
                  </a:ext>
                </a:extLst>
              </a:blip>
              <a:srcRect l="3725" t="11009" r="2522" b="4066"/>
              <a:stretch>
                <a:fillRect/>
              </a:stretch>
            </p:blipFill>
            <p:spPr bwMode="auto">
              <a:xfrm>
                <a:off x="5186855" y="3153101"/>
                <a:ext cx="3515711" cy="31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108" name="Group 12"/>
              <p:cNvGrpSpPr>
                <a:grpSpLocks/>
              </p:cNvGrpSpPr>
              <p:nvPr/>
            </p:nvGrpSpPr>
            <p:grpSpPr bwMode="auto">
              <a:xfrm>
                <a:off x="6273127" y="4403863"/>
                <a:ext cx="357791" cy="461665"/>
                <a:chOff x="6273127" y="4388097"/>
                <a:chExt cx="357791" cy="461665"/>
              </a:xfrm>
            </p:grpSpPr>
            <p:sp>
              <p:nvSpPr>
                <p:cNvPr id="58" name="Oval 57"/>
                <p:cNvSpPr/>
                <p:nvPr/>
              </p:nvSpPr>
              <p:spPr>
                <a:xfrm>
                  <a:off x="6284126" y="4456593"/>
                  <a:ext cx="346172" cy="35561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dirty="0"/>
                </a:p>
              </p:txBody>
            </p:sp>
            <p:sp>
              <p:nvSpPr>
                <p:cNvPr id="46120" name="TextBox 30"/>
                <p:cNvSpPr txBox="1">
                  <a:spLocks noChangeArrowheads="1"/>
                </p:cNvSpPr>
                <p:nvPr/>
              </p:nvSpPr>
              <p:spPr bwMode="auto">
                <a:xfrm>
                  <a:off x="6273127" y="4388097"/>
                  <a:ext cx="357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r>
                    <a:rPr lang="en-US" altLang="en-US" sz="2400" b="1">
                      <a:cs typeface="Times New Roman (Hebrew)" panose="02020603050405020304" pitchFamily="18" charset="0"/>
                    </a:rPr>
                    <a:t>+</a:t>
                  </a:r>
                </a:p>
              </p:txBody>
            </p:sp>
          </p:grpSp>
          <p:grpSp>
            <p:nvGrpSpPr>
              <p:cNvPr id="46109" name="Group 13"/>
              <p:cNvGrpSpPr>
                <a:grpSpLocks/>
              </p:cNvGrpSpPr>
              <p:nvPr/>
            </p:nvGrpSpPr>
            <p:grpSpPr bwMode="auto">
              <a:xfrm>
                <a:off x="7098741" y="4347079"/>
                <a:ext cx="346172" cy="523220"/>
                <a:chOff x="7098741" y="4347079"/>
                <a:chExt cx="346172" cy="523220"/>
              </a:xfrm>
            </p:grpSpPr>
            <p:sp>
              <p:nvSpPr>
                <p:cNvPr id="56" name="Oval 55"/>
                <p:cNvSpPr/>
                <p:nvPr/>
              </p:nvSpPr>
              <p:spPr>
                <a:xfrm>
                  <a:off x="7098741" y="4494585"/>
                  <a:ext cx="346172" cy="35561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46118" name="TextBox 28"/>
                <p:cNvSpPr txBox="1">
                  <a:spLocks noChangeArrowheads="1"/>
                </p:cNvSpPr>
                <p:nvPr/>
              </p:nvSpPr>
              <p:spPr bwMode="auto">
                <a:xfrm>
                  <a:off x="7119421" y="4347079"/>
                  <a:ext cx="3048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r>
                    <a:rPr lang="en-US" altLang="en-US" sz="2800" b="1">
                      <a:cs typeface="Times New Roman (Hebrew)" panose="02020603050405020304" pitchFamily="18" charset="0"/>
                    </a:rPr>
                    <a:t>-</a:t>
                  </a:r>
                  <a:endParaRPr lang="en-US" altLang="en-US" sz="2400" b="1">
                    <a:cs typeface="Times New Roman (Hebrew)" panose="02020603050405020304" pitchFamily="18" charset="0"/>
                  </a:endParaRPr>
                </a:p>
              </p:txBody>
            </p:sp>
          </p:grpSp>
          <p:cxnSp>
            <p:nvCxnSpPr>
              <p:cNvPr id="49" name="Straight Arrow Connector 48"/>
              <p:cNvCxnSpPr/>
              <p:nvPr/>
            </p:nvCxnSpPr>
            <p:spPr>
              <a:xfrm>
                <a:off x="6623946" y="4675567"/>
                <a:ext cx="447801" cy="0"/>
              </a:xfrm>
              <a:prstGeom prst="straightConnector1">
                <a:avLst/>
              </a:prstGeom>
              <a:ln w="57150">
                <a:solidFill>
                  <a:srgbClr val="FF99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5945893" y="4677155"/>
                <a:ext cx="309650" cy="1428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6444508" y="4121510"/>
                <a:ext cx="0" cy="3238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454035" y="4856548"/>
                <a:ext cx="0" cy="323861"/>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7475085" y="4670805"/>
                <a:ext cx="309649" cy="15876"/>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7279767" y="4099285"/>
                <a:ext cx="0" cy="3238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7317878" y="4856548"/>
                <a:ext cx="90513" cy="358788"/>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6087" name="Group 23"/>
            <p:cNvGrpSpPr>
              <a:grpSpLocks/>
            </p:cNvGrpSpPr>
            <p:nvPr/>
          </p:nvGrpSpPr>
          <p:grpSpPr bwMode="auto">
            <a:xfrm>
              <a:off x="3965681" y="5406428"/>
              <a:ext cx="304807" cy="523201"/>
              <a:chOff x="7623175" y="4571798"/>
              <a:chExt cx="304807" cy="523201"/>
            </a:xfrm>
          </p:grpSpPr>
          <p:sp>
            <p:nvSpPr>
              <p:cNvPr id="44" name="Oval 43"/>
              <p:cNvSpPr/>
              <p:nvPr/>
            </p:nvSpPr>
            <p:spPr bwMode="auto">
              <a:xfrm>
                <a:off x="7643707" y="4759720"/>
                <a:ext cx="258762" cy="2667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46106" name="TextBox 28"/>
              <p:cNvSpPr txBox="1">
                <a:spLocks noChangeArrowheads="1"/>
              </p:cNvSpPr>
              <p:nvPr/>
            </p:nvSpPr>
            <p:spPr bwMode="auto">
              <a:xfrm>
                <a:off x="7623175" y="4571798"/>
                <a:ext cx="304807" cy="52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r>
                  <a:rPr lang="en-US" altLang="en-US" sz="2800" b="1">
                    <a:cs typeface="Times New Roman (Hebrew)" panose="02020603050405020304" pitchFamily="18" charset="0"/>
                  </a:rPr>
                  <a:t>-</a:t>
                </a:r>
                <a:endParaRPr lang="en-US" altLang="en-US" sz="2400" b="1">
                  <a:cs typeface="Times New Roman (Hebrew)" panose="02020603050405020304" pitchFamily="18" charset="0"/>
                </a:endParaRPr>
              </a:p>
            </p:txBody>
          </p:sp>
        </p:grpSp>
        <p:grpSp>
          <p:nvGrpSpPr>
            <p:cNvPr id="46088" name="Group 24"/>
            <p:cNvGrpSpPr>
              <a:grpSpLocks/>
            </p:cNvGrpSpPr>
            <p:nvPr/>
          </p:nvGrpSpPr>
          <p:grpSpPr bwMode="auto">
            <a:xfrm>
              <a:off x="3965681" y="3997827"/>
              <a:ext cx="304807" cy="523201"/>
              <a:chOff x="7759809" y="4724198"/>
              <a:chExt cx="304807" cy="523201"/>
            </a:xfrm>
          </p:grpSpPr>
          <p:sp>
            <p:nvSpPr>
              <p:cNvPr id="42" name="Oval 41"/>
              <p:cNvSpPr/>
              <p:nvPr/>
            </p:nvSpPr>
            <p:spPr bwMode="auto">
              <a:xfrm>
                <a:off x="7796216" y="4912609"/>
                <a:ext cx="258762" cy="2667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46104" name="TextBox 28"/>
              <p:cNvSpPr txBox="1">
                <a:spLocks noChangeArrowheads="1"/>
              </p:cNvSpPr>
              <p:nvPr/>
            </p:nvSpPr>
            <p:spPr bwMode="auto">
              <a:xfrm>
                <a:off x="7759809" y="4724198"/>
                <a:ext cx="304807" cy="52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r>
                  <a:rPr lang="en-US" altLang="en-US" sz="2800" b="1">
                    <a:cs typeface="Times New Roman (Hebrew)" panose="02020603050405020304" pitchFamily="18" charset="0"/>
                  </a:rPr>
                  <a:t>-</a:t>
                </a:r>
                <a:endParaRPr lang="en-US" altLang="en-US" sz="2400" b="1">
                  <a:cs typeface="Times New Roman (Hebrew)" panose="02020603050405020304" pitchFamily="18" charset="0"/>
                </a:endParaRPr>
              </a:p>
            </p:txBody>
          </p:sp>
        </p:grpSp>
        <p:grpSp>
          <p:nvGrpSpPr>
            <p:cNvPr id="46089" name="Group 25"/>
            <p:cNvGrpSpPr>
              <a:grpSpLocks/>
            </p:cNvGrpSpPr>
            <p:nvPr/>
          </p:nvGrpSpPr>
          <p:grpSpPr bwMode="auto">
            <a:xfrm>
              <a:off x="4748888" y="4012950"/>
              <a:ext cx="389850" cy="523220"/>
              <a:chOff x="7574044" y="4627657"/>
              <a:chExt cx="389850" cy="523220"/>
            </a:xfrm>
          </p:grpSpPr>
          <p:sp>
            <p:nvSpPr>
              <p:cNvPr id="40" name="Oval 39"/>
              <p:cNvSpPr/>
              <p:nvPr/>
            </p:nvSpPr>
            <p:spPr bwMode="auto">
              <a:xfrm>
                <a:off x="7643219" y="4759670"/>
                <a:ext cx="260350" cy="266700"/>
              </a:xfrm>
              <a:prstGeom prst="ellipse">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46102" name="TextBox 28"/>
              <p:cNvSpPr txBox="1">
                <a:spLocks noChangeArrowheads="1"/>
              </p:cNvSpPr>
              <p:nvPr/>
            </p:nvSpPr>
            <p:spPr bwMode="auto">
              <a:xfrm>
                <a:off x="7574044" y="4627657"/>
                <a:ext cx="389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r>
                  <a:rPr lang="en-US" altLang="en-US" sz="2800" b="1">
                    <a:cs typeface="Times New Roman (Hebrew)" panose="02020603050405020304" pitchFamily="18" charset="0"/>
                  </a:rPr>
                  <a:t>+</a:t>
                </a:r>
                <a:endParaRPr lang="en-US" altLang="en-US" sz="2400" b="1">
                  <a:cs typeface="Times New Roman (Hebrew)" panose="02020603050405020304" pitchFamily="18" charset="0"/>
                </a:endParaRPr>
              </a:p>
            </p:txBody>
          </p:sp>
        </p:grpSp>
        <p:sp>
          <p:nvSpPr>
            <p:cNvPr id="27" name="Oval 26"/>
            <p:cNvSpPr/>
            <p:nvPr/>
          </p:nvSpPr>
          <p:spPr bwMode="auto">
            <a:xfrm>
              <a:off x="4411663" y="4386263"/>
              <a:ext cx="260350" cy="266700"/>
            </a:xfrm>
            <a:prstGeom prst="ellipse">
              <a:avLst/>
            </a:prstGeom>
            <a:solidFill>
              <a:schemeClr val="accent3">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cxnSp>
          <p:nvCxnSpPr>
            <p:cNvPr id="29" name="Straight Connector 28"/>
            <p:cNvCxnSpPr/>
            <p:nvPr/>
          </p:nvCxnSpPr>
          <p:spPr>
            <a:xfrm flipH="1" flipV="1">
              <a:off x="4238625" y="4335463"/>
              <a:ext cx="179388" cy="1047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659313" y="4316413"/>
              <a:ext cx="171450" cy="139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bwMode="auto">
            <a:xfrm>
              <a:off x="4352925" y="5911850"/>
              <a:ext cx="258763" cy="266700"/>
            </a:xfrm>
            <a:prstGeom prst="ellipse">
              <a:avLst/>
            </a:prstGeom>
            <a:solidFill>
              <a:schemeClr val="accent3">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cxnSp>
          <p:nvCxnSpPr>
            <p:cNvPr id="33" name="Straight Connector 32"/>
            <p:cNvCxnSpPr>
              <a:stCxn id="32" idx="1"/>
            </p:cNvCxnSpPr>
            <p:nvPr/>
          </p:nvCxnSpPr>
          <p:spPr>
            <a:xfrm flipH="1" flipV="1">
              <a:off x="4195763" y="5813425"/>
              <a:ext cx="195262" cy="136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484688" y="5653088"/>
              <a:ext cx="6350" cy="25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096" name="Group 34"/>
            <p:cNvGrpSpPr>
              <a:grpSpLocks/>
            </p:cNvGrpSpPr>
            <p:nvPr/>
          </p:nvGrpSpPr>
          <p:grpSpPr bwMode="auto">
            <a:xfrm>
              <a:off x="4903669" y="5458186"/>
              <a:ext cx="389850" cy="523220"/>
              <a:chOff x="7574044" y="4627657"/>
              <a:chExt cx="389850" cy="523220"/>
            </a:xfrm>
          </p:grpSpPr>
          <p:sp>
            <p:nvSpPr>
              <p:cNvPr id="38" name="Oval 37"/>
              <p:cNvSpPr/>
              <p:nvPr/>
            </p:nvSpPr>
            <p:spPr bwMode="auto">
              <a:xfrm>
                <a:off x="7644013" y="4760646"/>
                <a:ext cx="260350" cy="266700"/>
              </a:xfrm>
              <a:prstGeom prst="ellipse">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46100" name="TextBox 28"/>
              <p:cNvSpPr txBox="1">
                <a:spLocks noChangeArrowheads="1"/>
              </p:cNvSpPr>
              <p:nvPr/>
            </p:nvSpPr>
            <p:spPr bwMode="auto">
              <a:xfrm>
                <a:off x="7574044" y="4627657"/>
                <a:ext cx="389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r>
                  <a:rPr lang="en-US" altLang="en-US" sz="2800" b="1">
                    <a:cs typeface="Times New Roman (Hebrew)" panose="02020603050405020304" pitchFamily="18" charset="0"/>
                  </a:rPr>
                  <a:t>+</a:t>
                </a:r>
                <a:endParaRPr lang="en-US" altLang="en-US" sz="2400" b="1">
                  <a:cs typeface="Times New Roman (Hebrew)" panose="02020603050405020304" pitchFamily="18" charset="0"/>
                </a:endParaRPr>
              </a:p>
            </p:txBody>
          </p:sp>
        </p:grpSp>
        <p:sp>
          <p:nvSpPr>
            <p:cNvPr id="36" name="Oval 35"/>
            <p:cNvSpPr/>
            <p:nvPr/>
          </p:nvSpPr>
          <p:spPr bwMode="auto">
            <a:xfrm>
              <a:off x="4344988" y="5494338"/>
              <a:ext cx="260350" cy="266700"/>
            </a:xfrm>
            <a:prstGeom prst="ellipse">
              <a:avLst/>
            </a:prstGeom>
            <a:solidFill>
              <a:schemeClr val="accent3">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cxnSp>
          <p:nvCxnSpPr>
            <p:cNvPr id="37" name="Straight Connector 36"/>
            <p:cNvCxnSpPr/>
            <p:nvPr/>
          </p:nvCxnSpPr>
          <p:spPr>
            <a:xfrm flipH="1" flipV="1">
              <a:off x="4616450" y="5634038"/>
              <a:ext cx="333375" cy="857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69875" y="1063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Electrostatic interactions</a:t>
            </a:r>
          </a:p>
        </p:txBody>
      </p:sp>
      <p:pic>
        <p:nvPicPr>
          <p:cNvPr id="48131" name="Picture 11"/>
          <p:cNvPicPr>
            <a:picLocks noChangeAspect="1"/>
          </p:cNvPicPr>
          <p:nvPr/>
        </p:nvPicPr>
        <p:blipFill>
          <a:blip r:embed="rId3">
            <a:extLst>
              <a:ext uri="{28A0092B-C50C-407E-A947-70E740481C1C}">
                <a14:useLocalDpi xmlns:a14="http://schemas.microsoft.com/office/drawing/2010/main" val="0"/>
              </a:ext>
            </a:extLst>
          </a:blip>
          <a:srcRect l="3725" t="11009" r="2522" b="4066"/>
          <a:stretch>
            <a:fillRect/>
          </a:stretch>
        </p:blipFill>
        <p:spPr bwMode="auto">
          <a:xfrm>
            <a:off x="2851150" y="3368898"/>
            <a:ext cx="3514725"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3"/>
          <p:cNvSpPr txBox="1">
            <a:spLocks noChangeArrowheads="1"/>
          </p:cNvSpPr>
          <p:nvPr/>
        </p:nvSpPr>
        <p:spPr bwMode="auto">
          <a:xfrm>
            <a:off x="134938" y="912813"/>
            <a:ext cx="90090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pPr>
            <a:r>
              <a:rPr lang="en-US" altLang="en-US" sz="2600" b="1">
                <a:solidFill>
                  <a:srgbClr val="339933"/>
                </a:solidFill>
                <a:latin typeface="Arial" panose="020B0604020202020204" pitchFamily="34" charset="0"/>
                <a:cs typeface="Arial" panose="020B0604020202020204" pitchFamily="34" charset="0"/>
              </a:rPr>
              <a:t>Why bury charges in the first place?</a:t>
            </a:r>
          </a:p>
          <a:p>
            <a:pPr algn="l" rtl="0" eaLnBrk="1" hangingPunct="1">
              <a:spcBef>
                <a:spcPct val="50000"/>
              </a:spcBef>
            </a:pPr>
            <a:r>
              <a:rPr lang="en-US" altLang="en-US" sz="2400">
                <a:latin typeface="Arial" panose="020B0604020202020204" pitchFamily="34" charset="0"/>
                <a:cs typeface="Arial" panose="020B0604020202020204" pitchFamily="34" charset="0"/>
              </a:rPr>
              <a:t>Functionality: </a:t>
            </a:r>
            <a:r>
              <a:rPr lang="en-US" altLang="en-US" sz="2400" b="1">
                <a:solidFill>
                  <a:srgbClr val="FF0066"/>
                </a:solidFill>
                <a:latin typeface="Arial" panose="020B0604020202020204" pitchFamily="34" charset="0"/>
                <a:cs typeface="Arial" panose="020B0604020202020204" pitchFamily="34" charset="0"/>
              </a:rPr>
              <a:t>catalysis, ligand binding</a:t>
            </a:r>
          </a:p>
          <a:p>
            <a:pPr algn="l" rtl="0" eaLnBrk="1" hangingPunct="1">
              <a:spcBef>
                <a:spcPct val="50000"/>
              </a:spcBef>
            </a:pPr>
            <a:r>
              <a:rPr lang="en-US" altLang="en-US" sz="2400" b="1">
                <a:solidFill>
                  <a:srgbClr val="FF0066"/>
                </a:solidFill>
                <a:latin typeface="Arial" panose="020B0604020202020204" pitchFamily="34" charset="0"/>
                <a:cs typeface="Arial" panose="020B0604020202020204" pitchFamily="34" charset="0"/>
              </a:rPr>
              <a:t>Fine-tuning</a:t>
            </a:r>
            <a:r>
              <a:rPr lang="en-US" altLang="en-US" sz="2400">
                <a:latin typeface="Arial" panose="020B0604020202020204" pitchFamily="34" charset="0"/>
                <a:cs typeface="Arial" panose="020B0604020202020204" pitchFamily="34" charset="0"/>
              </a:rPr>
              <a:t> the folded structure: conformational change </a:t>
            </a:r>
            <a:r>
              <a:rPr lang="en-US" altLang="en-US" sz="2400">
                <a:cs typeface="Arial" panose="020B0604020202020204" pitchFamily="34" charset="0"/>
                <a:sym typeface="Symbol" panose="05050102010706020507" pitchFamily="18" charset="2"/>
              </a:rPr>
              <a:t></a:t>
            </a:r>
            <a:r>
              <a:rPr lang="en-US" altLang="en-US" sz="2400">
                <a:latin typeface="Arial" panose="020B0604020202020204" pitchFamily="34" charset="0"/>
                <a:cs typeface="Arial" panose="020B0604020202020204" pitchFamily="34" charset="0"/>
              </a:rPr>
              <a:t> loss of </a:t>
            </a:r>
            <a:r>
              <a:rPr lang="el-GR" altLang="en-US" sz="2400">
                <a:latin typeface="Arial" panose="020B0604020202020204" pitchFamily="34" charset="0"/>
                <a:cs typeface="Arial" panose="020B0604020202020204" pitchFamily="34" charset="0"/>
              </a:rPr>
              <a:t>Δ</a:t>
            </a:r>
            <a:r>
              <a:rPr lang="en-US" altLang="en-US" sz="2400" i="1">
                <a:latin typeface="Arial" panose="020B0604020202020204" pitchFamily="34" charset="0"/>
                <a:cs typeface="Arial" panose="020B0604020202020204" pitchFamily="34" charset="0"/>
              </a:rPr>
              <a:t>G</a:t>
            </a:r>
            <a:r>
              <a:rPr lang="en-US" altLang="en-US" sz="2400" i="1" baseline="-25000">
                <a:latin typeface="Arial" panose="020B0604020202020204" pitchFamily="34" charset="0"/>
                <a:cs typeface="Arial" panose="020B0604020202020204" pitchFamily="34" charset="0"/>
              </a:rPr>
              <a:t>Coul</a:t>
            </a:r>
            <a:r>
              <a:rPr lang="en-US" altLang="en-US" sz="2400">
                <a:latin typeface="Arial" panose="020B0604020202020204" pitchFamily="34" charset="0"/>
                <a:cs typeface="Arial" panose="020B0604020202020204" pitchFamily="34" charset="0"/>
              </a:rPr>
              <a:t>, higher </a:t>
            </a:r>
            <a:r>
              <a:rPr lang="el-GR" altLang="en-US" sz="2400">
                <a:latin typeface="Arial" panose="020B0604020202020204" pitchFamily="34" charset="0"/>
                <a:cs typeface="Arial" panose="020B0604020202020204" pitchFamily="34" charset="0"/>
              </a:rPr>
              <a:t>Δ</a:t>
            </a:r>
            <a:r>
              <a:rPr lang="en-US" altLang="en-US" sz="2400" i="1">
                <a:latin typeface="Arial" panose="020B0604020202020204" pitchFamily="34" charset="0"/>
                <a:cs typeface="Arial" panose="020B0604020202020204" pitchFamily="34" charset="0"/>
              </a:rPr>
              <a:t>G</a:t>
            </a:r>
            <a:r>
              <a:rPr lang="en-US" altLang="en-US" sz="2400" i="1" baseline="-25000">
                <a:latin typeface="Arial" panose="020B0604020202020204" pitchFamily="34" charset="0"/>
                <a:cs typeface="Arial" panose="020B0604020202020204" pitchFamily="34" charset="0"/>
              </a:rPr>
              <a:t>pol</a:t>
            </a:r>
            <a:endParaRPr lang="en-US" altLang="en-US" sz="2400" i="1">
              <a:latin typeface="Arial" panose="020B0604020202020204" pitchFamily="34" charset="0"/>
              <a:cs typeface="Arial" panose="020B0604020202020204" pitchFamily="34" charset="0"/>
            </a:endParaRPr>
          </a:p>
        </p:txBody>
      </p:sp>
      <p:grpSp>
        <p:nvGrpSpPr>
          <p:cNvPr id="48133" name="Group 4"/>
          <p:cNvGrpSpPr>
            <a:grpSpLocks/>
          </p:cNvGrpSpPr>
          <p:nvPr/>
        </p:nvGrpSpPr>
        <p:grpSpPr bwMode="auto">
          <a:xfrm>
            <a:off x="3452813" y="4037235"/>
            <a:ext cx="1995487" cy="1652588"/>
            <a:chOff x="3452103" y="4121090"/>
            <a:chExt cx="1995766" cy="1652648"/>
          </a:xfrm>
        </p:grpSpPr>
        <p:grpSp>
          <p:nvGrpSpPr>
            <p:cNvPr id="48137" name="Group 12"/>
            <p:cNvGrpSpPr>
              <a:grpSpLocks/>
            </p:cNvGrpSpPr>
            <p:nvPr/>
          </p:nvGrpSpPr>
          <p:grpSpPr bwMode="auto">
            <a:xfrm>
              <a:off x="3779162" y="4403861"/>
              <a:ext cx="357791" cy="461665"/>
              <a:chOff x="6273127" y="4388097"/>
              <a:chExt cx="357791" cy="461665"/>
            </a:xfrm>
          </p:grpSpPr>
          <p:sp>
            <p:nvSpPr>
              <p:cNvPr id="30" name="Oval 29"/>
              <p:cNvSpPr/>
              <p:nvPr/>
            </p:nvSpPr>
            <p:spPr>
              <a:xfrm>
                <a:off x="6284253" y="4456177"/>
                <a:ext cx="346123" cy="35561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dirty="0"/>
              </a:p>
            </p:txBody>
          </p:sp>
          <p:sp>
            <p:nvSpPr>
              <p:cNvPr id="48150" name="TextBox 30"/>
              <p:cNvSpPr txBox="1">
                <a:spLocks noChangeArrowheads="1"/>
              </p:cNvSpPr>
              <p:nvPr/>
            </p:nvSpPr>
            <p:spPr bwMode="auto">
              <a:xfrm>
                <a:off x="6273127" y="4388097"/>
                <a:ext cx="357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r>
                  <a:rPr lang="en-US" altLang="en-US" sz="2400" b="1">
                    <a:cs typeface="Times New Roman (Hebrew)" panose="02020603050405020304" pitchFamily="18" charset="0"/>
                  </a:rPr>
                  <a:t>+</a:t>
                </a:r>
              </a:p>
            </p:txBody>
          </p:sp>
        </p:grpSp>
        <p:grpSp>
          <p:nvGrpSpPr>
            <p:cNvPr id="48138" name="Group 13"/>
            <p:cNvGrpSpPr>
              <a:grpSpLocks/>
            </p:cNvGrpSpPr>
            <p:nvPr/>
          </p:nvGrpSpPr>
          <p:grpSpPr bwMode="auto">
            <a:xfrm>
              <a:off x="4761746" y="4961941"/>
              <a:ext cx="346841" cy="523220"/>
              <a:chOff x="7098054" y="4347079"/>
              <a:chExt cx="346841" cy="523220"/>
            </a:xfrm>
          </p:grpSpPr>
          <p:sp>
            <p:nvSpPr>
              <p:cNvPr id="28" name="Oval 27"/>
              <p:cNvSpPr/>
              <p:nvPr/>
            </p:nvSpPr>
            <p:spPr>
              <a:xfrm>
                <a:off x="7098281" y="4495277"/>
                <a:ext cx="346123" cy="35402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48148" name="TextBox 28"/>
              <p:cNvSpPr txBox="1">
                <a:spLocks noChangeArrowheads="1"/>
              </p:cNvSpPr>
              <p:nvPr/>
            </p:nvSpPr>
            <p:spPr bwMode="auto">
              <a:xfrm>
                <a:off x="7119421" y="4347079"/>
                <a:ext cx="3048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r>
                  <a:rPr lang="en-US" altLang="en-US" sz="2800" b="1">
                    <a:cs typeface="Times New Roman (Hebrew)" panose="02020603050405020304" pitchFamily="18" charset="0"/>
                  </a:rPr>
                  <a:t>-</a:t>
                </a:r>
                <a:endParaRPr lang="en-US" altLang="en-US" sz="2400" b="1">
                  <a:cs typeface="Times New Roman (Hebrew)" panose="02020603050405020304" pitchFamily="18" charset="0"/>
                </a:endParaRPr>
              </a:p>
            </p:txBody>
          </p:sp>
        </p:grpSp>
        <p:cxnSp>
          <p:nvCxnSpPr>
            <p:cNvPr id="16" name="Straight Arrow Connector 15"/>
            <p:cNvCxnSpPr/>
            <p:nvPr/>
          </p:nvCxnSpPr>
          <p:spPr>
            <a:xfrm flipH="1">
              <a:off x="3452103" y="4676735"/>
              <a:ext cx="309605" cy="1587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50648" y="4121090"/>
              <a:ext cx="0" cy="32386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960174" y="4856130"/>
              <a:ext cx="0" cy="323862"/>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138264" y="5286357"/>
              <a:ext cx="309605" cy="14289"/>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942973" y="4714837"/>
              <a:ext cx="0" cy="32386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954088" y="5449876"/>
              <a:ext cx="0" cy="323862"/>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4131648" y="4665623"/>
              <a:ext cx="328658" cy="11112"/>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377744" y="5286357"/>
              <a:ext cx="308018" cy="1587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48134" name="Group 33"/>
          <p:cNvGrpSpPr>
            <a:grpSpLocks/>
          </p:cNvGrpSpPr>
          <p:nvPr/>
        </p:nvGrpSpPr>
        <p:grpSpPr bwMode="auto">
          <a:xfrm>
            <a:off x="336550" y="3986435"/>
            <a:ext cx="2408238" cy="1057275"/>
            <a:chOff x="183596" y="3067249"/>
            <a:chExt cx="2409237" cy="1056768"/>
          </a:xfrm>
        </p:grpSpPr>
        <p:pic>
          <p:nvPicPr>
            <p:cNvPr id="48135" name="Picture 4"/>
            <p:cNvPicPr>
              <a:picLocks noChangeAspect="1"/>
            </p:cNvPicPr>
            <p:nvPr/>
          </p:nvPicPr>
          <p:blipFill>
            <a:blip r:embed="rId4">
              <a:extLst>
                <a:ext uri="{28A0092B-C50C-407E-A947-70E740481C1C}">
                  <a14:useLocalDpi xmlns:a14="http://schemas.microsoft.com/office/drawing/2010/main" val="0"/>
                </a:ext>
              </a:extLst>
            </a:blip>
            <a:srcRect l="60287" t="40179" r="31425" b="48438"/>
            <a:stretch>
              <a:fillRect/>
            </a:stretch>
          </p:blipFill>
          <p:spPr bwMode="auto">
            <a:xfrm>
              <a:off x="1225869" y="3067249"/>
              <a:ext cx="1366964" cy="105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TextBox 37"/>
            <p:cNvSpPr txBox="1">
              <a:spLocks noChangeArrowheads="1"/>
            </p:cNvSpPr>
            <p:nvPr/>
          </p:nvSpPr>
          <p:spPr bwMode="auto">
            <a:xfrm>
              <a:off x="183596" y="3364800"/>
              <a:ext cx="10422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r>
                <a:rPr lang="en-US" altLang="en-US" sz="2800" i="1">
                  <a:cs typeface="Times New Roman (Hebrew)" panose="02020603050405020304" pitchFamily="18" charset="0"/>
                </a:rPr>
                <a:t>G</a:t>
              </a:r>
              <a:r>
                <a:rPr lang="en-US" altLang="en-US" sz="2800" i="1" baseline="-25000">
                  <a:cs typeface="Times New Roman (Hebrew)" panose="02020603050405020304" pitchFamily="18" charset="0"/>
                </a:rPr>
                <a:t>pol</a:t>
              </a:r>
              <a:r>
                <a:rPr lang="en-US" altLang="en-US" sz="2800">
                  <a:cs typeface="Times New Roman (Hebrew)" panose="02020603050405020304" pitchFamily="18" charset="0"/>
                </a:rPr>
                <a:t> =</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Entropy changes</a:t>
            </a:r>
          </a:p>
        </p:txBody>
      </p:sp>
      <p:sp>
        <p:nvSpPr>
          <p:cNvPr id="50179" name="Text Box 13"/>
          <p:cNvSpPr txBox="1">
            <a:spLocks noChangeArrowheads="1"/>
          </p:cNvSpPr>
          <p:nvPr/>
        </p:nvSpPr>
        <p:spPr bwMode="auto">
          <a:xfrm>
            <a:off x="117475" y="811213"/>
            <a:ext cx="90265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pPr>
            <a:r>
              <a:rPr lang="en-US" altLang="en-US" sz="2600" b="1">
                <a:solidFill>
                  <a:srgbClr val="339933"/>
                </a:solidFill>
                <a:latin typeface="Arial" panose="020B0604020202020204" pitchFamily="34" charset="0"/>
                <a:cs typeface="Arial" panose="020B0604020202020204" pitchFamily="34" charset="0"/>
              </a:rPr>
              <a:t>Folding involves partial loss of configurational entropy → </a:t>
            </a:r>
            <a:r>
              <a:rPr lang="en-US" altLang="en-US" sz="2600" b="1">
                <a:solidFill>
                  <a:srgbClr val="FF0066"/>
                </a:solidFill>
                <a:latin typeface="Arial" panose="020B0604020202020204" pitchFamily="34" charset="0"/>
                <a:cs typeface="Arial" panose="020B0604020202020204" pitchFamily="34" charset="0"/>
              </a:rPr>
              <a:t>opposes folding</a:t>
            </a:r>
          </a:p>
        </p:txBody>
      </p:sp>
      <p:pic>
        <p:nvPicPr>
          <p:cNvPr id="50180" name="Picture 14" descr="C:\Documents and Settings\Amit\My Documents\Amit\Book\1_Revised_draft\CH4\Figures\PyMol-PovRay files\Box 4-1 figure 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2033588"/>
            <a:ext cx="6343650"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Entropy changes</a:t>
            </a:r>
          </a:p>
        </p:txBody>
      </p:sp>
      <p:sp>
        <p:nvSpPr>
          <p:cNvPr id="6" name="Text Box 13"/>
          <p:cNvSpPr txBox="1">
            <a:spLocks noChangeArrowheads="1"/>
          </p:cNvSpPr>
          <p:nvPr/>
        </p:nvSpPr>
        <p:spPr bwMode="auto">
          <a:xfrm>
            <a:off x="117475" y="811213"/>
            <a:ext cx="902652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630238" indent="-236538"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pPr>
            <a:r>
              <a:rPr lang="en-US" altLang="en-US" sz="2600" b="1" dirty="0">
                <a:solidFill>
                  <a:srgbClr val="339933"/>
                </a:solidFill>
                <a:latin typeface="Arial" panose="020B0604020202020204" pitchFamily="34" charset="0"/>
                <a:cs typeface="Arial" panose="020B0604020202020204" pitchFamily="34" charset="0"/>
              </a:rPr>
              <a:t>Estimates:</a:t>
            </a:r>
          </a:p>
          <a:p>
            <a:pPr lvl="1" algn="l" rtl="0" eaLnBrk="1" hangingPunct="1">
              <a:spcBef>
                <a:spcPct val="50000"/>
              </a:spcBef>
              <a:buFontTx/>
              <a:buChar char="•"/>
            </a:pPr>
            <a:r>
              <a:rPr lang="el-GR" altLang="en-US" sz="2600" dirty="0">
                <a:latin typeface="Arial" panose="020B0604020202020204" pitchFamily="34" charset="0"/>
                <a:cs typeface="Arial" panose="020B0604020202020204" pitchFamily="34" charset="0"/>
                <a:sym typeface="Symbol" panose="05050102010706020507" pitchFamily="18" charset="2"/>
              </a:rPr>
              <a:t>Δ</a:t>
            </a:r>
            <a:r>
              <a:rPr lang="en-US" altLang="en-US" sz="2600" i="1" dirty="0" err="1">
                <a:latin typeface="Arial" panose="020B0604020202020204" pitchFamily="34" charset="0"/>
                <a:cs typeface="Arial" panose="020B0604020202020204" pitchFamily="34" charset="0"/>
                <a:sym typeface="Symbol" panose="05050102010706020507" pitchFamily="18" charset="2"/>
              </a:rPr>
              <a:t>S</a:t>
            </a:r>
            <a:r>
              <a:rPr lang="en-US" altLang="en-US" sz="2600" i="1" baseline="-25000" dirty="0" err="1">
                <a:latin typeface="Arial" panose="020B0604020202020204" pitchFamily="34" charset="0"/>
                <a:cs typeface="Arial" panose="020B0604020202020204" pitchFamily="34" charset="0"/>
                <a:sym typeface="Symbol" panose="05050102010706020507" pitchFamily="18" charset="2"/>
              </a:rPr>
              <a:t>con</a:t>
            </a:r>
            <a:r>
              <a:rPr lang="en-US" altLang="en-US" sz="2600" dirty="0">
                <a:latin typeface="Arial" panose="020B0604020202020204" pitchFamily="34" charset="0"/>
                <a:cs typeface="Arial" panose="020B0604020202020204" pitchFamily="34" charset="0"/>
                <a:sym typeface="Symbol" panose="05050102010706020507" pitchFamily="18" charset="2"/>
              </a:rPr>
              <a:t>: </a:t>
            </a:r>
            <a:r>
              <a:rPr lang="en-US" altLang="en-US" sz="2600" dirty="0">
                <a:solidFill>
                  <a:srgbClr val="FF0066"/>
                </a:solidFill>
                <a:latin typeface="Arial" panose="020B0604020202020204" pitchFamily="34" charset="0"/>
                <a:cs typeface="Arial" panose="020B0604020202020204" pitchFamily="34" charset="0"/>
                <a:sym typeface="Symbol" panose="05050102010706020507" pitchFamily="18" charset="2"/>
              </a:rPr>
              <a:t>4-6</a:t>
            </a:r>
            <a:r>
              <a:rPr lang="en-US" altLang="en-US" sz="2600" dirty="0">
                <a:latin typeface="Arial" panose="020B0604020202020204" pitchFamily="34" charset="0"/>
                <a:cs typeface="Arial" panose="020B0604020202020204" pitchFamily="34" charset="0"/>
                <a:sym typeface="Symbol" panose="05050102010706020507" pitchFamily="18" charset="2"/>
              </a:rPr>
              <a:t> </a:t>
            </a:r>
            <a:r>
              <a:rPr lang="en-US" altLang="en-US" sz="2600" dirty="0" err="1">
                <a:latin typeface="Arial" panose="020B0604020202020204" pitchFamily="34" charset="0"/>
                <a:cs typeface="Arial" panose="020B0604020202020204" pitchFamily="34" charset="0"/>
                <a:sym typeface="Symbol" panose="05050102010706020507" pitchFamily="18" charset="2"/>
              </a:rPr>
              <a:t>cal</a:t>
            </a:r>
            <a:r>
              <a:rPr lang="en-US" altLang="en-US" sz="2600" dirty="0">
                <a:latin typeface="Arial" panose="020B0604020202020204" pitchFamily="34" charset="0"/>
                <a:cs typeface="Arial" panose="020B0604020202020204" pitchFamily="34" charset="0"/>
                <a:sym typeface="Symbol" panose="05050102010706020507" pitchFamily="18" charset="2"/>
              </a:rPr>
              <a:t>/(</a:t>
            </a:r>
            <a:r>
              <a:rPr lang="en-US" altLang="en-US" sz="2600" dirty="0" err="1" smtClean="0">
                <a:latin typeface="Arial" panose="020B0604020202020204" pitchFamily="34" charset="0"/>
                <a:cs typeface="Arial" panose="020B0604020202020204" pitchFamily="34" charset="0"/>
                <a:sym typeface="Symbol" panose="05050102010706020507" pitchFamily="18" charset="2"/>
              </a:rPr>
              <a:t>mol</a:t>
            </a:r>
            <a:r>
              <a:rPr lang="en-US" altLang="en-US" sz="2600" dirty="0" err="1">
                <a:latin typeface="Arial" panose="020B0604020202020204" pitchFamily="34" charset="0"/>
                <a:cs typeface="Arial" panose="020B0604020202020204" pitchFamily="34" charset="0"/>
                <a:sym typeface="Symbol" panose="05050102010706020507" pitchFamily="18" charset="2"/>
              </a:rPr>
              <a:t>×</a:t>
            </a:r>
            <a:r>
              <a:rPr lang="en-US" altLang="en-US" sz="2600" dirty="0" err="1" smtClean="0">
                <a:latin typeface="Arial" panose="020B0604020202020204" pitchFamily="34" charset="0"/>
                <a:cs typeface="Arial" panose="020B0604020202020204" pitchFamily="34" charset="0"/>
                <a:sym typeface="Symbol" panose="05050102010706020507" pitchFamily="18" charset="2"/>
              </a:rPr>
              <a:t>K</a:t>
            </a:r>
            <a:r>
              <a:rPr lang="en-US" altLang="en-US" sz="2600" dirty="0">
                <a:latin typeface="Arial" panose="020B0604020202020204" pitchFamily="34" charset="0"/>
                <a:cs typeface="Arial" panose="020B0604020202020204" pitchFamily="34" charset="0"/>
                <a:sym typeface="Symbol" panose="05050102010706020507" pitchFamily="18" charset="2"/>
              </a:rPr>
              <a:t>) per residue</a:t>
            </a:r>
          </a:p>
          <a:p>
            <a:pPr lvl="1" algn="l" rtl="0" eaLnBrk="1" hangingPunct="1">
              <a:spcBef>
                <a:spcPct val="50000"/>
              </a:spcBef>
              <a:buFontTx/>
              <a:buChar char="•"/>
            </a:pPr>
            <a:r>
              <a:rPr lang="el-GR" altLang="en-US" sz="2600" dirty="0">
                <a:latin typeface="Arial" panose="020B0604020202020204" pitchFamily="34" charset="0"/>
                <a:cs typeface="Arial" panose="020B0604020202020204" pitchFamily="34" charset="0"/>
                <a:sym typeface="Symbol" panose="05050102010706020507" pitchFamily="18" charset="2"/>
              </a:rPr>
              <a:t>Δ</a:t>
            </a:r>
            <a:r>
              <a:rPr lang="en-US" altLang="en-US" sz="2600" i="1" dirty="0" err="1">
                <a:latin typeface="Arial" panose="020B0604020202020204" pitchFamily="34" charset="0"/>
                <a:cs typeface="Arial" panose="020B0604020202020204" pitchFamily="34" charset="0"/>
                <a:sym typeface="Symbol" panose="05050102010706020507" pitchFamily="18" charset="2"/>
              </a:rPr>
              <a:t>G</a:t>
            </a:r>
            <a:r>
              <a:rPr lang="en-US" altLang="en-US" sz="2600" i="1" baseline="-25000" dirty="0" err="1">
                <a:latin typeface="Arial" panose="020B0604020202020204" pitchFamily="34" charset="0"/>
                <a:cs typeface="Arial" panose="020B0604020202020204" pitchFamily="34" charset="0"/>
                <a:sym typeface="Symbol" panose="05050102010706020507" pitchFamily="18" charset="2"/>
              </a:rPr>
              <a:t>con</a:t>
            </a:r>
            <a:r>
              <a:rPr lang="en-US" altLang="en-US" sz="2600" dirty="0">
                <a:latin typeface="Arial" panose="020B0604020202020204" pitchFamily="34" charset="0"/>
                <a:cs typeface="Arial" panose="020B0604020202020204" pitchFamily="34" charset="0"/>
                <a:sym typeface="Symbol" panose="05050102010706020507" pitchFamily="18" charset="2"/>
              </a:rPr>
              <a:t>: </a:t>
            </a:r>
            <a:r>
              <a:rPr lang="en-US" altLang="en-US" sz="2600" dirty="0">
                <a:solidFill>
                  <a:srgbClr val="FF0066"/>
                </a:solidFill>
                <a:latin typeface="Arial" panose="020B0604020202020204" pitchFamily="34" charset="0"/>
                <a:cs typeface="Arial" panose="020B0604020202020204" pitchFamily="34" charset="0"/>
                <a:sym typeface="Symbol" panose="05050102010706020507" pitchFamily="18" charset="2"/>
              </a:rPr>
              <a:t>1.2-1.9 </a:t>
            </a:r>
            <a:r>
              <a:rPr lang="en-US" altLang="en-US" sz="2600" dirty="0">
                <a:latin typeface="Arial" panose="020B0604020202020204" pitchFamily="34" charset="0"/>
                <a:cs typeface="Arial" panose="020B0604020202020204" pitchFamily="34" charset="0"/>
                <a:sym typeface="Symbol" panose="05050102010706020507" pitchFamily="18" charset="2"/>
              </a:rPr>
              <a:t>kcal/</a:t>
            </a:r>
            <a:r>
              <a:rPr lang="en-US" altLang="en-US" sz="2600" dirty="0" err="1">
                <a:latin typeface="Arial" panose="020B0604020202020204" pitchFamily="34" charset="0"/>
                <a:cs typeface="Arial" panose="020B0604020202020204" pitchFamily="34" charset="0"/>
                <a:sym typeface="Symbol" panose="05050102010706020507" pitchFamily="18" charset="2"/>
              </a:rPr>
              <a:t>mol</a:t>
            </a:r>
            <a:r>
              <a:rPr lang="en-US" altLang="en-US" sz="2600" dirty="0">
                <a:latin typeface="Arial" panose="020B0604020202020204" pitchFamily="34" charset="0"/>
                <a:cs typeface="Arial" panose="020B0604020202020204" pitchFamily="34" charset="0"/>
                <a:sym typeface="Symbol" panose="05050102010706020507" pitchFamily="18" charset="2"/>
              </a:rPr>
              <a:t> per residue, at 37 °</a:t>
            </a:r>
            <a:r>
              <a:rPr lang="en-US" altLang="en-US" sz="2600" dirty="0" smtClean="0">
                <a:latin typeface="Arial" panose="020B0604020202020204" pitchFamily="34" charset="0"/>
                <a:cs typeface="Arial" panose="020B0604020202020204" pitchFamily="34" charset="0"/>
                <a:sym typeface="Symbol" panose="05050102010706020507" pitchFamily="18" charset="2"/>
              </a:rPr>
              <a:t>C (310 K)</a:t>
            </a:r>
            <a:endParaRPr lang="en-US" altLang="en-US" sz="2600" dirty="0">
              <a:latin typeface="Arial" panose="020B0604020202020204" pitchFamily="34" charset="0"/>
              <a:cs typeface="Arial" panose="020B0604020202020204" pitchFamily="34" charset="0"/>
            </a:endParaRPr>
          </a:p>
        </p:txBody>
      </p:sp>
      <p:sp>
        <p:nvSpPr>
          <p:cNvPr id="7" name="Text Box 13"/>
          <p:cNvSpPr txBox="1">
            <a:spLocks noChangeArrowheads="1"/>
          </p:cNvSpPr>
          <p:nvPr/>
        </p:nvSpPr>
        <p:spPr bwMode="auto">
          <a:xfrm>
            <a:off x="128588" y="3779152"/>
            <a:ext cx="902652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630238" indent="-236538"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pPr>
            <a:r>
              <a:rPr lang="en-US" altLang="en-US" sz="2600" b="1" dirty="0">
                <a:solidFill>
                  <a:srgbClr val="339933"/>
                </a:solidFill>
                <a:latin typeface="Arial" panose="020B0604020202020204" pitchFamily="34" charset="0"/>
                <a:cs typeface="Arial" panose="020B0604020202020204" pitchFamily="34" charset="0"/>
              </a:rPr>
              <a:t>For an ‘average’ residue (</a:t>
            </a:r>
            <a:r>
              <a:rPr lang="en-US" altLang="en-US" sz="2600" b="1" i="1" dirty="0">
                <a:solidFill>
                  <a:srgbClr val="339933"/>
                </a:solidFill>
                <a:latin typeface="Arial" panose="020B0604020202020204" pitchFamily="34" charset="0"/>
                <a:cs typeface="Arial" panose="020B0604020202020204" pitchFamily="34" charset="0"/>
              </a:rPr>
              <a:t>SA</a:t>
            </a:r>
            <a:r>
              <a:rPr lang="en-US" altLang="en-US" sz="2600" b="1" dirty="0">
                <a:solidFill>
                  <a:srgbClr val="339933"/>
                </a:solidFill>
                <a:latin typeface="Arial" panose="020B0604020202020204" pitchFamily="34" charset="0"/>
                <a:cs typeface="Arial" panose="020B0604020202020204" pitchFamily="34" charset="0"/>
              </a:rPr>
              <a:t> ≈ 100 </a:t>
            </a:r>
            <a:r>
              <a:rPr lang="en-US" altLang="en-US" sz="2800" b="1" dirty="0">
                <a:solidFill>
                  <a:srgbClr val="339933"/>
                </a:solidFill>
                <a:cs typeface="Arial" panose="020B0604020202020204" pitchFamily="34" charset="0"/>
              </a:rPr>
              <a:t>Å</a:t>
            </a:r>
            <a:r>
              <a:rPr lang="en-US" altLang="en-US" sz="2800" b="1" baseline="30000" dirty="0">
                <a:solidFill>
                  <a:srgbClr val="339933"/>
                </a:solidFill>
                <a:cs typeface="Arial" panose="020B0604020202020204" pitchFamily="34" charset="0"/>
              </a:rPr>
              <a:t>2</a:t>
            </a:r>
            <a:r>
              <a:rPr lang="en-US" altLang="en-US" sz="2600" b="1" dirty="0">
                <a:solidFill>
                  <a:srgbClr val="339933"/>
                </a:solidFill>
                <a:latin typeface="Arial" panose="020B0604020202020204" pitchFamily="34" charset="0"/>
                <a:cs typeface="Arial" panose="020B0604020202020204" pitchFamily="34" charset="0"/>
              </a:rPr>
              <a:t>) buried in core:</a:t>
            </a:r>
          </a:p>
          <a:p>
            <a:pPr lvl="1" algn="l" rtl="0" eaLnBrk="1" hangingPunct="1">
              <a:spcBef>
                <a:spcPct val="50000"/>
              </a:spcBef>
              <a:buFontTx/>
              <a:buChar char="•"/>
            </a:pPr>
            <a:r>
              <a:rPr lang="el-GR" altLang="en-US" sz="2600" dirty="0">
                <a:latin typeface="Arial" panose="020B0604020202020204" pitchFamily="34" charset="0"/>
                <a:cs typeface="Arial" panose="020B0604020202020204" pitchFamily="34" charset="0"/>
                <a:sym typeface="Symbol" panose="05050102010706020507" pitchFamily="18" charset="2"/>
              </a:rPr>
              <a:t>Δ</a:t>
            </a:r>
            <a:r>
              <a:rPr lang="en-US" altLang="en-US" sz="2600" i="1" dirty="0" err="1">
                <a:latin typeface="Arial" panose="020B0604020202020204" pitchFamily="34" charset="0"/>
                <a:cs typeface="Arial" panose="020B0604020202020204" pitchFamily="34" charset="0"/>
                <a:sym typeface="Symbol" panose="05050102010706020507" pitchFamily="18" charset="2"/>
              </a:rPr>
              <a:t>G</a:t>
            </a:r>
            <a:r>
              <a:rPr lang="en-US" altLang="en-US" sz="2600" i="1" baseline="-25000" dirty="0" err="1">
                <a:latin typeface="Arial" panose="020B0604020202020204" pitchFamily="34" charset="0"/>
                <a:cs typeface="Arial" panose="020B0604020202020204" pitchFamily="34" charset="0"/>
                <a:sym typeface="Symbol" panose="05050102010706020507" pitchFamily="18" charset="2"/>
              </a:rPr>
              <a:t>np</a:t>
            </a:r>
            <a:r>
              <a:rPr lang="en-US" altLang="en-US" sz="2600" dirty="0">
                <a:latin typeface="Arial" panose="020B0604020202020204" pitchFamily="34" charset="0"/>
                <a:cs typeface="Arial" panose="020B0604020202020204" pitchFamily="34" charset="0"/>
                <a:sym typeface="Symbol" panose="05050102010706020507" pitchFamily="18" charset="2"/>
              </a:rPr>
              <a:t> = -</a:t>
            </a:r>
            <a:r>
              <a:rPr lang="en-US" altLang="en-US" sz="2600" dirty="0" smtClean="0">
                <a:latin typeface="Arial" panose="020B0604020202020204" pitchFamily="34" charset="0"/>
                <a:cs typeface="Arial" panose="020B0604020202020204" pitchFamily="34" charset="0"/>
                <a:sym typeface="Symbol" panose="05050102010706020507" pitchFamily="18" charset="2"/>
              </a:rPr>
              <a:t>0.025</a:t>
            </a:r>
            <a:r>
              <a:rPr lang="el-GR" altLang="en-US" sz="2600" dirty="0">
                <a:latin typeface="Arial" panose="020B0604020202020204" pitchFamily="34" charset="0"/>
                <a:cs typeface="Arial" panose="020B0604020202020204" pitchFamily="34" charset="0"/>
                <a:sym typeface="Symbol" panose="05050102010706020507" pitchFamily="18" charset="2"/>
              </a:rPr>
              <a:t>×</a:t>
            </a:r>
            <a:r>
              <a:rPr lang="en-US" altLang="en-US" sz="2600" i="1" dirty="0" smtClean="0">
                <a:latin typeface="Arial" panose="020B0604020202020204" pitchFamily="34" charset="0"/>
                <a:cs typeface="Arial" panose="020B0604020202020204" pitchFamily="34" charset="0"/>
                <a:sym typeface="Symbol" panose="05050102010706020507" pitchFamily="18" charset="2"/>
              </a:rPr>
              <a:t>SA</a:t>
            </a:r>
            <a:r>
              <a:rPr lang="en-US" altLang="en-US" sz="2600" dirty="0" smtClean="0">
                <a:latin typeface="Arial" panose="020B0604020202020204" pitchFamily="34" charset="0"/>
                <a:cs typeface="Arial" panose="020B0604020202020204" pitchFamily="34" charset="0"/>
                <a:sym typeface="Symbol" panose="05050102010706020507" pitchFamily="18" charset="2"/>
              </a:rPr>
              <a:t> </a:t>
            </a:r>
            <a:r>
              <a:rPr lang="en-US" altLang="en-US" sz="2600" dirty="0">
                <a:latin typeface="Arial" panose="020B0604020202020204" pitchFamily="34" charset="0"/>
                <a:cs typeface="Arial" panose="020B0604020202020204" pitchFamily="34" charset="0"/>
                <a:sym typeface="Symbol" panose="05050102010706020507" pitchFamily="18" charset="2"/>
              </a:rPr>
              <a:t>= </a:t>
            </a:r>
            <a:r>
              <a:rPr lang="en-US" altLang="en-US" sz="2600" dirty="0">
                <a:solidFill>
                  <a:srgbClr val="FF0066"/>
                </a:solidFill>
                <a:latin typeface="Arial" panose="020B0604020202020204" pitchFamily="34" charset="0"/>
                <a:cs typeface="Arial" panose="020B0604020202020204" pitchFamily="34" charset="0"/>
                <a:sym typeface="Symbol" panose="05050102010706020507" pitchFamily="18" charset="2"/>
              </a:rPr>
              <a:t>-2.5</a:t>
            </a:r>
            <a:r>
              <a:rPr lang="en-US" altLang="en-US" sz="2600" dirty="0">
                <a:latin typeface="Arial" panose="020B0604020202020204" pitchFamily="34" charset="0"/>
                <a:cs typeface="Arial" panose="020B0604020202020204" pitchFamily="34" charset="0"/>
                <a:sym typeface="Symbol" panose="05050102010706020507" pitchFamily="18" charset="2"/>
              </a:rPr>
              <a:t> kcal/</a:t>
            </a:r>
            <a:r>
              <a:rPr lang="en-US" altLang="en-US" sz="2600" dirty="0" err="1">
                <a:latin typeface="Arial" panose="020B0604020202020204" pitchFamily="34" charset="0"/>
                <a:cs typeface="Arial" panose="020B0604020202020204" pitchFamily="34" charset="0"/>
                <a:sym typeface="Symbol" panose="05050102010706020507" pitchFamily="18" charset="2"/>
              </a:rPr>
              <a:t>mol</a:t>
            </a:r>
            <a:endParaRPr lang="en-US" altLang="en-US" sz="2600" dirty="0">
              <a:latin typeface="Arial" panose="020B0604020202020204" pitchFamily="34" charset="0"/>
              <a:cs typeface="Arial" panose="020B0604020202020204" pitchFamily="34" charset="0"/>
              <a:sym typeface="Symbol" panose="05050102010706020507" pitchFamily="18" charset="2"/>
            </a:endParaRPr>
          </a:p>
          <a:p>
            <a:pPr lvl="1" algn="l" rtl="0" eaLnBrk="1" hangingPunct="1">
              <a:spcBef>
                <a:spcPct val="50000"/>
              </a:spcBef>
              <a:buFontTx/>
              <a:buChar char="•"/>
            </a:pPr>
            <a:r>
              <a:rPr lang="el-GR" altLang="en-US" sz="2600" dirty="0">
                <a:latin typeface="Arial" panose="020B0604020202020204" pitchFamily="34" charset="0"/>
                <a:cs typeface="Arial" panose="020B0604020202020204" pitchFamily="34" charset="0"/>
                <a:sym typeface="Symbol" panose="05050102010706020507" pitchFamily="18" charset="2"/>
              </a:rPr>
              <a:t>Δ</a:t>
            </a:r>
            <a:r>
              <a:rPr lang="en-US" altLang="en-US" sz="2600" i="1" dirty="0" err="1">
                <a:latin typeface="Arial" panose="020B0604020202020204" pitchFamily="34" charset="0"/>
                <a:cs typeface="Arial" panose="020B0604020202020204" pitchFamily="34" charset="0"/>
                <a:sym typeface="Symbol" panose="05050102010706020507" pitchFamily="18" charset="2"/>
              </a:rPr>
              <a:t>G</a:t>
            </a:r>
            <a:r>
              <a:rPr lang="en-US" altLang="en-US" sz="2600" i="1" baseline="-25000" dirty="0" err="1">
                <a:latin typeface="Arial" panose="020B0604020202020204" pitchFamily="34" charset="0"/>
                <a:cs typeface="Arial" panose="020B0604020202020204" pitchFamily="34" charset="0"/>
                <a:sym typeface="Symbol" panose="05050102010706020507" pitchFamily="18" charset="2"/>
              </a:rPr>
              <a:t>con</a:t>
            </a:r>
            <a:r>
              <a:rPr lang="en-US" altLang="en-US" sz="2600" dirty="0">
                <a:latin typeface="Arial" panose="020B0604020202020204" pitchFamily="34" charset="0"/>
                <a:cs typeface="Arial" panose="020B0604020202020204" pitchFamily="34" charset="0"/>
                <a:sym typeface="Symbol" panose="05050102010706020507" pitchFamily="18" charset="2"/>
              </a:rPr>
              <a:t>: </a:t>
            </a:r>
            <a:r>
              <a:rPr lang="en-US" altLang="en-US" sz="2600" dirty="0">
                <a:solidFill>
                  <a:srgbClr val="FF0066"/>
                </a:solidFill>
                <a:latin typeface="Arial" panose="020B0604020202020204" pitchFamily="34" charset="0"/>
                <a:cs typeface="Arial" panose="020B0604020202020204" pitchFamily="34" charset="0"/>
                <a:sym typeface="Symbol" panose="05050102010706020507" pitchFamily="18" charset="2"/>
              </a:rPr>
              <a:t>1.2-1.9 </a:t>
            </a:r>
            <a:r>
              <a:rPr lang="en-US" altLang="en-US" sz="2600" dirty="0">
                <a:latin typeface="Arial" panose="020B0604020202020204" pitchFamily="34" charset="0"/>
                <a:cs typeface="Arial" panose="020B0604020202020204" pitchFamily="34" charset="0"/>
                <a:sym typeface="Symbol" panose="05050102010706020507" pitchFamily="18" charset="2"/>
              </a:rPr>
              <a:t>kcal/</a:t>
            </a:r>
            <a:r>
              <a:rPr lang="en-US" altLang="en-US" sz="2600" dirty="0" err="1">
                <a:latin typeface="Arial" panose="020B0604020202020204" pitchFamily="34" charset="0"/>
                <a:cs typeface="Arial" panose="020B0604020202020204" pitchFamily="34" charset="0"/>
                <a:sym typeface="Symbol" panose="05050102010706020507" pitchFamily="18" charset="2"/>
              </a:rPr>
              <a:t>mol</a:t>
            </a:r>
            <a:endParaRPr lang="en-US" altLang="en-US" sz="2600" dirty="0">
              <a:latin typeface="Arial" panose="020B0604020202020204" pitchFamily="34" charset="0"/>
              <a:cs typeface="Arial" panose="020B0604020202020204" pitchFamily="34" charset="0"/>
              <a:sym typeface="Symbol" panose="05050102010706020507" pitchFamily="18" charset="2"/>
            </a:endParaRPr>
          </a:p>
          <a:p>
            <a:pPr lvl="1" algn="l" rtl="0" eaLnBrk="1" hangingPunct="1">
              <a:spcBef>
                <a:spcPct val="50000"/>
              </a:spcBef>
              <a:buFontTx/>
              <a:buChar char="•"/>
            </a:pPr>
            <a:r>
              <a:rPr lang="en-US" altLang="en-US" sz="2600" b="1" dirty="0">
                <a:solidFill>
                  <a:srgbClr val="339933"/>
                </a:solidFill>
                <a:latin typeface="Arial" panose="020B0604020202020204" pitchFamily="34" charset="0"/>
                <a:cs typeface="Arial" panose="020B0604020202020204" pitchFamily="34" charset="0"/>
              </a:rPr>
              <a:t>Thus, </a:t>
            </a:r>
            <a:r>
              <a:rPr lang="en-US" altLang="en-US" sz="2600" b="1" dirty="0">
                <a:solidFill>
                  <a:srgbClr val="FF0066"/>
                </a:solidFill>
                <a:latin typeface="Arial" panose="020B0604020202020204" pitchFamily="34" charset="0"/>
                <a:cs typeface="Arial" panose="020B0604020202020204" pitchFamily="34" charset="0"/>
              </a:rPr>
              <a:t>nonpolar interactions overcompensate </a:t>
            </a:r>
            <a:r>
              <a:rPr lang="en-US" altLang="en-US" sz="2600" b="1" dirty="0">
                <a:solidFill>
                  <a:srgbClr val="339933"/>
                </a:solidFill>
                <a:latin typeface="Arial" panose="020B0604020202020204" pitchFamily="34" charset="0"/>
                <a:cs typeface="Arial" panose="020B0604020202020204" pitchFamily="34" charset="0"/>
              </a:rPr>
              <a:t>for the entropy </a:t>
            </a:r>
            <a:r>
              <a:rPr lang="en-US" altLang="en-US" sz="2600" b="1" dirty="0" smtClean="0">
                <a:solidFill>
                  <a:srgbClr val="339933"/>
                </a:solidFill>
                <a:latin typeface="Arial" panose="020B0604020202020204" pitchFamily="34" charset="0"/>
                <a:cs typeface="Arial" panose="020B0604020202020204" pitchFamily="34" charset="0"/>
              </a:rPr>
              <a:t>loss, but </a:t>
            </a:r>
            <a:r>
              <a:rPr lang="en-US" altLang="en-US" sz="2600" b="1" dirty="0" smtClean="0">
                <a:solidFill>
                  <a:srgbClr val="FF0066"/>
                </a:solidFill>
                <a:latin typeface="Arial" panose="020B0604020202020204" pitchFamily="34" charset="0"/>
                <a:cs typeface="Arial" panose="020B0604020202020204" pitchFamily="34" charset="0"/>
              </a:rPr>
              <a:t>not by much</a:t>
            </a:r>
            <a:endParaRPr lang="en-US" altLang="en-US" sz="2600" dirty="0">
              <a:solidFill>
                <a:srgbClr val="FF0066"/>
              </a:solidFill>
              <a:latin typeface="Arial" panose="020B0604020202020204" pitchFamily="34" charset="0"/>
              <a:cs typeface="Arial" panose="020B0604020202020204" pitchFamily="34" charset="0"/>
            </a:endParaRPr>
          </a:p>
        </p:txBody>
      </p:sp>
      <p:sp>
        <p:nvSpPr>
          <p:cNvPr id="8" name="Rectangle 8"/>
          <p:cNvSpPr>
            <a:spLocks noChangeArrowheads="1"/>
          </p:cNvSpPr>
          <p:nvPr/>
        </p:nvSpPr>
        <p:spPr bwMode="auto">
          <a:xfrm>
            <a:off x="2557463" y="2707364"/>
            <a:ext cx="37224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a:spcBef>
                <a:spcPct val="0"/>
              </a:spcBef>
              <a:buFontTx/>
              <a:buNone/>
            </a:pPr>
            <a:r>
              <a:rPr lang="en-US" altLang="en-US" sz="4200" dirty="0" err="1">
                <a:cs typeface="Times New Roman (Hebrew)"/>
              </a:rPr>
              <a:t>Δ</a:t>
            </a:r>
            <a:r>
              <a:rPr lang="en-US" altLang="en-US" sz="4200" i="1" dirty="0" err="1">
                <a:cs typeface="Times New Roman (Hebrew)"/>
              </a:rPr>
              <a:t>G</a:t>
            </a:r>
            <a:r>
              <a:rPr lang="en-US" altLang="en-US" sz="4200" i="1" baseline="-25000" dirty="0" err="1">
                <a:cs typeface="Times New Roman (Hebrew)"/>
              </a:rPr>
              <a:t>con</a:t>
            </a:r>
            <a:r>
              <a:rPr lang="en-US" altLang="en-US" sz="4200" i="1" dirty="0">
                <a:cs typeface="Times New Roman (Hebrew)"/>
              </a:rPr>
              <a:t> </a:t>
            </a:r>
            <a:r>
              <a:rPr lang="en-US" altLang="en-US" sz="4200" dirty="0">
                <a:cs typeface="Times New Roman (Hebrew)"/>
              </a:rPr>
              <a:t>= -</a:t>
            </a:r>
            <a:r>
              <a:rPr lang="en-US" altLang="en-US" sz="4200" i="1" dirty="0" err="1" smtClean="0">
                <a:cs typeface="Times New Roman (Hebrew)"/>
              </a:rPr>
              <a:t>T</a:t>
            </a:r>
            <a:r>
              <a:rPr lang="en-US" altLang="en-US" sz="4200" dirty="0" err="1" smtClean="0">
                <a:cs typeface="Times New Roman (Hebrew)"/>
              </a:rPr>
              <a:t>Δ</a:t>
            </a:r>
            <a:r>
              <a:rPr lang="en-US" altLang="en-US" sz="4200" i="1" dirty="0" err="1" smtClean="0">
                <a:cs typeface="Times New Roman (Hebrew)"/>
              </a:rPr>
              <a:t>S</a:t>
            </a:r>
            <a:r>
              <a:rPr lang="en-US" altLang="en-US" sz="4200" i="1" baseline="-25000" dirty="0" err="1" smtClean="0">
                <a:cs typeface="Times New Roman (Hebrew)"/>
              </a:rPr>
              <a:t>con</a:t>
            </a:r>
            <a:endParaRPr lang="en-US" altLang="en-US" sz="4200" dirty="0">
              <a:cs typeface="Times New Roman (Hebrew)"/>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84150" y="1433513"/>
            <a:ext cx="8645525"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6000">
                <a:latin typeface="Arial" panose="020B0604020202020204" pitchFamily="34" charset="0"/>
                <a:cs typeface="Arial" panose="020B0604020202020204" pitchFamily="34" charset="0"/>
              </a:rPr>
              <a:t>Chapter 4:</a:t>
            </a:r>
          </a:p>
          <a:p>
            <a:pPr algn="ctr" rtl="0" eaLnBrk="1" hangingPunct="1">
              <a:spcBef>
                <a:spcPct val="50000"/>
              </a:spcBef>
              <a:buFontTx/>
              <a:buNone/>
            </a:pPr>
            <a:r>
              <a:rPr lang="en-US" altLang="en-US" sz="6600">
                <a:latin typeface="Arial" panose="020B0604020202020204" pitchFamily="34" charset="0"/>
                <a:cs typeface="Arial" panose="020B0604020202020204" pitchFamily="34" charset="0"/>
              </a:rPr>
              <a:t>Thermodynamics &amp; Protein Stability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Entropy changes</a:t>
            </a:r>
          </a:p>
        </p:txBody>
      </p:sp>
      <p:sp>
        <p:nvSpPr>
          <p:cNvPr id="33795" name="Text Box 13"/>
          <p:cNvSpPr txBox="1">
            <a:spLocks noChangeArrowheads="1"/>
          </p:cNvSpPr>
          <p:nvPr/>
        </p:nvSpPr>
        <p:spPr bwMode="auto">
          <a:xfrm>
            <a:off x="117475" y="811213"/>
            <a:ext cx="90265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630238" indent="-236538"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pPr>
            <a:r>
              <a:rPr lang="en-US" altLang="en-US" sz="2600" b="1" dirty="0" smtClean="0">
                <a:solidFill>
                  <a:srgbClr val="FF0066"/>
                </a:solidFill>
                <a:latin typeface="Arial" panose="020B0604020202020204" pitchFamily="34" charset="0"/>
                <a:cs typeface="Arial" panose="020B0604020202020204" pitchFamily="34" charset="0"/>
              </a:rPr>
              <a:t>Branching </a:t>
            </a:r>
            <a:r>
              <a:rPr lang="en-US" altLang="en-US" sz="2600" b="1" dirty="0" smtClean="0">
                <a:solidFill>
                  <a:srgbClr val="339933"/>
                </a:solidFill>
                <a:latin typeface="Arial" panose="020B0604020202020204" pitchFamily="34" charset="0"/>
                <a:cs typeface="Arial" panose="020B0604020202020204" pitchFamily="34" charset="0"/>
              </a:rPr>
              <a:t>and </a:t>
            </a:r>
            <a:r>
              <a:rPr lang="en-US" altLang="en-US" sz="2600" b="1" dirty="0" smtClean="0">
                <a:solidFill>
                  <a:srgbClr val="FF0066"/>
                </a:solidFill>
                <a:latin typeface="Arial" panose="020B0604020202020204" pitchFamily="34" charset="0"/>
                <a:cs typeface="Arial" panose="020B0604020202020204" pitchFamily="34" charset="0"/>
              </a:rPr>
              <a:t>rings</a:t>
            </a:r>
            <a:r>
              <a:rPr lang="en-US" altLang="en-US" sz="2600" b="1" dirty="0" smtClean="0">
                <a:solidFill>
                  <a:srgbClr val="339933"/>
                </a:solidFill>
                <a:latin typeface="Arial" panose="020B0604020202020204" pitchFamily="34" charset="0"/>
                <a:cs typeface="Arial" panose="020B0604020202020204" pitchFamily="34" charset="0"/>
              </a:rPr>
              <a:t> create larger amino acids with less increase in folding entropy cost</a:t>
            </a:r>
            <a:endParaRPr lang="en-US" altLang="en-US" sz="2600" b="1" dirty="0">
              <a:solidFill>
                <a:srgbClr val="339933"/>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06719" y="2004064"/>
            <a:ext cx="8724556" cy="3914598"/>
          </a:xfrm>
          <a:prstGeom prst="rect">
            <a:avLst/>
          </a:prstGeom>
        </p:spPr>
      </p:pic>
      <p:sp>
        <p:nvSpPr>
          <p:cNvPr id="4" name="TextBox 3"/>
          <p:cNvSpPr txBox="1"/>
          <p:nvPr/>
        </p:nvSpPr>
        <p:spPr>
          <a:xfrm>
            <a:off x="560773" y="6186936"/>
            <a:ext cx="8095486" cy="461665"/>
          </a:xfrm>
          <a:prstGeom prst="rect">
            <a:avLst/>
          </a:prstGeom>
          <a:noFill/>
        </p:spPr>
        <p:txBody>
          <a:bodyPr wrap="none" rtlCol="0">
            <a:spAutoFit/>
          </a:bodyPr>
          <a:lstStyle/>
          <a:p>
            <a:pPr algn="ctr"/>
            <a:r>
              <a:rPr lang="en-US" dirty="0" smtClean="0"/>
              <a:t>(R – backbone; arrows – additions of CH</a:t>
            </a:r>
            <a:r>
              <a:rPr lang="en-US" baseline="-25000" dirty="0" smtClean="0"/>
              <a:t>3</a:t>
            </a:r>
            <a:r>
              <a:rPr lang="en-US" dirty="0" smtClean="0"/>
              <a:t>; red – not in proteins)</a:t>
            </a:r>
            <a:endParaRPr lang="en-US" dirty="0"/>
          </a:p>
        </p:txBody>
      </p:sp>
    </p:spTree>
    <p:extLst>
      <p:ext uri="{BB962C8B-B14F-4D97-AF65-F5344CB8AC3E}">
        <p14:creationId xmlns:p14="http://schemas.microsoft.com/office/powerpoint/2010/main" val="1576549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l="12782" t="16905" r="27217" b="14285"/>
          <a:stretch>
            <a:fillRect/>
          </a:stretch>
        </p:blipFill>
        <p:spPr bwMode="auto">
          <a:xfrm>
            <a:off x="1762125" y="1569129"/>
            <a:ext cx="5624513"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Entropy changes</a:t>
            </a:r>
          </a:p>
        </p:txBody>
      </p:sp>
      <p:sp>
        <p:nvSpPr>
          <p:cNvPr id="54276" name="Text Box 4"/>
          <p:cNvSpPr txBox="1">
            <a:spLocks noChangeArrowheads="1"/>
          </p:cNvSpPr>
          <p:nvPr/>
        </p:nvSpPr>
        <p:spPr bwMode="auto">
          <a:xfrm>
            <a:off x="117475" y="719138"/>
            <a:ext cx="89011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pPr>
            <a:r>
              <a:rPr lang="en-US" altLang="en-US" sz="2600" b="1">
                <a:solidFill>
                  <a:srgbClr val="339933"/>
                </a:solidFill>
                <a:latin typeface="Arial" panose="020B0604020202020204" pitchFamily="34" charset="0"/>
                <a:cs typeface="Arial" panose="020B0604020202020204" pitchFamily="34" charset="0"/>
              </a:rPr>
              <a:t>Entropy loss upon folding varies for different parts of the protein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rgbClr val="3333CC"/>
                </a:solidFill>
                <a:latin typeface="Arial" panose="020B0604020202020204" pitchFamily="34" charset="0"/>
                <a:cs typeface="Arial" panose="020B0604020202020204" pitchFamily="34" charset="0"/>
              </a:rPr>
              <a:t>Summary</a:t>
            </a:r>
          </a:p>
        </p:txBody>
      </p:sp>
      <p:sp>
        <p:nvSpPr>
          <p:cNvPr id="56323" name="Text Box 13"/>
          <p:cNvSpPr txBox="1">
            <a:spLocks noChangeArrowheads="1"/>
          </p:cNvSpPr>
          <p:nvPr/>
        </p:nvSpPr>
        <p:spPr bwMode="auto">
          <a:xfrm>
            <a:off x="117475" y="811213"/>
            <a:ext cx="9026525"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pPr>
            <a:r>
              <a:rPr lang="en-US" altLang="en-US" sz="2600" b="1">
                <a:solidFill>
                  <a:srgbClr val="339933"/>
                </a:solidFill>
                <a:latin typeface="Arial" panose="020B0604020202020204" pitchFamily="34" charset="0"/>
                <a:cs typeface="Arial" panose="020B0604020202020204" pitchFamily="34" charset="0"/>
              </a:rPr>
              <a:t>Proteins folding is driven by </a:t>
            </a:r>
            <a:r>
              <a:rPr lang="en-US" altLang="en-US" sz="2600" b="1">
                <a:solidFill>
                  <a:srgbClr val="FF0066"/>
                </a:solidFill>
                <a:latin typeface="Arial" panose="020B0604020202020204" pitchFamily="34" charset="0"/>
                <a:cs typeface="Arial" panose="020B0604020202020204" pitchFamily="34" charset="0"/>
              </a:rPr>
              <a:t>nonpolar interactions</a:t>
            </a:r>
            <a:r>
              <a:rPr lang="en-US" altLang="en-US" sz="2600" b="1">
                <a:solidFill>
                  <a:srgbClr val="339933"/>
                </a:solidFill>
                <a:latin typeface="Arial" panose="020B0604020202020204" pitchFamily="34" charset="0"/>
                <a:cs typeface="Arial" panose="020B0604020202020204" pitchFamily="34" charset="0"/>
              </a:rPr>
              <a:t> and to a lesser extent by </a:t>
            </a:r>
            <a:r>
              <a:rPr lang="en-US" altLang="en-US" sz="2600" b="1">
                <a:solidFill>
                  <a:srgbClr val="FF0066"/>
                </a:solidFill>
                <a:latin typeface="Arial" panose="020B0604020202020204" pitchFamily="34" charset="0"/>
                <a:cs typeface="Arial" panose="020B0604020202020204" pitchFamily="34" charset="0"/>
              </a:rPr>
              <a:t>vdW interactions </a:t>
            </a:r>
          </a:p>
          <a:p>
            <a:pPr algn="l" rtl="0" eaLnBrk="1" hangingPunct="1">
              <a:spcBef>
                <a:spcPct val="50000"/>
              </a:spcBef>
            </a:pPr>
            <a:r>
              <a:rPr lang="en-US" altLang="en-US" sz="2600" b="1">
                <a:solidFill>
                  <a:srgbClr val="FF0066"/>
                </a:solidFill>
                <a:latin typeface="Arial" panose="020B0604020202020204" pitchFamily="34" charset="0"/>
                <a:cs typeface="Arial" panose="020B0604020202020204" pitchFamily="34" charset="0"/>
              </a:rPr>
              <a:t>Electrostatic interactions (H-bonds, salt bridges)</a:t>
            </a:r>
            <a:r>
              <a:rPr lang="en-US" altLang="en-US" sz="2600" b="1">
                <a:solidFill>
                  <a:srgbClr val="339933"/>
                </a:solidFill>
                <a:latin typeface="Arial" panose="020B0604020202020204" pitchFamily="34" charset="0"/>
                <a:cs typeface="Arial" panose="020B0604020202020204" pitchFamily="34" charset="0"/>
              </a:rPr>
              <a:t> stabilize/destabilize, depending on the charges’ environment. They also help fine-tune the folded structure and contribute to function</a:t>
            </a:r>
          </a:p>
          <a:p>
            <a:pPr algn="l" rtl="0" eaLnBrk="1" hangingPunct="1">
              <a:spcBef>
                <a:spcPct val="50000"/>
              </a:spcBef>
            </a:pPr>
            <a:r>
              <a:rPr lang="en-US" altLang="en-US" sz="2600" b="1">
                <a:solidFill>
                  <a:srgbClr val="FF0066"/>
                </a:solidFill>
                <a:latin typeface="Arial" panose="020B0604020202020204" pitchFamily="34" charset="0"/>
                <a:cs typeface="Arial" panose="020B0604020202020204" pitchFamily="34" charset="0"/>
              </a:rPr>
              <a:t>Protein entropy</a:t>
            </a:r>
            <a:r>
              <a:rPr lang="en-US" altLang="en-US" sz="2600" b="1">
                <a:solidFill>
                  <a:srgbClr val="339933"/>
                </a:solidFill>
                <a:latin typeface="Arial" panose="020B0604020202020204" pitchFamily="34" charset="0"/>
                <a:cs typeface="Arial" panose="020B0604020202020204" pitchFamily="34" charset="0"/>
              </a:rPr>
              <a:t> </a:t>
            </a:r>
            <a:r>
              <a:rPr lang="en-US" altLang="en-US" sz="2600" b="1">
                <a:solidFill>
                  <a:srgbClr val="FF0066"/>
                </a:solidFill>
                <a:latin typeface="Arial" panose="020B0604020202020204" pitchFamily="34" charset="0"/>
                <a:cs typeface="Arial" panose="020B0604020202020204" pitchFamily="34" charset="0"/>
              </a:rPr>
              <a:t>changes</a:t>
            </a:r>
            <a:r>
              <a:rPr lang="en-US" altLang="en-US" sz="2600" b="1">
                <a:solidFill>
                  <a:srgbClr val="339933"/>
                </a:solidFill>
                <a:latin typeface="Arial" panose="020B0604020202020204" pitchFamily="34" charset="0"/>
                <a:cs typeface="Arial" panose="020B0604020202020204" pitchFamily="34" charset="0"/>
              </a:rPr>
              <a:t> are the main force opposing folding</a:t>
            </a:r>
          </a:p>
          <a:p>
            <a:pPr algn="l" rtl="0" eaLnBrk="1" hangingPunct="1">
              <a:spcBef>
                <a:spcPct val="50000"/>
              </a:spcBef>
            </a:pPr>
            <a:r>
              <a:rPr lang="en-US" altLang="en-US" sz="2600" b="1">
                <a:solidFill>
                  <a:srgbClr val="339933"/>
                </a:solidFill>
                <a:latin typeface="Arial" panose="020B0604020202020204" pitchFamily="34" charset="0"/>
                <a:cs typeface="Arial" panose="020B0604020202020204" pitchFamily="34" charset="0"/>
              </a:rPr>
              <a:t>The opposing forces partially compensate for each other, resulting in a </a:t>
            </a:r>
            <a:r>
              <a:rPr lang="en-US" altLang="en-US" sz="2600" b="1">
                <a:solidFill>
                  <a:srgbClr val="FF0066"/>
                </a:solidFill>
                <a:latin typeface="Arial" panose="020B0604020202020204" pitchFamily="34" charset="0"/>
                <a:cs typeface="Arial" panose="020B0604020202020204" pitchFamily="34" charset="0"/>
              </a:rPr>
              <a:t>relatively small net stabilization </a:t>
            </a:r>
            <a:r>
              <a:rPr lang="en-US" altLang="en-US" sz="2600" b="1">
                <a:solidFill>
                  <a:srgbClr val="339933"/>
                </a:solidFill>
                <a:latin typeface="Arial" panose="020B0604020202020204" pitchFamily="34" charset="0"/>
                <a:cs typeface="Arial" panose="020B0604020202020204" pitchFamily="34" charset="0"/>
              </a:rPr>
              <a:t>(~5-20 kcal/mol)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277813" y="1592263"/>
            <a:ext cx="86455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6000">
                <a:latin typeface="Arial" panose="020B0604020202020204" pitchFamily="34" charset="0"/>
                <a:cs typeface="Arial" panose="020B0604020202020204" pitchFamily="34" charset="0"/>
              </a:rPr>
              <a:t>Protein Denaturation and Adaptation to Extreme Conditions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Denaturation</a:t>
            </a:r>
          </a:p>
        </p:txBody>
      </p:sp>
      <p:sp>
        <p:nvSpPr>
          <p:cNvPr id="5" name="Text Box 4"/>
          <p:cNvSpPr txBox="1">
            <a:spLocks noChangeArrowheads="1"/>
          </p:cNvSpPr>
          <p:nvPr/>
        </p:nvSpPr>
        <p:spPr bwMode="auto">
          <a:xfrm>
            <a:off x="117475" y="719138"/>
            <a:ext cx="89011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ea typeface="Times New Roman (Hebrew)" charset="0"/>
                <a:cs typeface="Times New Roman (Hebrew)" charset="0"/>
              </a:defRPr>
            </a:lvl1pPr>
            <a:lvl2pPr marL="742950" indent="-285750" eaLnBrk="0" hangingPunct="0">
              <a:defRPr sz="2400">
                <a:solidFill>
                  <a:schemeClr val="tx1"/>
                </a:solidFill>
                <a:latin typeface="Times New Roman" panose="02020603050405020304" pitchFamily="18" charset="0"/>
                <a:ea typeface="Times New Roman (Hebrew)" charset="0"/>
                <a:cs typeface="Times New Roman (Hebrew)" charset="0"/>
              </a:defRPr>
            </a:lvl2pPr>
            <a:lvl3pPr marL="1143000" indent="-228600" eaLnBrk="0" hangingPunct="0">
              <a:defRPr sz="2400">
                <a:solidFill>
                  <a:schemeClr val="tx1"/>
                </a:solidFill>
                <a:latin typeface="Times New Roman" panose="02020603050405020304" pitchFamily="18" charset="0"/>
                <a:ea typeface="Times New Roman (Hebrew)" charset="0"/>
                <a:cs typeface="Times New Roman (Hebrew)" charset="0"/>
              </a:defRPr>
            </a:lvl3pPr>
            <a:lvl4pPr marL="1600200" indent="-228600" eaLnBrk="0" hangingPunct="0">
              <a:defRPr sz="2400">
                <a:solidFill>
                  <a:schemeClr val="tx1"/>
                </a:solidFill>
                <a:latin typeface="Times New Roman" panose="02020603050405020304" pitchFamily="18" charset="0"/>
                <a:ea typeface="Times New Roman (Hebrew)" charset="0"/>
                <a:cs typeface="Times New Roman (Hebrew)" charset="0"/>
              </a:defRPr>
            </a:lvl4pPr>
            <a:lvl5pPr marL="2057400" indent="-228600" eaLnBrk="0" hangingPunct="0">
              <a:defRPr sz="2400">
                <a:solidFill>
                  <a:schemeClr val="tx1"/>
                </a:solidFill>
                <a:latin typeface="Times New Roman" panose="02020603050405020304" pitchFamily="18" charset="0"/>
                <a:ea typeface="Times New Roman (Hebrew)" charset="0"/>
                <a:cs typeface="Times New Roman (Hebrew)" charset="0"/>
              </a:defRPr>
            </a:lvl5pPr>
            <a:lvl6pPr marL="25146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6pPr>
            <a:lvl7pPr marL="29718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7pPr>
            <a:lvl8pPr marL="34290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8pPr>
            <a:lvl9pPr marL="38862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9pPr>
          </a:lstStyle>
          <a:p>
            <a:pPr eaLnBrk="1" hangingPunct="1">
              <a:spcBef>
                <a:spcPct val="50000"/>
              </a:spcBef>
              <a:buFontTx/>
              <a:buChar char="•"/>
              <a:defRPr/>
            </a:pPr>
            <a:r>
              <a:rPr lang="en-US" altLang="en-US" sz="2600" b="1" dirty="0" smtClean="0">
                <a:solidFill>
                  <a:srgbClr val="339933"/>
                </a:solidFill>
                <a:latin typeface="Arial" panose="020B0604020202020204" pitchFamily="34" charset="0"/>
                <a:cs typeface="Arial" panose="020B0604020202020204" pitchFamily="34" charset="0"/>
              </a:rPr>
              <a:t>Denaturation</a:t>
            </a:r>
          </a:p>
          <a:p>
            <a:pPr lvl="1" eaLnBrk="1" hangingPunct="1">
              <a:spcBef>
                <a:spcPct val="50000"/>
              </a:spcBef>
              <a:buFontTx/>
              <a:buChar char="•"/>
              <a:defRPr/>
            </a:pPr>
            <a:r>
              <a:rPr lang="en-US" altLang="en-US" sz="2600" b="1" dirty="0" smtClean="0">
                <a:latin typeface="+mj-lt"/>
                <a:cs typeface="Arial" panose="020B0604020202020204" pitchFamily="34" charset="0"/>
              </a:rPr>
              <a:t> </a:t>
            </a:r>
            <a:r>
              <a:rPr lang="en-US" altLang="en-US" sz="2600" dirty="0" smtClean="0">
                <a:latin typeface="+mj-lt"/>
                <a:cs typeface="Arial" panose="020B0604020202020204" pitchFamily="34" charset="0"/>
              </a:rPr>
              <a:t>Loss of protein activity due to environmental changes</a:t>
            </a:r>
          </a:p>
          <a:p>
            <a:pPr lvl="1" eaLnBrk="1" hangingPunct="1">
              <a:spcBef>
                <a:spcPct val="50000"/>
              </a:spcBef>
              <a:buFontTx/>
              <a:buChar char="•"/>
              <a:defRPr/>
            </a:pPr>
            <a:r>
              <a:rPr lang="en-US" altLang="en-US" sz="2600" dirty="0" smtClean="0">
                <a:latin typeface="+mj-lt"/>
                <a:cs typeface="Arial" panose="020B0604020202020204" pitchFamily="34" charset="0"/>
              </a:rPr>
              <a:t>Results from changes in protein structure or dynamics</a:t>
            </a:r>
          </a:p>
          <a:p>
            <a:pPr lvl="1" eaLnBrk="1" hangingPunct="1">
              <a:spcBef>
                <a:spcPct val="50000"/>
              </a:spcBef>
              <a:buFontTx/>
              <a:buChar char="•"/>
              <a:defRPr/>
            </a:pPr>
            <a:r>
              <a:rPr lang="en-US" altLang="en-US" sz="2600" dirty="0" smtClean="0">
                <a:latin typeface="+mj-lt"/>
                <a:cs typeface="Arial" panose="020B0604020202020204" pitchFamily="34" charset="0"/>
              </a:rPr>
              <a:t>Used to study protein stability and the folding process</a:t>
            </a:r>
          </a:p>
        </p:txBody>
      </p:sp>
      <p:grpSp>
        <p:nvGrpSpPr>
          <p:cNvPr id="59396" name="Group 2"/>
          <p:cNvGrpSpPr>
            <a:grpSpLocks/>
          </p:cNvGrpSpPr>
          <p:nvPr/>
        </p:nvGrpSpPr>
        <p:grpSpPr bwMode="auto">
          <a:xfrm>
            <a:off x="1327150" y="2998787"/>
            <a:ext cx="6819900" cy="3417540"/>
            <a:chOff x="1326441" y="3342290"/>
            <a:chExt cx="6819900" cy="3416886"/>
          </a:xfrm>
        </p:grpSpPr>
        <p:pic>
          <p:nvPicPr>
            <p:cNvPr id="59397" name="Picture 6" descr="Image result for protein denaturation"/>
            <p:cNvPicPr>
              <a:picLocks noChangeAspect="1" noChangeArrowheads="1"/>
            </p:cNvPicPr>
            <p:nvPr/>
          </p:nvPicPr>
          <p:blipFill>
            <a:blip r:embed="rId3">
              <a:extLst>
                <a:ext uri="{28A0092B-C50C-407E-A947-70E740481C1C}">
                  <a14:useLocalDpi xmlns:a14="http://schemas.microsoft.com/office/drawing/2010/main" val="0"/>
                </a:ext>
              </a:extLst>
            </a:blip>
            <a:srcRect t="14883"/>
            <a:stretch>
              <a:fillRect/>
            </a:stretch>
          </p:blipFill>
          <p:spPr bwMode="auto">
            <a:xfrm>
              <a:off x="1326441" y="3342290"/>
              <a:ext cx="6819900" cy="284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Rectangle 1"/>
            <p:cNvSpPr>
              <a:spLocks noChangeArrowheads="1"/>
            </p:cNvSpPr>
            <p:nvPr/>
          </p:nvSpPr>
          <p:spPr bwMode="auto">
            <a:xfrm>
              <a:off x="2837234" y="6389915"/>
              <a:ext cx="3206968" cy="36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r>
                <a:rPr lang="en-US" altLang="en-US" sz="1800" dirty="0">
                  <a:cs typeface="Times New Roman (Hebrew)" panose="02020603050405020304" pitchFamily="18" charset="0"/>
                </a:rPr>
                <a:t>http://2012books.lardbucket.org/</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Denaturation</a:t>
            </a:r>
          </a:p>
        </p:txBody>
      </p:sp>
      <p:sp>
        <p:nvSpPr>
          <p:cNvPr id="7" name="Text Box 3"/>
          <p:cNvSpPr txBox="1">
            <a:spLocks noChangeArrowheads="1"/>
          </p:cNvSpPr>
          <p:nvPr/>
        </p:nvSpPr>
        <p:spPr bwMode="auto">
          <a:xfrm>
            <a:off x="117475" y="798513"/>
            <a:ext cx="8901113" cy="230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buFontTx/>
              <a:buNone/>
            </a:pPr>
            <a:r>
              <a:rPr lang="en-US" altLang="en-US" sz="2600" b="1" dirty="0">
                <a:solidFill>
                  <a:srgbClr val="339933"/>
                </a:solidFill>
                <a:latin typeface="Arial" panose="020B0604020202020204" pitchFamily="34" charset="0"/>
                <a:cs typeface="Arial" panose="020B0604020202020204" pitchFamily="34" charset="0"/>
              </a:rPr>
              <a:t>Thermal</a:t>
            </a:r>
          </a:p>
          <a:p>
            <a:pPr algn="l" rtl="0" eaLnBrk="1" hangingPunct="1">
              <a:lnSpc>
                <a:spcPct val="130000"/>
              </a:lnSpc>
              <a:spcBef>
                <a:spcPct val="50000"/>
              </a:spcBef>
            </a:pPr>
            <a:r>
              <a:rPr lang="en-US" altLang="en-US" sz="2400" dirty="0">
                <a:latin typeface="Arial" panose="020B0604020202020204" pitchFamily="34" charset="0"/>
                <a:cs typeface="Arial" panose="020B0604020202020204" pitchFamily="34" charset="0"/>
              </a:rPr>
              <a:t>~45 ºC </a:t>
            </a:r>
            <a:r>
              <a:rPr lang="en-US" altLang="en-US" sz="2400" dirty="0" smtClean="0">
                <a:latin typeface="Arial" panose="020B0604020202020204" pitchFamily="34" charset="0"/>
                <a:cs typeface="Arial" panose="020B0604020202020204" pitchFamily="34" charset="0"/>
              </a:rPr>
              <a:t>(~113 ºF) or </a:t>
            </a:r>
            <a:r>
              <a:rPr lang="en-US" altLang="en-US" sz="2400" dirty="0">
                <a:latin typeface="Arial" panose="020B0604020202020204" pitchFamily="34" charset="0"/>
                <a:cs typeface="Arial" panose="020B0604020202020204" pitchFamily="34" charset="0"/>
              </a:rPr>
              <a:t>higher </a:t>
            </a:r>
          </a:p>
          <a:p>
            <a:pPr algn="l" rtl="0" eaLnBrk="1" hangingPunct="1">
              <a:lnSpc>
                <a:spcPct val="130000"/>
              </a:lnSpc>
              <a:spcBef>
                <a:spcPct val="50000"/>
              </a:spcBef>
            </a:pPr>
            <a:r>
              <a:rPr lang="en-US" altLang="en-US" sz="2400" dirty="0">
                <a:latin typeface="Arial" panose="020B0604020202020204" pitchFamily="34" charset="0"/>
                <a:cs typeface="Arial" panose="020B0604020202020204" pitchFamily="34" charset="0"/>
              </a:rPr>
              <a:t>Increased atomic </a:t>
            </a:r>
            <a:r>
              <a:rPr lang="en-US" altLang="en-US" sz="2400" dirty="0" smtClean="0">
                <a:latin typeface="Arial" panose="020B0604020202020204" pitchFamily="34" charset="0"/>
                <a:cs typeface="Arial" panose="020B0604020202020204" pitchFamily="34" charset="0"/>
              </a:rPr>
              <a:t>motions </a:t>
            </a:r>
            <a:r>
              <a:rPr lang="en-US" altLang="en-US" sz="2400" dirty="0">
                <a:latin typeface="Arial" panose="020B0604020202020204" pitchFamily="34" charset="0"/>
                <a:cs typeface="Arial" panose="020B0604020202020204" pitchFamily="34" charset="0"/>
              </a:rPr>
              <a:t>(</a:t>
            </a:r>
            <a:r>
              <a:rPr lang="en-US" altLang="en-US" sz="2400" i="1" dirty="0">
                <a:latin typeface="Arial" panose="020B0604020202020204" pitchFamily="34" charset="0"/>
                <a:cs typeface="Arial" panose="020B0604020202020204" pitchFamily="34" charset="0"/>
              </a:rPr>
              <a:t>K</a:t>
            </a:r>
            <a:r>
              <a:rPr lang="en-US" altLang="en-US" sz="2400" dirty="0">
                <a:latin typeface="Arial" panose="020B0604020202020204" pitchFamily="34" charset="0"/>
                <a:cs typeface="Arial" panose="020B0604020202020204" pitchFamily="34" charset="0"/>
              </a:rPr>
              <a:t> </a:t>
            </a:r>
            <a:r>
              <a:rPr lang="el-GR" altLang="en-US" sz="2400" dirty="0" smtClean="0">
                <a:latin typeface="+mj-lt"/>
                <a:cs typeface="Arial" panose="020B0604020202020204" pitchFamily="34" charset="0"/>
              </a:rPr>
              <a:t>α</a:t>
            </a:r>
            <a:r>
              <a:rPr lang="en-US" altLang="en-US" sz="2400" i="1" dirty="0" smtClean="0">
                <a:latin typeface="Arial" panose="020B0604020202020204" pitchFamily="34" charset="0"/>
                <a:cs typeface="Arial" panose="020B0604020202020204" pitchFamily="34" charset="0"/>
              </a:rPr>
              <a:t> </a:t>
            </a:r>
            <a:r>
              <a:rPr lang="en-US" altLang="en-US" sz="2400" i="1" dirty="0">
                <a:latin typeface="Arial" panose="020B0604020202020204" pitchFamily="34" charset="0"/>
                <a:cs typeface="Arial" panose="020B0604020202020204" pitchFamily="34" charset="0"/>
              </a:rPr>
              <a:t>k</a:t>
            </a:r>
            <a:r>
              <a:rPr lang="en-US" altLang="en-US" sz="2400" i="1" baseline="-25000" dirty="0">
                <a:latin typeface="Arial" panose="020B0604020202020204" pitchFamily="34" charset="0"/>
                <a:cs typeface="Arial" panose="020B0604020202020204" pitchFamily="34" charset="0"/>
              </a:rPr>
              <a:t>B</a:t>
            </a:r>
            <a:r>
              <a:rPr lang="en-US" altLang="en-US" sz="2400" i="1" dirty="0">
                <a:latin typeface="Arial" panose="020B0604020202020204" pitchFamily="34" charset="0"/>
                <a:cs typeface="Arial" panose="020B0604020202020204" pitchFamily="34" charset="0"/>
              </a:rPr>
              <a:t>T</a:t>
            </a:r>
            <a:r>
              <a:rPr lang="en-US" altLang="en-US" sz="2400" dirty="0">
                <a:latin typeface="Arial" panose="020B0604020202020204" pitchFamily="34" charset="0"/>
                <a:cs typeface="Arial" panose="020B0604020202020204" pitchFamily="34" charset="0"/>
              </a:rPr>
              <a:t>)</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sym typeface="Symbol" panose="05050102010706020507" pitchFamily="18" charset="2"/>
              </a:rPr>
              <a:t></a:t>
            </a:r>
            <a:r>
              <a:rPr lang="en-US" altLang="en-US" sz="2400" dirty="0">
                <a:latin typeface="Arial" panose="020B0604020202020204" pitchFamily="34" charset="0"/>
                <a:cs typeface="Arial" panose="020B0604020202020204" pitchFamily="34" charset="0"/>
              </a:rPr>
              <a:t> weakening of non-covalent </a:t>
            </a:r>
            <a:r>
              <a:rPr lang="en-US" altLang="en-US" sz="2400" dirty="0" smtClean="0">
                <a:latin typeface="Arial" panose="020B0604020202020204" pitchFamily="34" charset="0"/>
                <a:cs typeface="Arial" panose="020B0604020202020204" pitchFamily="34" charset="0"/>
              </a:rPr>
              <a:t>interactions</a:t>
            </a:r>
            <a:endParaRPr lang="en-US" altLang="en-US" sz="2400" dirty="0">
              <a:latin typeface="Arial" panose="020B0604020202020204" pitchFamily="34" charset="0"/>
              <a:cs typeface="Arial" panose="020B0604020202020204" pitchFamily="34" charset="0"/>
            </a:endParaRPr>
          </a:p>
        </p:txBody>
      </p:sp>
      <p:sp>
        <p:nvSpPr>
          <p:cNvPr id="8" name="Text Box 4"/>
          <p:cNvSpPr txBox="1">
            <a:spLocks noChangeArrowheads="1"/>
          </p:cNvSpPr>
          <p:nvPr/>
        </p:nvSpPr>
        <p:spPr bwMode="auto">
          <a:xfrm>
            <a:off x="117475" y="3756248"/>
            <a:ext cx="9026525" cy="278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buFontTx/>
              <a:buNone/>
            </a:pPr>
            <a:r>
              <a:rPr lang="en-US" altLang="en-US" sz="2600" b="1" dirty="0">
                <a:solidFill>
                  <a:srgbClr val="339933"/>
                </a:solidFill>
                <a:latin typeface="Arial" panose="020B0604020202020204" pitchFamily="34" charset="0"/>
                <a:cs typeface="Arial" panose="020B0604020202020204" pitchFamily="34" charset="0"/>
              </a:rPr>
              <a:t>Cold</a:t>
            </a:r>
          </a:p>
          <a:p>
            <a:pPr algn="l" rtl="0" eaLnBrk="1" hangingPunct="1">
              <a:lnSpc>
                <a:spcPct val="130000"/>
              </a:lnSpc>
              <a:spcBef>
                <a:spcPct val="50000"/>
              </a:spcBef>
            </a:pPr>
            <a:r>
              <a:rPr lang="en-US" altLang="en-US" sz="2400" dirty="0">
                <a:latin typeface="Arial" panose="020B0604020202020204" pitchFamily="34" charset="0"/>
                <a:cs typeface="Arial" panose="020B0604020202020204" pitchFamily="34" charset="0"/>
              </a:rPr>
              <a:t>0 - 5 ºC </a:t>
            </a:r>
            <a:r>
              <a:rPr lang="en-US" altLang="en-US" sz="2400" dirty="0" smtClean="0">
                <a:latin typeface="Arial" panose="020B0604020202020204" pitchFamily="34" charset="0"/>
                <a:cs typeface="Arial" panose="020B0604020202020204" pitchFamily="34" charset="0"/>
              </a:rPr>
              <a:t>(32-41 ºF): </a:t>
            </a:r>
            <a:r>
              <a:rPr lang="en-US" altLang="en-US" sz="2400" dirty="0">
                <a:latin typeface="Arial" panose="020B0604020202020204" pitchFamily="34" charset="0"/>
                <a:cs typeface="Arial" panose="020B0604020202020204" pitchFamily="34" charset="0"/>
              </a:rPr>
              <a:t>decreased dynamics </a:t>
            </a:r>
            <a:r>
              <a:rPr lang="en-US" altLang="en-US" sz="2400" dirty="0">
                <a:latin typeface="Arial" panose="020B0604020202020204" pitchFamily="34" charset="0"/>
                <a:cs typeface="Arial" panose="020B0604020202020204" pitchFamily="34" charset="0"/>
                <a:sym typeface="Symbol" panose="05050102010706020507" pitchFamily="18" charset="2"/>
              </a:rPr>
              <a:t> reversible </a:t>
            </a:r>
            <a:r>
              <a:rPr lang="en-US" altLang="en-US" sz="2400" dirty="0">
                <a:latin typeface="Arial" panose="020B0604020202020204" pitchFamily="34" charset="0"/>
                <a:cs typeface="Arial" panose="020B0604020202020204" pitchFamily="34" charset="0"/>
              </a:rPr>
              <a:t>drop in activity</a:t>
            </a:r>
          </a:p>
          <a:p>
            <a:pPr algn="l" rtl="0" eaLnBrk="1" hangingPunct="1">
              <a:lnSpc>
                <a:spcPct val="130000"/>
              </a:lnSpc>
              <a:spcBef>
                <a:spcPct val="50000"/>
              </a:spcBef>
            </a:pPr>
            <a:r>
              <a:rPr lang="en-US" altLang="en-US" sz="2400" dirty="0">
                <a:latin typeface="Arial" panose="020B0604020202020204" pitchFamily="34" charset="0"/>
                <a:cs typeface="Arial" panose="020B0604020202020204" pitchFamily="34" charset="0"/>
              </a:rPr>
              <a:t>&lt; 0 </a:t>
            </a:r>
            <a:r>
              <a:rPr lang="en-US" altLang="en-US" sz="2400" dirty="0" smtClean="0">
                <a:latin typeface="Arial" panose="020B0604020202020204" pitchFamily="34" charset="0"/>
                <a:cs typeface="Arial" panose="020B0604020202020204" pitchFamily="34" charset="0"/>
              </a:rPr>
              <a:t>ºC (</a:t>
            </a:r>
            <a:r>
              <a:rPr lang="en-US" altLang="en-US" sz="2400" dirty="0">
                <a:latin typeface="Arial" panose="020B0604020202020204" pitchFamily="34" charset="0"/>
                <a:cs typeface="Arial" panose="020B0604020202020204" pitchFamily="34" charset="0"/>
              </a:rPr>
              <a:t>32 ºF): ice formation </a:t>
            </a:r>
            <a:r>
              <a:rPr lang="en-US" altLang="en-US" sz="2400" dirty="0">
                <a:latin typeface="Arial" panose="020B0604020202020204" pitchFamily="34" charset="0"/>
                <a:cs typeface="Arial" panose="020B0604020202020204" pitchFamily="34" charset="0"/>
                <a:sym typeface="Symbol" panose="05050102010706020507" pitchFamily="18" charset="2"/>
              </a:rPr>
              <a:t> loss of solubility  sedimentation  </a:t>
            </a:r>
            <a:r>
              <a:rPr lang="en-US" altLang="en-US" sz="2400" dirty="0" smtClean="0">
                <a:latin typeface="Arial" panose="020B0604020202020204" pitchFamily="34" charset="0"/>
                <a:cs typeface="Arial" panose="020B0604020202020204" pitchFamily="34" charset="0"/>
                <a:sym typeface="Symbol" panose="05050102010706020507" pitchFamily="18" charset="2"/>
              </a:rPr>
              <a:t>loss </a:t>
            </a:r>
            <a:r>
              <a:rPr lang="en-US" altLang="en-US" sz="2400" dirty="0">
                <a:latin typeface="Arial" panose="020B0604020202020204" pitchFamily="34" charset="0"/>
                <a:cs typeface="Arial" panose="020B0604020202020204" pitchFamily="34" charset="0"/>
                <a:sym typeface="Symbol" panose="05050102010706020507" pitchFamily="18" charset="2"/>
              </a:rPr>
              <a:t>of activity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Denaturation</a:t>
            </a:r>
          </a:p>
        </p:txBody>
      </p:sp>
      <p:sp>
        <p:nvSpPr>
          <p:cNvPr id="63491" name="Text Box 3"/>
          <p:cNvSpPr txBox="1">
            <a:spLocks noChangeArrowheads="1"/>
          </p:cNvSpPr>
          <p:nvPr/>
        </p:nvSpPr>
        <p:spPr bwMode="auto">
          <a:xfrm>
            <a:off x="117475" y="719138"/>
            <a:ext cx="8901113"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buFontTx/>
              <a:buNone/>
            </a:pPr>
            <a:r>
              <a:rPr lang="en-US" altLang="en-US" sz="2600" b="1">
                <a:solidFill>
                  <a:srgbClr val="339933"/>
                </a:solidFill>
                <a:latin typeface="Arial" panose="020B0604020202020204" pitchFamily="34" charset="0"/>
                <a:cs typeface="Arial" panose="020B0604020202020204" pitchFamily="34" charset="0"/>
              </a:rPr>
              <a:t>pH-induced</a:t>
            </a:r>
          </a:p>
          <a:p>
            <a:pPr algn="l" rtl="0" eaLnBrk="1" hangingPunct="1">
              <a:lnSpc>
                <a:spcPct val="130000"/>
              </a:lnSpc>
              <a:spcBef>
                <a:spcPct val="50000"/>
              </a:spcBef>
            </a:pPr>
            <a:r>
              <a:rPr lang="en-US" altLang="en-US" sz="2200">
                <a:latin typeface="Arial" panose="020B0604020202020204" pitchFamily="34" charset="0"/>
                <a:cs typeface="Arial" panose="020B0604020202020204" pitchFamily="34" charset="0"/>
              </a:rPr>
              <a:t>Due to changes in protonation &amp; ionization of residues</a:t>
            </a:r>
          </a:p>
          <a:p>
            <a:pPr algn="l" rtl="0" eaLnBrk="1" hangingPunct="1">
              <a:lnSpc>
                <a:spcPct val="130000"/>
              </a:lnSpc>
              <a:spcBef>
                <a:spcPct val="50000"/>
              </a:spcBef>
            </a:pPr>
            <a:r>
              <a:rPr lang="en-US" altLang="en-US" sz="2200" b="1">
                <a:latin typeface="Arial" panose="020B0604020202020204" pitchFamily="34" charset="0"/>
                <a:cs typeface="Arial" panose="020B0604020202020204" pitchFamily="34" charset="0"/>
              </a:rPr>
              <a:t>Direct</a:t>
            </a:r>
            <a:r>
              <a:rPr lang="en-US" altLang="en-US" sz="2200">
                <a:latin typeface="Arial" panose="020B0604020202020204" pitchFamily="34" charset="0"/>
                <a:cs typeface="Arial" panose="020B0604020202020204" pitchFamily="34" charset="0"/>
              </a:rPr>
              <a:t> – changes in catalytic or ligand-binding residues</a:t>
            </a:r>
          </a:p>
          <a:p>
            <a:pPr algn="l" rtl="0" eaLnBrk="1" hangingPunct="1">
              <a:lnSpc>
                <a:spcPct val="130000"/>
              </a:lnSpc>
              <a:spcBef>
                <a:spcPct val="50000"/>
              </a:spcBef>
            </a:pPr>
            <a:r>
              <a:rPr lang="en-US" altLang="en-US" sz="2200" b="1">
                <a:latin typeface="Arial" panose="020B0604020202020204" pitchFamily="34" charset="0"/>
                <a:cs typeface="Arial" panose="020B0604020202020204" pitchFamily="34" charset="0"/>
              </a:rPr>
              <a:t>Indirect</a:t>
            </a:r>
            <a:r>
              <a:rPr lang="en-US" altLang="en-US" sz="2200">
                <a:latin typeface="Arial" panose="020B0604020202020204" pitchFamily="34" charset="0"/>
                <a:cs typeface="Arial" panose="020B0604020202020204" pitchFamily="34" charset="0"/>
              </a:rPr>
              <a:t> – unfavorable change in the electrostatic free energy of the folded state </a:t>
            </a:r>
            <a:r>
              <a:rPr lang="en-US" altLang="en-US" sz="2200">
                <a:latin typeface="Arial" panose="020B0604020202020204" pitchFamily="34" charset="0"/>
                <a:cs typeface="Arial" panose="020B0604020202020204" pitchFamily="34" charset="0"/>
                <a:sym typeface="Symbol" panose="05050102010706020507" pitchFamily="18" charset="2"/>
              </a:rPr>
              <a:t> </a:t>
            </a:r>
            <a:r>
              <a:rPr lang="en-US" altLang="en-US" sz="2200">
                <a:latin typeface="Arial" panose="020B0604020202020204" pitchFamily="34" charset="0"/>
                <a:cs typeface="Arial" panose="020B0604020202020204" pitchFamily="34" charset="0"/>
              </a:rPr>
              <a:t>structural changes</a:t>
            </a:r>
          </a:p>
        </p:txBody>
      </p:sp>
      <p:grpSp>
        <p:nvGrpSpPr>
          <p:cNvPr id="63492" name="Group 3"/>
          <p:cNvGrpSpPr>
            <a:grpSpLocks/>
          </p:cNvGrpSpPr>
          <p:nvPr/>
        </p:nvGrpSpPr>
        <p:grpSpPr bwMode="auto">
          <a:xfrm>
            <a:off x="153988" y="3336243"/>
            <a:ext cx="8861425" cy="3184525"/>
            <a:chOff x="154629" y="3531478"/>
            <a:chExt cx="8860247" cy="3184638"/>
          </a:xfrm>
        </p:grpSpPr>
        <p:grpSp>
          <p:nvGrpSpPr>
            <p:cNvPr id="63493" name="Group 5"/>
            <p:cNvGrpSpPr>
              <a:grpSpLocks/>
            </p:cNvGrpSpPr>
            <p:nvPr/>
          </p:nvGrpSpPr>
          <p:grpSpPr bwMode="auto">
            <a:xfrm>
              <a:off x="154629" y="3531478"/>
              <a:ext cx="3515711" cy="3184638"/>
              <a:chOff x="5186855" y="3153101"/>
              <a:chExt cx="3515711" cy="3184638"/>
            </a:xfrm>
          </p:grpSpPr>
          <p:pic>
            <p:nvPicPr>
              <p:cNvPr id="63517" name="Picture 6"/>
              <p:cNvPicPr>
                <a:picLocks noChangeAspect="1"/>
              </p:cNvPicPr>
              <p:nvPr/>
            </p:nvPicPr>
            <p:blipFill>
              <a:blip r:embed="rId3">
                <a:extLst>
                  <a:ext uri="{28A0092B-C50C-407E-A947-70E740481C1C}">
                    <a14:useLocalDpi xmlns:a14="http://schemas.microsoft.com/office/drawing/2010/main" val="0"/>
                  </a:ext>
                </a:extLst>
              </a:blip>
              <a:srcRect l="3725" t="11009" r="2522" b="4066"/>
              <a:stretch>
                <a:fillRect/>
              </a:stretch>
            </p:blipFill>
            <p:spPr bwMode="auto">
              <a:xfrm>
                <a:off x="5186855" y="3153101"/>
                <a:ext cx="3515711" cy="31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518" name="Group 7"/>
              <p:cNvGrpSpPr>
                <a:grpSpLocks/>
              </p:cNvGrpSpPr>
              <p:nvPr/>
            </p:nvGrpSpPr>
            <p:grpSpPr bwMode="auto">
              <a:xfrm>
                <a:off x="6273127" y="4403863"/>
                <a:ext cx="357791" cy="461665"/>
                <a:chOff x="6273127" y="4388097"/>
                <a:chExt cx="357791" cy="461665"/>
              </a:xfrm>
            </p:grpSpPr>
            <p:sp>
              <p:nvSpPr>
                <p:cNvPr id="19" name="Oval 18"/>
                <p:cNvSpPr/>
                <p:nvPr/>
              </p:nvSpPr>
              <p:spPr>
                <a:xfrm>
                  <a:off x="6283672" y="4456593"/>
                  <a:ext cx="347616" cy="35561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dirty="0"/>
                </a:p>
              </p:txBody>
            </p:sp>
            <p:sp>
              <p:nvSpPr>
                <p:cNvPr id="63530" name="TextBox 19"/>
                <p:cNvSpPr txBox="1">
                  <a:spLocks noChangeArrowheads="1"/>
                </p:cNvSpPr>
                <p:nvPr/>
              </p:nvSpPr>
              <p:spPr bwMode="auto">
                <a:xfrm>
                  <a:off x="6273127" y="4388097"/>
                  <a:ext cx="357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r>
                    <a:rPr lang="en-US" altLang="en-US" sz="2400" b="1">
                      <a:cs typeface="Times New Roman (Hebrew)" panose="02020603050405020304" pitchFamily="18" charset="0"/>
                    </a:rPr>
                    <a:t>+</a:t>
                  </a:r>
                </a:p>
              </p:txBody>
            </p:sp>
          </p:grpSp>
          <p:grpSp>
            <p:nvGrpSpPr>
              <p:cNvPr id="63519" name="Group 8"/>
              <p:cNvGrpSpPr>
                <a:grpSpLocks/>
              </p:cNvGrpSpPr>
              <p:nvPr/>
            </p:nvGrpSpPr>
            <p:grpSpPr bwMode="auto">
              <a:xfrm>
                <a:off x="7098054" y="4347079"/>
                <a:ext cx="346841" cy="523220"/>
                <a:chOff x="7098054" y="4347079"/>
                <a:chExt cx="346841" cy="523220"/>
              </a:xfrm>
            </p:grpSpPr>
            <p:sp>
              <p:nvSpPr>
                <p:cNvPr id="17" name="Oval 16"/>
                <p:cNvSpPr/>
                <p:nvPr/>
              </p:nvSpPr>
              <p:spPr>
                <a:xfrm>
                  <a:off x="7097951" y="4494585"/>
                  <a:ext cx="347616" cy="35561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63528" name="TextBox 17"/>
                <p:cNvSpPr txBox="1">
                  <a:spLocks noChangeArrowheads="1"/>
                </p:cNvSpPr>
                <p:nvPr/>
              </p:nvSpPr>
              <p:spPr bwMode="auto">
                <a:xfrm>
                  <a:off x="7119421" y="4347079"/>
                  <a:ext cx="3048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r>
                    <a:rPr lang="en-US" altLang="en-US" sz="2800" b="1">
                      <a:cs typeface="Times New Roman (Hebrew)" panose="02020603050405020304" pitchFamily="18" charset="0"/>
                    </a:rPr>
                    <a:t>-</a:t>
                  </a:r>
                  <a:endParaRPr lang="en-US" altLang="en-US" sz="2400" b="1">
                    <a:cs typeface="Times New Roman (Hebrew)" panose="02020603050405020304" pitchFamily="18" charset="0"/>
                  </a:endParaRPr>
                </a:p>
              </p:txBody>
            </p:sp>
          </p:grpSp>
          <p:cxnSp>
            <p:nvCxnSpPr>
              <p:cNvPr id="10" name="Straight Arrow Connector 9"/>
              <p:cNvCxnSpPr/>
              <p:nvPr/>
            </p:nvCxnSpPr>
            <p:spPr>
              <a:xfrm>
                <a:off x="6624939" y="4675567"/>
                <a:ext cx="447616" cy="0"/>
              </a:xfrm>
              <a:prstGeom prst="straightConnector1">
                <a:avLst/>
              </a:prstGeom>
              <a:ln w="57150">
                <a:solidFill>
                  <a:srgbClr val="FF99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945579" y="4677155"/>
                <a:ext cx="309521" cy="1428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443988" y="4121510"/>
                <a:ext cx="0" cy="3238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55099" y="4856548"/>
                <a:ext cx="0" cy="323861"/>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475726" y="4670805"/>
                <a:ext cx="307934" cy="15876"/>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280489" y="4099285"/>
                <a:ext cx="0" cy="3238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290013" y="4834323"/>
                <a:ext cx="0" cy="323861"/>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3494" name="Group 1"/>
            <p:cNvGrpSpPr>
              <a:grpSpLocks/>
            </p:cNvGrpSpPr>
            <p:nvPr/>
          </p:nvGrpSpPr>
          <p:grpSpPr bwMode="auto">
            <a:xfrm>
              <a:off x="5499165" y="3531478"/>
              <a:ext cx="3515711" cy="3184638"/>
              <a:chOff x="4994663" y="3531478"/>
              <a:chExt cx="3515711" cy="3184638"/>
            </a:xfrm>
          </p:grpSpPr>
          <p:grpSp>
            <p:nvGrpSpPr>
              <p:cNvPr id="63505" name="Group 20"/>
              <p:cNvGrpSpPr>
                <a:grpSpLocks/>
              </p:cNvGrpSpPr>
              <p:nvPr/>
            </p:nvGrpSpPr>
            <p:grpSpPr bwMode="auto">
              <a:xfrm>
                <a:off x="4994663" y="3531478"/>
                <a:ext cx="3515711" cy="3184638"/>
                <a:chOff x="5186855" y="3153101"/>
                <a:chExt cx="3515711" cy="3184638"/>
              </a:xfrm>
            </p:grpSpPr>
            <p:pic>
              <p:nvPicPr>
                <p:cNvPr id="63507" name="Picture 21"/>
                <p:cNvPicPr>
                  <a:picLocks noChangeAspect="1"/>
                </p:cNvPicPr>
                <p:nvPr/>
              </p:nvPicPr>
              <p:blipFill>
                <a:blip r:embed="rId3">
                  <a:extLst>
                    <a:ext uri="{28A0092B-C50C-407E-A947-70E740481C1C}">
                      <a14:useLocalDpi xmlns:a14="http://schemas.microsoft.com/office/drawing/2010/main" val="0"/>
                    </a:ext>
                  </a:extLst>
                </a:blip>
                <a:srcRect l="3725" t="11009" r="2522" b="4066"/>
                <a:stretch>
                  <a:fillRect/>
                </a:stretch>
              </p:blipFill>
              <p:spPr bwMode="auto">
                <a:xfrm>
                  <a:off x="5186855" y="3153101"/>
                  <a:ext cx="3515711" cy="31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508" name="Group 22"/>
                <p:cNvGrpSpPr>
                  <a:grpSpLocks/>
                </p:cNvGrpSpPr>
                <p:nvPr/>
              </p:nvGrpSpPr>
              <p:grpSpPr bwMode="auto">
                <a:xfrm>
                  <a:off x="6273127" y="4403863"/>
                  <a:ext cx="357791" cy="461665"/>
                  <a:chOff x="6273127" y="4388097"/>
                  <a:chExt cx="357791" cy="461665"/>
                </a:xfrm>
              </p:grpSpPr>
              <p:sp>
                <p:nvSpPr>
                  <p:cNvPr id="34" name="Oval 33"/>
                  <p:cNvSpPr/>
                  <p:nvPr/>
                </p:nvSpPr>
                <p:spPr>
                  <a:xfrm>
                    <a:off x="6283538" y="4456593"/>
                    <a:ext cx="347615" cy="35561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dirty="0"/>
                  </a:p>
                </p:txBody>
              </p:sp>
              <p:sp>
                <p:nvSpPr>
                  <p:cNvPr id="63516" name="TextBox 34"/>
                  <p:cNvSpPr txBox="1">
                    <a:spLocks noChangeArrowheads="1"/>
                  </p:cNvSpPr>
                  <p:nvPr/>
                </p:nvSpPr>
                <p:spPr bwMode="auto">
                  <a:xfrm>
                    <a:off x="6273127" y="4388097"/>
                    <a:ext cx="357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r>
                      <a:rPr lang="en-US" altLang="en-US" sz="2400" b="1">
                        <a:cs typeface="Times New Roman (Hebrew)" panose="02020603050405020304" pitchFamily="18" charset="0"/>
                      </a:rPr>
                      <a:t>+</a:t>
                    </a:r>
                  </a:p>
                </p:txBody>
              </p:sp>
            </p:grpSp>
            <p:grpSp>
              <p:nvGrpSpPr>
                <p:cNvPr id="63509" name="Group 23"/>
                <p:cNvGrpSpPr>
                  <a:grpSpLocks/>
                </p:cNvGrpSpPr>
                <p:nvPr/>
              </p:nvGrpSpPr>
              <p:grpSpPr bwMode="auto">
                <a:xfrm>
                  <a:off x="7098054" y="4347079"/>
                  <a:ext cx="346841" cy="503155"/>
                  <a:chOff x="7098054" y="4347079"/>
                  <a:chExt cx="346841" cy="503155"/>
                </a:xfrm>
              </p:grpSpPr>
              <p:sp>
                <p:nvSpPr>
                  <p:cNvPr id="32" name="Oval 31"/>
                  <p:cNvSpPr/>
                  <p:nvPr/>
                </p:nvSpPr>
                <p:spPr>
                  <a:xfrm>
                    <a:off x="7097816" y="4494585"/>
                    <a:ext cx="347617" cy="35561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63514" name="TextBox 32"/>
                  <p:cNvSpPr txBox="1">
                    <a:spLocks noChangeArrowheads="1"/>
                  </p:cNvSpPr>
                  <p:nvPr/>
                </p:nvSpPr>
                <p:spPr bwMode="auto">
                  <a:xfrm>
                    <a:off x="7239582" y="434707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endParaRPr lang="en-US" altLang="en-US" sz="2400" b="1">
                      <a:cs typeface="Times New Roman (Hebrew)" panose="02020603050405020304" pitchFamily="18" charset="0"/>
                    </a:endParaRPr>
                  </a:p>
                </p:txBody>
              </p:sp>
            </p:grpSp>
            <p:cxnSp>
              <p:nvCxnSpPr>
                <p:cNvPr id="26" name="Straight Arrow Connector 25"/>
                <p:cNvCxnSpPr/>
                <p:nvPr/>
              </p:nvCxnSpPr>
              <p:spPr>
                <a:xfrm flipH="1">
                  <a:off x="5945444" y="4677155"/>
                  <a:ext cx="309522" cy="1428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443853" y="4121510"/>
                  <a:ext cx="0" cy="3238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454965" y="4856548"/>
                  <a:ext cx="0" cy="323861"/>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p:cNvCxnSpPr/>
              <p:nvPr/>
            </p:nvCxnSpPr>
            <p:spPr>
              <a:xfrm flipH="1">
                <a:off x="6410390" y="5044419"/>
                <a:ext cx="309522" cy="14289"/>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3495" name="AutoShape 3"/>
            <p:cNvSpPr>
              <a:spLocks noChangeArrowheads="1"/>
            </p:cNvSpPr>
            <p:nvPr/>
          </p:nvSpPr>
          <p:spPr bwMode="auto">
            <a:xfrm>
              <a:off x="3948339" y="4850602"/>
              <a:ext cx="1336675" cy="451062"/>
            </a:xfrm>
            <a:prstGeom prst="rightArrow">
              <a:avLst>
                <a:gd name="adj1" fmla="val 50000"/>
                <a:gd name="adj2" fmla="val 5059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endParaRPr lang="he-IL" altLang="en-US" sz="2400">
                <a:cs typeface="Times New Roman (Hebrew)" panose="02020603050405020304" pitchFamily="18" charset="0"/>
              </a:endParaRPr>
            </a:p>
          </p:txBody>
        </p:sp>
        <p:sp>
          <p:nvSpPr>
            <p:cNvPr id="63496" name="TextBox 2"/>
            <p:cNvSpPr txBox="1">
              <a:spLocks noChangeArrowheads="1"/>
            </p:cNvSpPr>
            <p:nvPr/>
          </p:nvSpPr>
          <p:spPr bwMode="auto">
            <a:xfrm>
              <a:off x="3884491" y="4411828"/>
              <a:ext cx="1336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0"/>
                </a:spcBef>
                <a:buFontTx/>
                <a:buNone/>
              </a:pPr>
              <a:r>
                <a:rPr lang="en-US" altLang="en-US" sz="2400">
                  <a:cs typeface="Times New Roman (Hebrew)" panose="02020603050405020304" pitchFamily="18" charset="0"/>
                </a:rPr>
                <a:t>pH drop</a:t>
              </a:r>
            </a:p>
          </p:txBody>
        </p:sp>
        <p:grpSp>
          <p:nvGrpSpPr>
            <p:cNvPr id="63497" name="Group 40"/>
            <p:cNvGrpSpPr>
              <a:grpSpLocks/>
            </p:cNvGrpSpPr>
            <p:nvPr/>
          </p:nvGrpSpPr>
          <p:grpSpPr bwMode="auto">
            <a:xfrm>
              <a:off x="3638468" y="5588925"/>
              <a:ext cx="362607" cy="461665"/>
              <a:chOff x="6284077" y="4388097"/>
              <a:chExt cx="362607" cy="461665"/>
            </a:xfrm>
          </p:grpSpPr>
          <p:sp>
            <p:nvSpPr>
              <p:cNvPr id="42" name="Oval 41"/>
              <p:cNvSpPr/>
              <p:nvPr/>
            </p:nvSpPr>
            <p:spPr>
              <a:xfrm>
                <a:off x="6284337" y="4456387"/>
                <a:ext cx="346029" cy="35561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dirty="0"/>
              </a:p>
            </p:txBody>
          </p:sp>
          <p:sp>
            <p:nvSpPr>
              <p:cNvPr id="63504" name="TextBox 42"/>
              <p:cNvSpPr txBox="1">
                <a:spLocks noChangeArrowheads="1"/>
              </p:cNvSpPr>
              <p:nvPr/>
            </p:nvSpPr>
            <p:spPr bwMode="auto">
              <a:xfrm>
                <a:off x="6288893" y="4388097"/>
                <a:ext cx="357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r>
                  <a:rPr lang="en-US" altLang="en-US" sz="2400" b="1">
                    <a:cs typeface="Times New Roman (Hebrew)" panose="02020603050405020304" pitchFamily="18" charset="0"/>
                  </a:rPr>
                  <a:t>+</a:t>
                </a:r>
              </a:p>
            </p:txBody>
          </p:sp>
        </p:grpSp>
        <p:grpSp>
          <p:nvGrpSpPr>
            <p:cNvPr id="63498" name="Group 43"/>
            <p:cNvGrpSpPr>
              <a:grpSpLocks/>
            </p:cNvGrpSpPr>
            <p:nvPr/>
          </p:nvGrpSpPr>
          <p:grpSpPr bwMode="auto">
            <a:xfrm>
              <a:off x="3632992" y="6082123"/>
              <a:ext cx="346841" cy="523220"/>
              <a:chOff x="7098054" y="4347079"/>
              <a:chExt cx="346841" cy="523220"/>
            </a:xfrm>
          </p:grpSpPr>
          <p:sp>
            <p:nvSpPr>
              <p:cNvPr id="45" name="Oval 44"/>
              <p:cNvSpPr/>
              <p:nvPr/>
            </p:nvSpPr>
            <p:spPr>
              <a:xfrm>
                <a:off x="7097441" y="4495280"/>
                <a:ext cx="347617" cy="35402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63502" name="TextBox 45"/>
              <p:cNvSpPr txBox="1">
                <a:spLocks noChangeArrowheads="1"/>
              </p:cNvSpPr>
              <p:nvPr/>
            </p:nvSpPr>
            <p:spPr bwMode="auto">
              <a:xfrm>
                <a:off x="7119421" y="4347079"/>
                <a:ext cx="3048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r>
                  <a:rPr lang="en-US" altLang="en-US" sz="2800" b="1">
                    <a:cs typeface="Times New Roman (Hebrew)" panose="02020603050405020304" pitchFamily="18" charset="0"/>
                  </a:rPr>
                  <a:t>-</a:t>
                </a:r>
                <a:endParaRPr lang="en-US" altLang="en-US" sz="2400" b="1">
                  <a:cs typeface="Times New Roman (Hebrew)" panose="02020603050405020304" pitchFamily="18" charset="0"/>
                </a:endParaRPr>
              </a:p>
            </p:txBody>
          </p:sp>
        </p:grpSp>
        <p:sp>
          <p:nvSpPr>
            <p:cNvPr id="47" name="TextBox 46"/>
            <p:cNvSpPr txBox="1"/>
            <p:nvPr/>
          </p:nvSpPr>
          <p:spPr>
            <a:xfrm>
              <a:off x="3906980" y="5620702"/>
              <a:ext cx="1507925" cy="430227"/>
            </a:xfrm>
            <a:prstGeom prst="rect">
              <a:avLst/>
            </a:prstGeom>
            <a:noFill/>
          </p:spPr>
          <p:txBody>
            <a:bodyPr>
              <a:spAutoFit/>
            </a:bodyPr>
            <a:lstStyle/>
            <a:p>
              <a:pPr algn="ctr" eaLnBrk="1" hangingPunct="1">
                <a:defRPr/>
              </a:pPr>
              <a:r>
                <a:rPr lang="en-US" sz="2200" dirty="0">
                  <a:ea typeface="Times New Roman (Hebrew)" charset="0"/>
                  <a:cs typeface="Times New Roman (Hebrew)" charset="0"/>
                </a:rPr>
                <a:t>Lys-</a:t>
              </a:r>
              <a:r>
                <a:rPr lang="en-US" sz="2200" dirty="0">
                  <a:solidFill>
                    <a:schemeClr val="accent6"/>
                  </a:solidFill>
                  <a:ea typeface="Times New Roman (Hebrew)" charset="0"/>
                  <a:cs typeface="Times New Roman (Hebrew)" charset="0"/>
                </a:rPr>
                <a:t>NH</a:t>
              </a:r>
              <a:r>
                <a:rPr lang="en-US" sz="2200" baseline="-25000" dirty="0">
                  <a:solidFill>
                    <a:schemeClr val="accent6"/>
                  </a:solidFill>
                  <a:ea typeface="Times New Roman (Hebrew)" charset="0"/>
                  <a:cs typeface="Times New Roman (Hebrew)" charset="0"/>
                </a:rPr>
                <a:t>3</a:t>
              </a:r>
              <a:r>
                <a:rPr lang="en-US" sz="2200" baseline="30000" dirty="0">
                  <a:solidFill>
                    <a:schemeClr val="accent6"/>
                  </a:solidFill>
                  <a:ea typeface="Times New Roman (Hebrew)" charset="0"/>
                  <a:cs typeface="Times New Roman (Hebrew)" charset="0"/>
                </a:rPr>
                <a:t>+</a:t>
              </a:r>
              <a:endParaRPr lang="en-US" sz="2200" dirty="0">
                <a:solidFill>
                  <a:schemeClr val="accent6"/>
                </a:solidFill>
                <a:ea typeface="Times New Roman (Hebrew)" charset="0"/>
                <a:cs typeface="Times New Roman (Hebrew)" charset="0"/>
              </a:endParaRPr>
            </a:p>
          </p:txBody>
        </p:sp>
        <p:sp>
          <p:nvSpPr>
            <p:cNvPr id="63500" name="TextBox 47"/>
            <p:cNvSpPr txBox="1">
              <a:spLocks noChangeArrowheads="1"/>
            </p:cNvSpPr>
            <p:nvPr/>
          </p:nvSpPr>
          <p:spPr bwMode="auto">
            <a:xfrm>
              <a:off x="3939155" y="6200860"/>
              <a:ext cx="15074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0"/>
                </a:spcBef>
                <a:buFontTx/>
                <a:buNone/>
              </a:pPr>
              <a:r>
                <a:rPr lang="en-US" altLang="en-US" sz="2200">
                  <a:cs typeface="Times New Roman (Hebrew)" panose="02020603050405020304" pitchFamily="18" charset="0"/>
                </a:rPr>
                <a:t>Asp-</a:t>
              </a:r>
              <a:r>
                <a:rPr lang="en-US" altLang="en-US" sz="2200">
                  <a:solidFill>
                    <a:srgbClr val="FF0000"/>
                  </a:solidFill>
                  <a:cs typeface="Times New Roman (Hebrew)" panose="02020603050405020304" pitchFamily="18" charset="0"/>
                </a:rPr>
                <a:t>COO</a:t>
              </a:r>
              <a:r>
                <a:rPr lang="en-US" altLang="en-US" sz="2200" baseline="30000">
                  <a:solidFill>
                    <a:srgbClr val="FF0000"/>
                  </a:solidFill>
                  <a:cs typeface="Times New Roman (Hebrew)" panose="02020603050405020304" pitchFamily="18" charset="0"/>
                </a:rPr>
                <a:t>-</a:t>
              </a:r>
              <a:endParaRPr lang="en-US" altLang="en-US" sz="2200">
                <a:solidFill>
                  <a:srgbClr val="FF0000"/>
                </a:solidFill>
                <a:cs typeface="Times New Roman (Hebrew)" panose="02020603050405020304" pitchFamily="18"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9813" y="4588329"/>
            <a:ext cx="7094537" cy="193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Text Box 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Denaturation</a:t>
            </a:r>
          </a:p>
        </p:txBody>
      </p:sp>
      <p:sp>
        <p:nvSpPr>
          <p:cNvPr id="65539" name="Text Box 4"/>
          <p:cNvSpPr txBox="1">
            <a:spLocks noChangeArrowheads="1"/>
          </p:cNvSpPr>
          <p:nvPr/>
        </p:nvSpPr>
        <p:spPr bwMode="auto">
          <a:xfrm>
            <a:off x="117475" y="812800"/>
            <a:ext cx="8901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buFontTx/>
              <a:buNone/>
            </a:pPr>
            <a:r>
              <a:rPr lang="en-US" altLang="en-US" sz="2600" b="1">
                <a:solidFill>
                  <a:srgbClr val="339933"/>
                </a:solidFill>
                <a:latin typeface="Arial" panose="020B0604020202020204" pitchFamily="34" charset="0"/>
                <a:cs typeface="Arial" panose="020B0604020202020204" pitchFamily="34" charset="0"/>
              </a:rPr>
              <a:t>Pressure-induced</a:t>
            </a:r>
          </a:p>
          <a:p>
            <a:pPr algn="l" rtl="0" eaLnBrk="1" hangingPunct="1">
              <a:lnSpc>
                <a:spcPct val="130000"/>
              </a:lnSpc>
              <a:spcBef>
                <a:spcPct val="50000"/>
              </a:spcBef>
            </a:pPr>
            <a:r>
              <a:rPr lang="en-US" altLang="en-US" sz="2400">
                <a:latin typeface="Arial" panose="020B0604020202020204" pitchFamily="34" charset="0"/>
                <a:cs typeface="Arial" panose="020B0604020202020204" pitchFamily="34" charset="0"/>
              </a:rPr>
              <a:t>Results from 'pushing' water into protein core</a:t>
            </a:r>
            <a:endParaRPr lang="en-US" altLang="en-US" sz="2400">
              <a:latin typeface="Arial" panose="020B0604020202020204" pitchFamily="34" charset="0"/>
              <a:cs typeface="Arial" panose="020B0604020202020204" pitchFamily="34" charset="0"/>
              <a:sym typeface="Symbol" panose="05050102010706020507" pitchFamily="18" charset="2"/>
            </a:endParaRPr>
          </a:p>
        </p:txBody>
      </p:sp>
      <p:sp>
        <p:nvSpPr>
          <p:cNvPr id="65540" name="Text Box 3"/>
          <p:cNvSpPr txBox="1">
            <a:spLocks noChangeArrowheads="1"/>
          </p:cNvSpPr>
          <p:nvPr/>
        </p:nvSpPr>
        <p:spPr bwMode="auto">
          <a:xfrm>
            <a:off x="117475" y="2422525"/>
            <a:ext cx="8901113"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buFontTx/>
              <a:buNone/>
            </a:pPr>
            <a:r>
              <a:rPr lang="en-US" altLang="en-US" sz="2600" b="1">
                <a:solidFill>
                  <a:srgbClr val="339933"/>
                </a:solidFill>
                <a:latin typeface="Arial" panose="020B0604020202020204" pitchFamily="34" charset="0"/>
                <a:cs typeface="Arial" panose="020B0604020202020204" pitchFamily="34" charset="0"/>
              </a:rPr>
              <a:t>Chemical</a:t>
            </a:r>
          </a:p>
          <a:p>
            <a:pPr algn="l" rtl="0" eaLnBrk="1" hangingPunct="1">
              <a:lnSpc>
                <a:spcPct val="130000"/>
              </a:lnSpc>
              <a:spcBef>
                <a:spcPct val="50000"/>
              </a:spcBef>
            </a:pPr>
            <a:r>
              <a:rPr lang="en-US" altLang="en-US" sz="2400" b="1">
                <a:latin typeface="Arial" panose="020B0604020202020204" pitchFamily="34" charset="0"/>
                <a:cs typeface="Arial" panose="020B0604020202020204" pitchFamily="34" charset="0"/>
              </a:rPr>
              <a:t>Organic solvents </a:t>
            </a:r>
            <a:r>
              <a:rPr lang="en-US" altLang="en-US" sz="2400">
                <a:latin typeface="Arial" panose="020B0604020202020204" pitchFamily="34" charset="0"/>
                <a:cs typeface="Arial" panose="020B0604020202020204" pitchFamily="34" charset="0"/>
              </a:rPr>
              <a:t>– stabilize the unfolded state </a:t>
            </a:r>
          </a:p>
          <a:p>
            <a:pPr algn="l" rtl="0" eaLnBrk="1" hangingPunct="1">
              <a:lnSpc>
                <a:spcPct val="130000"/>
              </a:lnSpc>
              <a:spcBef>
                <a:spcPct val="50000"/>
              </a:spcBef>
            </a:pPr>
            <a:r>
              <a:rPr lang="en-US" altLang="en-US" sz="2400" b="1">
                <a:latin typeface="Arial" panose="020B0604020202020204" pitchFamily="34" charset="0"/>
                <a:cs typeface="Arial" panose="020B0604020202020204" pitchFamily="34" charset="0"/>
              </a:rPr>
              <a:t>Urea/guanidinium chloride </a:t>
            </a:r>
            <a:r>
              <a:rPr lang="en-US" altLang="en-US" sz="2400">
                <a:latin typeface="Arial" panose="020B0604020202020204" pitchFamily="34" charset="0"/>
                <a:cs typeface="Arial" panose="020B0604020202020204" pitchFamily="34" charset="0"/>
              </a:rPr>
              <a:t>– most likely acts by disrupting polar interactions (e.g. backbone-backbone H-bonds)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Adaptation to extreme environments</a:t>
            </a:r>
          </a:p>
        </p:txBody>
      </p:sp>
      <p:sp>
        <p:nvSpPr>
          <p:cNvPr id="66563" name="Text Box 3"/>
          <p:cNvSpPr txBox="1">
            <a:spLocks noChangeArrowheads="1"/>
          </p:cNvSpPr>
          <p:nvPr/>
        </p:nvSpPr>
        <p:spPr bwMode="auto">
          <a:xfrm>
            <a:off x="109538" y="765175"/>
            <a:ext cx="9034462"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buFontTx/>
              <a:buNone/>
            </a:pPr>
            <a:r>
              <a:rPr lang="en-US" altLang="en-US" sz="2600" b="1" dirty="0">
                <a:solidFill>
                  <a:srgbClr val="339933"/>
                </a:solidFill>
                <a:latin typeface="Arial" panose="020B0604020202020204" pitchFamily="34" charset="0"/>
                <a:cs typeface="Arial" panose="020B0604020202020204" pitchFamily="34" charset="0"/>
              </a:rPr>
              <a:t>Hyperthermophiles (80-113 ºC; 176-235 ºF)</a:t>
            </a:r>
          </a:p>
          <a:p>
            <a:pPr algn="l" rtl="0" eaLnBrk="1" hangingPunct="1">
              <a:lnSpc>
                <a:spcPct val="130000"/>
              </a:lnSpc>
              <a:spcBef>
                <a:spcPct val="50000"/>
              </a:spcBef>
            </a:pPr>
            <a:r>
              <a:rPr lang="en-US" altLang="en-US" sz="2400" b="1" dirty="0">
                <a:latin typeface="Arial" panose="020B0604020202020204" pitchFamily="34" charset="0"/>
                <a:cs typeface="Arial" panose="020B0604020202020204" pitchFamily="34" charset="0"/>
              </a:rPr>
              <a:t>Structural </a:t>
            </a:r>
            <a:r>
              <a:rPr lang="en-US" altLang="en-US" sz="2400" b="1" dirty="0" err="1">
                <a:latin typeface="Arial" panose="020B0604020202020204" pitchFamily="34" charset="0"/>
                <a:cs typeface="Arial" panose="020B0604020202020204" pitchFamily="34" charset="0"/>
              </a:rPr>
              <a:t>rigidification</a:t>
            </a:r>
            <a:r>
              <a:rPr lang="en-US" altLang="en-US" sz="2400" b="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 Pro</a:t>
            </a:r>
            <a:r>
              <a:rPr lang="en-US" altLang="en-US" sz="2400" dirty="0">
                <a:latin typeface="Arial" panose="020B0604020202020204" pitchFamily="34" charset="0"/>
                <a:cs typeface="Arial" panose="020B0604020202020204" pitchFamily="34" charset="0"/>
                <a:sym typeface="Symbol" panose="05050102010706020507" pitchFamily="18" charset="2"/>
              </a:rPr>
              <a: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Gly</a:t>
            </a:r>
            <a:r>
              <a:rPr lang="en-US" altLang="en-US" sz="2400" dirty="0">
                <a:latin typeface="Arial" panose="020B0604020202020204" pitchFamily="34" charset="0"/>
                <a:cs typeface="Arial" panose="020B0604020202020204" pitchFamily="34" charset="0"/>
                <a:sym typeface="Symbol" panose="05050102010706020507" pitchFamily="18" charset="2"/>
              </a:rPr>
              <a:t></a:t>
            </a:r>
            <a:r>
              <a:rPr lang="en-US" altLang="en-US" sz="2400" dirty="0">
                <a:latin typeface="Arial" panose="020B0604020202020204" pitchFamily="34" charset="0"/>
                <a:cs typeface="Arial" panose="020B0604020202020204" pitchFamily="34" charset="0"/>
              </a:rPr>
              <a:t> aromatics</a:t>
            </a:r>
            <a:r>
              <a:rPr lang="en-US" altLang="en-US" sz="2400" dirty="0">
                <a:latin typeface="Arial" panose="020B0604020202020204" pitchFamily="34" charset="0"/>
                <a:cs typeface="Arial" panose="020B0604020202020204" pitchFamily="34" charset="0"/>
                <a:sym typeface="Symbol" panose="05050102010706020507" pitchFamily="18" charset="2"/>
              </a:rPr>
              <a:t> </a:t>
            </a:r>
          </a:p>
          <a:p>
            <a:pPr algn="l" rtl="0" eaLnBrk="1" hangingPunct="1">
              <a:lnSpc>
                <a:spcPct val="130000"/>
              </a:lnSpc>
              <a:spcBef>
                <a:spcPct val="50000"/>
              </a:spcBef>
            </a:pPr>
            <a:r>
              <a:rPr lang="en-US" altLang="en-US" sz="2400" b="1" dirty="0">
                <a:latin typeface="Arial" panose="020B0604020202020204" pitchFamily="34" charset="0"/>
                <a:cs typeface="Arial" panose="020B0604020202020204" pitchFamily="34" charset="0"/>
                <a:sym typeface="Symbol" panose="05050102010706020507" pitchFamily="18" charset="2"/>
              </a:rPr>
              <a:t>Strengthening the core </a:t>
            </a:r>
            <a:r>
              <a:rPr lang="en-US" altLang="en-US" sz="2400" dirty="0">
                <a:latin typeface="Arial" panose="020B0604020202020204" pitchFamily="34" charset="0"/>
                <a:cs typeface="Arial" panose="020B0604020202020204" pitchFamily="34" charset="0"/>
                <a:sym typeface="Symbol" panose="05050102010706020507" pitchFamily="18" charset="2"/>
              </a:rPr>
              <a:t>– more nonpolar and secondary structure-promoting residues</a:t>
            </a:r>
            <a:r>
              <a:rPr lang="en-US" altLang="en-US" sz="2400" dirty="0">
                <a:latin typeface="Arial" panose="020B0604020202020204" pitchFamily="34" charset="0"/>
                <a:cs typeface="Arial" panose="020B0604020202020204" pitchFamily="34" charset="0"/>
              </a:rPr>
              <a:t> </a:t>
            </a:r>
          </a:p>
          <a:p>
            <a:pPr algn="l" rtl="0" eaLnBrk="1" hangingPunct="1">
              <a:lnSpc>
                <a:spcPct val="130000"/>
              </a:lnSpc>
              <a:spcBef>
                <a:spcPct val="50000"/>
              </a:spcBef>
            </a:pPr>
            <a:r>
              <a:rPr lang="en-US" altLang="en-US" sz="2400" b="1" dirty="0">
                <a:latin typeface="Arial" panose="020B0604020202020204" pitchFamily="34" charset="0"/>
                <a:cs typeface="Arial" panose="020B0604020202020204" pitchFamily="34" charset="0"/>
                <a:sym typeface="Symbol" panose="05050102010706020507" pitchFamily="18" charset="2"/>
              </a:rPr>
              <a:t>Strengthening of electrostatic interactions inside protein </a:t>
            </a:r>
            <a:r>
              <a:rPr lang="en-US" altLang="en-US" sz="2400" dirty="0">
                <a:latin typeface="Arial" panose="020B0604020202020204" pitchFamily="34" charset="0"/>
                <a:cs typeface="Arial" panose="020B0604020202020204" pitchFamily="34" charset="0"/>
                <a:sym typeface="Symbol" panose="05050102010706020507" pitchFamily="18" charset="2"/>
              </a:rPr>
              <a:t>– more salt bridges</a:t>
            </a:r>
            <a:endParaRPr lang="en-US" altLang="en-US" sz="2400" dirty="0">
              <a:latin typeface="Arial" panose="020B0604020202020204" pitchFamily="34" charset="0"/>
              <a:cs typeface="Arial" panose="020B0604020202020204" pitchFamily="34" charset="0"/>
            </a:endParaRPr>
          </a:p>
          <a:p>
            <a:pPr algn="l" rtl="0" eaLnBrk="1" hangingPunct="1">
              <a:lnSpc>
                <a:spcPct val="130000"/>
              </a:lnSpc>
              <a:spcBef>
                <a:spcPct val="50000"/>
              </a:spcBef>
            </a:pPr>
            <a:r>
              <a:rPr lang="en-US" altLang="en-US" sz="2400" b="1" dirty="0">
                <a:latin typeface="Arial" panose="020B0604020202020204" pitchFamily="34" charset="0"/>
                <a:cs typeface="Arial" panose="020B0604020202020204" pitchFamily="34" charset="0"/>
              </a:rPr>
              <a:t>Strengthening protein-solvent interactions </a:t>
            </a:r>
            <a:r>
              <a:rPr lang="en-US" altLang="en-US" sz="2400" dirty="0">
                <a:latin typeface="Arial" panose="020B0604020202020204" pitchFamily="34" charset="0"/>
                <a:cs typeface="Arial" panose="020B0604020202020204" pitchFamily="34" charset="0"/>
              </a:rPr>
              <a:t>(more H-bonding residues on the surface) – increase solubility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Adaptation to extreme environments</a:t>
            </a:r>
          </a:p>
        </p:txBody>
      </p:sp>
      <p:sp>
        <p:nvSpPr>
          <p:cNvPr id="68611" name="Text Box 3"/>
          <p:cNvSpPr txBox="1">
            <a:spLocks noChangeArrowheads="1"/>
          </p:cNvSpPr>
          <p:nvPr/>
        </p:nvSpPr>
        <p:spPr bwMode="auto">
          <a:xfrm>
            <a:off x="109538" y="781050"/>
            <a:ext cx="9034462"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buFontTx/>
              <a:buNone/>
            </a:pPr>
            <a:r>
              <a:rPr lang="en-US" altLang="en-US" sz="2400" b="1" dirty="0" err="1">
                <a:solidFill>
                  <a:srgbClr val="339933"/>
                </a:solidFill>
                <a:latin typeface="Arial" panose="020B0604020202020204" pitchFamily="34" charset="0"/>
                <a:cs typeface="Arial" panose="020B0604020202020204" pitchFamily="34" charset="0"/>
              </a:rPr>
              <a:t>Psychrophiles</a:t>
            </a:r>
            <a:r>
              <a:rPr lang="en-US" altLang="en-US" sz="2400" b="1" dirty="0">
                <a:solidFill>
                  <a:srgbClr val="339933"/>
                </a:solidFill>
                <a:latin typeface="Arial" panose="020B0604020202020204" pitchFamily="34" charset="0"/>
                <a:cs typeface="Arial" panose="020B0604020202020204" pitchFamily="34" charset="0"/>
              </a:rPr>
              <a:t> (&lt; 15 </a:t>
            </a:r>
            <a:r>
              <a:rPr lang="en-US" altLang="en-US" sz="2400" b="1" dirty="0" smtClean="0">
                <a:solidFill>
                  <a:srgbClr val="339933"/>
                </a:solidFill>
                <a:latin typeface="Arial" panose="020B0604020202020204" pitchFamily="34" charset="0"/>
                <a:cs typeface="Arial" panose="020B0604020202020204" pitchFamily="34" charset="0"/>
              </a:rPr>
              <a:t>ºC; </a:t>
            </a:r>
            <a:r>
              <a:rPr lang="en-US" altLang="en-US" sz="2400" b="1" dirty="0">
                <a:solidFill>
                  <a:srgbClr val="339933"/>
                </a:solidFill>
                <a:latin typeface="Arial" panose="020B0604020202020204" pitchFamily="34" charset="0"/>
                <a:cs typeface="Arial" panose="020B0604020202020204" pitchFamily="34" charset="0"/>
              </a:rPr>
              <a:t>59 ºF) </a:t>
            </a:r>
          </a:p>
          <a:p>
            <a:pPr algn="l" rtl="0" eaLnBrk="1" hangingPunct="1">
              <a:lnSpc>
                <a:spcPct val="130000"/>
              </a:lnSpc>
              <a:spcBef>
                <a:spcPct val="50000"/>
              </a:spcBef>
            </a:pPr>
            <a:r>
              <a:rPr lang="en-US" altLang="en-US" sz="2400" b="1" dirty="0">
                <a:latin typeface="Arial" panose="020B0604020202020204" pitchFamily="34" charset="0"/>
                <a:cs typeface="Arial" panose="020B0604020202020204" pitchFamily="34" charset="0"/>
              </a:rPr>
              <a:t>Increasing the internal dynamics </a:t>
            </a:r>
            <a:r>
              <a:rPr lang="en-US" altLang="en-US" sz="24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sym typeface="Symbol" panose="05050102010706020507" pitchFamily="18" charset="2"/>
              </a:rPr>
              <a:t>polar-small , nonpolar  residues in the core</a:t>
            </a:r>
          </a:p>
          <a:p>
            <a:pPr algn="l" rtl="0" eaLnBrk="1" hangingPunct="1">
              <a:lnSpc>
                <a:spcPct val="130000"/>
              </a:lnSpc>
              <a:spcBef>
                <a:spcPct val="50000"/>
              </a:spcBef>
            </a:pPr>
            <a:r>
              <a:rPr lang="en-US" altLang="en-US" sz="2400" b="1" dirty="0">
                <a:latin typeface="Arial" panose="020B0604020202020204" pitchFamily="34" charset="0"/>
                <a:cs typeface="Arial" panose="020B0604020202020204" pitchFamily="34" charset="0"/>
              </a:rPr>
              <a:t>Strengthening protein-solvent interactions</a:t>
            </a:r>
            <a:r>
              <a:rPr lang="en-US" altLang="en-US" sz="2400" dirty="0">
                <a:latin typeface="Arial" panose="020B0604020202020204" pitchFamily="34" charset="0"/>
                <a:cs typeface="Arial" panose="020B0604020202020204" pitchFamily="34" charset="0"/>
              </a:rPr>
              <a:t> (more H-bonding residues) – increase solubility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Amit\My Documents\Amit\Book\1_Revised_draft\CH2\Figures\PyMol-PovRay files\2-21a.png"/>
          <p:cNvPicPr>
            <a:picLocks noChangeAspect="1" noChangeArrowheads="1"/>
          </p:cNvPicPr>
          <p:nvPr/>
        </p:nvPicPr>
        <p:blipFill>
          <a:blip r:embed="rId3">
            <a:extLst>
              <a:ext uri="{28A0092B-C50C-407E-A947-70E740481C1C}">
                <a14:useLocalDpi xmlns:a14="http://schemas.microsoft.com/office/drawing/2010/main" val="0"/>
              </a:ext>
            </a:extLst>
          </a:blip>
          <a:srcRect l="14194" r="18814" b="12805"/>
          <a:stretch>
            <a:fillRect/>
          </a:stretch>
        </p:blipFill>
        <p:spPr bwMode="auto">
          <a:xfrm>
            <a:off x="228600" y="190500"/>
            <a:ext cx="3840163"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AutoShape 3"/>
          <p:cNvSpPr>
            <a:spLocks noChangeArrowheads="1"/>
          </p:cNvSpPr>
          <p:nvPr/>
        </p:nvSpPr>
        <p:spPr bwMode="auto">
          <a:xfrm>
            <a:off x="4335463" y="2741613"/>
            <a:ext cx="1336675" cy="660400"/>
          </a:xfrm>
          <a:prstGeom prst="rightArrow">
            <a:avLst>
              <a:gd name="adj1" fmla="val 50000"/>
              <a:gd name="adj2" fmla="val 50601"/>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endParaRPr lang="he-IL" altLang="en-US" sz="2400">
              <a:cs typeface="Times New Roman (Hebrew)" panose="02020603050405020304" pitchFamily="18" charset="0"/>
            </a:endParaRPr>
          </a:p>
        </p:txBody>
      </p:sp>
      <p:sp>
        <p:nvSpPr>
          <p:cNvPr id="20484" name="Text Box 4"/>
          <p:cNvSpPr txBox="1">
            <a:spLocks noChangeArrowheads="1"/>
          </p:cNvSpPr>
          <p:nvPr/>
        </p:nvSpPr>
        <p:spPr bwMode="auto">
          <a:xfrm>
            <a:off x="593725" y="5410200"/>
            <a:ext cx="171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400" b="1">
                <a:cs typeface="Times New Roman (Hebrew)" panose="02020603050405020304" pitchFamily="18" charset="0"/>
              </a:rPr>
              <a:t>Unfolded</a:t>
            </a:r>
          </a:p>
        </p:txBody>
      </p:sp>
      <p:sp>
        <p:nvSpPr>
          <p:cNvPr id="20485" name="Text Box 5"/>
          <p:cNvSpPr txBox="1">
            <a:spLocks noChangeArrowheads="1"/>
          </p:cNvSpPr>
          <p:nvPr/>
        </p:nvSpPr>
        <p:spPr bwMode="auto">
          <a:xfrm>
            <a:off x="6486525" y="5383213"/>
            <a:ext cx="171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400" b="1">
                <a:cs typeface="Times New Roman (Hebrew)" panose="02020603050405020304" pitchFamily="18" charset="0"/>
              </a:rPr>
              <a:t>Folded</a:t>
            </a:r>
          </a:p>
        </p:txBody>
      </p:sp>
      <p:pic>
        <p:nvPicPr>
          <p:cNvPr id="20486" name="Picture 6" descr="C:\Documents and Settings\Amit\My Documents\Amit\Book\1_Revised_draft\CH2\Figures\PyMol-PovRay files\2-21b.png"/>
          <p:cNvPicPr>
            <a:picLocks noChangeAspect="1" noChangeArrowheads="1"/>
          </p:cNvPicPr>
          <p:nvPr/>
        </p:nvPicPr>
        <p:blipFill>
          <a:blip r:embed="rId4">
            <a:extLst>
              <a:ext uri="{28A0092B-C50C-407E-A947-70E740481C1C}">
                <a14:useLocalDpi xmlns:a14="http://schemas.microsoft.com/office/drawing/2010/main" val="0"/>
              </a:ext>
            </a:extLst>
          </a:blip>
          <a:srcRect l="6447" t="9055" r="13338" b="10751"/>
          <a:stretch>
            <a:fillRect/>
          </a:stretch>
        </p:blipFill>
        <p:spPr bwMode="auto">
          <a:xfrm>
            <a:off x="6080125" y="1546225"/>
            <a:ext cx="258603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7"/>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Overview</a:t>
            </a:r>
          </a:p>
        </p:txBody>
      </p:sp>
      <p:sp>
        <p:nvSpPr>
          <p:cNvPr id="20488" name="Text Box 9"/>
          <p:cNvSpPr txBox="1">
            <a:spLocks noChangeArrowheads="1"/>
          </p:cNvSpPr>
          <p:nvPr/>
        </p:nvSpPr>
        <p:spPr bwMode="auto">
          <a:xfrm>
            <a:off x="1803400" y="5731669"/>
            <a:ext cx="6188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b="1" dirty="0">
                <a:cs typeface="Times New Roman (Hebrew)" panose="02020603050405020304" pitchFamily="18" charset="0"/>
                <a:sym typeface="Symbol" panose="05050102010706020507" pitchFamily="18" charset="2"/>
              </a:rPr>
              <a:t></a:t>
            </a:r>
            <a:r>
              <a:rPr lang="en-US" altLang="en-US" b="1" dirty="0" err="1">
                <a:cs typeface="Times New Roman (Hebrew)" panose="02020603050405020304" pitchFamily="18" charset="0"/>
                <a:sym typeface="Symbol" panose="05050102010706020507" pitchFamily="18" charset="2"/>
              </a:rPr>
              <a:t>G</a:t>
            </a:r>
            <a:r>
              <a:rPr lang="en-US" altLang="en-US" b="1" i="1" baseline="-25000" dirty="0" err="1">
                <a:cs typeface="Times New Roman (Hebrew)" panose="02020603050405020304" pitchFamily="18" charset="0"/>
                <a:sym typeface="Symbol" panose="05050102010706020507" pitchFamily="18" charset="2"/>
              </a:rPr>
              <a:t>folding</a:t>
            </a:r>
            <a:r>
              <a:rPr lang="en-US" altLang="en-US" b="1" dirty="0">
                <a:cs typeface="Times New Roman (Hebrew)" panose="02020603050405020304" pitchFamily="18" charset="0"/>
                <a:sym typeface="Symbol" panose="05050102010706020507" pitchFamily="18" charset="2"/>
              </a:rPr>
              <a:t> = </a:t>
            </a:r>
            <a:r>
              <a:rPr lang="en-US" altLang="en-US" b="1" i="1" dirty="0" err="1">
                <a:cs typeface="Times New Roman (Hebrew)" panose="02020603050405020304" pitchFamily="18" charset="0"/>
                <a:sym typeface="Symbol" panose="05050102010706020507" pitchFamily="18" charset="2"/>
              </a:rPr>
              <a:t>G</a:t>
            </a:r>
            <a:r>
              <a:rPr lang="en-US" altLang="en-US" b="1" i="1" baseline="-25000" dirty="0" err="1">
                <a:cs typeface="Times New Roman (Hebrew)" panose="02020603050405020304" pitchFamily="18" charset="0"/>
                <a:sym typeface="Symbol" panose="05050102010706020507" pitchFamily="18" charset="2"/>
              </a:rPr>
              <a:t>folded</a:t>
            </a:r>
            <a:r>
              <a:rPr lang="en-US" altLang="en-US" b="1" dirty="0">
                <a:cs typeface="Times New Roman (Hebrew)" panose="02020603050405020304" pitchFamily="18" charset="0"/>
                <a:sym typeface="Symbol" panose="05050102010706020507" pitchFamily="18" charset="2"/>
              </a:rPr>
              <a:t> - </a:t>
            </a:r>
            <a:r>
              <a:rPr lang="en-US" altLang="en-US" b="1" i="1" dirty="0" err="1">
                <a:cs typeface="Times New Roman (Hebrew)" panose="02020603050405020304" pitchFamily="18" charset="0"/>
                <a:sym typeface="Symbol" panose="05050102010706020507" pitchFamily="18" charset="2"/>
              </a:rPr>
              <a:t>G</a:t>
            </a:r>
            <a:r>
              <a:rPr lang="en-US" altLang="en-US" b="1" i="1" baseline="-25000" dirty="0" err="1">
                <a:cs typeface="Times New Roman (Hebrew)" panose="02020603050405020304" pitchFamily="18" charset="0"/>
                <a:sym typeface="Symbol" panose="05050102010706020507" pitchFamily="18" charset="2"/>
              </a:rPr>
              <a:t>unfolded</a:t>
            </a:r>
            <a:endParaRPr lang="en-US" altLang="en-US" b="1" i="1" dirty="0">
              <a:cs typeface="Times New Roman (Hebrew)" panose="02020603050405020304" pitchFamily="18" charset="0"/>
              <a:sym typeface="Symbol" panose="05050102010706020507" pitchFamily="18" charset="2"/>
            </a:endParaRPr>
          </a:p>
        </p:txBody>
      </p:sp>
      <p:sp>
        <p:nvSpPr>
          <p:cNvPr id="20489" name="Text Box 5"/>
          <p:cNvSpPr txBox="1">
            <a:spLocks noChangeArrowheads="1"/>
          </p:cNvSpPr>
          <p:nvPr/>
        </p:nvSpPr>
        <p:spPr bwMode="auto">
          <a:xfrm>
            <a:off x="7132637" y="5853907"/>
            <a:ext cx="171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400" b="1" dirty="0">
                <a:cs typeface="Times New Roman (Hebrew)" panose="02020603050405020304" pitchFamily="18" charset="0"/>
              </a:rPr>
              <a:t>(const. </a:t>
            </a:r>
            <a:r>
              <a:rPr lang="en-US" altLang="en-US" sz="2400" b="1" i="1" dirty="0">
                <a:cs typeface="Times New Roman (Hebrew)" panose="02020603050405020304" pitchFamily="18" charset="0"/>
              </a:rPr>
              <a:t>TP</a:t>
            </a:r>
            <a:r>
              <a:rPr lang="en-US" altLang="en-US" sz="2400" b="1" dirty="0">
                <a:cs typeface="Times New Roman (Hebrew)" panose="02020603050405020304" pitchFamily="18"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703263" y="1797050"/>
            <a:ext cx="76517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6000">
                <a:latin typeface="Arial" panose="020B0604020202020204" pitchFamily="34" charset="0"/>
                <a:cs typeface="Arial" panose="020B0604020202020204" pitchFamily="34" charset="0"/>
              </a:rPr>
              <a:t>Protein Engineering for Increased Stability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Industrial enzymes</a:t>
            </a:r>
          </a:p>
        </p:txBody>
      </p:sp>
      <p:sp>
        <p:nvSpPr>
          <p:cNvPr id="44035" name="Text Box 7"/>
          <p:cNvSpPr txBox="1">
            <a:spLocks noChangeArrowheads="1"/>
          </p:cNvSpPr>
          <p:nvPr/>
        </p:nvSpPr>
        <p:spPr bwMode="auto">
          <a:xfrm>
            <a:off x="211138" y="705755"/>
            <a:ext cx="8901112"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ea typeface="Times New Roman (Hebrew)" charset="0"/>
                <a:cs typeface="Times New Roman (Hebrew)" charset="0"/>
              </a:defRPr>
            </a:lvl1pPr>
            <a:lvl2pPr marL="742950" indent="-285750" eaLnBrk="0" hangingPunct="0">
              <a:defRPr sz="2400">
                <a:solidFill>
                  <a:schemeClr val="tx1"/>
                </a:solidFill>
                <a:latin typeface="Times New Roman" panose="02020603050405020304" pitchFamily="18" charset="0"/>
                <a:ea typeface="Times New Roman (Hebrew)" charset="0"/>
                <a:cs typeface="Times New Roman (Hebrew)" charset="0"/>
              </a:defRPr>
            </a:lvl2pPr>
            <a:lvl3pPr marL="1143000" indent="-228600" eaLnBrk="0" hangingPunct="0">
              <a:defRPr sz="2400">
                <a:solidFill>
                  <a:schemeClr val="tx1"/>
                </a:solidFill>
                <a:latin typeface="Times New Roman" panose="02020603050405020304" pitchFamily="18" charset="0"/>
                <a:ea typeface="Times New Roman (Hebrew)" charset="0"/>
                <a:cs typeface="Times New Roman (Hebrew)" charset="0"/>
              </a:defRPr>
            </a:lvl3pPr>
            <a:lvl4pPr marL="1600200" indent="-228600" eaLnBrk="0" hangingPunct="0">
              <a:defRPr sz="2400">
                <a:solidFill>
                  <a:schemeClr val="tx1"/>
                </a:solidFill>
                <a:latin typeface="Times New Roman" panose="02020603050405020304" pitchFamily="18" charset="0"/>
                <a:ea typeface="Times New Roman (Hebrew)" charset="0"/>
                <a:cs typeface="Times New Roman (Hebrew)" charset="0"/>
              </a:defRPr>
            </a:lvl4pPr>
            <a:lvl5pPr marL="2057400" indent="-228600" eaLnBrk="0" hangingPunct="0">
              <a:defRPr sz="2400">
                <a:solidFill>
                  <a:schemeClr val="tx1"/>
                </a:solidFill>
                <a:latin typeface="Times New Roman" panose="02020603050405020304" pitchFamily="18" charset="0"/>
                <a:ea typeface="Times New Roman (Hebrew)" charset="0"/>
                <a:cs typeface="Times New Roman (Hebrew)" charset="0"/>
              </a:defRPr>
            </a:lvl5pPr>
            <a:lvl6pPr marL="25146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6pPr>
            <a:lvl7pPr marL="29718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7pPr>
            <a:lvl8pPr marL="34290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8pPr>
            <a:lvl9pPr marL="38862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9pPr>
          </a:lstStyle>
          <a:p>
            <a:pPr eaLnBrk="1" hangingPunct="1">
              <a:spcBef>
                <a:spcPct val="50000"/>
              </a:spcBef>
              <a:buFontTx/>
              <a:buChar char="•"/>
              <a:defRPr/>
            </a:pPr>
            <a:r>
              <a:rPr lang="en-US" altLang="en-US" sz="2600" b="1" dirty="0" smtClean="0">
                <a:solidFill>
                  <a:srgbClr val="339933"/>
                </a:solidFill>
                <a:latin typeface="Arial" panose="020B0604020202020204" pitchFamily="34" charset="0"/>
                <a:cs typeface="Arial" panose="020B0604020202020204" pitchFamily="34" charset="0"/>
              </a:rPr>
              <a:t>Which industries?</a:t>
            </a:r>
          </a:p>
          <a:p>
            <a:pPr eaLnBrk="1" hangingPunct="1">
              <a:spcBef>
                <a:spcPct val="50000"/>
              </a:spcBef>
              <a:buFont typeface="Wingdings" panose="05000000000000000000" pitchFamily="2" charset="2"/>
              <a:buChar char="Ø"/>
              <a:defRPr/>
            </a:pPr>
            <a:r>
              <a:rPr lang="en-US" altLang="en-US" sz="2600" dirty="0" smtClean="0">
                <a:latin typeface="+mj-lt"/>
                <a:cs typeface="Arial" panose="020B0604020202020204" pitchFamily="34" charset="0"/>
              </a:rPr>
              <a:t>Food (e.g. fermentation, emulsification)  </a:t>
            </a:r>
          </a:p>
          <a:p>
            <a:pPr eaLnBrk="1" hangingPunct="1">
              <a:spcBef>
                <a:spcPct val="50000"/>
              </a:spcBef>
              <a:buFont typeface="Wingdings" panose="05000000000000000000" pitchFamily="2" charset="2"/>
              <a:buChar char="Ø"/>
              <a:defRPr/>
            </a:pPr>
            <a:r>
              <a:rPr lang="en-US" altLang="en-US" sz="2600" dirty="0" smtClean="0">
                <a:latin typeface="+mj-lt"/>
                <a:cs typeface="Arial" panose="020B0604020202020204" pitchFamily="34" charset="0"/>
              </a:rPr>
              <a:t>Textile (e.g. laundry detergents, fabric processing) </a:t>
            </a:r>
          </a:p>
          <a:p>
            <a:pPr eaLnBrk="1" hangingPunct="1">
              <a:spcBef>
                <a:spcPct val="50000"/>
              </a:spcBef>
              <a:buFont typeface="Wingdings" panose="05000000000000000000" pitchFamily="2" charset="2"/>
              <a:buChar char="Ø"/>
              <a:defRPr/>
            </a:pPr>
            <a:r>
              <a:rPr lang="en-US" altLang="en-US" sz="2600" dirty="0" smtClean="0">
                <a:latin typeface="+mj-lt"/>
                <a:cs typeface="Arial" panose="020B0604020202020204" pitchFamily="34" charset="0"/>
              </a:rPr>
              <a:t>Pharmaceuticals (both as drugs and catalysts in drug synthesis) </a:t>
            </a:r>
          </a:p>
        </p:txBody>
      </p:sp>
      <p:sp>
        <p:nvSpPr>
          <p:cNvPr id="4" name="Text Box 3"/>
          <p:cNvSpPr txBox="1">
            <a:spLocks noChangeArrowheads="1"/>
          </p:cNvSpPr>
          <p:nvPr/>
        </p:nvSpPr>
        <p:spPr bwMode="auto">
          <a:xfrm>
            <a:off x="211138" y="3414256"/>
            <a:ext cx="8901112"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ea typeface="Times New Roman (Hebrew)" charset="0"/>
                <a:cs typeface="Times New Roman (Hebrew)" charset="0"/>
              </a:defRPr>
            </a:lvl1pPr>
            <a:lvl2pPr marL="742950" indent="-285750" eaLnBrk="0" hangingPunct="0">
              <a:defRPr sz="2400">
                <a:solidFill>
                  <a:schemeClr val="tx1"/>
                </a:solidFill>
                <a:latin typeface="Times New Roman" panose="02020603050405020304" pitchFamily="18" charset="0"/>
                <a:ea typeface="Times New Roman (Hebrew)" charset="0"/>
                <a:cs typeface="Times New Roman (Hebrew)" charset="0"/>
              </a:defRPr>
            </a:lvl2pPr>
            <a:lvl3pPr marL="1143000" indent="-228600" eaLnBrk="0" hangingPunct="0">
              <a:defRPr sz="2400">
                <a:solidFill>
                  <a:schemeClr val="tx1"/>
                </a:solidFill>
                <a:latin typeface="Times New Roman" panose="02020603050405020304" pitchFamily="18" charset="0"/>
                <a:ea typeface="Times New Roman (Hebrew)" charset="0"/>
                <a:cs typeface="Times New Roman (Hebrew)" charset="0"/>
              </a:defRPr>
            </a:lvl3pPr>
            <a:lvl4pPr marL="1600200" indent="-228600" eaLnBrk="0" hangingPunct="0">
              <a:defRPr sz="2400">
                <a:solidFill>
                  <a:schemeClr val="tx1"/>
                </a:solidFill>
                <a:latin typeface="Times New Roman" panose="02020603050405020304" pitchFamily="18" charset="0"/>
                <a:ea typeface="Times New Roman (Hebrew)" charset="0"/>
                <a:cs typeface="Times New Roman (Hebrew)" charset="0"/>
              </a:defRPr>
            </a:lvl4pPr>
            <a:lvl5pPr marL="2057400" indent="-228600" eaLnBrk="0" hangingPunct="0">
              <a:defRPr sz="2400">
                <a:solidFill>
                  <a:schemeClr val="tx1"/>
                </a:solidFill>
                <a:latin typeface="Times New Roman" panose="02020603050405020304" pitchFamily="18" charset="0"/>
                <a:ea typeface="Times New Roman (Hebrew)" charset="0"/>
                <a:cs typeface="Times New Roman (Hebrew)" charset="0"/>
              </a:defRPr>
            </a:lvl5pPr>
            <a:lvl6pPr marL="25146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6pPr>
            <a:lvl7pPr marL="29718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7pPr>
            <a:lvl8pPr marL="34290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8pPr>
            <a:lvl9pPr marL="38862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9pPr>
          </a:lstStyle>
          <a:p>
            <a:pPr eaLnBrk="1" hangingPunct="1">
              <a:spcBef>
                <a:spcPct val="50000"/>
              </a:spcBef>
              <a:buFontTx/>
              <a:buChar char="•"/>
              <a:defRPr/>
            </a:pPr>
            <a:r>
              <a:rPr lang="en-US" altLang="en-US" sz="2600" b="1" dirty="0" smtClean="0">
                <a:solidFill>
                  <a:srgbClr val="339933"/>
                </a:solidFill>
                <a:latin typeface="Arial" panose="020B0604020202020204" pitchFamily="34" charset="0"/>
                <a:cs typeface="Arial" panose="020B0604020202020204" pitchFamily="34" charset="0"/>
              </a:rPr>
              <a:t>Why engineer enzymes?</a:t>
            </a:r>
          </a:p>
          <a:p>
            <a:pPr eaLnBrk="1" hangingPunct="1">
              <a:spcBef>
                <a:spcPct val="50000"/>
              </a:spcBef>
              <a:buFont typeface="Wingdings" panose="05000000000000000000" pitchFamily="2" charset="2"/>
              <a:buChar char="Ø"/>
              <a:defRPr/>
            </a:pPr>
            <a:r>
              <a:rPr lang="en-US" altLang="en-US" sz="2500" dirty="0" smtClean="0">
                <a:latin typeface="+mj-lt"/>
                <a:cs typeface="Arial" panose="020B0604020202020204" pitchFamily="34" charset="0"/>
              </a:rPr>
              <a:t>Increase </a:t>
            </a:r>
            <a:r>
              <a:rPr lang="en-US" altLang="en-US" sz="2500" b="1" dirty="0" smtClean="0">
                <a:latin typeface="+mj-lt"/>
                <a:cs typeface="Arial" panose="020B0604020202020204" pitchFamily="34" charset="0"/>
              </a:rPr>
              <a:t>stability</a:t>
            </a:r>
            <a:r>
              <a:rPr lang="en-US" altLang="en-US" sz="2500" dirty="0" smtClean="0">
                <a:latin typeface="+mj-lt"/>
                <a:cs typeface="Arial" panose="020B0604020202020204" pitchFamily="34" charset="0"/>
              </a:rPr>
              <a:t> (longer shelf life, harsh conditions) &amp; </a:t>
            </a:r>
            <a:r>
              <a:rPr lang="en-US" altLang="en-US" sz="2500" b="1" dirty="0" smtClean="0">
                <a:latin typeface="+mj-lt"/>
                <a:cs typeface="Arial" panose="020B0604020202020204" pitchFamily="34" charset="0"/>
              </a:rPr>
              <a:t>solubility</a:t>
            </a:r>
          </a:p>
          <a:p>
            <a:pPr eaLnBrk="1" hangingPunct="1">
              <a:spcBef>
                <a:spcPct val="50000"/>
              </a:spcBef>
              <a:buFont typeface="Wingdings" panose="05000000000000000000" pitchFamily="2" charset="2"/>
              <a:buChar char="Ø"/>
              <a:defRPr/>
            </a:pPr>
            <a:r>
              <a:rPr lang="en-US" altLang="en-US" sz="2500" dirty="0" smtClean="0">
                <a:latin typeface="+mj-lt"/>
                <a:cs typeface="Arial" panose="020B0604020202020204" pitchFamily="34" charset="0"/>
              </a:rPr>
              <a:t>Protect from </a:t>
            </a:r>
            <a:r>
              <a:rPr lang="en-US" altLang="en-US" sz="2500" b="1" dirty="0" smtClean="0">
                <a:latin typeface="+mj-lt"/>
                <a:cs typeface="Arial" panose="020B0604020202020204" pitchFamily="34" charset="0"/>
              </a:rPr>
              <a:t>inactivation</a:t>
            </a:r>
            <a:r>
              <a:rPr lang="en-US" altLang="en-US" sz="2500" dirty="0" smtClean="0">
                <a:latin typeface="+mj-lt"/>
                <a:cs typeface="Arial" panose="020B0604020202020204" pitchFamily="34" charset="0"/>
              </a:rPr>
              <a:t> by harsh conditions (e.g. oxidation)</a:t>
            </a:r>
          </a:p>
          <a:p>
            <a:pPr eaLnBrk="1" hangingPunct="1">
              <a:spcBef>
                <a:spcPct val="50000"/>
              </a:spcBef>
              <a:buFont typeface="Wingdings" panose="05000000000000000000" pitchFamily="2" charset="2"/>
              <a:buChar char="Ø"/>
              <a:defRPr/>
            </a:pPr>
            <a:r>
              <a:rPr lang="en-US" altLang="en-US" sz="2500" dirty="0" smtClean="0">
                <a:latin typeface="+mj-lt"/>
                <a:cs typeface="Arial" panose="020B0604020202020204" pitchFamily="34" charset="0"/>
              </a:rPr>
              <a:t>Increase </a:t>
            </a:r>
            <a:r>
              <a:rPr lang="en-US" altLang="en-US" sz="2500" b="1" dirty="0" smtClean="0">
                <a:latin typeface="+mj-lt"/>
                <a:cs typeface="Arial" panose="020B0604020202020204" pitchFamily="34" charset="0"/>
              </a:rPr>
              <a:t>catalytic efficiency </a:t>
            </a:r>
            <a:r>
              <a:rPr lang="en-US" altLang="en-US" sz="2500" dirty="0" smtClean="0">
                <a:latin typeface="+mj-lt"/>
                <a:cs typeface="Arial" panose="020B0604020202020204" pitchFamily="34" charset="0"/>
              </a:rPr>
              <a:t>(faster production)</a:t>
            </a:r>
          </a:p>
          <a:p>
            <a:pPr eaLnBrk="1" hangingPunct="1">
              <a:spcBef>
                <a:spcPct val="50000"/>
              </a:spcBef>
              <a:buFont typeface="Wingdings" panose="05000000000000000000" pitchFamily="2" charset="2"/>
              <a:buChar char="Ø"/>
              <a:defRPr/>
            </a:pPr>
            <a:r>
              <a:rPr lang="en-US" altLang="en-US" sz="2500" dirty="0" smtClean="0">
                <a:latin typeface="+mj-lt"/>
                <a:cs typeface="Arial" panose="020B0604020202020204" pitchFamily="34" charset="0"/>
              </a:rPr>
              <a:t>Change </a:t>
            </a:r>
            <a:r>
              <a:rPr lang="en-US" altLang="en-US" sz="2500" b="1" dirty="0" smtClean="0">
                <a:latin typeface="+mj-lt"/>
                <a:cs typeface="Arial" panose="020B0604020202020204" pitchFamily="34" charset="0"/>
              </a:rPr>
              <a:t>substrate specificity </a:t>
            </a:r>
            <a:r>
              <a:rPr lang="en-US" altLang="en-US" sz="2500" dirty="0" smtClean="0">
                <a:latin typeface="+mj-lt"/>
                <a:cs typeface="Arial" panose="020B0604020202020204" pitchFamily="34" charset="0"/>
              </a:rPr>
              <a:t>(e.g. for unnatural substrates)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Engineering</a:t>
            </a:r>
          </a:p>
        </p:txBody>
      </p:sp>
      <p:sp>
        <p:nvSpPr>
          <p:cNvPr id="46083" name="Text Box 3"/>
          <p:cNvSpPr txBox="1">
            <a:spLocks noChangeArrowheads="1"/>
          </p:cNvSpPr>
          <p:nvPr/>
        </p:nvSpPr>
        <p:spPr bwMode="auto">
          <a:xfrm>
            <a:off x="211138" y="758825"/>
            <a:ext cx="8901112"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ea typeface="Times New Roman (Hebrew)" charset="0"/>
                <a:cs typeface="Times New Roman (Hebrew)" charset="0"/>
              </a:defRPr>
            </a:lvl1pPr>
            <a:lvl2pPr marL="742950" indent="-285750" eaLnBrk="0" hangingPunct="0">
              <a:defRPr sz="2400">
                <a:solidFill>
                  <a:schemeClr val="tx1"/>
                </a:solidFill>
                <a:latin typeface="Times New Roman" panose="02020603050405020304" pitchFamily="18" charset="0"/>
                <a:ea typeface="Times New Roman (Hebrew)" charset="0"/>
                <a:cs typeface="Times New Roman (Hebrew)" charset="0"/>
              </a:defRPr>
            </a:lvl2pPr>
            <a:lvl3pPr marL="1143000" indent="-228600" eaLnBrk="0" hangingPunct="0">
              <a:defRPr sz="2400">
                <a:solidFill>
                  <a:schemeClr val="tx1"/>
                </a:solidFill>
                <a:latin typeface="Times New Roman" panose="02020603050405020304" pitchFamily="18" charset="0"/>
                <a:ea typeface="Times New Roman (Hebrew)" charset="0"/>
                <a:cs typeface="Times New Roman (Hebrew)" charset="0"/>
              </a:defRPr>
            </a:lvl3pPr>
            <a:lvl4pPr marL="1600200" indent="-228600" eaLnBrk="0" hangingPunct="0">
              <a:defRPr sz="2400">
                <a:solidFill>
                  <a:schemeClr val="tx1"/>
                </a:solidFill>
                <a:latin typeface="Times New Roman" panose="02020603050405020304" pitchFamily="18" charset="0"/>
                <a:ea typeface="Times New Roman (Hebrew)" charset="0"/>
                <a:cs typeface="Times New Roman (Hebrew)" charset="0"/>
              </a:defRPr>
            </a:lvl4pPr>
            <a:lvl5pPr marL="2057400" indent="-228600" eaLnBrk="0" hangingPunct="0">
              <a:defRPr sz="2400">
                <a:solidFill>
                  <a:schemeClr val="tx1"/>
                </a:solidFill>
                <a:latin typeface="Times New Roman" panose="02020603050405020304" pitchFamily="18" charset="0"/>
                <a:ea typeface="Times New Roman (Hebrew)" charset="0"/>
                <a:cs typeface="Times New Roman (Hebrew)" charset="0"/>
              </a:defRPr>
            </a:lvl5pPr>
            <a:lvl6pPr marL="25146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6pPr>
            <a:lvl7pPr marL="29718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7pPr>
            <a:lvl8pPr marL="34290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8pPr>
            <a:lvl9pPr marL="38862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9pPr>
          </a:lstStyle>
          <a:p>
            <a:pPr eaLnBrk="1" hangingPunct="1">
              <a:spcBef>
                <a:spcPct val="50000"/>
              </a:spcBef>
              <a:buFontTx/>
              <a:buChar char="•"/>
              <a:defRPr/>
            </a:pPr>
            <a:r>
              <a:rPr lang="en-US" altLang="en-US" sz="2600" b="1" dirty="0" smtClean="0">
                <a:solidFill>
                  <a:srgbClr val="339933"/>
                </a:solidFill>
                <a:latin typeface="Arial" panose="020B0604020202020204" pitchFamily="34" charset="0"/>
                <a:cs typeface="Arial" panose="020B0604020202020204" pitchFamily="34" charset="0"/>
              </a:rPr>
              <a:t>Strategies</a:t>
            </a:r>
          </a:p>
          <a:p>
            <a:pPr eaLnBrk="1" hangingPunct="1">
              <a:spcBef>
                <a:spcPct val="50000"/>
              </a:spcBef>
              <a:buFont typeface="Wingdings" panose="05000000000000000000" pitchFamily="2" charset="2"/>
              <a:buChar char="Ø"/>
              <a:defRPr/>
            </a:pPr>
            <a:r>
              <a:rPr lang="en-US" altLang="en-US" sz="2600" b="1" dirty="0" smtClean="0">
                <a:latin typeface="+mj-lt"/>
                <a:cs typeface="Arial" panose="020B0604020202020204" pitchFamily="34" charset="0"/>
              </a:rPr>
              <a:t>Rational</a:t>
            </a:r>
            <a:r>
              <a:rPr lang="en-US" altLang="en-US" sz="2600" dirty="0" smtClean="0">
                <a:latin typeface="+mj-lt"/>
                <a:cs typeface="Arial" panose="020B0604020202020204" pitchFamily="34" charset="0"/>
              </a:rPr>
              <a:t>– for a small number of mutations around active site</a:t>
            </a:r>
          </a:p>
          <a:p>
            <a:pPr eaLnBrk="1" hangingPunct="1">
              <a:spcBef>
                <a:spcPct val="50000"/>
              </a:spcBef>
              <a:buFont typeface="Wingdings" panose="05000000000000000000" pitchFamily="2" charset="2"/>
              <a:buChar char="Ø"/>
              <a:defRPr/>
            </a:pPr>
            <a:r>
              <a:rPr lang="en-US" altLang="en-US" sz="2600" b="1" dirty="0" smtClean="0">
                <a:latin typeface="+mj-lt"/>
                <a:cs typeface="Arial" panose="020B0604020202020204" pitchFamily="34" charset="0"/>
              </a:rPr>
              <a:t>Random</a:t>
            </a:r>
            <a:r>
              <a:rPr lang="en-US" altLang="en-US" sz="2600" dirty="0" smtClean="0">
                <a:latin typeface="+mj-lt"/>
                <a:cs typeface="Arial" panose="020B0604020202020204" pitchFamily="34" charset="0"/>
              </a:rPr>
              <a:t> (e.g. directed evolution) – for a large number of mutations or outside active site</a:t>
            </a:r>
          </a:p>
          <a:p>
            <a:pPr eaLnBrk="1" hangingPunct="1">
              <a:spcBef>
                <a:spcPct val="50000"/>
              </a:spcBef>
              <a:buFont typeface="Wingdings" panose="05000000000000000000" pitchFamily="2" charset="2"/>
              <a:buChar char="Ø"/>
              <a:defRPr/>
            </a:pPr>
            <a:r>
              <a:rPr lang="en-US" altLang="en-US" sz="2600" b="1" dirty="0" smtClean="0">
                <a:latin typeface="+mj-lt"/>
                <a:cs typeface="Arial" panose="020B0604020202020204" pitchFamily="34" charset="0"/>
              </a:rPr>
              <a:t>Semi-rational</a:t>
            </a:r>
            <a:r>
              <a:rPr lang="en-US" altLang="en-US" sz="2600" dirty="0" smtClean="0">
                <a:latin typeface="+mj-lt"/>
                <a:cs typeface="Arial" panose="020B0604020202020204" pitchFamily="34" charset="0"/>
              </a:rPr>
              <a:t> – integrates both rational and random </a:t>
            </a:r>
          </a:p>
        </p:txBody>
      </p:sp>
      <p:sp>
        <p:nvSpPr>
          <p:cNvPr id="73732" name="Text Box 4"/>
          <p:cNvSpPr txBox="1">
            <a:spLocks noChangeArrowheads="1"/>
          </p:cNvSpPr>
          <p:nvPr/>
        </p:nvSpPr>
        <p:spPr bwMode="auto">
          <a:xfrm>
            <a:off x="2160587" y="4622119"/>
            <a:ext cx="2222500" cy="603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r" rtl="1">
              <a:spcBef>
                <a:spcPct val="20000"/>
              </a:spcBef>
              <a:buChar char="•"/>
              <a:tabLst>
                <a:tab pos="723900" algn="l"/>
                <a:tab pos="1447800" algn="l"/>
                <a:tab pos="2171700" algn="l"/>
                <a:tab pos="2895600" algn="l"/>
                <a:tab pos="3619500" algn="l"/>
              </a:tabLst>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tabLst>
                <a:tab pos="723900" algn="l"/>
                <a:tab pos="1447800" algn="l"/>
                <a:tab pos="2171700" algn="l"/>
                <a:tab pos="2895600" algn="l"/>
                <a:tab pos="3619500" algn="l"/>
              </a:tabLst>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tabLst>
                <a:tab pos="723900" algn="l"/>
                <a:tab pos="1447800" algn="l"/>
                <a:tab pos="2171700" algn="l"/>
                <a:tab pos="2895600" algn="l"/>
                <a:tab pos="3619500" algn="l"/>
              </a:tabLst>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tabLst>
                <a:tab pos="723900" algn="l"/>
                <a:tab pos="1447800" algn="l"/>
                <a:tab pos="2171700" algn="l"/>
                <a:tab pos="2895600" algn="l"/>
                <a:tab pos="3619500" algn="l"/>
              </a:tabLst>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tabLst>
                <a:tab pos="723900" algn="l"/>
                <a:tab pos="1447800" algn="l"/>
                <a:tab pos="2171700" algn="l"/>
                <a:tab pos="2895600" algn="l"/>
                <a:tab pos="3619500" algn="l"/>
              </a:tabLst>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tabLst>
                <a:tab pos="723900" algn="l"/>
                <a:tab pos="1447800" algn="l"/>
                <a:tab pos="2171700" algn="l"/>
                <a:tab pos="2895600" algn="l"/>
                <a:tab pos="3619500" algn="l"/>
              </a:tabLst>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tabLst>
                <a:tab pos="723900" algn="l"/>
                <a:tab pos="1447800" algn="l"/>
                <a:tab pos="2171700" algn="l"/>
                <a:tab pos="2895600" algn="l"/>
                <a:tab pos="3619500" algn="l"/>
              </a:tabLst>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tabLst>
                <a:tab pos="723900" algn="l"/>
                <a:tab pos="1447800" algn="l"/>
                <a:tab pos="2171700" algn="l"/>
                <a:tab pos="2895600" algn="l"/>
                <a:tab pos="3619500" algn="l"/>
              </a:tabLst>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tabLst>
                <a:tab pos="723900" algn="l"/>
                <a:tab pos="1447800" algn="l"/>
                <a:tab pos="2171700" algn="l"/>
                <a:tab pos="2895600" algn="l"/>
                <a:tab pos="3619500" algn="l"/>
              </a:tabLst>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0"/>
              </a:spcBef>
              <a:buFontTx/>
              <a:buNone/>
            </a:pPr>
            <a:r>
              <a:rPr lang="en-GB" altLang="en-US" sz="1200" b="1" dirty="0">
                <a:solidFill>
                  <a:srgbClr val="000000"/>
                </a:solidFill>
                <a:latin typeface="Arial" panose="020B0604020202020204" pitchFamily="34" charset="0"/>
                <a:ea typeface="msgothic"/>
                <a:cs typeface="msgothic"/>
              </a:rPr>
              <a:t>Jesse D. Bloom, and Frances H. Arnold PNAS 2009;106:9995-10000</a:t>
            </a:r>
          </a:p>
        </p:txBody>
      </p:sp>
      <p:grpSp>
        <p:nvGrpSpPr>
          <p:cNvPr id="73733" name="Group 1"/>
          <p:cNvGrpSpPr>
            <a:grpSpLocks/>
          </p:cNvGrpSpPr>
          <p:nvPr/>
        </p:nvGrpSpPr>
        <p:grpSpPr bwMode="auto">
          <a:xfrm>
            <a:off x="4383087" y="3400312"/>
            <a:ext cx="4548188" cy="3155950"/>
            <a:chOff x="2642360" y="3815347"/>
            <a:chExt cx="4278704" cy="2918067"/>
          </a:xfrm>
        </p:grpSpPr>
        <p:pic>
          <p:nvPicPr>
            <p:cNvPr id="7373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2360" y="4122773"/>
              <a:ext cx="4278704" cy="26106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735" name="Text Box 1"/>
            <p:cNvSpPr txBox="1">
              <a:spLocks noChangeArrowheads="1"/>
            </p:cNvSpPr>
            <p:nvPr/>
          </p:nvSpPr>
          <p:spPr bwMode="auto">
            <a:xfrm>
              <a:off x="3135529" y="3815347"/>
              <a:ext cx="3450026"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r" rtl="1">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0"/>
                </a:spcBef>
                <a:buFontTx/>
                <a:buNone/>
              </a:pPr>
              <a:r>
                <a:rPr lang="en-GB" altLang="en-US" sz="1600" b="1">
                  <a:solidFill>
                    <a:srgbClr val="000000"/>
                  </a:solidFill>
                  <a:latin typeface="Arial" panose="020B0604020202020204" pitchFamily="34" charset="0"/>
                  <a:ea typeface="msgothic"/>
                  <a:cs typeface="msgothic"/>
                </a:rPr>
                <a:t>Directed evolution experiment </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5"/>
          <p:cNvSpPr txBox="1">
            <a:spLocks noChangeArrowheads="1"/>
          </p:cNvSpPr>
          <p:nvPr/>
        </p:nvSpPr>
        <p:spPr bwMode="auto">
          <a:xfrm>
            <a:off x="269875" y="106363"/>
            <a:ext cx="87645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Engineering enzymes for increased stability</a:t>
            </a:r>
          </a:p>
        </p:txBody>
      </p:sp>
      <p:sp>
        <p:nvSpPr>
          <p:cNvPr id="47107" name="Text Box 6"/>
          <p:cNvSpPr txBox="1">
            <a:spLocks noChangeArrowheads="1"/>
          </p:cNvSpPr>
          <p:nvPr/>
        </p:nvSpPr>
        <p:spPr bwMode="auto">
          <a:xfrm>
            <a:off x="0" y="871538"/>
            <a:ext cx="91440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ea typeface="Times New Roman (Hebrew)" charset="0"/>
                <a:cs typeface="Times New Roman (Hebrew)" charset="0"/>
              </a:defRPr>
            </a:lvl1pPr>
            <a:lvl2pPr marL="742950" indent="-285750" eaLnBrk="0" hangingPunct="0">
              <a:defRPr sz="2400">
                <a:solidFill>
                  <a:schemeClr val="tx1"/>
                </a:solidFill>
                <a:latin typeface="Times New Roman" panose="02020603050405020304" pitchFamily="18" charset="0"/>
                <a:ea typeface="Times New Roman (Hebrew)" charset="0"/>
                <a:cs typeface="Times New Roman (Hebrew)" charset="0"/>
              </a:defRPr>
            </a:lvl2pPr>
            <a:lvl3pPr marL="1143000" indent="-228600" eaLnBrk="0" hangingPunct="0">
              <a:defRPr sz="2400">
                <a:solidFill>
                  <a:schemeClr val="tx1"/>
                </a:solidFill>
                <a:latin typeface="Times New Roman" panose="02020603050405020304" pitchFamily="18" charset="0"/>
                <a:ea typeface="Times New Roman (Hebrew)" charset="0"/>
                <a:cs typeface="Times New Roman (Hebrew)" charset="0"/>
              </a:defRPr>
            </a:lvl3pPr>
            <a:lvl4pPr marL="1600200" indent="-228600" eaLnBrk="0" hangingPunct="0">
              <a:defRPr sz="2400">
                <a:solidFill>
                  <a:schemeClr val="tx1"/>
                </a:solidFill>
                <a:latin typeface="Times New Roman" panose="02020603050405020304" pitchFamily="18" charset="0"/>
                <a:ea typeface="Times New Roman (Hebrew)" charset="0"/>
                <a:cs typeface="Times New Roman (Hebrew)" charset="0"/>
              </a:defRPr>
            </a:lvl4pPr>
            <a:lvl5pPr marL="2057400" indent="-228600" eaLnBrk="0" hangingPunct="0">
              <a:defRPr sz="2400">
                <a:solidFill>
                  <a:schemeClr val="tx1"/>
                </a:solidFill>
                <a:latin typeface="Times New Roman" panose="02020603050405020304" pitchFamily="18" charset="0"/>
                <a:ea typeface="Times New Roman (Hebrew)" charset="0"/>
                <a:cs typeface="Times New Roman (Hebrew)" charset="0"/>
              </a:defRPr>
            </a:lvl5pPr>
            <a:lvl6pPr marL="25146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6pPr>
            <a:lvl7pPr marL="29718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7pPr>
            <a:lvl8pPr marL="34290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8pPr>
            <a:lvl9pPr marL="38862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9pPr>
          </a:lstStyle>
          <a:p>
            <a:pPr eaLnBrk="1" hangingPunct="1">
              <a:spcBef>
                <a:spcPct val="50000"/>
              </a:spcBef>
              <a:buFontTx/>
              <a:buChar char="•"/>
              <a:defRPr/>
            </a:pPr>
            <a:r>
              <a:rPr lang="en-US" altLang="en-US" sz="2600" b="1" dirty="0" smtClean="0">
                <a:solidFill>
                  <a:srgbClr val="339933"/>
                </a:solidFill>
                <a:latin typeface="Arial" panose="020B0604020202020204" pitchFamily="34" charset="0"/>
                <a:cs typeface="Arial" panose="020B0604020202020204" pitchFamily="34" charset="0"/>
              </a:rPr>
              <a:t>Mutations that are used resemble those found in hyperthermophiles:</a:t>
            </a:r>
          </a:p>
          <a:p>
            <a:pPr marL="914400" eaLnBrk="1" hangingPunct="1">
              <a:lnSpc>
                <a:spcPct val="130000"/>
              </a:lnSpc>
              <a:spcBef>
                <a:spcPct val="50000"/>
              </a:spcBef>
              <a:buFontTx/>
              <a:buAutoNum type="arabicPeriod"/>
              <a:defRPr/>
            </a:pPr>
            <a:r>
              <a:rPr lang="en-US" altLang="en-US" sz="2600" dirty="0" smtClean="0">
                <a:latin typeface="+mj-lt"/>
                <a:cs typeface="Arial" panose="020B0604020202020204" pitchFamily="34" charset="0"/>
              </a:rPr>
              <a:t>Structural rigidification – Pro</a:t>
            </a:r>
            <a:r>
              <a:rPr lang="en-US" altLang="en-US" sz="2600" dirty="0" smtClean="0">
                <a:latin typeface="+mj-lt"/>
                <a:cs typeface="Arial" panose="020B0604020202020204" pitchFamily="34" charset="0"/>
                <a:sym typeface="Symbol" panose="05050102010706020507" pitchFamily="18" charset="2"/>
              </a:rPr>
              <a:t></a:t>
            </a:r>
            <a:r>
              <a:rPr lang="en-US" altLang="en-US" sz="2600" dirty="0" smtClean="0">
                <a:latin typeface="+mj-lt"/>
                <a:cs typeface="Arial" panose="020B0604020202020204" pitchFamily="34" charset="0"/>
              </a:rPr>
              <a:t> Gly</a:t>
            </a:r>
            <a:r>
              <a:rPr lang="en-US" altLang="en-US" sz="2600" dirty="0" smtClean="0">
                <a:latin typeface="+mj-lt"/>
                <a:cs typeface="Arial" panose="020B0604020202020204" pitchFamily="34" charset="0"/>
                <a:sym typeface="Symbol" panose="05050102010706020507" pitchFamily="18" charset="2"/>
              </a:rPr>
              <a:t></a:t>
            </a:r>
            <a:r>
              <a:rPr lang="en-US" altLang="en-US" sz="2600" dirty="0" smtClean="0">
                <a:latin typeface="+mj-lt"/>
                <a:cs typeface="Arial" panose="020B0604020202020204" pitchFamily="34" charset="0"/>
              </a:rPr>
              <a:t> aromatics</a:t>
            </a:r>
            <a:r>
              <a:rPr lang="en-US" altLang="en-US" sz="2600" dirty="0" smtClean="0">
                <a:latin typeface="+mj-lt"/>
                <a:cs typeface="Arial" panose="020B0604020202020204" pitchFamily="34" charset="0"/>
                <a:sym typeface="Symbol" panose="05050102010706020507" pitchFamily="18" charset="2"/>
              </a:rPr>
              <a:t> S-S bonds</a:t>
            </a:r>
            <a:r>
              <a:rPr lang="en-US" altLang="en-US" sz="2600" dirty="0" smtClean="0">
                <a:cs typeface="Arial" panose="020B0604020202020204" pitchFamily="34" charset="0"/>
                <a:sym typeface="Symbol" panose="05050102010706020507" pitchFamily="18" charset="2"/>
              </a:rPr>
              <a:t> </a:t>
            </a:r>
            <a:r>
              <a:rPr lang="en-US" altLang="en-US" sz="2600" dirty="0" smtClean="0">
                <a:latin typeface="+mj-lt"/>
                <a:cs typeface="Arial" panose="020B0604020202020204" pitchFamily="34" charset="0"/>
                <a:sym typeface="Symbol" panose="05050102010706020507" pitchFamily="18" charset="2"/>
              </a:rPr>
              <a:t> </a:t>
            </a:r>
          </a:p>
          <a:p>
            <a:pPr marL="914400" eaLnBrk="1" hangingPunct="1">
              <a:lnSpc>
                <a:spcPct val="130000"/>
              </a:lnSpc>
              <a:spcBef>
                <a:spcPct val="50000"/>
              </a:spcBef>
              <a:buFontTx/>
              <a:buAutoNum type="arabicPeriod"/>
              <a:defRPr/>
            </a:pPr>
            <a:r>
              <a:rPr lang="en-US" altLang="en-US" sz="2600" dirty="0" smtClean="0">
                <a:latin typeface="+mj-lt"/>
                <a:cs typeface="Arial" panose="020B0604020202020204" pitchFamily="34" charset="0"/>
                <a:sym typeface="Symbol" panose="05050102010706020507" pitchFamily="18" charset="2"/>
              </a:rPr>
              <a:t>Strengthening the core – more nonpolar and secondary structure-promoting residues</a:t>
            </a:r>
          </a:p>
          <a:p>
            <a:pPr marL="914400" eaLnBrk="1" hangingPunct="1">
              <a:lnSpc>
                <a:spcPct val="130000"/>
              </a:lnSpc>
              <a:spcBef>
                <a:spcPct val="50000"/>
              </a:spcBef>
              <a:buFontTx/>
              <a:buAutoNum type="arabicPeriod"/>
              <a:defRPr/>
            </a:pPr>
            <a:r>
              <a:rPr lang="en-US" altLang="en-US" sz="2600" dirty="0" smtClean="0">
                <a:latin typeface="+mj-lt"/>
                <a:cs typeface="Arial" panose="020B0604020202020204" pitchFamily="34" charset="0"/>
                <a:sym typeface="Symbol" panose="05050102010706020507" pitchFamily="18" charset="2"/>
              </a:rPr>
              <a:t>More salt bridges</a:t>
            </a:r>
            <a:endParaRPr lang="en-US" altLang="en-US" sz="2600" dirty="0" smtClean="0">
              <a:latin typeface="+mj-lt"/>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descr="C:\Documents and Settings\Amit\My Documents\Amit\Book\1_Revised_draft\CH4\Figures\PyMol-PovRay files\5-b.png"/>
          <p:cNvPicPr>
            <a:picLocks noChangeAspect="1" noChangeArrowheads="1"/>
          </p:cNvPicPr>
          <p:nvPr/>
        </p:nvPicPr>
        <p:blipFill>
          <a:blip r:embed="rId3">
            <a:extLst>
              <a:ext uri="{28A0092B-C50C-407E-A947-70E740481C1C}">
                <a14:useLocalDpi xmlns:a14="http://schemas.microsoft.com/office/drawing/2010/main" val="0"/>
              </a:ext>
            </a:extLst>
          </a:blip>
          <a:srcRect l="12320" t="14482" r="912" b="8037"/>
          <a:stretch>
            <a:fillRect/>
          </a:stretch>
        </p:blipFill>
        <p:spPr bwMode="auto">
          <a:xfrm>
            <a:off x="2713038" y="2809875"/>
            <a:ext cx="37211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 Box 4"/>
          <p:cNvSpPr txBox="1">
            <a:spLocks noChangeArrowheads="1"/>
          </p:cNvSpPr>
          <p:nvPr/>
        </p:nvSpPr>
        <p:spPr bwMode="auto">
          <a:xfrm>
            <a:off x="168275" y="106363"/>
            <a:ext cx="8848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Engineering enzymes for increased stability</a:t>
            </a:r>
          </a:p>
        </p:txBody>
      </p:sp>
      <p:sp>
        <p:nvSpPr>
          <p:cNvPr id="77828" name="Text Box 5"/>
          <p:cNvSpPr txBox="1">
            <a:spLocks noChangeArrowheads="1"/>
          </p:cNvSpPr>
          <p:nvPr/>
        </p:nvSpPr>
        <p:spPr bwMode="auto">
          <a:xfrm>
            <a:off x="127000" y="871538"/>
            <a:ext cx="88931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pPr>
            <a:r>
              <a:rPr lang="en-US" altLang="en-US" sz="2400" b="1">
                <a:solidFill>
                  <a:srgbClr val="339933"/>
                </a:solidFill>
                <a:latin typeface="Arial" panose="020B0604020202020204" pitchFamily="34" charset="0"/>
                <a:cs typeface="Arial" panose="020B0604020202020204" pitchFamily="34" charset="0"/>
              </a:rPr>
              <a:t>Engineering studies also suggest other strategies:</a:t>
            </a:r>
          </a:p>
          <a:p>
            <a:pPr lvl="1" algn="l" rtl="0" eaLnBrk="1" hangingPunct="1">
              <a:spcBef>
                <a:spcPct val="50000"/>
              </a:spcBef>
              <a:buFont typeface="Arial" panose="020B0604020202020204" pitchFamily="34" charset="0"/>
              <a:buChar char="•"/>
            </a:pPr>
            <a:r>
              <a:rPr lang="en-US" altLang="en-US" sz="2400">
                <a:cs typeface="Arial" panose="020B0604020202020204" pitchFamily="34" charset="0"/>
              </a:rPr>
              <a:t>Enhance protein-solvent interactions – renders unfolding reversible by preventing subsequent aggregation</a:t>
            </a:r>
          </a:p>
          <a:p>
            <a:pPr lvl="1" algn="l" rtl="0" eaLnBrk="1" hangingPunct="1">
              <a:spcBef>
                <a:spcPct val="50000"/>
              </a:spcBef>
              <a:buFont typeface="Arial" panose="020B0604020202020204" pitchFamily="34" charset="0"/>
              <a:buChar char="•"/>
            </a:pPr>
            <a:r>
              <a:rPr lang="en-US" altLang="en-US" sz="2400">
                <a:cs typeface="Arial" panose="020B0604020202020204" pitchFamily="34" charset="0"/>
              </a:rPr>
              <a:t>Enhance ion-binding (e.g. Ca</a:t>
            </a:r>
            <a:r>
              <a:rPr lang="en-US" altLang="en-US" sz="2400" baseline="30000">
                <a:cs typeface="Arial" panose="020B0604020202020204" pitchFamily="34" charset="0"/>
              </a:rPr>
              <a:t>2+</a:t>
            </a:r>
            <a:r>
              <a:rPr lang="en-US" altLang="en-US" sz="2400">
                <a:cs typeface="Arial" panose="020B0604020202020204" pitchFamily="34" charset="0"/>
              </a:rPr>
              <a:t>)</a:t>
            </a:r>
          </a:p>
        </p:txBody>
      </p:sp>
      <p:sp>
        <p:nvSpPr>
          <p:cNvPr id="77829" name="TextBox 5"/>
          <p:cNvSpPr txBox="1">
            <a:spLocks noChangeArrowheads="1"/>
          </p:cNvSpPr>
          <p:nvPr/>
        </p:nvSpPr>
        <p:spPr bwMode="auto">
          <a:xfrm>
            <a:off x="3435910" y="6134100"/>
            <a:ext cx="23134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0"/>
              </a:spcBef>
              <a:buFontTx/>
              <a:buNone/>
            </a:pPr>
            <a:r>
              <a:rPr lang="en-US" altLang="en-US" sz="1800" dirty="0">
                <a:latin typeface="Arial" panose="020B0604020202020204" pitchFamily="34" charset="0"/>
                <a:cs typeface="Arial" panose="020B0604020202020204" pitchFamily="34" charset="0"/>
              </a:rPr>
              <a:t>Engineered </a:t>
            </a:r>
            <a:r>
              <a:rPr lang="en-US" altLang="en-US" sz="1800" dirty="0" err="1">
                <a:latin typeface="Arial" panose="020B0604020202020204" pitchFamily="34" charset="0"/>
                <a:cs typeface="Arial" panose="020B0604020202020204" pitchFamily="34" charset="0"/>
              </a:rPr>
              <a:t>subtilisin</a:t>
            </a:r>
            <a:endParaRPr lang="he-IL" altLang="en-US" sz="1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Amit\My Documents\Amit\Book\1_Revised_draft\CH2\Figures\PyMol-PovRay files\2-21a.png"/>
          <p:cNvPicPr>
            <a:picLocks noChangeAspect="1" noChangeArrowheads="1"/>
          </p:cNvPicPr>
          <p:nvPr/>
        </p:nvPicPr>
        <p:blipFill>
          <a:blip r:embed="rId3">
            <a:extLst>
              <a:ext uri="{28A0092B-C50C-407E-A947-70E740481C1C}">
                <a14:useLocalDpi xmlns:a14="http://schemas.microsoft.com/office/drawing/2010/main" val="0"/>
              </a:ext>
            </a:extLst>
          </a:blip>
          <a:srcRect l="14194" r="18814" b="12805"/>
          <a:stretch>
            <a:fillRect/>
          </a:stretch>
        </p:blipFill>
        <p:spPr bwMode="auto">
          <a:xfrm>
            <a:off x="228600" y="190500"/>
            <a:ext cx="3840163"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AutoShape 3"/>
          <p:cNvSpPr>
            <a:spLocks noChangeArrowheads="1"/>
          </p:cNvSpPr>
          <p:nvPr/>
        </p:nvSpPr>
        <p:spPr bwMode="auto">
          <a:xfrm>
            <a:off x="4335463" y="2741613"/>
            <a:ext cx="1336675" cy="660400"/>
          </a:xfrm>
          <a:prstGeom prst="rightArrow">
            <a:avLst>
              <a:gd name="adj1" fmla="val 50000"/>
              <a:gd name="adj2" fmla="val 50601"/>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endParaRPr lang="he-IL" altLang="en-US" sz="2400">
              <a:cs typeface="Times New Roman (Hebrew)" panose="02020603050405020304" pitchFamily="18" charset="0"/>
            </a:endParaRPr>
          </a:p>
        </p:txBody>
      </p:sp>
      <p:sp>
        <p:nvSpPr>
          <p:cNvPr id="22532" name="Text Box 4"/>
          <p:cNvSpPr txBox="1">
            <a:spLocks noChangeArrowheads="1"/>
          </p:cNvSpPr>
          <p:nvPr/>
        </p:nvSpPr>
        <p:spPr bwMode="auto">
          <a:xfrm>
            <a:off x="593725" y="5410200"/>
            <a:ext cx="171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400" b="1">
                <a:cs typeface="Times New Roman (Hebrew)" panose="02020603050405020304" pitchFamily="18" charset="0"/>
              </a:rPr>
              <a:t>Unfolded</a:t>
            </a:r>
          </a:p>
        </p:txBody>
      </p:sp>
      <p:sp>
        <p:nvSpPr>
          <p:cNvPr id="22533" name="Text Box 5"/>
          <p:cNvSpPr txBox="1">
            <a:spLocks noChangeArrowheads="1"/>
          </p:cNvSpPr>
          <p:nvPr/>
        </p:nvSpPr>
        <p:spPr bwMode="auto">
          <a:xfrm>
            <a:off x="6486525" y="5383213"/>
            <a:ext cx="171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400" b="1">
                <a:cs typeface="Times New Roman (Hebrew)" panose="02020603050405020304" pitchFamily="18" charset="0"/>
              </a:rPr>
              <a:t>Folded</a:t>
            </a:r>
          </a:p>
        </p:txBody>
      </p:sp>
      <p:pic>
        <p:nvPicPr>
          <p:cNvPr id="22534" name="Picture 6" descr="C:\Documents and Settings\Amit\My Documents\Amit\Book\1_Revised_draft\CH2\Figures\PyMol-PovRay files\2-21b.png"/>
          <p:cNvPicPr>
            <a:picLocks noChangeAspect="1" noChangeArrowheads="1"/>
          </p:cNvPicPr>
          <p:nvPr/>
        </p:nvPicPr>
        <p:blipFill>
          <a:blip r:embed="rId4">
            <a:extLst>
              <a:ext uri="{28A0092B-C50C-407E-A947-70E740481C1C}">
                <a14:useLocalDpi xmlns:a14="http://schemas.microsoft.com/office/drawing/2010/main" val="0"/>
              </a:ext>
            </a:extLst>
          </a:blip>
          <a:srcRect l="6447" t="9055" r="13338" b="10751"/>
          <a:stretch>
            <a:fillRect/>
          </a:stretch>
        </p:blipFill>
        <p:spPr bwMode="auto">
          <a:xfrm>
            <a:off x="6080125" y="1546225"/>
            <a:ext cx="258603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7"/>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Overview</a:t>
            </a:r>
          </a:p>
        </p:txBody>
      </p:sp>
      <p:sp>
        <p:nvSpPr>
          <p:cNvPr id="22536" name="Text Box 8"/>
          <p:cNvSpPr txBox="1">
            <a:spLocks noChangeArrowheads="1"/>
          </p:cNvSpPr>
          <p:nvPr/>
        </p:nvSpPr>
        <p:spPr bwMode="auto">
          <a:xfrm>
            <a:off x="1924050" y="5772944"/>
            <a:ext cx="6188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b="1" dirty="0">
                <a:cs typeface="Times New Roman (Hebrew)" panose="02020603050405020304" pitchFamily="18" charset="0"/>
                <a:sym typeface="Symbol" panose="05050102010706020507" pitchFamily="18" charset="2"/>
              </a:rPr>
              <a:t></a:t>
            </a:r>
            <a:r>
              <a:rPr lang="en-US" altLang="en-US" b="1" i="1" dirty="0" err="1">
                <a:cs typeface="Times New Roman (Hebrew)" panose="02020603050405020304" pitchFamily="18" charset="0"/>
                <a:sym typeface="Symbol" panose="05050102010706020507" pitchFamily="18" charset="2"/>
              </a:rPr>
              <a:t>G</a:t>
            </a:r>
            <a:r>
              <a:rPr lang="en-US" altLang="en-US" b="1" i="1" baseline="-25000" dirty="0" err="1">
                <a:cs typeface="Times New Roman (Hebrew)" panose="02020603050405020304" pitchFamily="18" charset="0"/>
                <a:sym typeface="Symbol" panose="05050102010706020507" pitchFamily="18" charset="2"/>
              </a:rPr>
              <a:t>folding</a:t>
            </a:r>
            <a:r>
              <a:rPr lang="en-US" altLang="en-US" b="1" dirty="0">
                <a:cs typeface="Times New Roman (Hebrew)" panose="02020603050405020304" pitchFamily="18" charset="0"/>
                <a:sym typeface="Symbol" panose="05050102010706020507" pitchFamily="18" charset="2"/>
              </a:rPr>
              <a:t> = 5-20 kcal/</a:t>
            </a:r>
            <a:r>
              <a:rPr lang="en-US" altLang="en-US" b="1" dirty="0" err="1">
                <a:cs typeface="Times New Roman (Hebrew)" panose="02020603050405020304" pitchFamily="18" charset="0"/>
                <a:sym typeface="Symbol" panose="05050102010706020507" pitchFamily="18" charset="2"/>
              </a:rPr>
              <a:t>mol</a:t>
            </a:r>
            <a:r>
              <a:rPr lang="en-US" altLang="en-US" b="1" dirty="0">
                <a:cs typeface="Times New Roman (Hebrew)" panose="02020603050405020304" pitchFamily="18" charset="0"/>
                <a:sym typeface="Symbol" panose="05050102010706020507" pitchFamily="18" charset="2"/>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0" descr="Calmodulin_target_peptide_NM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82131" y="3017838"/>
            <a:ext cx="312420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1"/>
          <p:cNvSpPr txBox="1">
            <a:spLocks noChangeArrowheads="1"/>
          </p:cNvSpPr>
          <p:nvPr/>
        </p:nvSpPr>
        <p:spPr bwMode="auto">
          <a:xfrm>
            <a:off x="1741715" y="5399087"/>
            <a:ext cx="6172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2400" dirty="0">
                <a:cs typeface="Times New Roman (Hebrew)" panose="02020603050405020304" pitchFamily="18" charset="0"/>
              </a:rPr>
              <a:t>Different conformations of Calmodulin in complex with its target peptide (NMR ensemble)</a:t>
            </a:r>
          </a:p>
        </p:txBody>
      </p:sp>
      <p:sp>
        <p:nvSpPr>
          <p:cNvPr id="24580" name="Text Box 7"/>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Overview</a:t>
            </a:r>
          </a:p>
        </p:txBody>
      </p:sp>
      <p:sp>
        <p:nvSpPr>
          <p:cNvPr id="24581" name="Text Box 5"/>
          <p:cNvSpPr txBox="1">
            <a:spLocks noChangeArrowheads="1"/>
          </p:cNvSpPr>
          <p:nvPr/>
        </p:nvSpPr>
        <p:spPr bwMode="auto">
          <a:xfrm>
            <a:off x="144463" y="914400"/>
            <a:ext cx="8999537"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852488" indent="-45720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pPr>
            <a:r>
              <a:rPr lang="en-US" altLang="en-US" sz="2600" b="1">
                <a:solidFill>
                  <a:srgbClr val="339933"/>
                </a:solidFill>
                <a:latin typeface="Arial" panose="020B0604020202020204" pitchFamily="34" charset="0"/>
                <a:cs typeface="Arial" panose="020B0604020202020204" pitchFamily="34" charset="0"/>
              </a:rPr>
              <a:t>Why is protein stability marginal?</a:t>
            </a:r>
          </a:p>
          <a:p>
            <a:pPr lvl="1" algn="l" rtl="0" eaLnBrk="1" hangingPunct="1">
              <a:spcBef>
                <a:spcPct val="50000"/>
              </a:spcBef>
              <a:buFont typeface="Times New Roman" panose="02020603050405020304" pitchFamily="18" charset="0"/>
              <a:buAutoNum type="arabicPeriod"/>
            </a:pPr>
            <a:r>
              <a:rPr lang="en-US" altLang="en-US" sz="2400">
                <a:latin typeface="Arial" panose="020B0604020202020204" pitchFamily="34" charset="0"/>
                <a:cs typeface="Arial" panose="020B0604020202020204" pitchFamily="34" charset="0"/>
              </a:rPr>
              <a:t>Even at -5 kcal/mol the native structure dominates (99.9%)</a:t>
            </a:r>
          </a:p>
          <a:p>
            <a:pPr lvl="1" algn="l" rtl="0" eaLnBrk="1" hangingPunct="1">
              <a:spcBef>
                <a:spcPct val="50000"/>
              </a:spcBef>
              <a:buFont typeface="Times New Roman" panose="02020603050405020304" pitchFamily="18" charset="0"/>
              <a:buAutoNum type="arabicPeriod"/>
            </a:pPr>
            <a:r>
              <a:rPr lang="en-US" altLang="en-US" sz="2400">
                <a:latin typeface="Arial" panose="020B0604020202020204" pitchFamily="34" charset="0"/>
                <a:cs typeface="Arial" panose="020B0604020202020204" pitchFamily="34" charset="0"/>
              </a:rPr>
              <a:t>Allows proteins to remain folded yet flexible (functionally important)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7"/>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Overview</a:t>
            </a:r>
          </a:p>
        </p:txBody>
      </p:sp>
      <p:sp>
        <p:nvSpPr>
          <p:cNvPr id="26627" name="Text Box 28"/>
          <p:cNvSpPr txBox="1">
            <a:spLocks noChangeArrowheads="1"/>
          </p:cNvSpPr>
          <p:nvPr/>
        </p:nvSpPr>
        <p:spPr bwMode="auto">
          <a:xfrm>
            <a:off x="117476" y="828675"/>
            <a:ext cx="88138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pPr>
            <a:r>
              <a:rPr lang="en-US" altLang="en-US" sz="2600" b="1" dirty="0">
                <a:solidFill>
                  <a:srgbClr val="339933"/>
                </a:solidFill>
                <a:latin typeface="Arial" panose="020B0604020202020204" pitchFamily="34" charset="0"/>
                <a:cs typeface="Arial" panose="020B0604020202020204" pitchFamily="34" charset="0"/>
              </a:rPr>
              <a:t>Understanding protein stability requires breaking </a:t>
            </a:r>
            <a:r>
              <a:rPr lang="en-US" altLang="en-US" sz="2600" b="1" dirty="0">
                <a:solidFill>
                  <a:srgbClr val="339933"/>
                </a:solidFill>
                <a:latin typeface="Arial" panose="020B0604020202020204" pitchFamily="34" charset="0"/>
                <a:cs typeface="Arial" panose="020B0604020202020204" pitchFamily="34" charset="0"/>
                <a:sym typeface="Symbol" panose="05050102010706020507" pitchFamily="18" charset="2"/>
              </a:rPr>
              <a:t></a:t>
            </a:r>
            <a:r>
              <a:rPr lang="en-US" altLang="en-US" sz="2600" b="1" i="1" dirty="0" err="1">
                <a:solidFill>
                  <a:srgbClr val="339933"/>
                </a:solidFill>
                <a:latin typeface="Arial" panose="020B0604020202020204" pitchFamily="34" charset="0"/>
                <a:cs typeface="Arial" panose="020B0604020202020204" pitchFamily="34" charset="0"/>
                <a:sym typeface="Symbol" panose="05050102010706020507" pitchFamily="18" charset="2"/>
              </a:rPr>
              <a:t>G</a:t>
            </a:r>
            <a:r>
              <a:rPr lang="en-US" altLang="en-US" sz="2600" b="1" i="1" baseline="-25000" dirty="0" err="1">
                <a:solidFill>
                  <a:srgbClr val="339933"/>
                </a:solidFill>
                <a:latin typeface="Arial" panose="020B0604020202020204" pitchFamily="34" charset="0"/>
                <a:cs typeface="Arial" panose="020B0604020202020204" pitchFamily="34" charset="0"/>
                <a:sym typeface="Symbol" panose="05050102010706020507" pitchFamily="18" charset="2"/>
              </a:rPr>
              <a:t>folding</a:t>
            </a:r>
            <a:r>
              <a:rPr lang="en-US" altLang="en-US" sz="2600" b="1" dirty="0">
                <a:solidFill>
                  <a:srgbClr val="339933"/>
                </a:solidFill>
                <a:latin typeface="Arial" panose="020B0604020202020204" pitchFamily="34" charset="0"/>
                <a:cs typeface="Arial" panose="020B0604020202020204" pitchFamily="34" charset="0"/>
                <a:sym typeface="Symbol" panose="05050102010706020507" pitchFamily="18" charset="2"/>
              </a:rPr>
              <a:t> into </a:t>
            </a:r>
            <a:r>
              <a:rPr lang="en-US" altLang="en-US" sz="2600" b="1" dirty="0">
                <a:solidFill>
                  <a:srgbClr val="FF0066"/>
                </a:solidFill>
                <a:latin typeface="Arial" panose="020B0604020202020204" pitchFamily="34" charset="0"/>
                <a:cs typeface="Arial" panose="020B0604020202020204" pitchFamily="34" charset="0"/>
                <a:sym typeface="Symbol" panose="05050102010706020507" pitchFamily="18" charset="2"/>
              </a:rPr>
              <a:t>separate contributions</a:t>
            </a:r>
          </a:p>
          <a:p>
            <a:pPr algn="l" rtl="0" eaLnBrk="1" hangingPunct="1">
              <a:spcBef>
                <a:spcPct val="50000"/>
              </a:spcBef>
            </a:pPr>
            <a:r>
              <a:rPr lang="en-US" altLang="en-US" sz="2600" b="1" dirty="0">
                <a:solidFill>
                  <a:srgbClr val="339933"/>
                </a:solidFill>
                <a:latin typeface="Arial" panose="020B0604020202020204" pitchFamily="34" charset="0"/>
                <a:cs typeface="Arial" panose="020B0604020202020204" pitchFamily="34" charset="0"/>
                <a:sym typeface="Symbol" panose="05050102010706020507" pitchFamily="18" charset="2"/>
              </a:rPr>
              <a:t>The basic breakdown to </a:t>
            </a:r>
            <a:r>
              <a:rPr lang="en-US" altLang="en-US" sz="2600" b="1" dirty="0">
                <a:solidFill>
                  <a:srgbClr val="FF0066"/>
                </a:solidFill>
                <a:latin typeface="Arial" panose="020B0604020202020204" pitchFamily="34" charset="0"/>
                <a:cs typeface="Arial" panose="020B0604020202020204" pitchFamily="34" charset="0"/>
                <a:sym typeface="Symbol" panose="05050102010706020507" pitchFamily="18" charset="2"/>
              </a:rPr>
              <a:t>enthalpy</a:t>
            </a:r>
            <a:r>
              <a:rPr lang="en-US" altLang="en-US" sz="2600" b="1" dirty="0">
                <a:solidFill>
                  <a:srgbClr val="339933"/>
                </a:solidFill>
                <a:latin typeface="Arial" panose="020B0604020202020204" pitchFamily="34" charset="0"/>
                <a:cs typeface="Arial" panose="020B0604020202020204" pitchFamily="34" charset="0"/>
                <a:sym typeface="Symbol" panose="05050102010706020507" pitchFamily="18" charset="2"/>
              </a:rPr>
              <a:t> (</a:t>
            </a:r>
            <a:r>
              <a:rPr lang="en-US" altLang="en-US" sz="2600" b="1" dirty="0">
                <a:solidFill>
                  <a:srgbClr val="FF0066"/>
                </a:solidFill>
                <a:latin typeface="Arial" panose="020B0604020202020204" pitchFamily="34" charset="0"/>
                <a:cs typeface="Arial" panose="020B0604020202020204" pitchFamily="34" charset="0"/>
                <a:sym typeface="Symbol" panose="05050102010706020507" pitchFamily="18" charset="2"/>
              </a:rPr>
              <a:t></a:t>
            </a:r>
            <a:r>
              <a:rPr lang="en-US" altLang="en-US" sz="2600" b="1" i="1" dirty="0">
                <a:solidFill>
                  <a:srgbClr val="FF0066"/>
                </a:solidFill>
                <a:latin typeface="Arial" panose="020B0604020202020204" pitchFamily="34" charset="0"/>
                <a:cs typeface="Arial" panose="020B0604020202020204" pitchFamily="34" charset="0"/>
                <a:sym typeface="Symbol" panose="05050102010706020507" pitchFamily="18" charset="2"/>
              </a:rPr>
              <a:t>H</a:t>
            </a:r>
            <a:r>
              <a:rPr lang="en-US" altLang="en-US" sz="2600" b="1" dirty="0">
                <a:solidFill>
                  <a:srgbClr val="339933"/>
                </a:solidFill>
                <a:latin typeface="Arial" panose="020B0604020202020204" pitchFamily="34" charset="0"/>
                <a:cs typeface="Arial" panose="020B0604020202020204" pitchFamily="34" charset="0"/>
                <a:sym typeface="Symbol" panose="05050102010706020507" pitchFamily="18" charset="2"/>
              </a:rPr>
              <a:t>) and entropy </a:t>
            </a:r>
            <a:r>
              <a:rPr lang="en-US" altLang="en-US" sz="2600" b="1" dirty="0">
                <a:solidFill>
                  <a:srgbClr val="FF0066"/>
                </a:solidFill>
                <a:latin typeface="Arial" panose="020B0604020202020204" pitchFamily="34" charset="0"/>
                <a:cs typeface="Arial" panose="020B0604020202020204" pitchFamily="34" charset="0"/>
                <a:sym typeface="Symbol" panose="05050102010706020507" pitchFamily="18" charset="2"/>
              </a:rPr>
              <a:t>(-</a:t>
            </a:r>
            <a:r>
              <a:rPr lang="en-US" altLang="en-US" sz="2600" b="1" i="1" dirty="0">
                <a:solidFill>
                  <a:srgbClr val="FF0066"/>
                </a:solidFill>
                <a:latin typeface="Arial" panose="020B0604020202020204" pitchFamily="34" charset="0"/>
                <a:cs typeface="Arial" panose="020B0604020202020204" pitchFamily="34" charset="0"/>
                <a:sym typeface="Symbol" panose="05050102010706020507" pitchFamily="18" charset="2"/>
              </a:rPr>
              <a:t>T</a:t>
            </a:r>
            <a:r>
              <a:rPr lang="en-US" altLang="en-US" sz="2600" b="1" dirty="0">
                <a:solidFill>
                  <a:srgbClr val="FF0066"/>
                </a:solidFill>
                <a:latin typeface="Arial" panose="020B0604020202020204" pitchFamily="34" charset="0"/>
                <a:cs typeface="Arial" panose="020B0604020202020204" pitchFamily="34" charset="0"/>
                <a:sym typeface="Symbol" panose="05050102010706020507" pitchFamily="18" charset="2"/>
              </a:rPr>
              <a:t></a:t>
            </a:r>
            <a:r>
              <a:rPr lang="en-US" altLang="en-US" sz="2600" b="1" i="1" dirty="0">
                <a:solidFill>
                  <a:srgbClr val="FF0066"/>
                </a:solidFill>
                <a:latin typeface="Arial" panose="020B0604020202020204" pitchFamily="34" charset="0"/>
                <a:cs typeface="Arial" panose="020B0604020202020204" pitchFamily="34" charset="0"/>
                <a:sym typeface="Symbol" panose="05050102010706020507" pitchFamily="18" charset="2"/>
              </a:rPr>
              <a:t>S</a:t>
            </a:r>
            <a:r>
              <a:rPr lang="en-US" altLang="en-US" sz="2600" b="1" dirty="0">
                <a:solidFill>
                  <a:srgbClr val="339933"/>
                </a:solidFill>
                <a:latin typeface="Arial" panose="020B0604020202020204" pitchFamily="34" charset="0"/>
                <a:cs typeface="Arial" panose="020B0604020202020204" pitchFamily="34" charset="0"/>
                <a:sym typeface="Symbol" panose="05050102010706020507" pitchFamily="18" charset="2"/>
              </a:rPr>
              <a:t>) is convenient because they can be measured</a:t>
            </a:r>
          </a:p>
        </p:txBody>
      </p:sp>
      <p:grpSp>
        <p:nvGrpSpPr>
          <p:cNvPr id="26628" name="Group 2"/>
          <p:cNvGrpSpPr>
            <a:grpSpLocks/>
          </p:cNvGrpSpPr>
          <p:nvPr/>
        </p:nvGrpSpPr>
        <p:grpSpPr bwMode="auto">
          <a:xfrm>
            <a:off x="6197600" y="2744788"/>
            <a:ext cx="2409825" cy="4113212"/>
            <a:chOff x="1881" y="539"/>
            <a:chExt cx="1910" cy="3169"/>
          </a:xfrm>
        </p:grpSpPr>
        <p:pic>
          <p:nvPicPr>
            <p:cNvPr id="266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 y="539"/>
              <a:ext cx="1910" cy="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Rectangle 4"/>
            <p:cNvSpPr>
              <a:spLocks noChangeArrowheads="1"/>
            </p:cNvSpPr>
            <p:nvPr/>
          </p:nvSpPr>
          <p:spPr bwMode="auto">
            <a:xfrm>
              <a:off x="2446" y="3212"/>
              <a:ext cx="225" cy="1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0"/>
                </a:spcBef>
                <a:buFontTx/>
                <a:buNone/>
              </a:pPr>
              <a:endParaRPr lang="he-IL" altLang="en-US" sz="2400">
                <a:cs typeface="Times New Roman (Hebrew)" panose="02020603050405020304" pitchFamily="18" charset="0"/>
              </a:endParaRPr>
            </a:p>
          </p:txBody>
        </p:sp>
        <p:sp>
          <p:nvSpPr>
            <p:cNvPr id="26638" name="Rectangle 5"/>
            <p:cNvSpPr>
              <a:spLocks noChangeArrowheads="1"/>
            </p:cNvSpPr>
            <p:nvPr/>
          </p:nvSpPr>
          <p:spPr bwMode="auto">
            <a:xfrm>
              <a:off x="2664" y="2701"/>
              <a:ext cx="777" cy="5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0"/>
                </a:spcBef>
                <a:buFontTx/>
                <a:buNone/>
              </a:pPr>
              <a:endParaRPr lang="he-IL" altLang="en-US" sz="2400">
                <a:cs typeface="Times New Roman (Hebrew)" panose="02020603050405020304" pitchFamily="18" charset="0"/>
              </a:endParaRPr>
            </a:p>
          </p:txBody>
        </p:sp>
        <p:sp>
          <p:nvSpPr>
            <p:cNvPr id="26639" name="Rectangle 6"/>
            <p:cNvSpPr>
              <a:spLocks noChangeArrowheads="1"/>
            </p:cNvSpPr>
            <p:nvPr/>
          </p:nvSpPr>
          <p:spPr bwMode="auto">
            <a:xfrm>
              <a:off x="3344" y="2653"/>
              <a:ext cx="225" cy="1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0"/>
                </a:spcBef>
                <a:buFontTx/>
                <a:buNone/>
              </a:pPr>
              <a:endParaRPr lang="he-IL" altLang="en-US" sz="2400">
                <a:cs typeface="Times New Roman (Hebrew)" panose="02020603050405020304" pitchFamily="18" charset="0"/>
              </a:endParaRPr>
            </a:p>
          </p:txBody>
        </p:sp>
      </p:grpSp>
      <p:sp>
        <p:nvSpPr>
          <p:cNvPr id="26629" name="Rectangle 1"/>
          <p:cNvSpPr>
            <a:spLocks noChangeArrowheads="1"/>
          </p:cNvSpPr>
          <p:nvPr/>
        </p:nvSpPr>
        <p:spPr bwMode="auto">
          <a:xfrm>
            <a:off x="757238" y="3267075"/>
            <a:ext cx="3503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a:spcBef>
                <a:spcPct val="0"/>
              </a:spcBef>
              <a:buFontTx/>
              <a:buNone/>
            </a:pPr>
            <a:r>
              <a:rPr lang="en-US" altLang="en-US" sz="4000">
                <a:cs typeface="Times New Roman (Hebrew)" panose="02020603050405020304" pitchFamily="18" charset="0"/>
              </a:rPr>
              <a:t>Δ</a:t>
            </a:r>
            <a:r>
              <a:rPr lang="en-US" altLang="en-US" sz="4000" i="1">
                <a:cs typeface="Times New Roman (Hebrew)" panose="02020603050405020304" pitchFamily="18" charset="0"/>
              </a:rPr>
              <a:t>G</a:t>
            </a:r>
            <a:r>
              <a:rPr lang="en-US" altLang="en-US" sz="4000">
                <a:cs typeface="Times New Roman (Hebrew)" panose="02020603050405020304" pitchFamily="18" charset="0"/>
              </a:rPr>
              <a:t> = Δ</a:t>
            </a:r>
            <a:r>
              <a:rPr lang="en-US" altLang="en-US" sz="4000" i="1">
                <a:cs typeface="Times New Roman (Hebrew)" panose="02020603050405020304" pitchFamily="18" charset="0"/>
              </a:rPr>
              <a:t>H</a:t>
            </a:r>
            <a:r>
              <a:rPr lang="en-US" altLang="en-US" sz="4000">
                <a:cs typeface="Times New Roman (Hebrew)" panose="02020603050405020304" pitchFamily="18" charset="0"/>
              </a:rPr>
              <a:t> - </a:t>
            </a:r>
            <a:r>
              <a:rPr lang="en-US" altLang="en-US" sz="4000" i="1">
                <a:cs typeface="Times New Roman (Hebrew)" panose="02020603050405020304" pitchFamily="18" charset="0"/>
              </a:rPr>
              <a:t>T</a:t>
            </a:r>
            <a:r>
              <a:rPr lang="en-US" altLang="en-US" sz="4000">
                <a:cs typeface="Times New Roman (Hebrew)" panose="02020603050405020304" pitchFamily="18" charset="0"/>
              </a:rPr>
              <a:t>Δ</a:t>
            </a:r>
            <a:r>
              <a:rPr lang="en-US" altLang="en-US" sz="4000" i="1">
                <a:cs typeface="Times New Roman (Hebrew)" panose="02020603050405020304" pitchFamily="18" charset="0"/>
              </a:rPr>
              <a:t>S</a:t>
            </a:r>
            <a:r>
              <a:rPr lang="en-US" altLang="en-US" sz="3600">
                <a:cs typeface="Times New Roman (Hebrew)" panose="02020603050405020304" pitchFamily="18" charset="0"/>
              </a:rPr>
              <a:t> </a:t>
            </a:r>
            <a:endParaRPr lang="en-US" altLang="en-US" sz="4000">
              <a:cs typeface="Times New Roman (Hebrew)" panose="02020603050405020304" pitchFamily="18" charset="0"/>
            </a:endParaRPr>
          </a:p>
        </p:txBody>
      </p:sp>
      <p:pic>
        <p:nvPicPr>
          <p:cNvPr id="26630" name="Picture 15"/>
          <p:cNvPicPr>
            <a:picLocks noChangeAspect="1"/>
          </p:cNvPicPr>
          <p:nvPr/>
        </p:nvPicPr>
        <p:blipFill>
          <a:blip r:embed="rId4">
            <a:extLst>
              <a:ext uri="{28A0092B-C50C-407E-A947-70E740481C1C}">
                <a14:useLocalDpi xmlns:a14="http://schemas.microsoft.com/office/drawing/2010/main" val="0"/>
              </a:ext>
            </a:extLst>
          </a:blip>
          <a:srcRect l="56059" t="30711" r="27583" b="58083"/>
          <a:stretch>
            <a:fillRect/>
          </a:stretch>
        </p:blipFill>
        <p:spPr bwMode="auto">
          <a:xfrm>
            <a:off x="485775" y="5224463"/>
            <a:ext cx="3219450"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6"/>
          <p:cNvPicPr>
            <a:picLocks noChangeAspect="1"/>
          </p:cNvPicPr>
          <p:nvPr/>
        </p:nvPicPr>
        <p:blipFill>
          <a:blip r:embed="rId5">
            <a:extLst>
              <a:ext uri="{28A0092B-C50C-407E-A947-70E740481C1C}">
                <a14:useLocalDpi xmlns:a14="http://schemas.microsoft.com/office/drawing/2010/main" val="0"/>
              </a:ext>
            </a:extLst>
          </a:blip>
          <a:srcRect l="55937" t="51616" r="15710" b="41055"/>
          <a:stretch>
            <a:fillRect/>
          </a:stretch>
        </p:blipFill>
        <p:spPr bwMode="auto">
          <a:xfrm>
            <a:off x="557213" y="4454525"/>
            <a:ext cx="43243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Rectangle 5"/>
          <p:cNvSpPr>
            <a:spLocks noChangeArrowheads="1"/>
          </p:cNvSpPr>
          <p:nvPr/>
        </p:nvSpPr>
        <p:spPr bwMode="auto">
          <a:xfrm>
            <a:off x="7307263" y="5173663"/>
            <a:ext cx="5778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0"/>
              </a:spcBef>
              <a:buFontTx/>
              <a:buNone/>
            </a:pPr>
            <a:r>
              <a:rPr lang="el-GR" altLang="en-US" sz="2400">
                <a:cs typeface="Times New Roman (Hebrew)" panose="02020603050405020304" pitchFamily="18" charset="0"/>
              </a:rPr>
              <a:t>Δ</a:t>
            </a:r>
            <a:r>
              <a:rPr lang="en-US" altLang="en-US" sz="2400" i="1">
                <a:cs typeface="Times New Roman (Hebrew)" panose="02020603050405020304" pitchFamily="18" charset="0"/>
              </a:rPr>
              <a:t>H</a:t>
            </a:r>
            <a:endParaRPr lang="he-IL" altLang="en-US" sz="2400" i="1">
              <a:cs typeface="Times New Roman (Hebrew)" panose="02020603050405020304" pitchFamily="18" charset="0"/>
            </a:endParaRPr>
          </a:p>
        </p:txBody>
      </p:sp>
      <p:sp>
        <p:nvSpPr>
          <p:cNvPr id="26633" name="Rectangle 5"/>
          <p:cNvSpPr>
            <a:spLocks noChangeArrowheads="1"/>
          </p:cNvSpPr>
          <p:nvPr/>
        </p:nvSpPr>
        <p:spPr bwMode="auto">
          <a:xfrm>
            <a:off x="5607050" y="4354513"/>
            <a:ext cx="57785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0"/>
              </a:spcBef>
              <a:buFontTx/>
              <a:buNone/>
            </a:pPr>
            <a:r>
              <a:rPr lang="en-US" altLang="en-US" sz="2400" i="1">
                <a:cs typeface="Times New Roman (Hebrew)" panose="02020603050405020304" pitchFamily="18" charset="0"/>
              </a:rPr>
              <a:t>C</a:t>
            </a:r>
            <a:r>
              <a:rPr lang="en-US" altLang="en-US" sz="2400" i="1" baseline="-25000">
                <a:cs typeface="Times New Roman (Hebrew)" panose="02020603050405020304" pitchFamily="18" charset="0"/>
              </a:rPr>
              <a:t>P</a:t>
            </a:r>
            <a:endParaRPr lang="he-IL" altLang="en-US" sz="2400" i="1">
              <a:cs typeface="Times New Roman (Hebrew)" panose="02020603050405020304" pitchFamily="18" charset="0"/>
            </a:endParaRPr>
          </a:p>
        </p:txBody>
      </p:sp>
      <p:sp>
        <p:nvSpPr>
          <p:cNvPr id="26634" name="Rectangle 5"/>
          <p:cNvSpPr>
            <a:spLocks noChangeArrowheads="1"/>
          </p:cNvSpPr>
          <p:nvPr/>
        </p:nvSpPr>
        <p:spPr bwMode="auto">
          <a:xfrm>
            <a:off x="8331200" y="6305550"/>
            <a:ext cx="5778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0"/>
              </a:spcBef>
              <a:buFontTx/>
              <a:buNone/>
            </a:pPr>
            <a:r>
              <a:rPr lang="en-US" altLang="en-US" sz="2400" i="1">
                <a:cs typeface="Times New Roman (Hebrew)" panose="02020603050405020304" pitchFamily="18" charset="0"/>
              </a:rPr>
              <a:t>T</a:t>
            </a:r>
            <a:endParaRPr lang="he-IL" altLang="en-US" sz="2400" i="1">
              <a:cs typeface="Times New Roman (Hebrew)" panose="02020603050405020304" pitchFamily="18" charset="0"/>
            </a:endParaRPr>
          </a:p>
        </p:txBody>
      </p:sp>
      <p:sp>
        <p:nvSpPr>
          <p:cNvPr id="26635" name="Text Box 5"/>
          <p:cNvSpPr txBox="1">
            <a:spLocks noChangeArrowheads="1"/>
          </p:cNvSpPr>
          <p:nvPr/>
        </p:nvSpPr>
        <p:spPr bwMode="auto">
          <a:xfrm>
            <a:off x="3846513" y="3368675"/>
            <a:ext cx="2128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400">
                <a:cs typeface="Times New Roman (Hebrew)" panose="02020603050405020304" pitchFamily="18" charset="0"/>
              </a:rPr>
              <a:t>(constant </a:t>
            </a:r>
            <a:r>
              <a:rPr lang="en-US" altLang="en-US" sz="2400" i="1">
                <a:cs typeface="Times New Roman (Hebrew)" panose="02020603050405020304" pitchFamily="18" charset="0"/>
              </a:rPr>
              <a:t>T</a:t>
            </a:r>
            <a:r>
              <a:rPr lang="en-US" altLang="en-US" sz="2400">
                <a:cs typeface="Times New Roman (Hebrew)" panose="02020603050405020304" pitchFamily="18"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7"/>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rgbClr val="3333CC"/>
                </a:solidFill>
                <a:latin typeface="Arial" panose="020B0604020202020204" pitchFamily="34" charset="0"/>
                <a:cs typeface="Arial" panose="020B0604020202020204" pitchFamily="34" charset="0"/>
              </a:rPr>
              <a:t>Overview</a:t>
            </a:r>
          </a:p>
        </p:txBody>
      </p:sp>
      <p:sp>
        <p:nvSpPr>
          <p:cNvPr id="28675" name="Text Box 5"/>
          <p:cNvSpPr txBox="1">
            <a:spLocks noChangeArrowheads="1"/>
          </p:cNvSpPr>
          <p:nvPr/>
        </p:nvSpPr>
        <p:spPr bwMode="auto">
          <a:xfrm>
            <a:off x="193675" y="947738"/>
            <a:ext cx="8950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512763" indent="-176213"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pPr>
            <a:r>
              <a:rPr lang="en-US" altLang="en-US" sz="2600" b="1">
                <a:solidFill>
                  <a:srgbClr val="FF0066"/>
                </a:solidFill>
                <a:latin typeface="Arial" panose="020B0604020202020204" pitchFamily="34" charset="0"/>
                <a:cs typeface="Arial" panose="020B0604020202020204" pitchFamily="34" charset="0"/>
                <a:sym typeface="Symbol" panose="05050102010706020507" pitchFamily="18" charset="2"/>
              </a:rPr>
              <a:t></a:t>
            </a:r>
            <a:r>
              <a:rPr lang="en-US" altLang="en-US" sz="2600" b="1" i="1">
                <a:solidFill>
                  <a:srgbClr val="FF0066"/>
                </a:solidFill>
                <a:latin typeface="Arial" panose="020B0604020202020204" pitchFamily="34" charset="0"/>
                <a:cs typeface="Arial" panose="020B0604020202020204" pitchFamily="34" charset="0"/>
                <a:sym typeface="Symbol" panose="05050102010706020507" pitchFamily="18" charset="2"/>
              </a:rPr>
              <a:t>H</a:t>
            </a: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 can be reduced to </a:t>
            </a:r>
            <a:r>
              <a:rPr lang="en-US" altLang="en-US" sz="2600" b="1">
                <a:solidFill>
                  <a:srgbClr val="FF0066"/>
                </a:solidFill>
                <a:latin typeface="Arial" panose="020B0604020202020204" pitchFamily="34" charset="0"/>
                <a:cs typeface="Arial" panose="020B0604020202020204" pitchFamily="34" charset="0"/>
                <a:sym typeface="Symbol" panose="05050102010706020507" pitchFamily="18" charset="2"/>
              </a:rPr>
              <a:t></a:t>
            </a:r>
            <a:r>
              <a:rPr lang="en-US" altLang="en-US" sz="2600" b="1" i="1">
                <a:solidFill>
                  <a:srgbClr val="FF0066"/>
                </a:solidFill>
                <a:latin typeface="Arial" panose="020B0604020202020204" pitchFamily="34" charset="0"/>
                <a:cs typeface="Arial" panose="020B0604020202020204" pitchFamily="34" charset="0"/>
                <a:sym typeface="Symbol" panose="05050102010706020507" pitchFamily="18" charset="2"/>
              </a:rPr>
              <a:t>U </a:t>
            </a: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a:t>
            </a:r>
            <a:r>
              <a:rPr lang="en-US" altLang="en-US" sz="2600" b="1" i="1">
                <a:solidFill>
                  <a:srgbClr val="339933"/>
                </a:solidFill>
                <a:latin typeface="Arial" panose="020B0604020202020204" pitchFamily="34" charset="0"/>
                <a:cs typeface="Arial" panose="020B0604020202020204" pitchFamily="34" charset="0"/>
                <a:sym typeface="Symbol" panose="05050102010706020507" pitchFamily="18" charset="2"/>
              </a:rPr>
              <a:t>U</a:t>
            </a: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 = potential energy), which results from formation/breaking of </a:t>
            </a:r>
            <a:r>
              <a:rPr lang="en-US" altLang="en-US" sz="2600" b="1">
                <a:solidFill>
                  <a:srgbClr val="FF0066"/>
                </a:solidFill>
                <a:latin typeface="Arial" panose="020B0604020202020204" pitchFamily="34" charset="0"/>
                <a:cs typeface="Arial" panose="020B0604020202020204" pitchFamily="34" charset="0"/>
                <a:sym typeface="Symbol" panose="05050102010706020507" pitchFamily="18" charset="2"/>
              </a:rPr>
              <a:t>chemical bonds</a:t>
            </a: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 and </a:t>
            </a:r>
            <a:r>
              <a:rPr lang="en-US" altLang="en-US" sz="2600" b="1">
                <a:solidFill>
                  <a:srgbClr val="FF0066"/>
                </a:solidFill>
                <a:latin typeface="Arial" panose="020B0604020202020204" pitchFamily="34" charset="0"/>
                <a:cs typeface="Arial" panose="020B0604020202020204" pitchFamily="34" charset="0"/>
                <a:sym typeface="Symbol" panose="05050102010706020507" pitchFamily="18" charset="2"/>
              </a:rPr>
              <a:t>atom-atom interactions</a:t>
            </a:r>
          </a:p>
        </p:txBody>
      </p:sp>
      <p:sp>
        <p:nvSpPr>
          <p:cNvPr id="18" name="Text Box 1028"/>
          <p:cNvSpPr txBox="1">
            <a:spLocks noChangeArrowheads="1"/>
          </p:cNvSpPr>
          <p:nvPr/>
        </p:nvSpPr>
        <p:spPr bwMode="auto">
          <a:xfrm>
            <a:off x="2951163" y="3468688"/>
            <a:ext cx="26384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defRPr/>
            </a:pPr>
            <a:r>
              <a:rPr lang="en-US" altLang="en-US" dirty="0">
                <a:cs typeface="Times New Roman (Hebrew)"/>
              </a:rPr>
              <a:t>(</a:t>
            </a:r>
            <a:r>
              <a:rPr lang="el-GR" altLang="en-US" dirty="0">
                <a:cs typeface="Times New Roman (Hebrew)"/>
              </a:rPr>
              <a:t>Δ</a:t>
            </a:r>
            <a:r>
              <a:rPr lang="en-US" altLang="en-US" i="1" dirty="0">
                <a:cs typeface="Times New Roman (Hebrew)"/>
              </a:rPr>
              <a:t>E</a:t>
            </a:r>
            <a:r>
              <a:rPr lang="en-US" altLang="en-US" dirty="0">
                <a:cs typeface="Times New Roman (Hebrew)"/>
              </a:rPr>
              <a:t> + </a:t>
            </a:r>
            <a:r>
              <a:rPr lang="el-GR" altLang="en-US" dirty="0">
                <a:solidFill>
                  <a:schemeClr val="accent3">
                    <a:lumMod val="50000"/>
                  </a:schemeClr>
                </a:solidFill>
                <a:cs typeface="Times New Roman (Hebrew)"/>
              </a:rPr>
              <a:t>Δ</a:t>
            </a:r>
            <a:r>
              <a:rPr lang="en-US" altLang="en-US" dirty="0">
                <a:solidFill>
                  <a:schemeClr val="accent3">
                    <a:lumMod val="50000"/>
                  </a:schemeClr>
                </a:solidFill>
                <a:cs typeface="Times New Roman (Hebrew)"/>
              </a:rPr>
              <a:t>(</a:t>
            </a:r>
            <a:r>
              <a:rPr lang="en-US" altLang="en-US" i="1" dirty="0">
                <a:solidFill>
                  <a:schemeClr val="accent3">
                    <a:lumMod val="50000"/>
                  </a:schemeClr>
                </a:solidFill>
                <a:cs typeface="Times New Roman (Hebrew)"/>
              </a:rPr>
              <a:t>PV</a:t>
            </a:r>
            <a:r>
              <a:rPr lang="en-US" altLang="en-US" dirty="0">
                <a:solidFill>
                  <a:schemeClr val="accent3">
                    <a:lumMod val="50000"/>
                  </a:schemeClr>
                </a:solidFill>
                <a:cs typeface="Times New Roman (Hebrew)"/>
              </a:rPr>
              <a:t>)</a:t>
            </a:r>
            <a:r>
              <a:rPr lang="en-US" altLang="en-US" dirty="0">
                <a:cs typeface="Times New Roman (Hebrew)"/>
              </a:rPr>
              <a:t>)</a:t>
            </a:r>
          </a:p>
        </p:txBody>
      </p:sp>
      <p:sp>
        <p:nvSpPr>
          <p:cNvPr id="28677" name="Text Box 1028"/>
          <p:cNvSpPr txBox="1">
            <a:spLocks noChangeArrowheads="1"/>
          </p:cNvSpPr>
          <p:nvPr/>
        </p:nvSpPr>
        <p:spPr bwMode="auto">
          <a:xfrm>
            <a:off x="2671763" y="2733675"/>
            <a:ext cx="32797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buFontTx/>
              <a:buNone/>
            </a:pPr>
            <a:r>
              <a:rPr lang="el-GR" altLang="en-US">
                <a:cs typeface="Times New Roman (Hebrew)" panose="02020603050405020304" pitchFamily="18" charset="0"/>
              </a:rPr>
              <a:t>Δ</a:t>
            </a:r>
            <a:r>
              <a:rPr lang="en-US" altLang="en-US" i="1">
                <a:cs typeface="Times New Roman (Hebrew)" panose="02020603050405020304" pitchFamily="18" charset="0"/>
              </a:rPr>
              <a:t>G</a:t>
            </a:r>
            <a:r>
              <a:rPr lang="en-US" altLang="en-US">
                <a:cs typeface="Times New Roman (Hebrew)" panose="02020603050405020304" pitchFamily="18" charset="0"/>
              </a:rPr>
              <a:t> = </a:t>
            </a:r>
            <a:r>
              <a:rPr lang="el-GR" altLang="en-US">
                <a:cs typeface="Times New Roman (Hebrew)" panose="02020603050405020304" pitchFamily="18" charset="0"/>
              </a:rPr>
              <a:t>Δ</a:t>
            </a:r>
            <a:r>
              <a:rPr lang="en-US" altLang="en-US" i="1">
                <a:cs typeface="Times New Roman (Hebrew)" panose="02020603050405020304" pitchFamily="18" charset="0"/>
              </a:rPr>
              <a:t>H</a:t>
            </a:r>
            <a:r>
              <a:rPr lang="en-US" altLang="en-US">
                <a:cs typeface="Times New Roman (Hebrew)" panose="02020603050405020304" pitchFamily="18" charset="0"/>
              </a:rPr>
              <a:t> – </a:t>
            </a:r>
            <a:r>
              <a:rPr lang="en-US" altLang="en-US" i="1">
                <a:cs typeface="Times New Roman (Hebrew)" panose="02020603050405020304" pitchFamily="18" charset="0"/>
              </a:rPr>
              <a:t>T</a:t>
            </a:r>
            <a:r>
              <a:rPr lang="el-GR" altLang="en-US">
                <a:cs typeface="Times New Roman (Hebrew)" panose="02020603050405020304" pitchFamily="18" charset="0"/>
              </a:rPr>
              <a:t>Δ</a:t>
            </a:r>
            <a:r>
              <a:rPr lang="en-US" altLang="en-US" i="1">
                <a:cs typeface="Times New Roman (Hebrew)" panose="02020603050405020304" pitchFamily="18" charset="0"/>
              </a:rPr>
              <a:t>S</a:t>
            </a:r>
            <a:r>
              <a:rPr lang="en-US" altLang="en-US" i="1" baseline="-25000">
                <a:cs typeface="Times New Roman (Hebrew)" panose="02020603050405020304" pitchFamily="18" charset="0"/>
              </a:rPr>
              <a:t>sys</a:t>
            </a:r>
            <a:endParaRPr lang="en-US" altLang="en-US" i="1">
              <a:cs typeface="Times New Roman (Hebrew)" panose="02020603050405020304" pitchFamily="18" charset="0"/>
            </a:endParaRPr>
          </a:p>
        </p:txBody>
      </p:sp>
      <p:sp>
        <p:nvSpPr>
          <p:cNvPr id="28678" name="Rectangle 1"/>
          <p:cNvSpPr>
            <a:spLocks noChangeArrowheads="1"/>
          </p:cNvSpPr>
          <p:nvPr/>
        </p:nvSpPr>
        <p:spPr bwMode="auto">
          <a:xfrm>
            <a:off x="5735638" y="2790825"/>
            <a:ext cx="2105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buFontTx/>
              <a:buNone/>
            </a:pPr>
            <a:r>
              <a:rPr lang="en-US" altLang="en-US" sz="2400">
                <a:cs typeface="Times New Roman (Hebrew)" panose="02020603050405020304" pitchFamily="18" charset="0"/>
              </a:rPr>
              <a:t>(constant temp)</a:t>
            </a:r>
          </a:p>
        </p:txBody>
      </p:sp>
      <p:sp>
        <p:nvSpPr>
          <p:cNvPr id="28679" name="Rectangle 30"/>
          <p:cNvSpPr>
            <a:spLocks noChangeArrowheads="1"/>
          </p:cNvSpPr>
          <p:nvPr/>
        </p:nvSpPr>
        <p:spPr bwMode="auto">
          <a:xfrm>
            <a:off x="285750" y="5073650"/>
            <a:ext cx="3006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buFontTx/>
              <a:buNone/>
            </a:pPr>
            <a:r>
              <a:rPr lang="en-US" altLang="en-US" sz="2400" b="1">
                <a:cs typeface="Times New Roman (Hebrew)" panose="02020603050405020304" pitchFamily="18" charset="0"/>
              </a:rPr>
              <a:t>In biological systems:</a:t>
            </a:r>
          </a:p>
        </p:txBody>
      </p:sp>
      <p:sp>
        <p:nvSpPr>
          <p:cNvPr id="22" name="Text Box 1028"/>
          <p:cNvSpPr txBox="1">
            <a:spLocks noChangeArrowheads="1"/>
          </p:cNvSpPr>
          <p:nvPr/>
        </p:nvSpPr>
        <p:spPr bwMode="auto">
          <a:xfrm>
            <a:off x="2457450" y="4246563"/>
            <a:ext cx="2159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defRPr/>
            </a:pPr>
            <a:r>
              <a:rPr lang="en-US" altLang="en-US" dirty="0">
                <a:cs typeface="Times New Roman (Hebrew)"/>
              </a:rPr>
              <a:t>(</a:t>
            </a:r>
            <a:r>
              <a:rPr lang="el-GR" altLang="en-US" dirty="0">
                <a:cs typeface="Times New Roman (Hebrew)"/>
              </a:rPr>
              <a:t>Δ</a:t>
            </a:r>
            <a:r>
              <a:rPr lang="en-US" altLang="en-US" i="1" dirty="0">
                <a:cs typeface="Times New Roman (Hebrew)"/>
              </a:rPr>
              <a:t>U</a:t>
            </a:r>
            <a:r>
              <a:rPr lang="en-US" altLang="en-US" dirty="0">
                <a:cs typeface="Times New Roman (Hebrew)"/>
              </a:rPr>
              <a:t> + </a:t>
            </a:r>
            <a:r>
              <a:rPr lang="el-GR" altLang="en-US" dirty="0">
                <a:solidFill>
                  <a:schemeClr val="accent3">
                    <a:lumMod val="50000"/>
                  </a:schemeClr>
                </a:solidFill>
                <a:cs typeface="Times New Roman (Hebrew)"/>
              </a:rPr>
              <a:t>Δ</a:t>
            </a:r>
            <a:r>
              <a:rPr lang="en-US" altLang="en-US" i="1" dirty="0">
                <a:solidFill>
                  <a:schemeClr val="accent3">
                    <a:lumMod val="50000"/>
                  </a:schemeClr>
                </a:solidFill>
                <a:cs typeface="Times New Roman (Hebrew)"/>
              </a:rPr>
              <a:t>K</a:t>
            </a:r>
            <a:r>
              <a:rPr lang="en-US" altLang="en-US" dirty="0">
                <a:cs typeface="Times New Roman (Hebrew)"/>
              </a:rPr>
              <a:t>)</a:t>
            </a:r>
          </a:p>
        </p:txBody>
      </p:sp>
      <p:cxnSp>
        <p:nvCxnSpPr>
          <p:cNvPr id="23" name="Straight Arrow Connector 22"/>
          <p:cNvCxnSpPr/>
          <p:nvPr/>
        </p:nvCxnSpPr>
        <p:spPr>
          <a:xfrm flipV="1">
            <a:off x="4010025" y="3259138"/>
            <a:ext cx="0" cy="3032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568700" y="4041775"/>
            <a:ext cx="0" cy="3032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01825" y="4832350"/>
            <a:ext cx="60309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684" name="Text Box 1028"/>
          <p:cNvSpPr txBox="1">
            <a:spLocks noChangeArrowheads="1"/>
          </p:cNvSpPr>
          <p:nvPr/>
        </p:nvSpPr>
        <p:spPr bwMode="auto">
          <a:xfrm>
            <a:off x="2671763" y="5026025"/>
            <a:ext cx="44418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l-GR" altLang="en-US" b="1">
                <a:cs typeface="Times New Roman (Hebrew)" panose="02020603050405020304" pitchFamily="18" charset="0"/>
              </a:rPr>
              <a:t>Δ</a:t>
            </a:r>
            <a:r>
              <a:rPr lang="en-US" altLang="en-US" b="1" i="1">
                <a:cs typeface="Times New Roman (Hebrew)" panose="02020603050405020304" pitchFamily="18" charset="0"/>
              </a:rPr>
              <a:t>G</a:t>
            </a:r>
            <a:r>
              <a:rPr lang="en-US" altLang="en-US" b="1">
                <a:cs typeface="Times New Roman (Hebrew)" panose="02020603050405020304" pitchFamily="18" charset="0"/>
              </a:rPr>
              <a:t> = </a:t>
            </a:r>
            <a:r>
              <a:rPr lang="el-GR" altLang="en-US" b="1">
                <a:cs typeface="Times New Roman (Hebrew)" panose="02020603050405020304" pitchFamily="18" charset="0"/>
              </a:rPr>
              <a:t>Δ</a:t>
            </a:r>
            <a:r>
              <a:rPr lang="en-US" altLang="en-US" b="1" i="1">
                <a:cs typeface="Times New Roman (Hebrew)" panose="02020603050405020304" pitchFamily="18" charset="0"/>
              </a:rPr>
              <a:t>U</a:t>
            </a:r>
            <a:r>
              <a:rPr lang="en-US" altLang="en-US" b="1">
                <a:cs typeface="Times New Roman (Hebrew)" panose="02020603050405020304" pitchFamily="18" charset="0"/>
              </a:rPr>
              <a:t> – </a:t>
            </a:r>
            <a:r>
              <a:rPr lang="en-US" altLang="en-US" b="1" i="1">
                <a:cs typeface="Times New Roman (Hebrew)" panose="02020603050405020304" pitchFamily="18" charset="0"/>
              </a:rPr>
              <a:t>T</a:t>
            </a:r>
            <a:r>
              <a:rPr lang="el-GR" altLang="en-US" b="1">
                <a:cs typeface="Times New Roman (Hebrew)" panose="02020603050405020304" pitchFamily="18" charset="0"/>
              </a:rPr>
              <a:t>Δ</a:t>
            </a:r>
            <a:r>
              <a:rPr lang="en-US" altLang="en-US" b="1" i="1">
                <a:cs typeface="Times New Roman (Hebrew)" panose="02020603050405020304" pitchFamily="18" charset="0"/>
              </a:rPr>
              <a:t>S</a:t>
            </a:r>
            <a:r>
              <a:rPr lang="en-US" altLang="en-US" b="1" i="1" baseline="-25000">
                <a:cs typeface="Times New Roman (Hebrew)" panose="02020603050405020304" pitchFamily="18" charset="0"/>
              </a:rPr>
              <a:t>sys</a:t>
            </a:r>
            <a:endParaRPr lang="en-US" altLang="en-US" b="1" i="1">
              <a:cs typeface="Times New Roman (Hebrew)" panose="02020603050405020304" pitchFamily="18" charset="0"/>
            </a:endParaRPr>
          </a:p>
        </p:txBody>
      </p:sp>
      <p:sp>
        <p:nvSpPr>
          <p:cNvPr id="28685" name="Rectangle 1"/>
          <p:cNvSpPr>
            <a:spLocks noChangeArrowheads="1"/>
          </p:cNvSpPr>
          <p:nvPr/>
        </p:nvSpPr>
        <p:spPr bwMode="auto">
          <a:xfrm>
            <a:off x="4619625" y="4306888"/>
            <a:ext cx="1361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buFontTx/>
              <a:buNone/>
            </a:pPr>
            <a:r>
              <a:rPr lang="en-US" altLang="en-US" sz="2400" dirty="0">
                <a:cs typeface="Times New Roman (Hebrew)" panose="02020603050405020304" pitchFamily="18" charset="0"/>
              </a:rPr>
              <a:t>(K </a:t>
            </a:r>
            <a:r>
              <a:rPr lang="el-GR" altLang="en-US" sz="2400" dirty="0" smtClean="0">
                <a:cs typeface="Times New Roman (Hebrew)" panose="02020603050405020304" pitchFamily="18" charset="0"/>
              </a:rPr>
              <a:t>α</a:t>
            </a:r>
            <a:r>
              <a:rPr lang="en-US" altLang="en-US" sz="2400" dirty="0" smtClean="0">
                <a:cs typeface="Times New Roman (Hebrew)" panose="02020603050405020304" pitchFamily="18" charset="0"/>
              </a:rPr>
              <a:t> </a:t>
            </a:r>
            <a:r>
              <a:rPr lang="en-US" altLang="en-US" sz="2400" i="1" dirty="0" err="1" smtClean="0">
                <a:cs typeface="Times New Roman (Hebrew)" panose="02020603050405020304" pitchFamily="18" charset="0"/>
              </a:rPr>
              <a:t>k</a:t>
            </a:r>
            <a:r>
              <a:rPr lang="en-US" altLang="en-US" sz="2400" i="1" baseline="-25000" dirty="0" err="1" smtClean="0">
                <a:cs typeface="Times New Roman (Hebrew)" panose="02020603050405020304" pitchFamily="18" charset="0"/>
              </a:rPr>
              <a:t>B</a:t>
            </a:r>
            <a:r>
              <a:rPr lang="en-US" altLang="en-US" sz="2400" i="1" dirty="0" err="1" smtClean="0">
                <a:cs typeface="Times New Roman (Hebrew)" panose="02020603050405020304" pitchFamily="18" charset="0"/>
              </a:rPr>
              <a:t>T</a:t>
            </a:r>
            <a:r>
              <a:rPr lang="en-US" altLang="en-US" sz="2400" dirty="0">
                <a:cs typeface="Times New Roman (Hebrew)" panose="02020603050405020304" pitchFamily="18"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193675" y="947738"/>
            <a:ext cx="8950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512763" indent="-176213"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pP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Breaking down </a:t>
            </a:r>
            <a:r>
              <a:rPr lang="en-US" altLang="en-US" sz="2600" b="1">
                <a:solidFill>
                  <a:srgbClr val="FF0066"/>
                </a:solidFill>
                <a:latin typeface="Arial" panose="020B0604020202020204" pitchFamily="34" charset="0"/>
                <a:cs typeface="Arial" panose="020B0604020202020204" pitchFamily="34" charset="0"/>
                <a:sym typeface="Symbol" panose="05050102010706020507" pitchFamily="18" charset="2"/>
              </a:rPr>
              <a:t></a:t>
            </a:r>
            <a:r>
              <a:rPr lang="en-US" altLang="en-US" sz="2600" b="1" i="1">
                <a:solidFill>
                  <a:srgbClr val="FF0066"/>
                </a:solidFill>
                <a:latin typeface="Arial" panose="020B0604020202020204" pitchFamily="34" charset="0"/>
                <a:cs typeface="Arial" panose="020B0604020202020204" pitchFamily="34" charset="0"/>
                <a:sym typeface="Symbol" panose="05050102010706020507" pitchFamily="18" charset="2"/>
              </a:rPr>
              <a:t>U </a:t>
            </a: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to its separate contributions usually requires </a:t>
            </a:r>
            <a:r>
              <a:rPr lang="en-US" altLang="en-US" sz="2600" b="1">
                <a:solidFill>
                  <a:srgbClr val="FF0066"/>
                </a:solidFill>
                <a:latin typeface="Arial" panose="020B0604020202020204" pitchFamily="34" charset="0"/>
                <a:cs typeface="Arial" panose="020B0604020202020204" pitchFamily="34" charset="0"/>
                <a:sym typeface="Symbol" panose="05050102010706020507" pitchFamily="18" charset="2"/>
              </a:rPr>
              <a:t>integration of experiments and calculations</a:t>
            </a:r>
            <a:endParaRPr lang="en-US" altLang="en-US" sz="2400" b="1">
              <a:solidFill>
                <a:srgbClr val="FF0066"/>
              </a:solidFill>
              <a:latin typeface="Arial" panose="020B0604020202020204" pitchFamily="34" charset="0"/>
              <a:cs typeface="Arial" panose="020B0604020202020204" pitchFamily="34" charset="0"/>
              <a:sym typeface="Symbol" panose="05050102010706020507" pitchFamily="18" charset="2"/>
            </a:endParaRPr>
          </a:p>
        </p:txBody>
      </p:sp>
      <p:sp>
        <p:nvSpPr>
          <p:cNvPr id="30723" name="Text Box 7"/>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rgbClr val="3333CC"/>
                </a:solidFill>
                <a:latin typeface="Arial" panose="020B0604020202020204" pitchFamily="34" charset="0"/>
                <a:cs typeface="Arial" panose="020B0604020202020204" pitchFamily="34" charset="0"/>
              </a:rPr>
              <a:t>Overview</a:t>
            </a:r>
          </a:p>
        </p:txBody>
      </p:sp>
      <p:sp>
        <p:nvSpPr>
          <p:cNvPr id="30724" name="Text Box 10"/>
          <p:cNvSpPr txBox="1">
            <a:spLocks noChangeArrowheads="1"/>
          </p:cNvSpPr>
          <p:nvPr/>
        </p:nvSpPr>
        <p:spPr bwMode="auto">
          <a:xfrm>
            <a:off x="3241675" y="4846638"/>
            <a:ext cx="23955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2400" b="1">
                <a:solidFill>
                  <a:srgbClr val="996633"/>
                </a:solidFill>
                <a:cs typeface="Times New Roman (Hebrew)" panose="02020603050405020304" pitchFamily="18" charset="0"/>
              </a:rPr>
              <a:t>Nonpolar</a:t>
            </a:r>
          </a:p>
          <a:p>
            <a:pPr algn="ctr" rtl="0" eaLnBrk="1" hangingPunct="1">
              <a:spcBef>
                <a:spcPct val="50000"/>
              </a:spcBef>
              <a:buFontTx/>
              <a:buNone/>
            </a:pPr>
            <a:r>
              <a:rPr lang="en-US" altLang="en-US" sz="2400" b="1">
                <a:solidFill>
                  <a:srgbClr val="996633"/>
                </a:solidFill>
                <a:cs typeface="Times New Roman (Hebrew)" panose="02020603050405020304" pitchFamily="18" charset="0"/>
              </a:rPr>
              <a:t>(solvent entropy)</a:t>
            </a:r>
          </a:p>
        </p:txBody>
      </p:sp>
      <p:sp>
        <p:nvSpPr>
          <p:cNvPr id="30725" name="Line 11"/>
          <p:cNvSpPr>
            <a:spLocks noChangeShapeType="1"/>
          </p:cNvSpPr>
          <p:nvPr/>
        </p:nvSpPr>
        <p:spPr bwMode="auto">
          <a:xfrm flipV="1">
            <a:off x="4430713" y="3890963"/>
            <a:ext cx="0" cy="10033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6" name="Text Box 12"/>
          <p:cNvSpPr txBox="1">
            <a:spLocks noChangeArrowheads="1"/>
          </p:cNvSpPr>
          <p:nvPr/>
        </p:nvSpPr>
        <p:spPr bwMode="auto">
          <a:xfrm>
            <a:off x="5094288" y="4572000"/>
            <a:ext cx="19034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2400" b="1">
                <a:solidFill>
                  <a:srgbClr val="996633"/>
                </a:solidFill>
                <a:cs typeface="Times New Roman (Hebrew)" panose="02020603050405020304" pitchFamily="18" charset="0"/>
              </a:rPr>
              <a:t>van der Waals</a:t>
            </a:r>
          </a:p>
        </p:txBody>
      </p:sp>
      <p:sp>
        <p:nvSpPr>
          <p:cNvPr id="30727" name="Line 13"/>
          <p:cNvSpPr>
            <a:spLocks noChangeShapeType="1"/>
          </p:cNvSpPr>
          <p:nvPr/>
        </p:nvSpPr>
        <p:spPr bwMode="auto">
          <a:xfrm flipV="1">
            <a:off x="5946775" y="3933825"/>
            <a:ext cx="0" cy="5794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8" name="Text Box 14"/>
          <p:cNvSpPr txBox="1">
            <a:spLocks noChangeArrowheads="1"/>
          </p:cNvSpPr>
          <p:nvPr/>
        </p:nvSpPr>
        <p:spPr bwMode="auto">
          <a:xfrm>
            <a:off x="1924050" y="4503738"/>
            <a:ext cx="195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2400" b="1">
                <a:solidFill>
                  <a:srgbClr val="996633"/>
                </a:solidFill>
                <a:cs typeface="Times New Roman (Hebrew)" panose="02020603050405020304" pitchFamily="18" charset="0"/>
              </a:rPr>
              <a:t> Electrostatic</a:t>
            </a:r>
          </a:p>
        </p:txBody>
      </p:sp>
      <p:sp>
        <p:nvSpPr>
          <p:cNvPr id="30729" name="Line 15"/>
          <p:cNvSpPr>
            <a:spLocks noChangeShapeType="1"/>
          </p:cNvSpPr>
          <p:nvPr/>
        </p:nvSpPr>
        <p:spPr bwMode="auto">
          <a:xfrm flipV="1">
            <a:off x="2841625" y="3898900"/>
            <a:ext cx="0" cy="5794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0" name="Text Box 16"/>
          <p:cNvSpPr txBox="1">
            <a:spLocks noChangeArrowheads="1"/>
          </p:cNvSpPr>
          <p:nvPr/>
        </p:nvSpPr>
        <p:spPr bwMode="auto">
          <a:xfrm>
            <a:off x="6677025" y="4546600"/>
            <a:ext cx="19034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2400" b="1">
                <a:solidFill>
                  <a:srgbClr val="996633"/>
                </a:solidFill>
                <a:cs typeface="Times New Roman (Hebrew)" panose="02020603050405020304" pitchFamily="18" charset="0"/>
              </a:rPr>
              <a:t>Protein entropy</a:t>
            </a:r>
          </a:p>
        </p:txBody>
      </p:sp>
      <p:sp>
        <p:nvSpPr>
          <p:cNvPr id="30731" name="Line 17"/>
          <p:cNvSpPr>
            <a:spLocks noChangeShapeType="1"/>
          </p:cNvSpPr>
          <p:nvPr/>
        </p:nvSpPr>
        <p:spPr bwMode="auto">
          <a:xfrm flipV="1">
            <a:off x="7529513" y="3908425"/>
            <a:ext cx="0" cy="5794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2" name="Rectangle 1"/>
          <p:cNvSpPr>
            <a:spLocks noChangeArrowheads="1"/>
          </p:cNvSpPr>
          <p:nvPr/>
        </p:nvSpPr>
        <p:spPr bwMode="auto">
          <a:xfrm>
            <a:off x="935038" y="3121025"/>
            <a:ext cx="7350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a:spcBef>
                <a:spcPct val="0"/>
              </a:spcBef>
              <a:buFontTx/>
              <a:buNone/>
            </a:pPr>
            <a:r>
              <a:rPr lang="en-US" altLang="en-US" sz="3600">
                <a:solidFill>
                  <a:srgbClr val="000000"/>
                </a:solidFill>
                <a:cs typeface="Times New Roman (Hebrew)" panose="02020603050405020304" pitchFamily="18" charset="0"/>
              </a:rPr>
              <a:t>Δ</a:t>
            </a:r>
            <a:r>
              <a:rPr lang="en-US" altLang="en-US" sz="3600" i="1">
                <a:solidFill>
                  <a:srgbClr val="000000"/>
                </a:solidFill>
                <a:cs typeface="Times New Roman (Hebrew)" panose="02020603050405020304" pitchFamily="18" charset="0"/>
              </a:rPr>
              <a:t>G</a:t>
            </a:r>
            <a:r>
              <a:rPr lang="en-US" altLang="en-US" sz="3600" i="1" baseline="-25000">
                <a:solidFill>
                  <a:srgbClr val="000000"/>
                </a:solidFill>
                <a:cs typeface="Times New Roman (Hebrew)" panose="02020603050405020304" pitchFamily="18" charset="0"/>
              </a:rPr>
              <a:t>tot</a:t>
            </a:r>
            <a:r>
              <a:rPr lang="en-US" altLang="en-US" sz="3600">
                <a:solidFill>
                  <a:srgbClr val="000000"/>
                </a:solidFill>
                <a:cs typeface="Times New Roman (Hebrew)" panose="02020603050405020304" pitchFamily="18" charset="0"/>
              </a:rPr>
              <a:t> = Δ</a:t>
            </a:r>
            <a:r>
              <a:rPr lang="en-US" altLang="en-US" sz="3600" i="1">
                <a:solidFill>
                  <a:srgbClr val="000000"/>
                </a:solidFill>
                <a:cs typeface="Times New Roman (Hebrew)" panose="02020603050405020304" pitchFamily="18" charset="0"/>
              </a:rPr>
              <a:t>G</a:t>
            </a:r>
            <a:r>
              <a:rPr lang="en-US" altLang="en-US" sz="3600" i="1" baseline="-25000">
                <a:solidFill>
                  <a:srgbClr val="000000"/>
                </a:solidFill>
                <a:cs typeface="Times New Roman (Hebrew)" panose="02020603050405020304" pitchFamily="18" charset="0"/>
              </a:rPr>
              <a:t>elec</a:t>
            </a:r>
            <a:r>
              <a:rPr lang="en-US" altLang="en-US" sz="3600">
                <a:solidFill>
                  <a:srgbClr val="000000"/>
                </a:solidFill>
                <a:cs typeface="Times New Roman (Hebrew)" panose="02020603050405020304" pitchFamily="18" charset="0"/>
              </a:rPr>
              <a:t> + Δ</a:t>
            </a:r>
            <a:r>
              <a:rPr lang="en-US" altLang="en-US" sz="3600" i="1">
                <a:solidFill>
                  <a:srgbClr val="000000"/>
                </a:solidFill>
                <a:cs typeface="Times New Roman (Hebrew)" panose="02020603050405020304" pitchFamily="18" charset="0"/>
              </a:rPr>
              <a:t>G</a:t>
            </a:r>
            <a:r>
              <a:rPr lang="en-US" altLang="en-US" sz="3600" i="1" baseline="-25000">
                <a:solidFill>
                  <a:srgbClr val="000000"/>
                </a:solidFill>
                <a:cs typeface="Times New Roman (Hebrew)" panose="02020603050405020304" pitchFamily="18" charset="0"/>
              </a:rPr>
              <a:t>np</a:t>
            </a:r>
            <a:r>
              <a:rPr lang="en-US" altLang="en-US" sz="3600">
                <a:solidFill>
                  <a:srgbClr val="000000"/>
                </a:solidFill>
                <a:cs typeface="Times New Roman (Hebrew)" panose="02020603050405020304" pitchFamily="18" charset="0"/>
              </a:rPr>
              <a:t> + Δ</a:t>
            </a:r>
            <a:r>
              <a:rPr lang="en-US" altLang="en-US" sz="3600" i="1">
                <a:solidFill>
                  <a:srgbClr val="000000"/>
                </a:solidFill>
                <a:cs typeface="Times New Roman (Hebrew)" panose="02020603050405020304" pitchFamily="18" charset="0"/>
              </a:rPr>
              <a:t>G</a:t>
            </a:r>
            <a:r>
              <a:rPr lang="en-US" altLang="en-US" sz="3600" i="1" baseline="-25000">
                <a:solidFill>
                  <a:srgbClr val="000000"/>
                </a:solidFill>
                <a:cs typeface="Times New Roman (Hebrew)" panose="02020603050405020304" pitchFamily="18" charset="0"/>
              </a:rPr>
              <a:t>vdW</a:t>
            </a:r>
            <a:r>
              <a:rPr lang="en-US" altLang="en-US" sz="3600">
                <a:solidFill>
                  <a:srgbClr val="000000"/>
                </a:solidFill>
                <a:cs typeface="Times New Roman (Hebrew)" panose="02020603050405020304" pitchFamily="18" charset="0"/>
              </a:rPr>
              <a:t> + Δ</a:t>
            </a:r>
            <a:r>
              <a:rPr lang="en-US" altLang="en-US" sz="3600" i="1">
                <a:solidFill>
                  <a:srgbClr val="000000"/>
                </a:solidFill>
                <a:cs typeface="Times New Roman (Hebrew)" panose="02020603050405020304" pitchFamily="18" charset="0"/>
              </a:rPr>
              <a:t>G</a:t>
            </a:r>
            <a:r>
              <a:rPr lang="en-US" altLang="en-US" sz="3600" i="1" baseline="-25000">
                <a:solidFill>
                  <a:srgbClr val="000000"/>
                </a:solidFill>
                <a:cs typeface="Times New Roman (Hebrew)" panose="02020603050405020304" pitchFamily="18" charset="0"/>
              </a:rPr>
              <a:t>ent</a:t>
            </a:r>
            <a:endParaRPr lang="en-US" altLang="en-US" sz="3600">
              <a:solidFill>
                <a:srgbClr val="000000"/>
              </a:solidFill>
              <a:cs typeface="Times New Roman (Hebrew)"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14"/>
          <p:cNvGrpSpPr>
            <a:grpSpLocks/>
          </p:cNvGrpSpPr>
          <p:nvPr/>
        </p:nvGrpSpPr>
        <p:grpSpPr bwMode="auto">
          <a:xfrm>
            <a:off x="65088" y="1791151"/>
            <a:ext cx="9002712" cy="4786313"/>
            <a:chOff x="65338" y="2071516"/>
            <a:chExt cx="9002713" cy="4786483"/>
          </a:xfrm>
        </p:grpSpPr>
        <p:pic>
          <p:nvPicPr>
            <p:cNvPr id="32773" name="Picture 11"/>
            <p:cNvPicPr>
              <a:picLocks noChangeAspect="1"/>
            </p:cNvPicPr>
            <p:nvPr/>
          </p:nvPicPr>
          <p:blipFill>
            <a:blip r:embed="rId3">
              <a:extLst>
                <a:ext uri="{28A0092B-C50C-407E-A947-70E740481C1C}">
                  <a14:useLocalDpi xmlns:a14="http://schemas.microsoft.com/office/drawing/2010/main" val="0"/>
                </a:ext>
              </a:extLst>
            </a:blip>
            <a:srcRect l="23985" t="23740" r="35574" b="16832"/>
            <a:stretch>
              <a:fillRect/>
            </a:stretch>
          </p:blipFill>
          <p:spPr bwMode="auto">
            <a:xfrm>
              <a:off x="65338" y="2071516"/>
              <a:ext cx="5793235" cy="478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13"/>
            <p:cNvSpPr txBox="1">
              <a:spLocks noChangeArrowheads="1"/>
            </p:cNvSpPr>
            <p:nvPr/>
          </p:nvSpPr>
          <p:spPr bwMode="auto">
            <a:xfrm>
              <a:off x="5866998" y="2246573"/>
              <a:ext cx="29401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9pPr>
            </a:lstStyle>
            <a:p>
              <a:pPr algn="l" rtl="0" eaLnBrk="1" hangingPunct="1">
                <a:spcBef>
                  <a:spcPct val="50000"/>
                </a:spcBef>
                <a:buFontTx/>
                <a:buNone/>
              </a:pPr>
              <a:r>
                <a:rPr lang="en-US" altLang="en-US" sz="2400">
                  <a:solidFill>
                    <a:srgbClr val="996633"/>
                  </a:solidFill>
                  <a:cs typeface="Times New Roman (Hebrew)" panose="02020603050405020304" pitchFamily="18" charset="0"/>
                </a:rPr>
                <a:t>covalent bond length</a:t>
              </a:r>
            </a:p>
          </p:txBody>
        </p:sp>
        <p:sp>
          <p:nvSpPr>
            <p:cNvPr id="32775" name="Text Box 14"/>
            <p:cNvSpPr txBox="1">
              <a:spLocks noChangeArrowheads="1"/>
            </p:cNvSpPr>
            <p:nvPr/>
          </p:nvSpPr>
          <p:spPr bwMode="auto">
            <a:xfrm>
              <a:off x="5866997" y="2982089"/>
              <a:ext cx="28438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9pPr>
            </a:lstStyle>
            <a:p>
              <a:pPr algn="l" rtl="0" eaLnBrk="1" hangingPunct="1">
                <a:spcBef>
                  <a:spcPct val="50000"/>
                </a:spcBef>
                <a:buFontTx/>
                <a:buNone/>
              </a:pPr>
              <a:r>
                <a:rPr lang="en-US" altLang="en-US" sz="2400">
                  <a:solidFill>
                    <a:srgbClr val="996633"/>
                  </a:solidFill>
                  <a:cs typeface="Times New Roman (Hebrew)" panose="02020603050405020304" pitchFamily="18" charset="0"/>
                </a:rPr>
                <a:t>covalent bond angle</a:t>
              </a:r>
            </a:p>
          </p:txBody>
        </p:sp>
        <p:sp>
          <p:nvSpPr>
            <p:cNvPr id="32776" name="Text Box 15"/>
            <p:cNvSpPr txBox="1">
              <a:spLocks noChangeArrowheads="1"/>
            </p:cNvSpPr>
            <p:nvPr/>
          </p:nvSpPr>
          <p:spPr bwMode="auto">
            <a:xfrm>
              <a:off x="5866997" y="3729614"/>
              <a:ext cx="32010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9pPr>
            </a:lstStyle>
            <a:p>
              <a:pPr algn="l" rtl="0" eaLnBrk="1" hangingPunct="1">
                <a:spcBef>
                  <a:spcPct val="50000"/>
                </a:spcBef>
                <a:buFontTx/>
                <a:buNone/>
              </a:pPr>
              <a:r>
                <a:rPr lang="en-US" altLang="en-US" sz="2400">
                  <a:solidFill>
                    <a:srgbClr val="996633"/>
                  </a:solidFill>
                  <a:cs typeface="Times New Roman (Hebrew)" panose="02020603050405020304" pitchFamily="18" charset="0"/>
                </a:rPr>
                <a:t>covalent bond dihedral angle</a:t>
              </a:r>
            </a:p>
          </p:txBody>
        </p:sp>
        <p:sp>
          <p:nvSpPr>
            <p:cNvPr id="32777" name="Text Box 16"/>
            <p:cNvSpPr txBox="1">
              <a:spLocks noChangeArrowheads="1"/>
            </p:cNvSpPr>
            <p:nvPr/>
          </p:nvSpPr>
          <p:spPr bwMode="auto">
            <a:xfrm>
              <a:off x="5848639" y="4526144"/>
              <a:ext cx="3219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9pPr>
            </a:lstStyle>
            <a:p>
              <a:pPr algn="l" rtl="0" eaLnBrk="1" hangingPunct="1">
                <a:spcBef>
                  <a:spcPct val="50000"/>
                </a:spcBef>
                <a:buFontTx/>
                <a:buNone/>
              </a:pPr>
              <a:r>
                <a:rPr lang="en-US" altLang="en-US" sz="2400">
                  <a:solidFill>
                    <a:srgbClr val="996633"/>
                  </a:solidFill>
                  <a:cs typeface="Times New Roman (Hebrew)" panose="02020603050405020304" pitchFamily="18" charset="0"/>
                </a:rPr>
                <a:t>improper dihedral angle</a:t>
              </a:r>
            </a:p>
          </p:txBody>
        </p:sp>
        <p:sp>
          <p:nvSpPr>
            <p:cNvPr id="32778" name="Text Box 18"/>
            <p:cNvSpPr txBox="1">
              <a:spLocks noChangeArrowheads="1"/>
            </p:cNvSpPr>
            <p:nvPr/>
          </p:nvSpPr>
          <p:spPr bwMode="auto">
            <a:xfrm>
              <a:off x="5848639" y="5343764"/>
              <a:ext cx="23809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9pPr>
            </a:lstStyle>
            <a:p>
              <a:pPr algn="l" rtl="0" eaLnBrk="1" hangingPunct="1">
                <a:spcBef>
                  <a:spcPct val="50000"/>
                </a:spcBef>
                <a:buFontTx/>
                <a:buNone/>
              </a:pPr>
              <a:r>
                <a:rPr lang="en-US" altLang="en-US" sz="2400">
                  <a:solidFill>
                    <a:srgbClr val="996633"/>
                  </a:solidFill>
                  <a:cs typeface="Times New Roman (Hebrew)" panose="02020603050405020304" pitchFamily="18" charset="0"/>
                </a:rPr>
                <a:t>vdW interactions</a:t>
              </a:r>
            </a:p>
          </p:txBody>
        </p:sp>
        <p:sp>
          <p:nvSpPr>
            <p:cNvPr id="32779" name="Text Box 19"/>
            <p:cNvSpPr txBox="1">
              <a:spLocks noChangeArrowheads="1"/>
            </p:cNvSpPr>
            <p:nvPr/>
          </p:nvSpPr>
          <p:spPr bwMode="auto">
            <a:xfrm>
              <a:off x="5832599" y="6252263"/>
              <a:ext cx="3235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9pPr>
            </a:lstStyle>
            <a:p>
              <a:pPr algn="l" rtl="0" eaLnBrk="1" hangingPunct="1">
                <a:spcBef>
                  <a:spcPct val="50000"/>
                </a:spcBef>
                <a:buFontTx/>
                <a:buNone/>
              </a:pPr>
              <a:r>
                <a:rPr lang="en-US" altLang="en-US" sz="2400">
                  <a:solidFill>
                    <a:srgbClr val="996633"/>
                  </a:solidFill>
                  <a:cs typeface="Times New Roman (Hebrew)" panose="02020603050405020304" pitchFamily="18" charset="0"/>
                </a:rPr>
                <a:t>electrostatic interactions</a:t>
              </a:r>
            </a:p>
          </p:txBody>
        </p:sp>
      </p:grpSp>
      <p:sp>
        <p:nvSpPr>
          <p:cNvPr id="32771" name="Text Box 5"/>
          <p:cNvSpPr txBox="1">
            <a:spLocks noChangeArrowheads="1"/>
          </p:cNvSpPr>
          <p:nvPr/>
        </p:nvSpPr>
        <p:spPr bwMode="auto">
          <a:xfrm>
            <a:off x="193675" y="947738"/>
            <a:ext cx="89503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512763" indent="-176213"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9pPr>
          </a:lstStyle>
          <a:p>
            <a:pPr algn="l" rtl="0" eaLnBrk="1" hangingPunct="1">
              <a:spcBef>
                <a:spcPct val="50000"/>
              </a:spcBef>
            </a:pPr>
            <a:r>
              <a:rPr lang="en-US" altLang="en-US" sz="2600" b="1">
                <a:solidFill>
                  <a:srgbClr val="339933"/>
                </a:solidFill>
                <a:latin typeface="Arial" panose="020B0604020202020204" pitchFamily="34" charset="0"/>
                <a:cs typeface="Times New Roman (Hebrew)" panose="02020603050405020304" pitchFamily="18" charset="0"/>
              </a:rPr>
              <a:t>For example: </a:t>
            </a:r>
            <a:r>
              <a:rPr lang="en-US" altLang="en-US" sz="2600" b="1">
                <a:solidFill>
                  <a:srgbClr val="FF0066"/>
                </a:solidFill>
                <a:latin typeface="Arial" panose="020B0604020202020204" pitchFamily="34" charset="0"/>
                <a:cs typeface="Times New Roman (Hebrew)" panose="02020603050405020304" pitchFamily="18" charset="0"/>
              </a:rPr>
              <a:t>force-field-based calculations</a:t>
            </a:r>
            <a:endParaRPr lang="en-US" altLang="en-US" sz="2600">
              <a:solidFill>
                <a:srgbClr val="FF0066"/>
              </a:solidFill>
              <a:cs typeface="Times New Roman (Hebrew)" panose="02020603050405020304" pitchFamily="18" charset="0"/>
            </a:endParaRPr>
          </a:p>
        </p:txBody>
      </p:sp>
      <p:sp>
        <p:nvSpPr>
          <p:cNvPr id="32772" name="Text Box 7"/>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9pPr>
          </a:lstStyle>
          <a:p>
            <a:pPr algn="ctr" rtl="0" eaLnBrk="1" hangingPunct="1">
              <a:spcBef>
                <a:spcPct val="50000"/>
              </a:spcBef>
              <a:buFontTx/>
              <a:buNone/>
            </a:pPr>
            <a:r>
              <a:rPr lang="en-US" altLang="en-US" b="1">
                <a:solidFill>
                  <a:srgbClr val="3333CC"/>
                </a:solidFill>
                <a:latin typeface="Arial" panose="020B0604020202020204" pitchFamily="34" charset="0"/>
                <a:cs typeface="Times New Roman (Hebrew)" panose="02020603050405020304" pitchFamily="18" charset="0"/>
              </a:rPr>
              <a:t>Overview</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עיצוב ברירת מחדל">
      <a:majorFont>
        <a:latin typeface="Times New Roman"/>
        <a:ea typeface=""/>
        <a:cs typeface="Times New Roman (Hebrew)"/>
      </a:majorFont>
      <a:minorFont>
        <a:latin typeface="Times New Roman"/>
        <a:ea typeface=""/>
        <a:cs typeface="Times New Roman (Hebr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עיצוב ברירת מחדל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עיצוב ברירת מחדל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עיצוב ברירת מחדל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עיצוב ברירת מחדל">
  <a:themeElements>
    <a:clrScheme name="עיצוב ברירת מחדל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עיצוב ברירת מחדל">
      <a:majorFont>
        <a:latin typeface="Times New Roman"/>
        <a:ea typeface=""/>
        <a:cs typeface="Times New Roman (Hebrew)"/>
      </a:majorFont>
      <a:minorFont>
        <a:latin typeface="Times New Roman"/>
        <a:ea typeface=""/>
        <a:cs typeface="Times New Roman (Hebr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עיצוב ברירת מחדל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עיצוב ברירת מחדל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עיצוב ברירת מחדל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עיצוב ברירת מחדל">
  <a:themeElements>
    <a:clrScheme name="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עיצוב ברירת מחדל">
      <a:majorFont>
        <a:latin typeface="Times New Roman"/>
        <a:ea typeface=""/>
        <a:cs typeface="Times New Roman (Hebrew)"/>
      </a:majorFont>
      <a:minorFont>
        <a:latin typeface="Times New Roman"/>
        <a:ea typeface=""/>
        <a:cs typeface="Times New Roman (Hebr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עיצוב ברירת מחדל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עיצוב ברירת מחדל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עיצוב ברירת מחדל">
  <a:themeElements>
    <a:clrScheme name="עיצוב ברירת מחדל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עיצוב ברירת מחדל">
      <a:majorFont>
        <a:latin typeface="Times New Roman"/>
        <a:ea typeface=""/>
        <a:cs typeface="Times New Roman (Hebrew)"/>
      </a:majorFont>
      <a:minorFont>
        <a:latin typeface="Times New Roman"/>
        <a:ea typeface=""/>
        <a:cs typeface="Times New Roman (Hebr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עיצוב ברירת מחדל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עיצוב ברירת מחדל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עיצוב ברירת מחדל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9081</TotalTime>
  <Words>3501</Words>
  <Application>Microsoft Office PowerPoint</Application>
  <PresentationFormat>On-screen Show (4:3)</PresentationFormat>
  <Paragraphs>278</Paragraphs>
  <Slides>34</Slides>
  <Notes>29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34</vt:i4>
      </vt:variant>
    </vt:vector>
  </HeadingPairs>
  <TitlesOfParts>
    <vt:vector size="45" baseType="lpstr">
      <vt:lpstr>Arial</vt:lpstr>
      <vt:lpstr>Helvetica Neue</vt:lpstr>
      <vt:lpstr>msgothic</vt:lpstr>
      <vt:lpstr>Symbol</vt:lpstr>
      <vt:lpstr>Times New Roman</vt:lpstr>
      <vt:lpstr>Times New Roman (Hebrew)</vt:lpstr>
      <vt:lpstr>Wingdings</vt:lpstr>
      <vt:lpstr>עיצוב ברירת מחדל</vt:lpstr>
      <vt:lpstr>1_עיצוב ברירת מחדל</vt:lpstr>
      <vt:lpstr>2_עיצוב ברירת מחדל</vt:lpstr>
      <vt:lpstr>3_עיצוב ברירת מחדל</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Amit Kessel</dc:creator>
  <cp:lastModifiedBy>Amit Kessel</cp:lastModifiedBy>
  <cp:revision>713</cp:revision>
  <cp:lastPrinted>1601-01-01T00:00:00Z</cp:lastPrinted>
  <dcterms:created xsi:type="dcterms:W3CDTF">1601-01-01T00:00:00Z</dcterms:created>
  <dcterms:modified xsi:type="dcterms:W3CDTF">2020-11-15T13:22:01Z</dcterms:modified>
</cp:coreProperties>
</file>