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6"/>
  </p:notesMasterIdLst>
  <p:handoutMasterIdLst>
    <p:handoutMasterId r:id="rId47"/>
  </p:handoutMasterIdLst>
  <p:sldIdLst>
    <p:sldId id="298" r:id="rId2"/>
    <p:sldId id="308" r:id="rId3"/>
    <p:sldId id="256" r:id="rId4"/>
    <p:sldId id="338" r:id="rId5"/>
    <p:sldId id="258" r:id="rId6"/>
    <p:sldId id="327" r:id="rId7"/>
    <p:sldId id="296" r:id="rId8"/>
    <p:sldId id="329" r:id="rId9"/>
    <p:sldId id="261" r:id="rId10"/>
    <p:sldId id="273" r:id="rId11"/>
    <p:sldId id="274" r:id="rId12"/>
    <p:sldId id="328" r:id="rId13"/>
    <p:sldId id="275" r:id="rId14"/>
    <p:sldId id="276" r:id="rId15"/>
    <p:sldId id="325" r:id="rId16"/>
    <p:sldId id="331" r:id="rId17"/>
    <p:sldId id="311" r:id="rId18"/>
    <p:sldId id="332" r:id="rId19"/>
    <p:sldId id="333" r:id="rId20"/>
    <p:sldId id="334" r:id="rId21"/>
    <p:sldId id="307" r:id="rId22"/>
    <p:sldId id="297" r:id="rId23"/>
    <p:sldId id="315" r:id="rId24"/>
    <p:sldId id="280" r:id="rId25"/>
    <p:sldId id="340" r:id="rId26"/>
    <p:sldId id="326" r:id="rId27"/>
    <p:sldId id="283" r:id="rId28"/>
    <p:sldId id="285" r:id="rId29"/>
    <p:sldId id="286" r:id="rId30"/>
    <p:sldId id="301" r:id="rId31"/>
    <p:sldId id="287" r:id="rId32"/>
    <p:sldId id="288" r:id="rId33"/>
    <p:sldId id="289" r:id="rId34"/>
    <p:sldId id="290" r:id="rId35"/>
    <p:sldId id="317" r:id="rId36"/>
    <p:sldId id="335" r:id="rId37"/>
    <p:sldId id="339" r:id="rId38"/>
    <p:sldId id="293" r:id="rId39"/>
    <p:sldId id="318" r:id="rId40"/>
    <p:sldId id="336" r:id="rId41"/>
    <p:sldId id="294" r:id="rId42"/>
    <p:sldId id="337" r:id="rId43"/>
    <p:sldId id="321" r:id="rId44"/>
    <p:sldId id="295"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9933"/>
    <a:srgbClr val="FF0000"/>
    <a:srgbClr val="800080"/>
    <a:srgbClr val="339966"/>
    <a:srgbClr val="D60093"/>
    <a:srgbClr val="00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65" autoAdjust="0"/>
    <p:restoredTop sz="79445" autoAdjust="0"/>
  </p:normalViewPr>
  <p:slideViewPr>
    <p:cSldViewPr snapToGrid="0">
      <p:cViewPr varScale="1">
        <p:scale>
          <a:sx n="55" d="100"/>
          <a:sy n="55" d="100"/>
        </p:scale>
        <p:origin x="18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8DBF1972-E09A-4275-8B97-CFCC99AD7105}" type="slidenum">
              <a:rPr lang="en-US" altLang="en-US"/>
              <a:pPr>
                <a:defRPr/>
              </a:pPr>
              <a:t>‹#›</a:t>
            </a:fld>
            <a:endParaRPr lang="en-US" altLang="en-US"/>
          </a:p>
        </p:txBody>
      </p:sp>
    </p:spTree>
    <p:extLst>
      <p:ext uri="{BB962C8B-B14F-4D97-AF65-F5344CB8AC3E}">
        <p14:creationId xmlns:p14="http://schemas.microsoft.com/office/powerpoint/2010/main" val="634882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7174"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7A9F0794-B792-48C7-887A-4C02E3CF2B88}" type="slidenum">
              <a:rPr lang="en-US" altLang="en-US"/>
              <a:pPr>
                <a:defRPr/>
              </a:pPr>
              <a:t>‹#›</a:t>
            </a:fld>
            <a:endParaRPr lang="en-US" altLang="en-US"/>
          </a:p>
        </p:txBody>
      </p:sp>
    </p:spTree>
    <p:extLst>
      <p:ext uri="{BB962C8B-B14F-4D97-AF65-F5344CB8AC3E}">
        <p14:creationId xmlns:p14="http://schemas.microsoft.com/office/powerpoint/2010/main" val="2859673980"/>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8F31E3D-5980-4EB9-8B30-E6FD3A41C46D}" type="slidenum">
              <a:rPr lang="en-US" altLang="en-US" smtClean="0">
                <a:ea typeface="Times New Roman (Hebrew)" panose="02020603050405020304" pitchFamily="18" charset="0"/>
                <a:cs typeface="Times New Roman (Hebrew)" panose="02020603050405020304" pitchFamily="18" charset="0"/>
              </a:rPr>
              <a:pPr algn="l">
                <a:spcBef>
                  <a:spcPct val="0"/>
                </a:spcBef>
              </a:pPr>
              <a:t>3</a:t>
            </a:fld>
            <a:endParaRPr lang="en-US" altLang="en-US" smtClean="0">
              <a:ea typeface="Times New Roman (Hebrew)" panose="02020603050405020304" pitchFamily="18" charset="0"/>
              <a:cs typeface="Times New Roman (Hebrew)" panose="02020603050405020304" pitchFamily="18"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 Eduard Buchner, winner of the 1907 Nobel Prize in chemistry.</a:t>
            </a:r>
            <a:r>
              <a:rPr lang="en-US" sz="1200" kern="1200" dirty="0" smtClean="0">
                <a:solidFill>
                  <a:schemeClr val="tx1"/>
                </a:solidFill>
                <a:effectLst/>
                <a:latin typeface="Times New Roman" pitchFamily="18" charset="0"/>
                <a:ea typeface="+mn-ea"/>
                <a:cs typeface="Times New Roman" pitchFamily="18" charset="0"/>
              </a:rPr>
              <a:t> The image is taken from </a:t>
            </a:r>
            <a:r>
              <a:rPr lang="en-US" sz="1200" kern="1200" baseline="30000" dirty="0" smtClean="0">
                <a:solidFill>
                  <a:schemeClr val="tx1"/>
                </a:solidFill>
                <a:effectLst/>
                <a:latin typeface="Times New Roman" pitchFamily="18" charset="0"/>
                <a:ea typeface="+mn-ea"/>
                <a:cs typeface="Times New Roman" pitchFamily="18" charset="0"/>
              </a:rPr>
              <a:t>[9]</a:t>
            </a:r>
            <a:r>
              <a:rPr lang="en-US" sz="1200" kern="1200" dirty="0" smtClean="0">
                <a:solidFill>
                  <a:schemeClr val="tx1"/>
                </a:solidFill>
                <a:effectLst/>
                <a:latin typeface="Times New Roman" pitchFamily="18" charset="0"/>
                <a:ea typeface="+mn-ea"/>
                <a:cs typeface="Times New Roman" pitchFamily="18" charset="0"/>
              </a:rPr>
              <a:t> (originally from </a:t>
            </a:r>
            <a:r>
              <a:rPr lang="en-US" sz="1200" kern="1200" baseline="30000" dirty="0" smtClean="0">
                <a:solidFill>
                  <a:schemeClr val="tx1"/>
                </a:solidFill>
                <a:effectLst/>
                <a:latin typeface="Times New Roman" pitchFamily="18" charset="0"/>
                <a:ea typeface="+mn-ea"/>
                <a:cs typeface="Times New Roman" pitchFamily="18" charset="0"/>
              </a:rPr>
              <a:t>[10]</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97256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CA26EE4-CB62-4D63-8990-F167D692706E}" type="slidenum">
              <a:rPr lang="en-US" altLang="en-US" smtClean="0">
                <a:ea typeface="Times New Roman (Hebrew)" panose="02020603050405020304" pitchFamily="18" charset="0"/>
                <a:cs typeface="Times New Roman (Hebrew)" panose="02020603050405020304" pitchFamily="18" charset="0"/>
              </a:rPr>
              <a:pPr algn="l">
                <a:spcBef>
                  <a:spcPct val="0"/>
                </a:spcBef>
              </a:pPr>
              <a:t>13</a:t>
            </a:fld>
            <a:endParaRPr lang="en-US" altLang="en-US" smtClean="0">
              <a:ea typeface="Times New Roman (Hebrew)" panose="02020603050405020304" pitchFamily="18" charset="0"/>
              <a:cs typeface="Times New Roman (Hebrew)"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1.8. Proteins involved in the interactions between an antigen-presenting cell and a T helper (T</a:t>
            </a:r>
            <a:r>
              <a:rPr lang="en-US" sz="1200" b="1" kern="1200" baseline="-25000" dirty="0" smtClean="0">
                <a:solidFill>
                  <a:schemeClr val="tx1"/>
                </a:solidFill>
                <a:effectLst/>
                <a:latin typeface="Times New Roman" pitchFamily="18" charset="0"/>
                <a:ea typeface="+mn-ea"/>
                <a:cs typeface="Times New Roman" pitchFamily="18" charset="0"/>
              </a:rPr>
              <a:t>H</a:t>
            </a:r>
            <a:r>
              <a:rPr lang="en-US" sz="1200" b="1" kern="1200" dirty="0" smtClean="0">
                <a:solidFill>
                  <a:schemeClr val="tx1"/>
                </a:solidFill>
                <a:effectLst/>
                <a:latin typeface="Times New Roman" pitchFamily="18" charset="0"/>
                <a:ea typeface="+mn-ea"/>
                <a:cs typeface="Times New Roman" pitchFamily="18" charset="0"/>
              </a:rPr>
              <a:t>) lymphocyte.</a:t>
            </a:r>
            <a:r>
              <a:rPr lang="en-US" sz="1200" kern="1200" dirty="0" smtClean="0">
                <a:solidFill>
                  <a:schemeClr val="tx1"/>
                </a:solidFill>
                <a:effectLst/>
                <a:latin typeface="Times New Roman" pitchFamily="18" charset="0"/>
                <a:ea typeface="+mn-ea"/>
                <a:cs typeface="Times New Roman" pitchFamily="18" charset="0"/>
              </a:rPr>
              <a:t> Antigen-presenting cells (APCs), such as macrophages, can internalize bacteria, cleave their proteins to peptides, and present these peptides on their surfaces while bound to some of their own proteins, called MHC-II (major histocompatibility complex type II). T</a:t>
            </a:r>
            <a:r>
              <a:rPr lang="en-US" sz="1200" kern="1200" baseline="-25000" dirty="0" smtClean="0">
                <a:solidFill>
                  <a:schemeClr val="tx1"/>
                </a:solidFill>
                <a:effectLst/>
                <a:latin typeface="Times New Roman" pitchFamily="18" charset="0"/>
                <a:ea typeface="+mn-ea"/>
                <a:cs typeface="Times New Roman" pitchFamily="18" charset="0"/>
              </a:rPr>
              <a:t>H </a:t>
            </a:r>
            <a:r>
              <a:rPr lang="en-US" sz="1200" kern="1200" dirty="0" smtClean="0">
                <a:solidFill>
                  <a:schemeClr val="tx1"/>
                </a:solidFill>
                <a:effectLst/>
                <a:latin typeface="Times New Roman" pitchFamily="18" charset="0"/>
                <a:ea typeface="+mn-ea"/>
                <a:cs typeface="Times New Roman" pitchFamily="18" charset="0"/>
              </a:rPr>
              <a:t>lymphocytes, a type of immune cell, can recognize the APC-foreign antigen complex using their own cell-surface proteins. Specifically, the T-cell receptor (TCR) of the lymphocyte recognizes the particular foreign antigen presented by the APC, whereas another protein, called CD4 (complementarity determinant number 4), recognizes the MHC-II protein. There are other recognition proteins that are not presented here. The recognition process described above allows the T</a:t>
            </a:r>
            <a:r>
              <a:rPr lang="en-US" sz="1200" kern="1200" baseline="-25000" dirty="0" smtClean="0">
                <a:solidFill>
                  <a:schemeClr val="tx1"/>
                </a:solidFill>
                <a:effectLst/>
                <a:latin typeface="Times New Roman" pitchFamily="18" charset="0"/>
                <a:ea typeface="+mn-ea"/>
                <a:cs typeface="Times New Roman" pitchFamily="18" charset="0"/>
              </a:rPr>
              <a:t>H</a:t>
            </a:r>
            <a:r>
              <a:rPr lang="en-US" sz="1200" kern="1200" dirty="0" smtClean="0">
                <a:solidFill>
                  <a:schemeClr val="tx1"/>
                </a:solidFill>
                <a:effectLst/>
                <a:latin typeface="Times New Roman" pitchFamily="18" charset="0"/>
                <a:ea typeface="+mn-ea"/>
                <a:cs typeface="Times New Roman" pitchFamily="18" charset="0"/>
              </a:rPr>
              <a:t> lymphocyte to alert the rest of the immune system about the presence of a pathogen inside the body, which leads to the mounting of a full-scale immune response against the threat. </a:t>
            </a:r>
            <a:endParaRPr lang="en-US" altLang="en-US" dirty="0" smtClean="0"/>
          </a:p>
        </p:txBody>
      </p:sp>
    </p:spTree>
    <p:extLst>
      <p:ext uri="{BB962C8B-B14F-4D97-AF65-F5344CB8AC3E}">
        <p14:creationId xmlns:p14="http://schemas.microsoft.com/office/powerpoint/2010/main" val="91966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DB83DD5-D84A-4BC6-B3D0-74EC0462A41F}" type="slidenum">
              <a:rPr lang="en-US" altLang="en-US" smtClean="0">
                <a:ea typeface="Times New Roman (Hebrew)" panose="02020603050405020304" pitchFamily="18" charset="0"/>
                <a:cs typeface="Times New Roman (Hebrew)" panose="02020603050405020304" pitchFamily="18" charset="0"/>
              </a:rPr>
              <a:pPr algn="l">
                <a:spcBef>
                  <a:spcPct val="0"/>
                </a:spcBef>
              </a:pPr>
              <a:t>14</a:t>
            </a:fld>
            <a:endParaRPr lang="en-US" altLang="en-US" smtClean="0">
              <a:ea typeface="Times New Roman (Hebrew)" panose="02020603050405020304" pitchFamily="18" charset="0"/>
              <a:cs typeface="Times New Roman (Hebrew)" panose="02020603050405020304"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2.48. Connectivity of the extracellular matrix and intracellular elements.</a:t>
            </a:r>
            <a:r>
              <a:rPr lang="en-US" altLang="en-US" smtClean="0"/>
              <a:t> The figure shows the continuous protein network starting from collagen and fibronectin fibers outside the cell, to membrane-crossing elements such as integrins, to intracellular elements such as actin- and intermediate-filaments of the cytoskeleton, and finally to elements inside the cell nucleus, such as lamins. </a:t>
            </a:r>
          </a:p>
        </p:txBody>
      </p:sp>
    </p:spTree>
    <p:extLst>
      <p:ext uri="{BB962C8B-B14F-4D97-AF65-F5344CB8AC3E}">
        <p14:creationId xmlns:p14="http://schemas.microsoft.com/office/powerpoint/2010/main" val="308941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619E1FE-36DD-4722-80F0-E3FD130DE34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functional complexity of proteins results from the fact that:</a:t>
            </a:r>
          </a:p>
          <a:p>
            <a:pPr marL="228600" indent="-228600" algn="l" rtl="0" eaLnBrk="1" hangingPunct="1">
              <a:buFont typeface="+mj-lt"/>
              <a:buAutoNum type="arabicPeriod"/>
              <a:defRPr/>
            </a:pPr>
            <a:r>
              <a:rPr lang="en-US" altLang="en-US" dirty="0" smtClean="0"/>
              <a:t>They are polymers built from chemically diverse building blocks.</a:t>
            </a:r>
          </a:p>
          <a:p>
            <a:pPr marL="228600" indent="-228600" algn="l" rtl="0" eaLnBrk="1" hangingPunct="1">
              <a:buFont typeface="+mj-lt"/>
              <a:buAutoNum type="arabicPeriod"/>
              <a:defRPr/>
            </a:pPr>
            <a:r>
              <a:rPr lang="en-US" altLang="en-US" dirty="0" smtClean="0"/>
              <a:t>They fold into a complex 3D fold that positions some of these building blocks in a way that allows them to perform a function.</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1.10. The principal structure and folding of proteins.</a:t>
            </a:r>
            <a:r>
              <a:rPr lang="en-US" sz="1200" kern="1200" dirty="0" smtClean="0">
                <a:solidFill>
                  <a:schemeClr val="tx1"/>
                </a:solidFill>
                <a:effectLst/>
                <a:latin typeface="Times New Roman" pitchFamily="18" charset="0"/>
                <a:ea typeface="+mn-ea"/>
                <a:cs typeface="Times New Roman" pitchFamily="18" charset="0"/>
              </a:rPr>
              <a:t> (a) The protein's amino acid sequence, shown schematically as beads on a string. The different colors represent the physical-chemical diversity of amino acids. (b) A folding intermediate, in which some of the total possible amino acid interactions are satisfied (represented by dotted lines). (c) The final (native) structure of the protein. </a:t>
            </a:r>
            <a:endParaRPr lang="en-US" altLang="en-US" dirty="0" smtClean="0"/>
          </a:p>
        </p:txBody>
      </p:sp>
    </p:spTree>
    <p:extLst>
      <p:ext uri="{BB962C8B-B14F-4D97-AF65-F5344CB8AC3E}">
        <p14:creationId xmlns:p14="http://schemas.microsoft.com/office/powerpoint/2010/main" val="389254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solidFill>
                  <a:srgbClr val="000000"/>
                </a:solidFill>
                <a:ea typeface="Times New Roman (Hebrew)"/>
                <a:cs typeface="Times New Roman (Hebrew)"/>
              </a:rPr>
              <a:pPr algn="l">
                <a:spcBef>
                  <a:spcPct val="0"/>
                </a:spcBef>
              </a:pPr>
              <a:t>16</a:t>
            </a:fld>
            <a:endParaRPr lang="en-US" altLang="en-US" smtClean="0">
              <a:solidFill>
                <a:srgbClr val="000000"/>
              </a:solidFill>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action of virtually all proteins involves </a:t>
            </a:r>
            <a:r>
              <a:rPr lang="en-US" altLang="en-US" b="1" dirty="0" smtClean="0"/>
              <a:t>binding of a ligand </a:t>
            </a:r>
            <a:r>
              <a:rPr lang="en-US" altLang="en-US" dirty="0" smtClean="0"/>
              <a:t>(small molecule, another macromolecule). </a:t>
            </a:r>
          </a:p>
        </p:txBody>
      </p:sp>
    </p:spTree>
    <p:extLst>
      <p:ext uri="{BB962C8B-B14F-4D97-AF65-F5344CB8AC3E}">
        <p14:creationId xmlns:p14="http://schemas.microsoft.com/office/powerpoint/2010/main" val="426423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2AFE47A-3CF1-4E7B-BC5F-2A0A412CB000}" type="slidenum">
              <a:rPr lang="en-US" altLang="en-US" smtClean="0">
                <a:ea typeface="Times New Roman (Hebrew)" panose="02020603050405020304" pitchFamily="18" charset="0"/>
                <a:cs typeface="Times New Roman (Hebrew)" panose="02020603050405020304" pitchFamily="18" charset="0"/>
              </a:rPr>
              <a:pPr algn="l">
                <a:spcBef>
                  <a:spcPct val="0"/>
                </a:spcBef>
              </a:pPr>
              <a:t>17</a:t>
            </a:fld>
            <a:endParaRPr lang="en-US" altLang="en-US" smtClean="0">
              <a:ea typeface="Times New Roman (Hebrew)" panose="02020603050405020304" pitchFamily="18" charset="0"/>
              <a:cs typeface="Times New Roman (Hebrew)"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1.11. Structure-function relationship in the binding site of an enzyme (lysozyme).</a:t>
            </a:r>
            <a:r>
              <a:rPr lang="en-US" sz="1200" kern="1200" dirty="0" smtClean="0">
                <a:solidFill>
                  <a:schemeClr val="tx1"/>
                </a:solidFill>
                <a:effectLst/>
                <a:latin typeface="Times New Roman" pitchFamily="18" charset="0"/>
                <a:ea typeface="+mn-ea"/>
                <a:cs typeface="Times New Roman" pitchFamily="18" charset="0"/>
              </a:rPr>
              <a:t> </a:t>
            </a:r>
            <a:r>
              <a:rPr lang="en-US" sz="1200" u="sng" kern="1200" dirty="0" smtClean="0">
                <a:solidFill>
                  <a:schemeClr val="tx1"/>
                </a:solidFill>
                <a:effectLst/>
                <a:latin typeface="Times New Roman" pitchFamily="18" charset="0"/>
                <a:ea typeface="+mn-ea"/>
                <a:cs typeface="Times New Roman" pitchFamily="18" charset="0"/>
              </a:rPr>
              <a:t>Left</a:t>
            </a:r>
            <a:r>
              <a:rPr lang="en-US" sz="1200" kern="1200" dirty="0" smtClean="0">
                <a:solidFill>
                  <a:schemeClr val="tx1"/>
                </a:solidFill>
                <a:effectLst/>
                <a:latin typeface="Times New Roman" pitchFamily="18" charset="0"/>
                <a:ea typeface="+mn-ea"/>
                <a:cs typeface="Times New Roman" pitchFamily="18" charset="0"/>
              </a:rPr>
              <a:t>: The overall structure of an enzyme (PDB entry 9lyz). The contours of the enzyme are shown as a yellow surface. The substrate (blue spheres) is shown within the binding site (red circle). </a:t>
            </a:r>
            <a:r>
              <a:rPr lang="en-US" sz="1200" u="sng" kern="1200" dirty="0" smtClean="0">
                <a:solidFill>
                  <a:schemeClr val="tx1"/>
                </a:solidFill>
                <a:effectLst/>
                <a:latin typeface="Times New Roman" pitchFamily="18" charset="0"/>
                <a:ea typeface="+mn-ea"/>
                <a:cs typeface="Times New Roman" pitchFamily="18" charset="0"/>
              </a:rPr>
              <a:t>Right</a:t>
            </a:r>
            <a:r>
              <a:rPr lang="en-US" sz="1200" kern="1200" dirty="0" smtClean="0">
                <a:solidFill>
                  <a:schemeClr val="tx1"/>
                </a:solidFill>
                <a:effectLst/>
                <a:latin typeface="Times New Roman" pitchFamily="18" charset="0"/>
                <a:ea typeface="+mn-ea"/>
                <a:cs typeface="Times New Roman" pitchFamily="18" charset="0"/>
              </a:rPr>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335517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solidFill>
                  <a:srgbClr val="000000"/>
                </a:solidFill>
                <a:ea typeface="Times New Roman (Hebrew)"/>
                <a:cs typeface="Times New Roman (Hebrew)"/>
              </a:rPr>
              <a:pPr algn="l">
                <a:spcBef>
                  <a:spcPct val="0"/>
                </a:spcBef>
              </a:pPr>
              <a:t>18</a:t>
            </a:fld>
            <a:endParaRPr lang="en-US" altLang="en-US" smtClean="0">
              <a:solidFill>
                <a:srgbClr val="000000"/>
              </a:solidFill>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b="1" dirty="0" smtClean="0"/>
              <a:t>Figure 1.11. Structure-function relationship in the binding site of an enzyme (lysozyme).</a:t>
            </a:r>
            <a:r>
              <a:rPr lang="en-US" dirty="0" smtClean="0"/>
              <a:t> </a:t>
            </a:r>
            <a:r>
              <a:rPr lang="en-US" u="sng" dirty="0" smtClean="0"/>
              <a:t>Left</a:t>
            </a:r>
            <a:r>
              <a:rPr lang="en-US" dirty="0" smtClean="0"/>
              <a:t>: The overall structure of an enzyme (PDB entry 9lyz). The contours of the enzyme are shown as a yellow surface. The substrate (blue spheres) is shown within the binding site (red circle). </a:t>
            </a:r>
            <a:r>
              <a:rPr lang="en-US" u="sng" dirty="0" smtClean="0"/>
              <a:t>Right</a:t>
            </a:r>
            <a:r>
              <a:rPr lang="en-US" dirty="0" smtClean="0"/>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138701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6B0638-1800-4DA0-BDBB-95FEA4E2165E}" type="slidenum">
              <a:rPr lang="en-US" altLang="en-US" smtClean="0">
                <a:solidFill>
                  <a:srgbClr val="000000"/>
                </a:solidFill>
                <a:ea typeface="Times New Roman (Hebrew)"/>
                <a:cs typeface="Times New Roman (Hebrew)"/>
              </a:rPr>
              <a:pPr algn="l">
                <a:spcBef>
                  <a:spcPct val="0"/>
                </a:spcBef>
              </a:pPr>
              <a:t>19</a:t>
            </a:fld>
            <a:endParaRPr lang="en-US" altLang="en-US" smtClean="0">
              <a:solidFill>
                <a:srgbClr val="000000"/>
              </a:solidFill>
              <a:ea typeface="Times New Roman (Hebrew)"/>
              <a:cs typeface="Times New Roman (Hebrew)"/>
            </a:endParaRPr>
          </a:p>
        </p:txBody>
      </p:sp>
      <p:sp>
        <p:nvSpPr>
          <p:cNvPr id="3379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b="1" dirty="0" smtClean="0"/>
              <a:t>Figure 1.11. Structure-function relationship in the binding site of an enzyme (lysozyme).</a:t>
            </a:r>
            <a:r>
              <a:rPr lang="en-US" dirty="0" smtClean="0"/>
              <a:t> </a:t>
            </a:r>
            <a:r>
              <a:rPr lang="en-US" u="sng" dirty="0" smtClean="0"/>
              <a:t>Left</a:t>
            </a:r>
            <a:r>
              <a:rPr lang="en-US" dirty="0" smtClean="0"/>
              <a:t>: The overall structure of an enzyme (PDB entry 9lyz). The contours of the enzyme are shown as a yellow surface. The substrate (blue spheres) is shown within the binding site (red circle). </a:t>
            </a:r>
            <a:r>
              <a:rPr lang="en-US" u="sng" dirty="0" smtClean="0"/>
              <a:t>Right</a:t>
            </a:r>
            <a:r>
              <a:rPr lang="en-US" dirty="0" smtClean="0"/>
              <a:t>: A magnification of the binding site, showing the substrate and some of the enzyme’s amino acids that participate in the binding (green sticks) and catalysis (orange sticks) of the substrate. </a:t>
            </a:r>
            <a:endParaRPr lang="en-US" altLang="en-US" dirty="0" smtClean="0"/>
          </a:p>
        </p:txBody>
      </p:sp>
    </p:spTree>
    <p:extLst>
      <p:ext uri="{BB962C8B-B14F-4D97-AF65-F5344CB8AC3E}">
        <p14:creationId xmlns:p14="http://schemas.microsoft.com/office/powerpoint/2010/main" val="126244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44C3BF9-9811-4782-AD10-15CE6FF56BB5}" type="slidenum">
              <a:rPr lang="en-US" altLang="en-US" smtClean="0">
                <a:solidFill>
                  <a:srgbClr val="000000"/>
                </a:solidFill>
                <a:ea typeface="Times New Roman (Hebrew)"/>
                <a:cs typeface="Times New Roman (Hebrew)"/>
              </a:rPr>
              <a:pPr algn="l">
                <a:spcBef>
                  <a:spcPct val="0"/>
                </a:spcBef>
              </a:pPr>
              <a:t>20</a:t>
            </a:fld>
            <a:endParaRPr lang="en-US" altLang="en-US" smtClean="0">
              <a:solidFill>
                <a:srgbClr val="000000"/>
              </a:solidFill>
              <a:ea typeface="Times New Roman (Hebrew)"/>
              <a:cs typeface="Times New Roman (Hebrew)"/>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54193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A226C7-80FD-458F-BAC4-CBE1079B701F}" type="slidenum">
              <a:rPr lang="he-IL" altLang="en-US" smtClean="0">
                <a:ea typeface="Times New Roman (Hebrew)" panose="02020603050405020304" pitchFamily="18" charset="0"/>
                <a:cs typeface="Times New Roman (Hebrew)" panose="02020603050405020304" pitchFamily="18" charset="0"/>
              </a:rPr>
              <a:pPr algn="l">
                <a:spcBef>
                  <a:spcPct val="0"/>
                </a:spcBef>
              </a:pPr>
              <a:t>21</a:t>
            </a:fld>
            <a:endParaRPr lang="en-US" altLang="en-US" smtClean="0">
              <a:ea typeface="Times New Roman (Hebrew)" panose="02020603050405020304" pitchFamily="18" charset="0"/>
              <a:cs typeface="Times New Roman (Hebrew)"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Tree>
    <p:extLst>
      <p:ext uri="{BB962C8B-B14F-4D97-AF65-F5344CB8AC3E}">
        <p14:creationId xmlns:p14="http://schemas.microsoft.com/office/powerpoint/2010/main" val="62891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1.12. Main non-covalent interactions found in proteins</a:t>
            </a:r>
            <a:r>
              <a:rPr lang="en-US" altLang="en-US" smtClean="0"/>
              <a:t>. (a) The relationship between the interaction types (see more detailed description in the main text). The dominant interactions in proteins are colored in blue. vdW: van der Waals.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326E031-DEF5-475E-A897-62C0B80C8537}" type="slidenum">
              <a:rPr lang="en-US" altLang="en-US" sz="1200" smtClean="0">
                <a:cs typeface="Times New Roman" panose="02020603050405020304" pitchFamily="18" charset="0"/>
              </a:rPr>
              <a:pPr/>
              <a:t>22</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189267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8F31E3D-5980-4EB9-8B30-E6FD3A41C46D}" type="slidenum">
              <a:rPr lang="en-US" altLang="en-US" smtClean="0">
                <a:ea typeface="Times New Roman (Hebrew)" panose="02020603050405020304" pitchFamily="18" charset="0"/>
                <a:cs typeface="Times New Roman (Hebrew)" panose="02020603050405020304" pitchFamily="18" charset="0"/>
              </a:rPr>
              <a:pPr algn="l">
                <a:spcBef>
                  <a:spcPct val="0"/>
                </a:spcBef>
              </a:pPr>
              <a:t>4</a:t>
            </a:fld>
            <a:endParaRPr lang="en-US" altLang="en-US" smtClean="0">
              <a:ea typeface="Times New Roman (Hebrew)" panose="02020603050405020304" pitchFamily="18" charset="0"/>
              <a:cs typeface="Times New Roman (Hebrew)" panose="02020603050405020304" pitchFamily="18"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1.2. An illustration of the inner organization of a eukaryotic animal cell.</a:t>
            </a:r>
            <a:r>
              <a:rPr lang="en-US" sz="1200" kern="1200" dirty="0" smtClean="0">
                <a:solidFill>
                  <a:schemeClr val="tx1"/>
                </a:solidFill>
                <a:effectLst/>
                <a:latin typeface="Times New Roman" pitchFamily="18" charset="0"/>
                <a:ea typeface="+mn-ea"/>
                <a:cs typeface="Times New Roman" pitchFamily="18" charset="0"/>
              </a:rPr>
              <a:t> (1) Nucleolus. (2) Nucleus. (3) Ribosome. (4) Vesicle. (5) Rough endoplasmic reticulum (</a:t>
            </a:r>
            <a:r>
              <a:rPr lang="en-US" sz="1200" kern="1200" dirty="0" err="1" smtClean="0">
                <a:solidFill>
                  <a:schemeClr val="tx1"/>
                </a:solidFill>
                <a:effectLst/>
                <a:latin typeface="Times New Roman" pitchFamily="18" charset="0"/>
                <a:ea typeface="+mn-ea"/>
                <a:cs typeface="Times New Roman" pitchFamily="18" charset="0"/>
              </a:rPr>
              <a:t>rER</a:t>
            </a:r>
            <a:r>
              <a:rPr lang="en-US" sz="1200" kern="1200" dirty="0" smtClean="0">
                <a:solidFill>
                  <a:schemeClr val="tx1"/>
                </a:solidFill>
                <a:effectLst/>
                <a:latin typeface="Times New Roman" pitchFamily="18" charset="0"/>
                <a:ea typeface="+mn-ea"/>
                <a:cs typeface="Times New Roman" pitchFamily="18" charset="0"/>
              </a:rPr>
              <a:t>). (6) Golgi apparatus. (7) Cytoskeleton. (8) Smooth endoplasmic reticulum (</a:t>
            </a:r>
            <a:r>
              <a:rPr lang="en-US" sz="1200" kern="1200" dirty="0" err="1" smtClean="0">
                <a:solidFill>
                  <a:schemeClr val="tx1"/>
                </a:solidFill>
                <a:effectLst/>
                <a:latin typeface="Times New Roman" pitchFamily="18" charset="0"/>
                <a:ea typeface="+mn-ea"/>
                <a:cs typeface="Times New Roman" pitchFamily="18" charset="0"/>
              </a:rPr>
              <a:t>sER</a:t>
            </a:r>
            <a:r>
              <a:rPr lang="en-US" sz="1200" kern="1200" dirty="0" smtClean="0">
                <a:solidFill>
                  <a:schemeClr val="tx1"/>
                </a:solidFill>
                <a:effectLst/>
                <a:latin typeface="Times New Roman" pitchFamily="18" charset="0"/>
                <a:ea typeface="+mn-ea"/>
                <a:cs typeface="Times New Roman" pitchFamily="18" charset="0"/>
              </a:rPr>
              <a:t>). (9) Mitochondria. (10) Vacuole. (11) Cytosol. (12) Lysosome. (13) Centriole. The image is taken from </a:t>
            </a:r>
            <a:r>
              <a:rPr lang="en-US" sz="1200" kern="1200" baseline="30000" dirty="0" smtClean="0">
                <a:solidFill>
                  <a:schemeClr val="tx1"/>
                </a:solidFill>
                <a:effectLst/>
                <a:latin typeface="Times New Roman" pitchFamily="18" charset="0"/>
                <a:ea typeface="+mn-ea"/>
                <a:cs typeface="Times New Roman" pitchFamily="18" charset="0"/>
              </a:rPr>
              <a:t>[14]</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67732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8C46022-EDD8-4CF1-83B6-449180E1F8E5}" type="slidenum">
              <a:rPr lang="en-US" altLang="en-US" smtClean="0">
                <a:ea typeface="Times New Roman (Hebrew)" panose="02020603050405020304" pitchFamily="18" charset="0"/>
                <a:cs typeface="Times New Roman (Hebrew)" panose="02020603050405020304" pitchFamily="18" charset="0"/>
              </a:rPr>
              <a:pPr algn="l">
                <a:spcBef>
                  <a:spcPct val="0"/>
                </a:spcBef>
              </a:pPr>
              <a:t>23</a:t>
            </a:fld>
            <a:endParaRPr lang="en-US" altLang="en-US" smtClean="0">
              <a:ea typeface="Times New Roman (Hebrew)" panose="02020603050405020304" pitchFamily="18" charset="0"/>
              <a:cs typeface="Times New Roman (Hebrew)" panose="02020603050405020304"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1.12. Main non-covalent interactions found in proteins</a:t>
            </a:r>
            <a:r>
              <a:rPr lang="en-US" altLang="en-US" smtClean="0"/>
              <a:t>. (b) Types of charges involved in attractive electrostatic interactions. + and – indicate full positive and negative charges (respectively) on the atoms. δ+ and δ- indicate (permanent) partial positive and negative charges (respectively). </a:t>
            </a:r>
            <a:r>
              <a:rPr lang="en-US" altLang="en-US" u="sng" smtClean="0"/>
              <a:t>Left</a:t>
            </a:r>
            <a:r>
              <a:rPr lang="en-US" altLang="en-US" smtClean="0"/>
              <a:t>: A schematic representation of the interactions. The covalent bonds are marked by bars, and the electrostatic interaction is marked by the orange dotted line. </a:t>
            </a:r>
            <a:r>
              <a:rPr lang="en-US" altLang="en-US" u="sng" smtClean="0"/>
              <a:t>Right</a:t>
            </a:r>
            <a:r>
              <a:rPr lang="en-US" altLang="en-US" smtClean="0"/>
              <a:t>: Examples of the interactions, between the following groups: a positively-charged ammonium and a negatively charged carboxylate (top), a positively-charged ammonium and a hydroxyl dipole (middle), and an amino dipole and a hydroxy dipole (bottom). </a:t>
            </a:r>
          </a:p>
        </p:txBody>
      </p:sp>
    </p:spTree>
    <p:extLst>
      <p:ext uri="{BB962C8B-B14F-4D97-AF65-F5344CB8AC3E}">
        <p14:creationId xmlns:p14="http://schemas.microsoft.com/office/powerpoint/2010/main" val="375211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5DFA929-DE23-4FAB-89D9-D2EFD3B8E5A3}" type="slidenum">
              <a:rPr lang="en-US" altLang="en-US" smtClean="0">
                <a:ea typeface="Times New Roman (Hebrew)" panose="02020603050405020304" pitchFamily="18" charset="0"/>
                <a:cs typeface="Times New Roman (Hebrew)" panose="02020603050405020304" pitchFamily="18" charset="0"/>
              </a:rPr>
              <a:pPr algn="l">
                <a:spcBef>
                  <a:spcPct val="0"/>
                </a:spcBef>
              </a:pPr>
              <a:t>24</a:t>
            </a:fld>
            <a:endParaRPr lang="en-US" altLang="en-US" smtClean="0">
              <a:ea typeface="Times New Roman (Hebrew)" panose="02020603050405020304" pitchFamily="18" charset="0"/>
              <a:cs typeface="Times New Roman (Hebrew)"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charges are in </a:t>
            </a:r>
            <a:r>
              <a:rPr lang="en-US" altLang="en-US" b="1" dirty="0" smtClean="0"/>
              <a:t>proton charge units </a:t>
            </a:r>
            <a:r>
              <a:rPr lang="en-US" altLang="en-US" dirty="0" smtClean="0"/>
              <a:t>(+1, -2, etc.).</a:t>
            </a:r>
          </a:p>
          <a:p>
            <a:pPr algn="l" rtl="0" eaLnBrk="1" hangingPunct="1">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1.13. Electrostatic interaction between two point charges of opposite sign.</a:t>
            </a:r>
            <a:r>
              <a:rPr lang="en-US" sz="1200" kern="1200" dirty="0" smtClean="0">
                <a:solidFill>
                  <a:schemeClr val="tx1"/>
                </a:solidFill>
                <a:effectLst/>
                <a:latin typeface="Times New Roman" pitchFamily="18" charset="0"/>
                <a:ea typeface="+mn-ea"/>
                <a:cs typeface="Times New Roman" pitchFamily="18" charset="0"/>
              </a:rPr>
              <a:t> (a)</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charges are depicted as two points, with </a:t>
            </a:r>
            <a:r>
              <a:rPr lang="en-US" sz="1200" i="1" kern="1200" dirty="0" smtClean="0">
                <a:solidFill>
                  <a:schemeClr val="tx1"/>
                </a:solidFill>
                <a:effectLst/>
                <a:latin typeface="Times New Roman" pitchFamily="18" charset="0"/>
                <a:ea typeface="+mn-ea"/>
                <a:cs typeface="Times New Roman" pitchFamily="18" charset="0"/>
              </a:rPr>
              <a:t>r</a:t>
            </a:r>
            <a:r>
              <a:rPr lang="en-US" sz="1200" kern="1200" dirty="0" smtClean="0">
                <a:solidFill>
                  <a:schemeClr val="tx1"/>
                </a:solidFill>
                <a:effectLst/>
                <a:latin typeface="Times New Roman" pitchFamily="18" charset="0"/>
                <a:ea typeface="+mn-ea"/>
                <a:cs typeface="Times New Roman" pitchFamily="18" charset="0"/>
              </a:rPr>
              <a:t> denoting the distance separating them. One of the charges, </a:t>
            </a:r>
            <a:r>
              <a:rPr lang="en-US" sz="1200" i="1" kern="1200" dirty="0" smtClean="0">
                <a:solidFill>
                  <a:schemeClr val="tx1"/>
                </a:solidFill>
                <a:effectLst/>
                <a:latin typeface="Times New Roman" pitchFamily="18" charset="0"/>
                <a:ea typeface="+mn-ea"/>
                <a:cs typeface="Times New Roman" pitchFamily="18" charset="0"/>
              </a:rPr>
              <a:t>q</a:t>
            </a:r>
            <a:r>
              <a:rPr lang="en-US" sz="1200" i="1" kern="1200" baseline="-25000" dirty="0" smtClean="0">
                <a:solidFill>
                  <a:schemeClr val="tx1"/>
                </a:solidFill>
                <a:effectLst/>
                <a:latin typeface="Times New Roman" pitchFamily="18" charset="0"/>
                <a:ea typeface="+mn-ea"/>
                <a:cs typeface="Times New Roman" pitchFamily="18" charset="0"/>
              </a:rPr>
              <a:t>i</a:t>
            </a:r>
            <a:r>
              <a:rPr lang="en-US" sz="1200" kern="1200" dirty="0" smtClean="0">
                <a:solidFill>
                  <a:schemeClr val="tx1"/>
                </a:solidFill>
                <a:effectLst/>
                <a:latin typeface="Times New Roman" pitchFamily="18" charset="0"/>
                <a:ea typeface="+mn-ea"/>
                <a:cs typeface="Times New Roman" pitchFamily="18" charset="0"/>
              </a:rPr>
              <a:t>, is positive (blue), whereas the other, </a:t>
            </a:r>
            <a:r>
              <a:rPr lang="en-US" sz="1200" i="1" kern="1200" dirty="0" err="1" smtClean="0">
                <a:solidFill>
                  <a:schemeClr val="tx1"/>
                </a:solidFill>
                <a:effectLst/>
                <a:latin typeface="Times New Roman" pitchFamily="18" charset="0"/>
                <a:ea typeface="+mn-ea"/>
                <a:cs typeface="Times New Roman" pitchFamily="18" charset="0"/>
              </a:rPr>
              <a:t>q</a:t>
            </a:r>
            <a:r>
              <a:rPr lang="en-US" sz="1200" i="1" kern="1200" baseline="-25000" dirty="0" err="1" smtClean="0">
                <a:solidFill>
                  <a:schemeClr val="tx1"/>
                </a:solidFill>
                <a:effectLst/>
                <a:latin typeface="Times New Roman" pitchFamily="18" charset="0"/>
                <a:ea typeface="+mn-ea"/>
                <a:cs typeface="Times New Roman" pitchFamily="18" charset="0"/>
              </a:rPr>
              <a:t>j</a:t>
            </a:r>
            <a:r>
              <a:rPr lang="en-US" sz="1200" kern="1200" dirty="0" smtClean="0">
                <a:solidFill>
                  <a:schemeClr val="tx1"/>
                </a:solidFill>
                <a:effectLst/>
                <a:latin typeface="Times New Roman" pitchFamily="18" charset="0"/>
                <a:ea typeface="+mn-ea"/>
                <a:cs typeface="Times New Roman" pitchFamily="18" charset="0"/>
              </a:rPr>
              <a:t>, is negative (red). The gray box represents the medium, of dielectric constant e, in which the charges are situated. Note that in cases in which the charges are also chemical entities (atoms, molecules), they too have dielectric constants. </a:t>
            </a:r>
            <a:endParaRPr lang="en-US" altLang="en-US" dirty="0" smtClean="0"/>
          </a:p>
          <a:p>
            <a:pPr algn="l" rtl="0" eaLnBrk="1" hangingPunct="1">
              <a:defRPr/>
            </a:pPr>
            <a:r>
              <a:rPr lang="en-US" altLang="en-US" dirty="0" smtClean="0"/>
              <a:t>(</a:t>
            </a:r>
            <a:r>
              <a:rPr lang="en-US" altLang="en-US" dirty="0" err="1" smtClean="0"/>
              <a:t>pcu</a:t>
            </a:r>
            <a:r>
              <a:rPr lang="en-US" altLang="en-US" dirty="0" smtClean="0"/>
              <a:t> – proton charge units)</a:t>
            </a:r>
          </a:p>
        </p:txBody>
      </p:sp>
    </p:spTree>
    <p:extLst>
      <p:ext uri="{BB962C8B-B14F-4D97-AF65-F5344CB8AC3E}">
        <p14:creationId xmlns:p14="http://schemas.microsoft.com/office/powerpoint/2010/main" val="369881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F7BD2DF-C19E-448C-9431-3E93DC6954B7}" type="slidenum">
              <a:rPr lang="en-US" altLang="en-US" smtClean="0">
                <a:ea typeface="Times New Roman (Hebrew)"/>
                <a:cs typeface="Times New Roman (Hebrew)"/>
              </a:rPr>
              <a:pPr algn="l">
                <a:spcBef>
                  <a:spcPct val="0"/>
                </a:spcBef>
              </a:pPr>
              <a:t>25</a:t>
            </a:fld>
            <a:endParaRPr lang="en-US" altLang="en-US" smtClean="0">
              <a:ea typeface="Times New Roman (Hebrew)"/>
              <a:cs typeface="Times New Roman (Hebrew)"/>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2815522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4620075-7292-4965-9C25-23A6A6C64C4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Polarity involves a </a:t>
            </a:r>
            <a:r>
              <a:rPr lang="en-US" altLang="en-US" b="1" dirty="0" smtClean="0"/>
              <a:t>dipole</a:t>
            </a:r>
            <a:r>
              <a:rPr lang="en-US" altLang="en-US" dirty="0" smtClean="0"/>
              <a:t>, that is, a bond that connects two partial charges of opposite signs, formed by the electronegativity difference (full charges involve extra/fewer electrons in binding orbitals, like the binding of nitrogen’s unpaired electrons to a 4</a:t>
            </a:r>
            <a:r>
              <a:rPr lang="en-US" altLang="en-US" baseline="30000" dirty="0" smtClean="0"/>
              <a:t>th</a:t>
            </a:r>
            <a:r>
              <a:rPr lang="en-US" altLang="en-US" dirty="0" smtClean="0"/>
              <a:t> hydrogen, or the extra electron of a carboxyl group). The polarity of the bond is usually described by the </a:t>
            </a:r>
            <a:r>
              <a:rPr lang="en-US" altLang="en-US" b="1" dirty="0" smtClean="0"/>
              <a:t>dipole moment</a:t>
            </a:r>
            <a:r>
              <a:rPr lang="en-US" altLang="en-US" dirty="0" smtClean="0"/>
              <a:t>, which is the separation of the charges, and whose direction is </a:t>
            </a:r>
            <a:r>
              <a:rPr lang="en-US" altLang="en-US" b="1" dirty="0" smtClean="0"/>
              <a:t>from the negative charge to the positive charge</a:t>
            </a:r>
            <a:r>
              <a:rPr lang="en-US" altLang="en-US" dirty="0" smtClean="0"/>
              <a:t>. This is because </a:t>
            </a:r>
            <a:r>
              <a:rPr lang="en-US" altLang="en-US" b="1" dirty="0" smtClean="0"/>
              <a:t>the dipole moment correlates with the size of the electric field </a:t>
            </a:r>
            <a:r>
              <a:rPr lang="en-US" altLang="en-US" dirty="0" smtClean="0"/>
              <a:t>emanating from the dipole.</a:t>
            </a:r>
          </a:p>
          <a:p>
            <a:pPr marL="171450" indent="-171450" algn="l" rtl="0" eaLnBrk="1" hangingPunct="1">
              <a:buFont typeface="Arial" panose="020B0604020202020204" pitchFamily="34" charset="0"/>
              <a:buChar char="•"/>
              <a:defRPr/>
            </a:pPr>
            <a:r>
              <a:rPr lang="en-US" altLang="en-US" dirty="0" smtClean="0"/>
              <a:t>The units of the dipole moment are Coulombmeter (thus, </a:t>
            </a:r>
            <a:r>
              <a:rPr lang="en-US" altLang="en-US" i="1" dirty="0" smtClean="0"/>
              <a:t>q </a:t>
            </a:r>
            <a:r>
              <a:rPr lang="en-US" altLang="en-US" dirty="0" smtClean="0"/>
              <a:t>must be in Coulombs), or Debye, which are 3.34×10</a:t>
            </a:r>
            <a:r>
              <a:rPr lang="en-US" altLang="en-US" baseline="30000" dirty="0" smtClean="0"/>
              <a:t>−30</a:t>
            </a:r>
            <a:r>
              <a:rPr lang="en-US" altLang="en-US" dirty="0" smtClean="0"/>
              <a:t> Coulombmeter.</a:t>
            </a:r>
          </a:p>
          <a:p>
            <a:pPr marL="171450" indent="-171450" algn="l" rtl="0" eaLnBrk="1" hangingPunct="1">
              <a:buFont typeface="Arial" panose="020B0604020202020204" pitchFamily="34" charset="0"/>
              <a:buChar char="•"/>
              <a:defRPr/>
            </a:pPr>
            <a:r>
              <a:rPr lang="en-US" altLang="en-US" dirty="0" smtClean="0"/>
              <a:t>The dipole moment equation shown assumes that the two partial charges are of the same magnitude. When they are not, two half-dipoles can be calculated (one for each charge, with r/2), and then summed to get the value of the entire dipole (for that, the negative dipole must be considered as positive).</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1.1.1.</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The polarity of a water molecule.</a:t>
            </a:r>
            <a:r>
              <a:rPr lang="en-US" sz="1200" kern="1200" dirty="0" smtClean="0">
                <a:solidFill>
                  <a:schemeClr val="tx1"/>
                </a:solidFill>
                <a:effectLst/>
                <a:latin typeface="Times New Roman" pitchFamily="18" charset="0"/>
                <a:ea typeface="+mn-ea"/>
                <a:cs typeface="Times New Roman" pitchFamily="18" charset="0"/>
              </a:rPr>
              <a:t> The electronegativity value of each atom is noted. The most electronegative atom and its bonded partner are noted by red and blue numbers, respectively. </a:t>
            </a:r>
            <a:r>
              <a:rPr lang="el-GR" sz="1200" kern="1200" dirty="0" smtClean="0">
                <a:solidFill>
                  <a:schemeClr val="tx1"/>
                </a:solidFill>
                <a:effectLst/>
                <a:latin typeface="Times New Roman" pitchFamily="18" charset="0"/>
                <a:ea typeface="+mn-ea"/>
                <a:cs typeface="Times New Roman" pitchFamily="18" charset="0"/>
              </a:rPr>
              <a:t>δ</a:t>
            </a:r>
            <a:r>
              <a:rPr lang="en-US" sz="1200" kern="1200" dirty="0" smtClean="0">
                <a:solidFill>
                  <a:schemeClr val="tx1"/>
                </a:solidFill>
                <a:effectLst/>
                <a:latin typeface="Times New Roman" pitchFamily="18" charset="0"/>
                <a:ea typeface="+mn-ea"/>
                <a:cs typeface="Times New Roman" pitchFamily="18" charset="0"/>
              </a:rPr>
              <a:t>+ and </a:t>
            </a:r>
            <a:r>
              <a:rPr lang="el-GR" sz="1200" kern="1200" dirty="0" smtClean="0">
                <a:solidFill>
                  <a:schemeClr val="tx1"/>
                </a:solidFill>
                <a:effectLst/>
                <a:latin typeface="Times New Roman" pitchFamily="18" charset="0"/>
                <a:ea typeface="+mn-ea"/>
                <a:cs typeface="Times New Roman" pitchFamily="18" charset="0"/>
              </a:rPr>
              <a:t>δ</a:t>
            </a:r>
            <a:r>
              <a:rPr lang="en-US" sz="1200" kern="1200" dirty="0" smtClean="0">
                <a:solidFill>
                  <a:schemeClr val="tx1"/>
                </a:solidFill>
                <a:effectLst/>
                <a:latin typeface="Times New Roman" pitchFamily="18" charset="0"/>
                <a:ea typeface="+mn-ea"/>
                <a:cs typeface="Times New Roman" pitchFamily="18" charset="0"/>
              </a:rPr>
              <a:t>- denote the positive and negative poles of each bond.</a:t>
            </a:r>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1.1.3.</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The nonpolar nature of methane.</a:t>
            </a:r>
            <a:r>
              <a:rPr lang="en-US" sz="1200" kern="1200" dirty="0" smtClean="0">
                <a:solidFill>
                  <a:schemeClr val="tx1"/>
                </a:solidFill>
                <a:effectLst/>
                <a:latin typeface="Times New Roman" pitchFamily="18" charset="0"/>
                <a:ea typeface="+mn-ea"/>
                <a:cs typeface="Times New Roman" pitchFamily="18" charset="0"/>
              </a:rPr>
              <a:t> The electronegativity values and colors are presented as in Figure 1.1.1. The hydrogen atom bonded by the solid wedge points out of the plane of the paper or screen, towards the observer, whereas the hydrogen atom bonded by the hashed wedge points into the plane of the paper or screen, away from the observer. </a:t>
            </a:r>
            <a:endParaRPr lang="en-US" altLang="en-US" dirty="0" smtClean="0"/>
          </a:p>
        </p:txBody>
      </p:sp>
    </p:spTree>
    <p:extLst>
      <p:ext uri="{BB962C8B-B14F-4D97-AF65-F5344CB8AC3E}">
        <p14:creationId xmlns:p14="http://schemas.microsoft.com/office/powerpoint/2010/main" val="23467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65B1668-22DF-4590-AC8F-DE4830714769}" type="slidenum">
              <a:rPr lang="en-US" altLang="en-US" smtClean="0">
                <a:ea typeface="Times New Roman (Hebrew)" panose="02020603050405020304" pitchFamily="18" charset="0"/>
                <a:cs typeface="Times New Roman (Hebrew)" panose="02020603050405020304" pitchFamily="18" charset="0"/>
              </a:rPr>
              <a:pPr algn="l">
                <a:spcBef>
                  <a:spcPct val="0"/>
                </a:spcBef>
              </a:pPr>
              <a:t>27</a:t>
            </a:fld>
            <a:endParaRPr lang="en-US" altLang="en-US" smtClean="0">
              <a:ea typeface="Times New Roman (Hebrew)" panose="02020603050405020304" pitchFamily="18" charset="0"/>
              <a:cs typeface="Times New Roman (Hebrew)"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1.1.2.</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The geometry of a water molecule.</a:t>
            </a:r>
            <a:r>
              <a:rPr lang="en-US" sz="1200" kern="1200" dirty="0" smtClean="0">
                <a:solidFill>
                  <a:schemeClr val="tx1"/>
                </a:solidFill>
                <a:effectLst/>
                <a:latin typeface="Times New Roman" pitchFamily="18" charset="0"/>
                <a:ea typeface="+mn-ea"/>
                <a:cs typeface="Times New Roman" pitchFamily="18" charset="0"/>
              </a:rPr>
              <a:t> </a:t>
            </a:r>
            <a:r>
              <a:rPr lang="el-GR" sz="1200" i="1" kern="1200" dirty="0" smtClean="0">
                <a:solidFill>
                  <a:schemeClr val="tx1"/>
                </a:solidFill>
                <a:effectLst/>
                <a:latin typeface="Times New Roman" pitchFamily="18" charset="0"/>
                <a:ea typeface="+mn-ea"/>
                <a:cs typeface="Times New Roman" pitchFamily="18" charset="0"/>
              </a:rPr>
              <a:t>θ</a:t>
            </a:r>
            <a:r>
              <a:rPr lang="en-US" sz="1200" kern="1200" dirty="0" smtClean="0">
                <a:solidFill>
                  <a:schemeClr val="tx1"/>
                </a:solidFill>
                <a:effectLst/>
                <a:latin typeface="Times New Roman" pitchFamily="18" charset="0"/>
                <a:ea typeface="+mn-ea"/>
                <a:cs typeface="Times New Roman" pitchFamily="18" charset="0"/>
              </a:rPr>
              <a:t> is the angle between the two O-H bonds. The direction of the molecular dipole (</a:t>
            </a:r>
            <a:r>
              <a:rPr lang="en-US" sz="1200" i="1" kern="1200" dirty="0" smtClean="0">
                <a:solidFill>
                  <a:schemeClr val="tx1"/>
                </a:solidFill>
                <a:effectLst/>
                <a:latin typeface="Times New Roman" pitchFamily="18" charset="0"/>
                <a:ea typeface="+mn-ea"/>
                <a:cs typeface="Times New Roman" pitchFamily="18" charset="0"/>
              </a:rPr>
              <a:t>d</a:t>
            </a:r>
            <a:r>
              <a:rPr lang="en-US" sz="1200" kern="1200" dirty="0" smtClean="0">
                <a:solidFill>
                  <a:schemeClr val="tx1"/>
                </a:solidFill>
                <a:effectLst/>
                <a:latin typeface="Times New Roman" pitchFamily="18" charset="0"/>
                <a:ea typeface="+mn-ea"/>
                <a:cs typeface="Times New Roman" pitchFamily="18" charset="0"/>
              </a:rPr>
              <a:t>) is shown on the right. </a:t>
            </a:r>
            <a:endParaRPr lang="en-US" altLang="en-US" dirty="0" smtClean="0"/>
          </a:p>
        </p:txBody>
      </p:sp>
    </p:spTree>
    <p:extLst>
      <p:ext uri="{BB962C8B-B14F-4D97-AF65-F5344CB8AC3E}">
        <p14:creationId xmlns:p14="http://schemas.microsoft.com/office/powerpoint/2010/main" val="77379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C6AF3CF-4149-4A2E-8D7D-0616554AAA5C}" type="slidenum">
              <a:rPr lang="en-US" altLang="en-US" smtClean="0">
                <a:ea typeface="Times New Roman (Hebrew)" panose="02020603050405020304" pitchFamily="18" charset="0"/>
                <a:cs typeface="Times New Roman (Hebrew)" panose="02020603050405020304" pitchFamily="18" charset="0"/>
              </a:rPr>
              <a:pPr algn="l">
                <a:spcBef>
                  <a:spcPct val="0"/>
                </a:spcBef>
              </a:pPr>
              <a:t>28</a:t>
            </a:fld>
            <a:endParaRPr lang="en-US" altLang="en-US" smtClean="0">
              <a:ea typeface="Times New Roman (Hebrew)" panose="02020603050405020304" pitchFamily="18" charset="0"/>
              <a:cs typeface="Times New Roman (Hebrew)" panose="02020603050405020304"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1.1.4.</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Charge screening by surrounding water molecules.</a:t>
            </a:r>
            <a:r>
              <a:rPr lang="en-US" sz="1200" kern="1200" dirty="0" smtClean="0">
                <a:solidFill>
                  <a:schemeClr val="tx1"/>
                </a:solidFill>
                <a:effectLst/>
                <a:latin typeface="Times New Roman" pitchFamily="18" charset="0"/>
                <a:ea typeface="+mn-ea"/>
                <a:cs typeface="Times New Roman" pitchFamily="18" charset="0"/>
              </a:rPr>
              <a:t> The dotted lines represent hydrogen bonds. The angle separating the two O-H bonds in water molecules is 104.45º. Here we used a smaller value for graphic purposes. </a:t>
            </a:r>
            <a:endParaRPr lang="en-US" altLang="en-US" dirty="0" smtClean="0"/>
          </a:p>
        </p:txBody>
      </p:sp>
    </p:spTree>
    <p:extLst>
      <p:ext uri="{BB962C8B-B14F-4D97-AF65-F5344CB8AC3E}">
        <p14:creationId xmlns:p14="http://schemas.microsoft.com/office/powerpoint/2010/main" val="3891825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B9094F4-AAFA-4B03-B056-3ABDF255CFF9}" type="slidenum">
              <a:rPr lang="en-US" altLang="en-US" smtClean="0">
                <a:ea typeface="Times New Roman (Hebrew)" panose="02020603050405020304" pitchFamily="18" charset="0"/>
                <a:cs typeface="Times New Roman (Hebrew)" panose="02020603050405020304" pitchFamily="18" charset="0"/>
              </a:rPr>
              <a:pPr algn="l">
                <a:spcBef>
                  <a:spcPct val="0"/>
                </a:spcBef>
              </a:pPr>
              <a:t>29</a:t>
            </a:fld>
            <a:endParaRPr lang="en-US" altLang="en-US" smtClean="0">
              <a:ea typeface="Times New Roman (Hebrew)" panose="02020603050405020304" pitchFamily="18" charset="0"/>
              <a:cs typeface="Times New Roman (Hebrew)"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1.14. Components of the total electrostatic interaction.</a:t>
            </a:r>
            <a:r>
              <a:rPr lang="en-US" sz="1200" kern="1200" dirty="0" smtClean="0">
                <a:solidFill>
                  <a:schemeClr val="tx1"/>
                </a:solidFill>
                <a:effectLst/>
                <a:latin typeface="Times New Roman" pitchFamily="18" charset="0"/>
                <a:ea typeface="+mn-ea"/>
                <a:cs typeface="Times New Roman" pitchFamily="18" charset="0"/>
              </a:rPr>
              <a:t> (a) Schematic illustration of the two types of interactions involving two simple ionic charges (blue and red circles) inside water: pairwise (Coulomb) interactions between the two charges (left), and the (polarization) interactions between each of the charges and the aqueous environment (right). </a:t>
            </a:r>
            <a:r>
              <a:rPr lang="en-US" sz="1200" i="1" kern="1200" dirty="0" err="1" smtClean="0">
                <a:solidFill>
                  <a:schemeClr val="tx1"/>
                </a:solidFill>
                <a:effectLst/>
                <a:latin typeface="Times New Roman" pitchFamily="18" charset="0"/>
                <a:ea typeface="+mn-ea"/>
                <a:cs typeface="Times New Roman" pitchFamily="18" charset="0"/>
              </a:rPr>
              <a:t>U</a:t>
            </a:r>
            <a:r>
              <a:rPr lang="en-US" sz="1200" i="1" kern="1200" baseline="-25000" dirty="0" err="1" smtClean="0">
                <a:solidFill>
                  <a:schemeClr val="tx1"/>
                </a:solidFill>
                <a:effectLst/>
                <a:latin typeface="Times New Roman" pitchFamily="18" charset="0"/>
                <a:ea typeface="+mn-ea"/>
                <a:cs typeface="Times New Roman" pitchFamily="18" charset="0"/>
              </a:rPr>
              <a:t>Coul</a:t>
            </a:r>
            <a:r>
              <a:rPr lang="en-US" sz="1200" kern="1200" dirty="0" smtClean="0">
                <a:solidFill>
                  <a:schemeClr val="tx1"/>
                </a:solidFill>
                <a:effectLst/>
                <a:latin typeface="Times New Roman" pitchFamily="18" charset="0"/>
                <a:ea typeface="+mn-ea"/>
                <a:cs typeface="Times New Roman" pitchFamily="18" charset="0"/>
              </a:rPr>
              <a:t> and </a:t>
            </a:r>
            <a:r>
              <a:rPr lang="en-US" sz="1200" i="1" kern="1200" dirty="0" err="1" smtClean="0">
                <a:solidFill>
                  <a:schemeClr val="tx1"/>
                </a:solidFill>
                <a:effectLst/>
                <a:latin typeface="Times New Roman" pitchFamily="18" charset="0"/>
                <a:ea typeface="+mn-ea"/>
                <a:cs typeface="Times New Roman" pitchFamily="18" charset="0"/>
              </a:rPr>
              <a:t>U</a:t>
            </a:r>
            <a:r>
              <a:rPr lang="en-US" sz="1200" i="1" kern="1200" baseline="-25000" dirty="0" err="1" smtClean="0">
                <a:solidFill>
                  <a:schemeClr val="tx1"/>
                </a:solidFill>
                <a:effectLst/>
                <a:latin typeface="Times New Roman" pitchFamily="18" charset="0"/>
                <a:ea typeface="+mn-ea"/>
                <a:cs typeface="Times New Roman" pitchFamily="18" charset="0"/>
              </a:rPr>
              <a:t>pol</a:t>
            </a:r>
            <a:r>
              <a:rPr lang="en-US" sz="1200" kern="1200" dirty="0" smtClean="0">
                <a:solidFill>
                  <a:schemeClr val="tx1"/>
                </a:solidFill>
                <a:effectLst/>
                <a:latin typeface="Times New Roman" pitchFamily="18" charset="0"/>
                <a:ea typeface="+mn-ea"/>
                <a:cs typeface="Times New Roman" pitchFamily="18" charset="0"/>
              </a:rPr>
              <a:t> denote the potential energies of the two types of interactions, respectively. </a:t>
            </a:r>
            <a:endParaRPr lang="en-US" altLang="en-US" dirty="0" smtClean="0"/>
          </a:p>
        </p:txBody>
      </p:sp>
    </p:spTree>
    <p:extLst>
      <p:ext uri="{BB962C8B-B14F-4D97-AF65-F5344CB8AC3E}">
        <p14:creationId xmlns:p14="http://schemas.microsoft.com/office/powerpoint/2010/main" val="85156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62117F7-59E4-4604-BD28-015B5593C759}" type="slidenum">
              <a:rPr lang="he-IL" altLang="en-US" smtClean="0">
                <a:ea typeface="Times New Roman (Hebrew)" panose="02020603050405020304" pitchFamily="18" charset="0"/>
                <a:cs typeface="Times New Roman (Hebrew)" panose="02020603050405020304" pitchFamily="18" charset="0"/>
              </a:rPr>
              <a:pPr algn="l">
                <a:spcBef>
                  <a:spcPct val="0"/>
                </a:spcBef>
              </a:pPr>
              <a:t>30</a:t>
            </a:fld>
            <a:endParaRPr lang="en-US" altLang="en-US" smtClean="0">
              <a:ea typeface="Times New Roman (Hebrew)" panose="02020603050405020304" pitchFamily="18" charset="0"/>
              <a:cs typeface="Times New Roman (Hebrew)" panose="02020603050405020304"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The transfer of polar solutes between media of different polarity is highly relevant in biological systems, which contain both high-dielectric media (cytoplasm, intercellular fluid, blood, lymph, urine) and low-dielectric media (plasma membrane, membranes of eukaryotic organelles, the blood-brain barrier)</a:t>
            </a:r>
            <a:endParaRPr lang="he-IL" altLang="en-US" smtClean="0"/>
          </a:p>
        </p:txBody>
      </p:sp>
    </p:spTree>
    <p:extLst>
      <p:ext uri="{BB962C8B-B14F-4D97-AF65-F5344CB8AC3E}">
        <p14:creationId xmlns:p14="http://schemas.microsoft.com/office/powerpoint/2010/main" val="150990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B66B1C2-76AA-4C54-BA30-5F03F05684D3}" type="slidenum">
              <a:rPr lang="en-US" altLang="en-US" smtClean="0">
                <a:ea typeface="Times New Roman (Hebrew)" panose="02020603050405020304" pitchFamily="18" charset="0"/>
                <a:cs typeface="Times New Roman (Hebrew)" panose="02020603050405020304" pitchFamily="18" charset="0"/>
              </a:rPr>
              <a:pPr algn="l">
                <a:spcBef>
                  <a:spcPct val="0"/>
                </a:spcBef>
              </a:pPr>
              <a:t>31</a:t>
            </a:fld>
            <a:endParaRPr lang="en-US" altLang="en-US" smtClean="0">
              <a:ea typeface="Times New Roman (Hebrew)" panose="02020603050405020304" pitchFamily="18" charset="0"/>
              <a:cs typeface="Times New Roman (Hebrew)"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1.14. Components of the total electrostatic interaction.</a:t>
            </a:r>
            <a:r>
              <a:rPr lang="en-US" sz="1200" kern="1200" dirty="0" smtClean="0">
                <a:solidFill>
                  <a:schemeClr val="tx1"/>
                </a:solidFill>
                <a:effectLst/>
                <a:latin typeface="Times New Roman" pitchFamily="18" charset="0"/>
                <a:ea typeface="+mn-ea"/>
                <a:cs typeface="Times New Roman" pitchFamily="18" charset="0"/>
              </a:rPr>
              <a:t> (b) The same types of interactions, but when the interacting charges (white circles with + or - signs) are in a protein. The surface area of the protein is shown in blue, along with the first layer of solvent water molecules around it (red and white spheres). Two types of electrostatic interactions are presented: between charges within the protein (green dotted line), and between protein and solvent charges (yellow dotted lines).</a:t>
            </a:r>
            <a:endParaRPr lang="en-US" altLang="en-US" dirty="0" smtClean="0"/>
          </a:p>
        </p:txBody>
      </p:sp>
    </p:spTree>
    <p:extLst>
      <p:ext uri="{BB962C8B-B14F-4D97-AF65-F5344CB8AC3E}">
        <p14:creationId xmlns:p14="http://schemas.microsoft.com/office/powerpoint/2010/main" val="3276747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6337440-D79C-4564-AEAA-8576E1BC098A}" type="slidenum">
              <a:rPr lang="en-US" altLang="en-US" smtClean="0">
                <a:ea typeface="Times New Roman (Hebrew)" panose="02020603050405020304" pitchFamily="18" charset="0"/>
                <a:cs typeface="Times New Roman (Hebrew)" panose="02020603050405020304" pitchFamily="18" charset="0"/>
              </a:rPr>
              <a:pPr algn="l">
                <a:spcBef>
                  <a:spcPct val="0"/>
                </a:spcBef>
              </a:pPr>
              <a:t>32</a:t>
            </a:fld>
            <a:endParaRPr lang="en-US" altLang="en-US" smtClean="0">
              <a:ea typeface="Times New Roman (Hebrew)" panose="02020603050405020304" pitchFamily="18" charset="0"/>
              <a:cs typeface="Times New Roman (Hebrew)"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1.3.1.</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The electrostatic potential.</a:t>
            </a:r>
            <a:r>
              <a:rPr lang="en-US" sz="1200" kern="1200" dirty="0" smtClean="0">
                <a:solidFill>
                  <a:schemeClr val="tx1"/>
                </a:solidFill>
                <a:effectLst/>
                <a:latin typeface="Times New Roman" pitchFamily="18" charset="0"/>
                <a:ea typeface="+mn-ea"/>
                <a:cs typeface="Times New Roman" pitchFamily="18" charset="0"/>
              </a:rPr>
              <a:t> The potential (</a:t>
            </a:r>
            <a:r>
              <a:rPr lang="he-IL" sz="1200" i="1" kern="1200" dirty="0" smtClean="0">
                <a:solidFill>
                  <a:schemeClr val="tx1"/>
                </a:solidFill>
                <a:effectLst/>
                <a:latin typeface="Times New Roman" pitchFamily="18" charset="0"/>
                <a:ea typeface="+mn-ea"/>
                <a:cs typeface="Times New Roman" pitchFamily="18" charset="0"/>
              </a:rPr>
              <a:t>Φ</a:t>
            </a:r>
            <a:r>
              <a:rPr lang="en-US" sz="1200" kern="1200" dirty="0" smtClean="0">
                <a:solidFill>
                  <a:schemeClr val="tx1"/>
                </a:solidFill>
                <a:effectLst/>
                <a:latin typeface="Times New Roman" pitchFamily="18" charset="0"/>
                <a:ea typeface="+mn-ea"/>
                <a:cs typeface="Times New Roman" pitchFamily="18" charset="0"/>
              </a:rPr>
              <a:t>) is the energy acquired by a probe charge (</a:t>
            </a:r>
            <a:r>
              <a:rPr lang="en-US" sz="1200" i="1" kern="1200" dirty="0" smtClean="0">
                <a:solidFill>
                  <a:schemeClr val="tx1"/>
                </a:solidFill>
                <a:effectLst/>
                <a:latin typeface="Times New Roman" pitchFamily="18" charset="0"/>
                <a:ea typeface="+mn-ea"/>
                <a:cs typeface="Times New Roman" pitchFamily="18" charset="0"/>
              </a:rPr>
              <a:t>q</a:t>
            </a:r>
            <a:r>
              <a:rPr lang="en-US" sz="1200" i="1"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positioned within an electrostatic field (black arrows) that is emitted by a source charge (</a:t>
            </a:r>
            <a:r>
              <a:rPr lang="en-US" sz="1200" i="1" kern="1200" dirty="0" smtClean="0">
                <a:solidFill>
                  <a:schemeClr val="tx1"/>
                </a:solidFill>
                <a:effectLst/>
                <a:latin typeface="Times New Roman" pitchFamily="18" charset="0"/>
                <a:ea typeface="+mn-ea"/>
                <a:cs typeface="Times New Roman" pitchFamily="18" charset="0"/>
              </a:rPr>
              <a:t>q</a:t>
            </a:r>
            <a:r>
              <a:rPr lang="en-US" sz="1200" i="1"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This is also a way to measure the potential. </a:t>
            </a:r>
            <a:endParaRPr lang="en-US" altLang="en-US" dirty="0" smtClean="0"/>
          </a:p>
        </p:txBody>
      </p:sp>
    </p:spTree>
    <p:extLst>
      <p:ext uri="{BB962C8B-B14F-4D97-AF65-F5344CB8AC3E}">
        <p14:creationId xmlns:p14="http://schemas.microsoft.com/office/powerpoint/2010/main" val="400761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E2630CB-6B64-4E9C-A3AC-F3BF98793F37}" type="slidenum">
              <a:rPr lang="en-US" altLang="en-US" smtClean="0">
                <a:ea typeface="Times New Roman (Hebrew)" panose="02020603050405020304" pitchFamily="18" charset="0"/>
                <a:cs typeface="Times New Roman (Hebrew)" panose="02020603050405020304" pitchFamily="18" charset="0"/>
              </a:rPr>
              <a:pPr algn="l">
                <a:spcBef>
                  <a:spcPct val="0"/>
                </a:spcBef>
              </a:pPr>
              <a:t>5</a:t>
            </a:fld>
            <a:endParaRPr lang="en-US" altLang="en-US" smtClean="0">
              <a:ea typeface="Times New Roman (Hebrew)" panose="02020603050405020304" pitchFamily="18" charset="0"/>
              <a:cs typeface="Times New Roman (Hebrew)"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1.3. The three types of macromolecules in biological cells and tissues.</a:t>
            </a:r>
            <a:r>
              <a:rPr lang="en-US" sz="1200" kern="1200" dirty="0" smtClean="0">
                <a:solidFill>
                  <a:schemeClr val="tx1"/>
                </a:solidFill>
                <a:effectLst/>
                <a:latin typeface="Times New Roman" pitchFamily="18" charset="0"/>
                <a:ea typeface="+mn-ea"/>
                <a:cs typeface="Times New Roman" pitchFamily="18" charset="0"/>
              </a:rPr>
              <a:t> (b) Nucleic acids. The B-DNA double helix is shown, with covalent bonds shown as sticks. The color code follows the convention: carbon atoms are green, oxygen atoms are red, hydrogen atoms are white, nitrogen atoms are blue, and phosphorus atoms are orange. </a:t>
            </a:r>
            <a:endParaRPr lang="en-US" altLang="en-US" dirty="0" smtClean="0"/>
          </a:p>
        </p:txBody>
      </p:sp>
    </p:spTree>
    <p:extLst>
      <p:ext uri="{BB962C8B-B14F-4D97-AF65-F5344CB8AC3E}">
        <p14:creationId xmlns:p14="http://schemas.microsoft.com/office/powerpoint/2010/main" val="1101605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E03A322-F9E3-4737-8715-67963A0CD2ED}" type="slidenum">
              <a:rPr lang="en-US" altLang="en-US" smtClean="0">
                <a:ea typeface="Times New Roman (Hebrew)" panose="02020603050405020304" pitchFamily="18" charset="0"/>
                <a:cs typeface="Times New Roman (Hebrew)" panose="02020603050405020304" pitchFamily="18" charset="0"/>
              </a:rPr>
              <a:pPr algn="l">
                <a:spcBef>
                  <a:spcPct val="0"/>
                </a:spcBef>
              </a:pPr>
              <a:t>33</a:t>
            </a:fld>
            <a:endParaRPr lang="en-US" altLang="en-US" smtClean="0">
              <a:ea typeface="Times New Roman (Hebrew)" panose="02020603050405020304" pitchFamily="18" charset="0"/>
              <a:cs typeface="Times New Roman (Hebrew)" panose="02020603050405020304"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1.3.2.</a:t>
            </a:r>
            <a:r>
              <a:rPr lang="en-US" sz="1200" kern="1200" dirty="0" smtClean="0">
                <a:solidFill>
                  <a:schemeClr val="tx1"/>
                </a:solidFill>
                <a:effectLst/>
                <a:latin typeface="Times New Roman" pitchFamily="18" charset="0"/>
                <a:ea typeface="+mn-ea"/>
                <a:cs typeface="Times New Roman" pitchFamily="18" charset="0"/>
              </a:rPr>
              <a:t> </a:t>
            </a:r>
            <a:r>
              <a:rPr lang="en-US" sz="1200" b="1" kern="1200" dirty="0" smtClean="0">
                <a:solidFill>
                  <a:schemeClr val="tx1"/>
                </a:solidFill>
                <a:effectLst/>
                <a:latin typeface="Times New Roman" pitchFamily="18" charset="0"/>
                <a:ea typeface="+mn-ea"/>
                <a:cs typeface="Times New Roman" pitchFamily="18" charset="0"/>
              </a:rPr>
              <a:t>An equipotential surface representation of </a:t>
            </a:r>
            <a:r>
              <a:rPr lang="he-IL" sz="1200" b="1" i="1" kern="1200" dirty="0" smtClean="0">
                <a:solidFill>
                  <a:schemeClr val="tx1"/>
                </a:solidFill>
                <a:effectLst/>
                <a:latin typeface="Times New Roman" pitchFamily="18" charset="0"/>
                <a:ea typeface="+mn-ea"/>
                <a:cs typeface="Times New Roman" pitchFamily="18" charset="0"/>
              </a:rPr>
              <a:t>Φ</a:t>
            </a:r>
            <a:r>
              <a:rPr lang="en-US" sz="1200" b="1" kern="1200" dirty="0" smtClean="0">
                <a:solidFill>
                  <a:schemeClr val="tx1"/>
                </a:solidFill>
                <a:effectLst/>
                <a:latin typeface="Times New Roman" pitchFamily="18" charset="0"/>
                <a:ea typeface="+mn-ea"/>
                <a:cs typeface="Times New Roman" pitchFamily="18" charset="0"/>
              </a:rPr>
              <a:t> around the amino acid Lys</a:t>
            </a:r>
            <a:r>
              <a:rPr lang="en-US" sz="1200" kern="1200" dirty="0" smtClean="0">
                <a:solidFill>
                  <a:schemeClr val="tx1"/>
                </a:solidFill>
                <a:effectLst/>
                <a:latin typeface="Times New Roman" pitchFamily="18" charset="0"/>
                <a:ea typeface="+mn-ea"/>
                <a:cs typeface="Times New Roman" pitchFamily="18" charset="0"/>
              </a:rPr>
              <a:t>. The blue and red nets represent equipotential surfaces, i.e., all points in space in which </a:t>
            </a:r>
            <a:r>
              <a:rPr lang="he-IL" sz="1200" i="1" kern="1200" dirty="0" smtClean="0">
                <a:solidFill>
                  <a:schemeClr val="tx1"/>
                </a:solidFill>
                <a:effectLst/>
                <a:latin typeface="Times New Roman" pitchFamily="18" charset="0"/>
                <a:ea typeface="+mn-ea"/>
                <a:cs typeface="Times New Roman" pitchFamily="18" charset="0"/>
              </a:rPr>
              <a:t>Φ</a:t>
            </a:r>
            <a:r>
              <a:rPr lang="en-US" sz="1200" kern="1200" dirty="0" smtClean="0">
                <a:solidFill>
                  <a:schemeClr val="tx1"/>
                </a:solidFill>
                <a:effectLst/>
                <a:latin typeface="Times New Roman" pitchFamily="18" charset="0"/>
                <a:ea typeface="+mn-ea"/>
                <a:cs typeface="Times New Roman" pitchFamily="18" charset="0"/>
              </a:rPr>
              <a:t> is +2 or -2 </a:t>
            </a:r>
            <a:r>
              <a:rPr lang="en-US" sz="1200" i="1" kern="1200" dirty="0" err="1" smtClean="0">
                <a:solidFill>
                  <a:schemeClr val="tx1"/>
                </a:solidFill>
                <a:effectLst/>
                <a:latin typeface="Times New Roman" pitchFamily="18" charset="0"/>
                <a:ea typeface="+mn-ea"/>
                <a:cs typeface="Times New Roman" pitchFamily="18" charset="0"/>
              </a:rPr>
              <a:t>k</a:t>
            </a:r>
            <a:r>
              <a:rPr lang="en-US" sz="1200" i="1" kern="1200" baseline="-25000" dirty="0" err="1" smtClean="0">
                <a:solidFill>
                  <a:schemeClr val="tx1"/>
                </a:solidFill>
                <a:effectLst/>
                <a:latin typeface="Times New Roman" pitchFamily="18" charset="0"/>
                <a:ea typeface="+mn-ea"/>
                <a:cs typeface="Times New Roman" pitchFamily="18" charset="0"/>
              </a:rPr>
              <a:t>B</a:t>
            </a:r>
            <a:r>
              <a:rPr lang="en-US" sz="1200" i="1" kern="1200" dirty="0" err="1" smtClean="0">
                <a:solidFill>
                  <a:schemeClr val="tx1"/>
                </a:solidFill>
                <a:effectLst/>
                <a:latin typeface="Times New Roman" pitchFamily="18" charset="0"/>
                <a:ea typeface="+mn-ea"/>
                <a:cs typeface="Times New Roman" pitchFamily="18" charset="0"/>
              </a:rPr>
              <a:t>T</a:t>
            </a:r>
            <a:r>
              <a:rPr lang="en-US" sz="1200" kern="1200" dirty="0" smtClean="0">
                <a:solidFill>
                  <a:schemeClr val="tx1"/>
                </a:solidFill>
                <a:effectLst/>
                <a:latin typeface="Times New Roman" pitchFamily="18" charset="0"/>
                <a:ea typeface="+mn-ea"/>
                <a:cs typeface="Times New Roman" pitchFamily="18" charset="0"/>
              </a:rPr>
              <a:t>/e, respectively). </a:t>
            </a:r>
            <a:endParaRPr lang="en-US" altLang="en-US" dirty="0" smtClean="0"/>
          </a:p>
        </p:txBody>
      </p:sp>
    </p:spTree>
    <p:extLst>
      <p:ext uri="{BB962C8B-B14F-4D97-AF65-F5344CB8AC3E}">
        <p14:creationId xmlns:p14="http://schemas.microsoft.com/office/powerpoint/2010/main" val="2825316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B276090-485E-47F4-A46B-EC22701005CD}" type="slidenum">
              <a:rPr lang="en-US" altLang="en-US" smtClean="0">
                <a:ea typeface="Times New Roman (Hebrew)" panose="02020603050405020304" pitchFamily="18" charset="0"/>
                <a:cs typeface="Times New Roman (Hebrew)" panose="02020603050405020304" pitchFamily="18" charset="0"/>
              </a:rPr>
              <a:pPr algn="l">
                <a:spcBef>
                  <a:spcPct val="0"/>
                </a:spcBef>
              </a:pPr>
              <a:t>34</a:t>
            </a:fld>
            <a:endParaRPr lang="en-US" altLang="en-US" smtClean="0">
              <a:ea typeface="Times New Roman (Hebrew)" panose="02020603050405020304" pitchFamily="18" charset="0"/>
              <a:cs typeface="Times New Roman (Hebrew)"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smtClean="0"/>
              <a:t>Note that the</a:t>
            </a:r>
            <a:r>
              <a:rPr lang="en-US" altLang="en-US" b="0" baseline="0" dirty="0" smtClean="0"/>
              <a:t> scheme describes hydrogen bonds in proteins, which is why the heavy atom on the right is bonded to carbon. Generally speaking, hydrogen bonds can be between any two dipoles that ‘share’ a hydrogen. </a:t>
            </a:r>
            <a:endParaRPr lang="en-US" altLang="en-US" b="0" dirty="0" smtClean="0"/>
          </a:p>
          <a:p>
            <a:pPr marL="171450" indent="-171450" algn="l" rtl="0" eaLnBrk="1" hangingPunct="1">
              <a:buFont typeface="Arial" panose="020B0604020202020204" pitchFamily="34" charset="0"/>
              <a:buChar char="•"/>
            </a:pPr>
            <a:endParaRPr lang="en-US" sz="1200" b="0" kern="1200" dirty="0" smtClean="0">
              <a:solidFill>
                <a:schemeClr val="tx1"/>
              </a:solidFill>
              <a:effectLst/>
              <a:latin typeface="Times New Roman" pitchFamily="18" charset="0"/>
              <a:ea typeface="+mn-ea"/>
              <a:cs typeface="Times New Roman" pitchFamily="18" charset="0"/>
            </a:endParaRPr>
          </a:p>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1.15. The hydrogen bond.</a:t>
            </a:r>
            <a:r>
              <a:rPr lang="en-US" sz="1200" kern="1200" dirty="0" smtClean="0">
                <a:solidFill>
                  <a:schemeClr val="tx1"/>
                </a:solidFill>
                <a:effectLst/>
                <a:latin typeface="Times New Roman" pitchFamily="18" charset="0"/>
                <a:ea typeface="+mn-ea"/>
                <a:cs typeface="Times New Roman" pitchFamily="18" charset="0"/>
              </a:rPr>
              <a:t> (a) Left: A general depiction of the hydrogen bond between a donor D and an acceptor A. δ+ and δ- indicate the signs of the partial positive and negative charges (respectively) on the atoms. The covalent bonds are marked by bars, and the hydrogen bond is marked by the orange dotted line. </a:t>
            </a:r>
            <a:endParaRPr lang="en-US" altLang="en-US" dirty="0" smtClean="0"/>
          </a:p>
        </p:txBody>
      </p:sp>
    </p:spTree>
    <p:extLst>
      <p:ext uri="{BB962C8B-B14F-4D97-AF65-F5344CB8AC3E}">
        <p14:creationId xmlns:p14="http://schemas.microsoft.com/office/powerpoint/2010/main" val="3130711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EBB1539-3A21-4693-820C-1359D46938F0}" type="slidenum">
              <a:rPr lang="en-US" altLang="en-US" smtClean="0">
                <a:ea typeface="Times New Roman (Hebrew)" panose="02020603050405020304" pitchFamily="18" charset="0"/>
                <a:cs typeface="Times New Roman (Hebrew)" panose="02020603050405020304" pitchFamily="18" charset="0"/>
              </a:rPr>
              <a:pPr algn="l">
                <a:spcBef>
                  <a:spcPct val="0"/>
                </a:spcBef>
              </a:pPr>
              <a:t>35</a:t>
            </a:fld>
            <a:endParaRPr lang="en-US" altLang="en-US" smtClean="0">
              <a:ea typeface="Times New Roman (Hebrew)" panose="02020603050405020304" pitchFamily="18" charset="0"/>
              <a:cs typeface="Times New Roman (Hebrew)"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1.15. The hydrogen bond.</a:t>
            </a:r>
            <a:r>
              <a:rPr lang="en-US" sz="1200" kern="1200" dirty="0" smtClean="0">
                <a:solidFill>
                  <a:schemeClr val="tx1"/>
                </a:solidFill>
                <a:effectLst/>
                <a:latin typeface="Times New Roman" pitchFamily="18" charset="0"/>
                <a:ea typeface="+mn-ea"/>
                <a:cs typeface="Times New Roman" pitchFamily="18" charset="0"/>
              </a:rPr>
              <a:t> (a) Right: examples of hydrogen bonds found in proteins. The R groups signify the moieties bound to the reactive groups; in all cases the heavy atom in the reactive group is bound to a carbon atom in the R group. </a:t>
            </a:r>
            <a:endParaRPr lang="en-US" altLang="en-US" dirty="0" smtClean="0"/>
          </a:p>
        </p:txBody>
      </p:sp>
    </p:spTree>
    <p:extLst>
      <p:ext uri="{BB962C8B-B14F-4D97-AF65-F5344CB8AC3E}">
        <p14:creationId xmlns:p14="http://schemas.microsoft.com/office/powerpoint/2010/main" val="3500834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5810E-A40E-4B1E-97CD-A2A2D72BE104}" type="slidenum">
              <a:rPr lang="en-US" altLang="en-US" smtClean="0">
                <a:solidFill>
                  <a:srgbClr val="000000"/>
                </a:solidFill>
                <a:ea typeface="Times New Roman (Hebrew)"/>
                <a:cs typeface="Times New Roman (Hebrew)"/>
              </a:rPr>
              <a:pPr algn="l">
                <a:spcBef>
                  <a:spcPct val="0"/>
                </a:spcBef>
              </a:pPr>
              <a:t>36</a:t>
            </a:fld>
            <a:endParaRPr lang="en-US" altLang="en-US" smtClean="0">
              <a:solidFill>
                <a:srgbClr val="000000"/>
              </a:solidFill>
              <a:ea typeface="Times New Roman (Hebrew)"/>
              <a:cs typeface="Times New Roman (Hebrew)"/>
            </a:endParaRPr>
          </a:p>
        </p:txBody>
      </p:sp>
      <p:sp>
        <p:nvSpPr>
          <p:cNvPr id="70659"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In the equation, </a:t>
            </a:r>
            <a:r>
              <a:rPr lang="el-GR" altLang="en-US" dirty="0" smtClean="0"/>
              <a:t>μ</a:t>
            </a:r>
            <a:r>
              <a:rPr lang="en-US" altLang="en-US" dirty="0" smtClean="0"/>
              <a:t> should be in Debye, and the resulting energy is in kcal/mol.</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1.15. The hydrogen bond.</a:t>
            </a:r>
            <a:r>
              <a:rPr lang="en-US" sz="1200" kern="1200" dirty="0" smtClean="0">
                <a:solidFill>
                  <a:schemeClr val="tx1"/>
                </a:solidFill>
                <a:effectLst/>
                <a:latin typeface="Times New Roman" pitchFamily="18" charset="0"/>
                <a:ea typeface="+mn-ea"/>
                <a:cs typeface="Times New Roman" pitchFamily="18" charset="0"/>
              </a:rPr>
              <a:t> (b) The three geometric parameters used to characterize hydrogen bonds (see main text for details). The bond is shown schematically, with the four atoms involved represented as spheres, and each of the covalent bonds between them represented as a bar. </a:t>
            </a:r>
            <a:endParaRPr lang="en-US" altLang="en-US" dirty="0" smtClean="0"/>
          </a:p>
        </p:txBody>
      </p:sp>
    </p:spTree>
    <p:extLst>
      <p:ext uri="{BB962C8B-B14F-4D97-AF65-F5344CB8AC3E}">
        <p14:creationId xmlns:p14="http://schemas.microsoft.com/office/powerpoint/2010/main" val="3599700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D5810E-A40E-4B1E-97CD-A2A2D72BE104}" type="slidenum">
              <a:rPr lang="en-US" altLang="en-US" smtClean="0">
                <a:ea typeface="Times New Roman (Hebrew)"/>
                <a:cs typeface="Times New Roman (Hebrew)"/>
              </a:rPr>
              <a:pPr algn="l">
                <a:spcBef>
                  <a:spcPct val="0"/>
                </a:spcBef>
              </a:pPr>
              <a:t>37</a:t>
            </a:fld>
            <a:endParaRPr lang="en-US" altLang="en-US" smtClean="0">
              <a:ea typeface="Times New Roman (Hebrew)"/>
              <a:cs typeface="Times New Roman (Hebrew)"/>
            </a:endParaRPr>
          </a:p>
        </p:txBody>
      </p:sp>
      <p:sp>
        <p:nvSpPr>
          <p:cNvPr id="70659"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equation shows</a:t>
            </a:r>
            <a:r>
              <a:rPr lang="en-US" altLang="en-US" baseline="0" dirty="0" smtClean="0"/>
              <a:t> that even when the hydrogen bond is strongest (linear and short), the potential energy is much lower than that of the ionic bond (~4 kcal/</a:t>
            </a:r>
            <a:r>
              <a:rPr lang="en-US" altLang="en-US" baseline="0" dirty="0" err="1" smtClean="0"/>
              <a:t>mol</a:t>
            </a:r>
            <a:r>
              <a:rPr lang="en-US" altLang="en-US" baseline="0" dirty="0" smtClean="0"/>
              <a:t>). Note, however, that if the interactions was between two OH and NH groups (</a:t>
            </a:r>
            <a:r>
              <a:rPr lang="el-GR" altLang="en-US" baseline="0" dirty="0" smtClean="0"/>
              <a:t>μ</a:t>
            </a:r>
            <a:r>
              <a:rPr lang="en-US" altLang="en-US" baseline="0" dirty="0" smtClean="0"/>
              <a:t> of N-H is 1.3 D), the energy would be 0.7 kcal/mol.</a:t>
            </a:r>
            <a:endParaRPr lang="en-US" altLang="en-US" dirty="0" smtClean="0"/>
          </a:p>
          <a:p>
            <a:pPr marL="171450" indent="-171450" algn="l" rtl="0" eaLnBrk="1" hangingPunct="1">
              <a:buFont typeface="Arial" panose="020B0604020202020204" pitchFamily="34" charset="0"/>
              <a:buChar char="•"/>
              <a:defRPr/>
            </a:pPr>
            <a:r>
              <a:rPr lang="en-US" altLang="en-US" dirty="0" smtClean="0"/>
              <a:t>The moment</a:t>
            </a:r>
            <a:r>
              <a:rPr lang="en-US" altLang="en-US" baseline="0" dirty="0" smtClean="0"/>
              <a:t> dipole values are taken from Ouellette and </a:t>
            </a:r>
            <a:r>
              <a:rPr lang="en-US" altLang="en-US" baseline="0" dirty="0" err="1" smtClean="0"/>
              <a:t>Rawn</a:t>
            </a:r>
            <a:r>
              <a:rPr lang="en-US" altLang="en-US" baseline="0" dirty="0" smtClean="0"/>
              <a:t> (2018) Organic chemistry, 2ed, Chapter 1, Section 1.9. (https://www.sciencedirect.com/topics/chemistry/bond-moment)</a:t>
            </a:r>
            <a:endParaRPr lang="en-US" altLang="en-US" dirty="0" smtClean="0"/>
          </a:p>
        </p:txBody>
      </p:sp>
    </p:spTree>
    <p:extLst>
      <p:ext uri="{BB962C8B-B14F-4D97-AF65-F5344CB8AC3E}">
        <p14:creationId xmlns:p14="http://schemas.microsoft.com/office/powerpoint/2010/main" val="1246040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38053F3-C5FF-49B6-A671-A83A692E41DC}" type="slidenum">
              <a:rPr lang="en-US" altLang="en-US" smtClean="0">
                <a:ea typeface="Times New Roman (Hebrew)" panose="02020603050405020304" pitchFamily="18" charset="0"/>
                <a:cs typeface="Times New Roman (Hebrew)" panose="02020603050405020304" pitchFamily="18" charset="0"/>
              </a:rPr>
              <a:pPr algn="l">
                <a:spcBef>
                  <a:spcPct val="0"/>
                </a:spcBef>
              </a:pPr>
              <a:t>38</a:t>
            </a:fld>
            <a:endParaRPr lang="en-US" altLang="en-US" smtClean="0">
              <a:ea typeface="Times New Roman (Hebrew)" panose="02020603050405020304" pitchFamily="18" charset="0"/>
              <a:cs typeface="Times New Roman (Hebrew)"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1.16. Weak electrostatic interactions in proteins.</a:t>
            </a:r>
            <a:r>
              <a:rPr lang="en-US" sz="1200" kern="1200" dirty="0" smtClean="0">
                <a:solidFill>
                  <a:schemeClr val="tx1"/>
                </a:solidFill>
                <a:effectLst/>
                <a:latin typeface="Times New Roman" pitchFamily="18" charset="0"/>
                <a:ea typeface="+mn-ea"/>
                <a:cs typeface="Times New Roman" pitchFamily="18" charset="0"/>
              </a:rPr>
              <a:t> (a) (I) Electrostatic properties of aromatic rings. Delocalization of </a:t>
            </a:r>
            <a:r>
              <a:rPr lang="en-US" sz="1200" kern="1200" dirty="0" smtClean="0">
                <a:solidFill>
                  <a:schemeClr val="tx1"/>
                </a:solidFill>
                <a:effectLst/>
                <a:latin typeface="Times New Roman" pitchFamily="18" charset="0"/>
                <a:ea typeface="+mn-ea"/>
                <a:cs typeface="Times New Roman" pitchFamily="18" charset="0"/>
                <a:sym typeface="Symbol" panose="05050102010706020507" pitchFamily="18" charset="2"/>
              </a:rPr>
              <a:t></a:t>
            </a:r>
            <a:r>
              <a:rPr lang="en-US" sz="1200" kern="1200" dirty="0" smtClean="0">
                <a:solidFill>
                  <a:schemeClr val="tx1"/>
                </a:solidFill>
                <a:effectLst/>
                <a:latin typeface="Times New Roman" pitchFamily="18" charset="0"/>
                <a:ea typeface="+mn-ea"/>
                <a:cs typeface="Times New Roman" pitchFamily="18" charset="0"/>
              </a:rPr>
              <a:t> electrons in aromatic rings (in this case benzene) creates a partially negative charge above and below the ring plane (marked by the dashed line), and a partially positive charge at the ring plane. </a:t>
            </a:r>
            <a:endParaRPr lang="en-US" altLang="en-US" dirty="0" smtClean="0"/>
          </a:p>
        </p:txBody>
      </p:sp>
    </p:spTree>
    <p:extLst>
      <p:ext uri="{BB962C8B-B14F-4D97-AF65-F5344CB8AC3E}">
        <p14:creationId xmlns:p14="http://schemas.microsoft.com/office/powerpoint/2010/main" val="2429538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FBCB47E-6F76-41BA-BAFB-F52A6A38CF64}" type="slidenum">
              <a:rPr lang="en-US" altLang="en-US" smtClean="0">
                <a:ea typeface="Times New Roman (Hebrew)" panose="02020603050405020304" pitchFamily="18" charset="0"/>
                <a:cs typeface="Times New Roman (Hebrew)" panose="02020603050405020304" pitchFamily="18" charset="0"/>
              </a:rPr>
              <a:pPr algn="l">
                <a:spcBef>
                  <a:spcPct val="0"/>
                </a:spcBef>
              </a:pPr>
              <a:t>39</a:t>
            </a:fld>
            <a:endParaRPr lang="en-US" altLang="en-US" smtClean="0">
              <a:ea typeface="Times New Roman (Hebrew)" panose="02020603050405020304" pitchFamily="18" charset="0"/>
              <a:cs typeface="Times New Roman (Hebrew)"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1.16. Weak electrostatic interactions in proteins.</a:t>
            </a:r>
            <a:r>
              <a:rPr lang="en-US" sz="1200" kern="1200" dirty="0" smtClean="0">
                <a:solidFill>
                  <a:schemeClr val="tx1"/>
                </a:solidFill>
                <a:effectLst/>
                <a:latin typeface="Times New Roman" pitchFamily="18" charset="0"/>
                <a:ea typeface="+mn-ea"/>
                <a:cs typeface="Times New Roman" pitchFamily="18" charset="0"/>
              </a:rPr>
              <a:t> (a) (II) Cation-π interactions between an Na</a:t>
            </a:r>
            <a:r>
              <a:rPr lang="en-US" sz="1200" kern="1200" baseline="30000" dirty="0" smtClean="0">
                <a:solidFill>
                  <a:schemeClr val="tx1"/>
                </a:solidFill>
                <a:effectLst/>
                <a:latin typeface="Times New Roman" pitchFamily="18" charset="0"/>
                <a:ea typeface="+mn-ea"/>
                <a:cs typeface="Times New Roman" pitchFamily="18" charset="0"/>
              </a:rPr>
              <a:t>+</a:t>
            </a:r>
            <a:r>
              <a:rPr lang="en-US" sz="1200" kern="1200" dirty="0" smtClean="0">
                <a:solidFill>
                  <a:schemeClr val="tx1"/>
                </a:solidFill>
                <a:effectLst/>
                <a:latin typeface="Times New Roman" pitchFamily="18" charset="0"/>
                <a:ea typeface="+mn-ea"/>
                <a:cs typeface="Times New Roman" pitchFamily="18" charset="0"/>
              </a:rPr>
              <a:t> ion (purple sphere) and an indole ring (shown as sticks with carbon atoms colored green and nitrogen atoms colored blue) in the protein lysozyme (PDB entry 1lpi). (III) π-hydrogen bond between an OH group and a phenol ring (both shown as sticks) in the protein glutathione transferase (PDB entry 6gst). The atoms are colored as in II, with the hydrogen atom colored white. (b) Interactions between thiol groups (represented here by SH</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and aromatic rings. The three geometric configurations shown in the figure are known to be common in proteins </a:t>
            </a:r>
            <a:r>
              <a:rPr lang="en-US" sz="1200" kern="1200" baseline="30000" dirty="0" smtClean="0">
                <a:solidFill>
                  <a:schemeClr val="tx1"/>
                </a:solidFill>
                <a:effectLst/>
                <a:latin typeface="Times New Roman" pitchFamily="18" charset="0"/>
                <a:ea typeface="+mn-ea"/>
                <a:cs typeface="Times New Roman" pitchFamily="18" charset="0"/>
              </a:rPr>
              <a:t>[148]</a:t>
            </a:r>
            <a:r>
              <a:rPr lang="en-US" sz="1200" kern="1200" dirty="0" smtClean="0">
                <a:solidFill>
                  <a:schemeClr val="tx1"/>
                </a:solidFill>
                <a:effectLst/>
                <a:latin typeface="Times New Roman" pitchFamily="18" charset="0"/>
                <a:ea typeface="+mn-ea"/>
                <a:cs typeface="Times New Roman" pitchFamily="18" charset="0"/>
              </a:rPr>
              <a:t>. Configuration I represents simple electrostatic interactions between </a:t>
            </a:r>
            <a:r>
              <a:rPr lang="en-US" sz="1200" i="1" kern="1200" dirty="0" smtClean="0">
                <a:solidFill>
                  <a:schemeClr val="tx1"/>
                </a:solidFill>
                <a:effectLst/>
                <a:latin typeface="Times New Roman" pitchFamily="18" charset="0"/>
                <a:ea typeface="+mn-ea"/>
                <a:cs typeface="Times New Roman" pitchFamily="18" charset="0"/>
              </a:rPr>
              <a:t>(</a:t>
            </a:r>
            <a:r>
              <a:rPr lang="en-US" sz="1200" i="1" kern="1200" dirty="0" err="1" smtClean="0">
                <a:solidFill>
                  <a:schemeClr val="tx1"/>
                </a:solidFill>
                <a:effectLst/>
                <a:latin typeface="Times New Roman" pitchFamily="18" charset="0"/>
                <a:ea typeface="+mn-ea"/>
                <a:cs typeface="Times New Roman" pitchFamily="18" charset="0"/>
              </a:rPr>
              <a:t>i</a:t>
            </a:r>
            <a:r>
              <a:rPr lang="en-US" sz="1200" i="1" kern="1200" dirty="0" smtClean="0">
                <a:solidFill>
                  <a:schemeClr val="tx1"/>
                </a:solidFill>
                <a:effectLst/>
                <a:latin typeface="Times New Roman" pitchFamily="18" charset="0"/>
                <a:ea typeface="+mn-ea"/>
                <a:cs typeface="Times New Roman" pitchFamily="18" charset="0"/>
              </a:rPr>
              <a:t>)</a:t>
            </a:r>
            <a:r>
              <a:rPr lang="en-US" sz="1200" kern="1200" dirty="0" smtClean="0">
                <a:solidFill>
                  <a:schemeClr val="tx1"/>
                </a:solidFill>
                <a:effectLst/>
                <a:latin typeface="Times New Roman" pitchFamily="18" charset="0"/>
                <a:ea typeface="+mn-ea"/>
                <a:cs typeface="Times New Roman" pitchFamily="18" charset="0"/>
              </a:rPr>
              <a:t> the lone electron pair of S (shown as red dots) and the positive potential around the plane of the aromatic ring (the potential’s extrema are shown as blue spheres (created using </a:t>
            </a:r>
            <a:r>
              <a:rPr lang="en-US" sz="1200" kern="1200" dirty="0" err="1" smtClean="0">
                <a:solidFill>
                  <a:schemeClr val="tx1"/>
                </a:solidFill>
                <a:effectLst/>
                <a:latin typeface="Times New Roman" pitchFamily="18" charset="0"/>
                <a:ea typeface="+mn-ea"/>
                <a:cs typeface="Times New Roman" pitchFamily="18" charset="0"/>
              </a:rPr>
              <a:t>TorchLite</a:t>
            </a:r>
            <a:r>
              <a:rPr lang="en-US" sz="1200" kern="1200" dirty="0" smtClean="0">
                <a:solidFill>
                  <a:schemeClr val="tx1"/>
                </a:solidFill>
                <a:effectLst/>
                <a:latin typeface="Times New Roman" pitchFamily="18" charset="0"/>
                <a:ea typeface="+mn-ea"/>
                <a:cs typeface="Times New Roman" pitchFamily="18" charset="0"/>
              </a:rPr>
              <a:t>*</a:t>
            </a:r>
            <a:r>
              <a:rPr lang="en-US" sz="1200" kern="1200" baseline="30000" dirty="0" smtClean="0">
                <a:solidFill>
                  <a:schemeClr val="tx1"/>
                </a:solidFill>
                <a:effectLst/>
                <a:latin typeface="Times New Roman" pitchFamily="18" charset="0"/>
                <a:ea typeface="+mn-ea"/>
                <a:cs typeface="Times New Roman" pitchFamily="18" charset="0"/>
              </a:rPr>
              <a:t>[165]</a:t>
            </a:r>
            <a:r>
              <a:rPr lang="en-US" sz="1200" kern="1200" dirty="0" smtClean="0">
                <a:solidFill>
                  <a:schemeClr val="tx1"/>
                </a:solidFill>
                <a:effectLst/>
                <a:latin typeface="Times New Roman" pitchFamily="18" charset="0"/>
                <a:ea typeface="+mn-ea"/>
                <a:cs typeface="Times New Roman" pitchFamily="18" charset="0"/>
              </a:rPr>
              <a:t>)), and </a:t>
            </a:r>
            <a:r>
              <a:rPr lang="en-US" sz="1200" i="1" kern="1200" dirty="0" smtClean="0">
                <a:solidFill>
                  <a:schemeClr val="tx1"/>
                </a:solidFill>
                <a:effectLst/>
                <a:latin typeface="Times New Roman" pitchFamily="18" charset="0"/>
                <a:ea typeface="+mn-ea"/>
                <a:cs typeface="Times New Roman" pitchFamily="18" charset="0"/>
              </a:rPr>
              <a:t>(ii)</a:t>
            </a:r>
            <a:r>
              <a:rPr lang="en-US" sz="1200" kern="1200" dirty="0" smtClean="0">
                <a:solidFill>
                  <a:schemeClr val="tx1"/>
                </a:solidFill>
                <a:effectLst/>
                <a:latin typeface="Times New Roman" pitchFamily="18" charset="0"/>
                <a:ea typeface="+mn-ea"/>
                <a:cs typeface="Times New Roman" pitchFamily="18" charset="0"/>
              </a:rPr>
              <a:t> the partial positive charges of the thiol’s hydrogen atoms (δ+ signs) and the π electron clouds above and below the ring’s plane (red shapes, created using </a:t>
            </a:r>
            <a:r>
              <a:rPr lang="en-US" sz="1200" kern="1200" dirty="0" err="1" smtClean="0">
                <a:solidFill>
                  <a:schemeClr val="tx1"/>
                </a:solidFill>
                <a:effectLst/>
                <a:latin typeface="Times New Roman" pitchFamily="18" charset="0"/>
                <a:ea typeface="+mn-ea"/>
                <a:cs typeface="Times New Roman" pitchFamily="18" charset="0"/>
              </a:rPr>
              <a:t>TorchLite</a:t>
            </a:r>
            <a:r>
              <a:rPr lang="en-US" sz="1200" kern="1200" dirty="0" smtClean="0">
                <a:solidFill>
                  <a:schemeClr val="tx1"/>
                </a:solidFill>
                <a:effectLst/>
                <a:latin typeface="Times New Roman" pitchFamily="18" charset="0"/>
                <a:ea typeface="+mn-ea"/>
                <a:cs typeface="Times New Roman" pitchFamily="18" charset="0"/>
              </a:rPr>
              <a:t>). In configurations II and III the sulfur atom is right above the plain of the aromatic ring. These configurations are stabilized primarily by interactions between the sulfur’s low-lying σ* orbitals and the aromatic ring’s π electron cloud. (c) Interactions between halogens and electronegative species. (I) Schematic representation of electron distribution on the halogen. Reprinted with permission from </a:t>
            </a:r>
            <a:r>
              <a:rPr lang="en-US" sz="1200" kern="1200" baseline="30000" dirty="0" smtClean="0">
                <a:solidFill>
                  <a:schemeClr val="tx1"/>
                </a:solidFill>
                <a:effectLst/>
                <a:latin typeface="Times New Roman" pitchFamily="18" charset="0"/>
                <a:ea typeface="+mn-ea"/>
                <a:cs typeface="Times New Roman" pitchFamily="18" charset="0"/>
              </a:rPr>
              <a:t>[158]</a:t>
            </a:r>
            <a:r>
              <a:rPr lang="en-US" sz="1200" kern="1200" dirty="0" smtClean="0">
                <a:solidFill>
                  <a:schemeClr val="tx1"/>
                </a:solidFill>
                <a:effectLst/>
                <a:latin typeface="Times New Roman" pitchFamily="18" charset="0"/>
                <a:ea typeface="+mn-ea"/>
                <a:cs typeface="Times New Roman" pitchFamily="18" charset="0"/>
              </a:rPr>
              <a:t>. Copyright (2013) American Chemical Society. (II) The σ-hole resulting from redistribution of the valence electron in the </a:t>
            </a:r>
            <a:r>
              <a:rPr lang="en-US" sz="1200" kern="1200" dirty="0" err="1" smtClean="0">
                <a:solidFill>
                  <a:schemeClr val="tx1"/>
                </a:solidFill>
                <a:effectLst/>
                <a:latin typeface="Times New Roman" pitchFamily="18" charset="0"/>
                <a:ea typeface="+mn-ea"/>
                <a:cs typeface="Times New Roman" pitchFamily="18" charset="0"/>
              </a:rPr>
              <a:t>p</a:t>
            </a:r>
            <a:r>
              <a:rPr lang="en-US" sz="1200" kern="1200" baseline="-25000" dirty="0" err="1" smtClean="0">
                <a:solidFill>
                  <a:schemeClr val="tx1"/>
                </a:solidFill>
                <a:effectLst/>
                <a:latin typeface="Times New Roman" pitchFamily="18" charset="0"/>
                <a:ea typeface="+mn-ea"/>
                <a:cs typeface="Times New Roman" pitchFamily="18" charset="0"/>
              </a:rPr>
              <a:t>z</a:t>
            </a:r>
            <a:r>
              <a:rPr lang="en-US" sz="1200" kern="1200" dirty="0" smtClean="0">
                <a:solidFill>
                  <a:schemeClr val="tx1"/>
                </a:solidFill>
                <a:effectLst/>
                <a:latin typeface="Times New Roman" pitchFamily="18" charset="0"/>
                <a:ea typeface="+mn-ea"/>
                <a:cs typeface="Times New Roman" pitchFamily="18" charset="0"/>
              </a:rPr>
              <a:t>-atomic orbital (blue) to form the covalent C-X σ-bond (yellow) of a </a:t>
            </a:r>
            <a:r>
              <a:rPr lang="en-US" sz="1200" kern="1200" dirty="0" err="1" smtClean="0">
                <a:solidFill>
                  <a:schemeClr val="tx1"/>
                </a:solidFill>
                <a:effectLst/>
                <a:latin typeface="Times New Roman" pitchFamily="18" charset="0"/>
                <a:ea typeface="+mn-ea"/>
                <a:cs typeface="Times New Roman" pitchFamily="18" charset="0"/>
              </a:rPr>
              <a:t>halomethane</a:t>
            </a:r>
            <a:r>
              <a:rPr lang="en-US" sz="1200" kern="1200" dirty="0" smtClean="0">
                <a:solidFill>
                  <a:schemeClr val="tx1"/>
                </a:solidFill>
                <a:effectLst/>
                <a:latin typeface="Times New Roman" pitchFamily="18" charset="0"/>
                <a:ea typeface="+mn-ea"/>
                <a:cs typeface="Times New Roman" pitchFamily="18" charset="0"/>
              </a:rPr>
              <a:t> (X-Me) molecule (taken from </a:t>
            </a:r>
            <a:r>
              <a:rPr lang="en-US" sz="1200" kern="1200" baseline="30000" dirty="0" smtClean="0">
                <a:solidFill>
                  <a:schemeClr val="tx1"/>
                </a:solidFill>
                <a:effectLst/>
                <a:latin typeface="Times New Roman" pitchFamily="18" charset="0"/>
                <a:ea typeface="+mn-ea"/>
                <a:cs typeface="Times New Roman" pitchFamily="18" charset="0"/>
              </a:rPr>
              <a:t>[162]</a:t>
            </a:r>
            <a:r>
              <a:rPr lang="en-US" sz="1200" kern="1200" dirty="0" smtClean="0">
                <a:solidFill>
                  <a:schemeClr val="tx1"/>
                </a:solidFill>
                <a:effectLst/>
                <a:latin typeface="Times New Roman" pitchFamily="18" charset="0"/>
                <a:ea typeface="+mn-ea"/>
                <a:cs typeface="Times New Roman" pitchFamily="18" charset="0"/>
              </a:rPr>
              <a:t>). (III) Interactions between a carbonyl oxygen (red) in the enzyme MEK kinase and an iodine atom (purple) in its ligand (PDB entry 3dv3). Reprinted with permission from </a:t>
            </a:r>
            <a:r>
              <a:rPr lang="en-US" sz="1200" kern="1200" baseline="30000" dirty="0" smtClean="0">
                <a:solidFill>
                  <a:schemeClr val="tx1"/>
                </a:solidFill>
                <a:effectLst/>
                <a:latin typeface="Times New Roman" pitchFamily="18" charset="0"/>
                <a:ea typeface="+mn-ea"/>
                <a:cs typeface="Times New Roman" pitchFamily="18" charset="0"/>
              </a:rPr>
              <a:t>[158]</a:t>
            </a:r>
            <a:r>
              <a:rPr lang="en-US" sz="1200" kern="1200" dirty="0" smtClean="0">
                <a:solidFill>
                  <a:schemeClr val="tx1"/>
                </a:solidFill>
                <a:effectLst/>
                <a:latin typeface="Times New Roman" pitchFamily="18" charset="0"/>
                <a:ea typeface="+mn-ea"/>
                <a:cs typeface="Times New Roman" pitchFamily="18" charset="0"/>
              </a:rPr>
              <a:t> (Copyright (2013) American Chemical Society).</a:t>
            </a:r>
          </a:p>
          <a:p>
            <a:pPr algn="l" rtl="0"/>
            <a:r>
              <a:rPr lang="en-US" sz="1200" kern="1200" dirty="0" smtClean="0">
                <a:solidFill>
                  <a:schemeClr val="tx1"/>
                </a:solidFill>
                <a:effectLst/>
                <a:latin typeface="Times New Roman" pitchFamily="18" charset="0"/>
                <a:ea typeface="+mn-ea"/>
                <a:cs typeface="Times New Roman" pitchFamily="18" charset="0"/>
              </a:rPr>
              <a:t>* Cresset </a:t>
            </a:r>
            <a:r>
              <a:rPr lang="en-US" sz="1200" kern="1200" dirty="0" err="1" smtClean="0">
                <a:solidFill>
                  <a:schemeClr val="tx1"/>
                </a:solidFill>
                <a:effectLst/>
                <a:latin typeface="Times New Roman" pitchFamily="18" charset="0"/>
                <a:ea typeface="+mn-ea"/>
                <a:cs typeface="Times New Roman" pitchFamily="18" charset="0"/>
              </a:rPr>
              <a:t>BioMolecular</a:t>
            </a:r>
            <a:r>
              <a:rPr lang="en-US" sz="1200" kern="1200" dirty="0" smtClean="0">
                <a:solidFill>
                  <a:schemeClr val="tx1"/>
                </a:solidFill>
                <a:effectLst/>
                <a:latin typeface="Times New Roman" pitchFamily="18" charset="0"/>
                <a:ea typeface="+mn-ea"/>
                <a:cs typeface="Times New Roman" pitchFamily="18" charset="0"/>
              </a:rPr>
              <a:t> Discovery Ltd. </a:t>
            </a:r>
            <a:endParaRPr lang="en-US" altLang="en-US" dirty="0" smtClean="0"/>
          </a:p>
        </p:txBody>
      </p:sp>
    </p:spTree>
    <p:extLst>
      <p:ext uri="{BB962C8B-B14F-4D97-AF65-F5344CB8AC3E}">
        <p14:creationId xmlns:p14="http://schemas.microsoft.com/office/powerpoint/2010/main" val="2151058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4C3610-E95D-4747-A7CA-3EAB78EB69A6}" type="slidenum">
              <a:rPr lang="en-US" altLang="en-US" smtClean="0">
                <a:solidFill>
                  <a:srgbClr val="000000"/>
                </a:solidFill>
                <a:ea typeface="Times New Roman (Hebrew)"/>
                <a:cs typeface="Times New Roman (Hebrew)"/>
              </a:rPr>
              <a:pPr algn="l">
                <a:spcBef>
                  <a:spcPct val="0"/>
                </a:spcBef>
              </a:pPr>
              <a:t>40</a:t>
            </a:fld>
            <a:endParaRPr lang="en-US" altLang="en-US" smtClean="0">
              <a:solidFill>
                <a:srgbClr val="000000"/>
              </a:solidFill>
              <a:ea typeface="Times New Roman (Hebrew)"/>
              <a:cs typeface="Times New Roman (Hebrew)"/>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907810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CA0003E-B1D0-4232-A631-6EE5CA8C3032}" type="slidenum">
              <a:rPr lang="en-US" altLang="en-US" smtClean="0">
                <a:ea typeface="Times New Roman (Hebrew)" panose="02020603050405020304" pitchFamily="18" charset="0"/>
                <a:cs typeface="Times New Roman (Hebrew)" panose="02020603050405020304" pitchFamily="18" charset="0"/>
              </a:rPr>
              <a:pPr algn="l">
                <a:spcBef>
                  <a:spcPct val="0"/>
                </a:spcBef>
              </a:pPr>
              <a:t>41</a:t>
            </a:fld>
            <a:endParaRPr lang="en-US" altLang="en-US" smtClean="0">
              <a:ea typeface="Times New Roman (Hebrew)" panose="02020603050405020304" pitchFamily="18" charset="0"/>
              <a:cs typeface="Times New Roman (Hebrew)"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3305419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0B378AF-BD9F-4992-9993-F16A9C7283E7}" type="slidenum">
              <a:rPr lang="en-US" altLang="en-US" smtClean="0">
                <a:solidFill>
                  <a:srgbClr val="000000"/>
                </a:solidFill>
                <a:ea typeface="Times New Roman (Hebrew)"/>
                <a:cs typeface="Times New Roman (Hebrew)"/>
              </a:rPr>
              <a:pPr algn="l">
                <a:spcBef>
                  <a:spcPct val="0"/>
                </a:spcBef>
              </a:pPr>
              <a:t>42</a:t>
            </a:fld>
            <a:endParaRPr lang="en-US" altLang="en-US" smtClean="0">
              <a:solidFill>
                <a:srgbClr val="000000"/>
              </a:solidFill>
              <a:ea typeface="Times New Roman (Hebrew)"/>
              <a:cs typeface="Times New Roman (Hebrew)"/>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1.17. Van der Waals interactions.</a:t>
            </a:r>
            <a:r>
              <a:rPr lang="en-US" sz="1200" kern="1200" dirty="0" smtClean="0">
                <a:solidFill>
                  <a:schemeClr val="tx1"/>
                </a:solidFill>
                <a:effectLst/>
                <a:latin typeface="Times New Roman" pitchFamily="18" charset="0"/>
                <a:ea typeface="+mn-ea"/>
                <a:cs typeface="Times New Roman" pitchFamily="18" charset="0"/>
              </a:rPr>
              <a:t> The van der Waals</a:t>
            </a:r>
            <a:r>
              <a:rPr lang="en-US" sz="1200" i="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interaction energy as a function of the distance between the nuclei within an argon dimer. The energy was calculated using an empirical potential </a:t>
            </a:r>
            <a:r>
              <a:rPr lang="en-US" sz="1200" kern="1200" baseline="30000" dirty="0" smtClean="0">
                <a:solidFill>
                  <a:schemeClr val="tx1"/>
                </a:solidFill>
                <a:effectLst/>
                <a:latin typeface="Times New Roman" pitchFamily="18" charset="0"/>
                <a:ea typeface="+mn-ea"/>
                <a:cs typeface="Times New Roman" pitchFamily="18" charset="0"/>
              </a:rPr>
              <a:t>[175]</a:t>
            </a:r>
            <a:r>
              <a:rPr lang="en-US" sz="1200" kern="1200" dirty="0" smtClean="0">
                <a:solidFill>
                  <a:schemeClr val="tx1"/>
                </a:solidFill>
                <a:effectLst/>
                <a:latin typeface="Times New Roman" pitchFamily="18" charset="0"/>
                <a:ea typeface="+mn-ea"/>
                <a:cs typeface="Times New Roman" pitchFamily="18" charset="0"/>
              </a:rPr>
              <a:t>. The long-ranged (electrostatic) attraction, resulting from the dispersion force between the atoms, and the repulsion, resulting from Pauling's exclusion principle at short distance, are noticeable. The image is taken from </a:t>
            </a:r>
            <a:r>
              <a:rPr lang="en-US" sz="1200" kern="1200" baseline="30000" dirty="0" smtClean="0">
                <a:solidFill>
                  <a:schemeClr val="tx1"/>
                </a:solidFill>
                <a:effectLst/>
                <a:latin typeface="Times New Roman" pitchFamily="18" charset="0"/>
                <a:ea typeface="+mn-ea"/>
                <a:cs typeface="Times New Roman" pitchFamily="18" charset="0"/>
              </a:rPr>
              <a:t>[176]</a:t>
            </a:r>
            <a:r>
              <a:rPr lang="en-US" sz="1200" kern="1200" dirty="0" smtClean="0">
                <a:solidFill>
                  <a:schemeClr val="tx1"/>
                </a:solidFill>
                <a:effectLst/>
                <a:latin typeface="Times New Roman" pitchFamily="18" charset="0"/>
                <a:ea typeface="+mn-ea"/>
                <a:cs typeface="Times New Roman" pitchFamily="18" charset="0"/>
              </a:rPr>
              <a:t>.</a:t>
            </a:r>
            <a:endParaRPr lang="en-US" altLang="en-US" dirty="0" smtClean="0"/>
          </a:p>
        </p:txBody>
      </p:sp>
    </p:spTree>
    <p:extLst>
      <p:ext uri="{BB962C8B-B14F-4D97-AF65-F5344CB8AC3E}">
        <p14:creationId xmlns:p14="http://schemas.microsoft.com/office/powerpoint/2010/main" val="313908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D7379DB-05EA-4CE2-A2EE-E881CA11595C}" type="slidenum">
              <a:rPr lang="en-US" altLang="en-US" smtClean="0">
                <a:ea typeface="Times New Roman (Hebrew)" panose="02020603050405020304" pitchFamily="18" charset="0"/>
                <a:cs typeface="Times New Roman (Hebrew)" panose="02020603050405020304" pitchFamily="18" charset="0"/>
              </a:rPr>
              <a:pPr algn="l">
                <a:spcBef>
                  <a:spcPct val="0"/>
                </a:spcBef>
              </a:pPr>
              <a:t>6</a:t>
            </a:fld>
            <a:endParaRPr lang="en-US" altLang="en-US" smtClean="0">
              <a:ea typeface="Times New Roman (Hebrew)" panose="02020603050405020304" pitchFamily="18" charset="0"/>
              <a:cs typeface="Times New Roman (Hebrew)" panose="02020603050405020304"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1.3. The three types of macromolecules in biological cells and tissues.</a:t>
            </a:r>
            <a:r>
              <a:rPr lang="en-US" sz="1200" kern="1200" dirty="0" smtClean="0">
                <a:solidFill>
                  <a:schemeClr val="tx1"/>
                </a:solidFill>
                <a:effectLst/>
                <a:latin typeface="Times New Roman" pitchFamily="18" charset="0"/>
                <a:ea typeface="+mn-ea"/>
                <a:cs typeface="Times New Roman" pitchFamily="18" charset="0"/>
              </a:rPr>
              <a:t> (c) Complex carbohydrates. The image shows </a:t>
            </a:r>
            <a:r>
              <a:rPr lang="en-US" sz="1200" kern="1200" dirty="0" err="1" smtClean="0">
                <a:solidFill>
                  <a:schemeClr val="tx1"/>
                </a:solidFill>
                <a:effectLst/>
                <a:latin typeface="Times New Roman" pitchFamily="18" charset="0"/>
                <a:ea typeface="+mn-ea"/>
                <a:cs typeface="Times New Roman" pitchFamily="18" charset="0"/>
              </a:rPr>
              <a:t>cycloamylose</a:t>
            </a:r>
            <a:r>
              <a:rPr lang="en-US" sz="1200" kern="1200" dirty="0" smtClean="0">
                <a:solidFill>
                  <a:schemeClr val="tx1"/>
                </a:solidFill>
                <a:effectLst/>
                <a:latin typeface="Times New Roman" pitchFamily="18" charset="0"/>
                <a:ea typeface="+mn-ea"/>
                <a:cs typeface="Times New Roman" pitchFamily="18" charset="0"/>
              </a:rPr>
              <a:t> (a.k.a. </a:t>
            </a:r>
            <a:r>
              <a:rPr lang="en-US" sz="1200" kern="1200" dirty="0" err="1" smtClean="0">
                <a:solidFill>
                  <a:schemeClr val="tx1"/>
                </a:solidFill>
                <a:effectLst/>
                <a:latin typeface="Times New Roman" pitchFamily="18" charset="0"/>
                <a:ea typeface="+mn-ea"/>
                <a:cs typeface="Times New Roman" pitchFamily="18" charset="0"/>
              </a:rPr>
              <a:t>cyclodextrin</a:t>
            </a:r>
            <a:r>
              <a:rPr lang="en-US" sz="1200" kern="1200" dirty="0" smtClean="0">
                <a:solidFill>
                  <a:schemeClr val="tx1"/>
                </a:solidFill>
                <a:effectLst/>
                <a:latin typeface="Times New Roman" pitchFamily="18" charset="0"/>
                <a:ea typeface="+mn-ea"/>
                <a:cs typeface="Times New Roman" pitchFamily="18" charset="0"/>
              </a:rPr>
              <a:t>), an enzymatic product of starch. </a:t>
            </a:r>
            <a:r>
              <a:rPr lang="en-US" sz="1200" kern="1200" dirty="0" err="1" smtClean="0">
                <a:solidFill>
                  <a:schemeClr val="tx1"/>
                </a:solidFill>
                <a:effectLst/>
                <a:latin typeface="Times New Roman" pitchFamily="18" charset="0"/>
                <a:ea typeface="+mn-ea"/>
                <a:cs typeface="Times New Roman" pitchFamily="18" charset="0"/>
              </a:rPr>
              <a:t>Cycloamylose</a:t>
            </a:r>
            <a:r>
              <a:rPr lang="en-US" sz="1200" kern="1200" dirty="0" smtClean="0">
                <a:solidFill>
                  <a:schemeClr val="tx1"/>
                </a:solidFill>
                <a:effectLst/>
                <a:latin typeface="Times New Roman" pitchFamily="18" charset="0"/>
                <a:ea typeface="+mn-ea"/>
                <a:cs typeface="Times New Roman" pitchFamily="18" charset="0"/>
              </a:rPr>
              <a:t> is a cyclic oligosaccharide, in which the α-D-</a:t>
            </a:r>
            <a:r>
              <a:rPr lang="en-US" sz="1200" kern="1200" dirty="0" err="1" smtClean="0">
                <a:solidFill>
                  <a:schemeClr val="tx1"/>
                </a:solidFill>
                <a:effectLst/>
                <a:latin typeface="Times New Roman" pitchFamily="18" charset="0"/>
                <a:ea typeface="+mn-ea"/>
                <a:cs typeface="Times New Roman" pitchFamily="18" charset="0"/>
              </a:rPr>
              <a:t>glucopyranoside</a:t>
            </a:r>
            <a:r>
              <a:rPr lang="en-US" sz="1200" kern="1200" dirty="0" smtClean="0">
                <a:solidFill>
                  <a:schemeClr val="tx1"/>
                </a:solidFill>
                <a:effectLst/>
                <a:latin typeface="Times New Roman" pitchFamily="18" charset="0"/>
                <a:ea typeface="+mn-ea"/>
                <a:cs typeface="Times New Roman" pitchFamily="18" charset="0"/>
              </a:rPr>
              <a:t> units are linked via 1→4 glycosidic bonds </a:t>
            </a:r>
            <a:r>
              <a:rPr lang="en-US" sz="1200" kern="1200" baseline="30000" dirty="0" smtClean="0">
                <a:solidFill>
                  <a:schemeClr val="tx1"/>
                </a:solidFill>
                <a:effectLst/>
                <a:latin typeface="Times New Roman" pitchFamily="18" charset="0"/>
                <a:ea typeface="+mn-ea"/>
                <a:cs typeface="Times New Roman" pitchFamily="18" charset="0"/>
              </a:rPr>
              <a:t>[36]</a:t>
            </a:r>
            <a:r>
              <a:rPr lang="en-US" sz="1200" kern="1200" dirty="0" smtClean="0">
                <a:solidFill>
                  <a:schemeClr val="tx1"/>
                </a:solidFill>
                <a:effectLst/>
                <a:latin typeface="Times New Roman" pitchFamily="18" charset="0"/>
                <a:ea typeface="+mn-ea"/>
                <a:cs typeface="Times New Roman" pitchFamily="18" charset="0"/>
              </a:rPr>
              <a:t>. The atoms are presented as in (b).</a:t>
            </a:r>
            <a:endParaRPr lang="en-US" altLang="en-US" dirty="0" smtClean="0"/>
          </a:p>
        </p:txBody>
      </p:sp>
    </p:spTree>
    <p:extLst>
      <p:ext uri="{BB962C8B-B14F-4D97-AF65-F5344CB8AC3E}">
        <p14:creationId xmlns:p14="http://schemas.microsoft.com/office/powerpoint/2010/main" val="2413669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417F74D-2181-4B96-8654-70F62E5CEFE5}" type="slidenum">
              <a:rPr lang="en-US" altLang="en-US" smtClean="0">
                <a:ea typeface="Times New Roman (Hebrew)" panose="02020603050405020304" pitchFamily="18" charset="0"/>
                <a:cs typeface="Times New Roman (Hebrew)" panose="02020603050405020304" pitchFamily="18" charset="0"/>
              </a:rPr>
              <a:pPr algn="l">
                <a:spcBef>
                  <a:spcPct val="0"/>
                </a:spcBef>
              </a:pPr>
              <a:t>43</a:t>
            </a:fld>
            <a:endParaRPr lang="en-US" altLang="en-US" smtClean="0">
              <a:ea typeface="Times New Roman (Hebrew)" panose="02020603050405020304" pitchFamily="18" charset="0"/>
              <a:cs typeface="Times New Roman (Hebrew)"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Table 1.2. A summary of the the main types of electrostatic interactions found in proteins. </a:t>
            </a:r>
            <a:r>
              <a:rPr lang="en-US" altLang="en-US" smtClean="0"/>
              <a:t>Van der Waals interactions are also described here because of their electrostatic nature. </a:t>
            </a:r>
            <a:r>
              <a:rPr lang="en-US" altLang="en-US" i="1" smtClean="0"/>
              <a:t>q</a:t>
            </a:r>
            <a:r>
              <a:rPr lang="en-US" altLang="en-US" baseline="-25000" smtClean="0"/>
              <a:t> </a:t>
            </a:r>
            <a:r>
              <a:rPr lang="en-US" altLang="en-US" smtClean="0"/>
              <a:t>is the full charge (in electron charges), μ is the dipole moment (in Debye), </a:t>
            </a:r>
            <a:r>
              <a:rPr lang="en-US" altLang="en-US" i="1" smtClean="0"/>
              <a:t>r</a:t>
            </a:r>
            <a:r>
              <a:rPr lang="en-US" altLang="en-US" i="1" baseline="-25000" smtClean="0"/>
              <a:t>ij</a:t>
            </a:r>
            <a:r>
              <a:rPr lang="en-US" altLang="en-US" smtClean="0"/>
              <a:t> is the distance between the charges (in Å), and ε</a:t>
            </a:r>
            <a:r>
              <a:rPr lang="en-US" altLang="en-US" baseline="-25000" smtClean="0"/>
              <a:t>r</a:t>
            </a:r>
            <a:r>
              <a:rPr lang="en-US" altLang="en-US" smtClean="0"/>
              <a:t> is the relative dielectric constant of the medium. The</a:t>
            </a:r>
            <a:r>
              <a:rPr lang="en-US" altLang="en-US" b="1" smtClean="0"/>
              <a:t> </a:t>
            </a:r>
            <a:r>
              <a:rPr lang="en-US" altLang="en-US" i="1" smtClean="0">
                <a:sym typeface="Symbol" panose="05050102010706020507" pitchFamily="18" charset="2"/>
              </a:rPr>
              <a:t></a:t>
            </a:r>
            <a:r>
              <a:rPr lang="en-US" altLang="en-US" smtClean="0"/>
              <a:t> angles in the second and third equations are defined in Figure 1.15b. To obtain the energy in kcal/mol, the following pre-factors should be used: </a:t>
            </a:r>
            <a:r>
              <a:rPr lang="en-US" altLang="en-US" b="1" smtClean="0"/>
              <a:t>332</a:t>
            </a:r>
            <a:r>
              <a:rPr lang="en-US" altLang="en-US" smtClean="0"/>
              <a:t> for the first equation, </a:t>
            </a:r>
            <a:r>
              <a:rPr lang="en-US" altLang="en-US" b="1" smtClean="0"/>
              <a:t>69.1</a:t>
            </a:r>
            <a:r>
              <a:rPr lang="en-US" altLang="en-US" smtClean="0"/>
              <a:t> for the second equation, and </a:t>
            </a:r>
            <a:r>
              <a:rPr lang="en-US" altLang="en-US" b="1" smtClean="0"/>
              <a:t>14.4</a:t>
            </a:r>
            <a:r>
              <a:rPr lang="en-US" altLang="en-US" smtClean="0"/>
              <a:t> for the third equation. * In proteins, the strength of these interactions is difficult to determine, and different values have been suggested by different studies (e.g., </a:t>
            </a:r>
            <a:r>
              <a:rPr lang="en-US" altLang="en-US" baseline="30000" smtClean="0"/>
              <a:t>[137]</a:t>
            </a:r>
            <a:r>
              <a:rPr lang="en-US" altLang="en-US" smtClean="0"/>
              <a:t>; see Chapter 4 for details). *</a:t>
            </a:r>
            <a:r>
              <a:rPr lang="en-US" altLang="en-US" baseline="30000" smtClean="0"/>
              <a:t>2</a:t>
            </a:r>
            <a:r>
              <a:rPr lang="en-US" altLang="en-US" smtClean="0"/>
              <a:t> </a:t>
            </a:r>
            <a:r>
              <a:rPr lang="en-US" altLang="en-US" baseline="30000" smtClean="0"/>
              <a:t>[134]</a:t>
            </a:r>
            <a:r>
              <a:rPr lang="en-US" altLang="en-US" smtClean="0"/>
              <a:t>. In the case of hydrogen bonds, if the bond is described as donor-hydrogen-acceptor (D-H∙∙∙A), the reported values correspond to the D∙∙∙A distance. The corresponding H∙∙∙A distance is typically 2 Å </a:t>
            </a:r>
          </a:p>
        </p:txBody>
      </p:sp>
    </p:spTree>
    <p:extLst>
      <p:ext uri="{BB962C8B-B14F-4D97-AF65-F5344CB8AC3E}">
        <p14:creationId xmlns:p14="http://schemas.microsoft.com/office/powerpoint/2010/main" val="2297791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F82C168-63C2-49D9-A5FF-DFF1016E25BB}" type="slidenum">
              <a:rPr lang="en-US" altLang="en-US" smtClean="0">
                <a:ea typeface="Times New Roman (Hebrew)" panose="02020603050405020304" pitchFamily="18" charset="0"/>
                <a:cs typeface="Times New Roman (Hebrew)" panose="02020603050405020304" pitchFamily="18" charset="0"/>
              </a:rPr>
              <a:pPr algn="l">
                <a:spcBef>
                  <a:spcPct val="0"/>
                </a:spcBef>
              </a:pPr>
              <a:t>44</a:t>
            </a:fld>
            <a:endParaRPr lang="en-US" altLang="en-US" smtClean="0">
              <a:ea typeface="Times New Roman (Hebrew)" panose="02020603050405020304" pitchFamily="18" charset="0"/>
              <a:cs typeface="Times New Roman (Hebrew)" panose="02020603050405020304"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At room temperature the hydrophobic effect is entropy drive. Above ~110 °C it is enthalpy driven (Baldwin 1986 PNAS </a:t>
            </a:r>
            <a:r>
              <a:rPr lang="en-US" altLang="en-US" b="1" dirty="0" smtClean="0"/>
              <a:t>83</a:t>
            </a:r>
            <a:r>
              <a:rPr lang="en-US" altLang="en-US" dirty="0" smtClean="0"/>
              <a:t>: 8069-8072,). This is because at high temperature the water molecules in the cages around the isolated solutes are almost as dynamic as in bulk water. So, when the solutes bind to each other there is only negligible change in entropy, which leaves only the enthalpy changes. These result from breaking the hydrogen bonds between the water molecule in the cage, which means the enthalpy change is positive (unfavorable). So, </a:t>
            </a:r>
            <a:r>
              <a:rPr lang="en-US" altLang="en-US" b="1" dirty="0" smtClean="0"/>
              <a:t>at high temperature the hydrophobic effect is weaker, or even unfavorable</a:t>
            </a:r>
            <a:r>
              <a:rPr lang="en-US" altLang="en-US" dirty="0" smtClean="0"/>
              <a:t>.</a:t>
            </a:r>
          </a:p>
          <a:p>
            <a:pPr marL="0" indent="0" algn="l" rtl="0" eaLnBrk="1" hangingPunct="1">
              <a:buFont typeface="Arial" panose="020B0604020202020204" pitchFamily="34" charset="0"/>
              <a:buNone/>
              <a:defRPr/>
            </a:pPr>
            <a:endParaRPr lang="en-US" sz="1200" b="1" kern="1200" dirty="0" smtClean="0">
              <a:solidFill>
                <a:schemeClr val="tx1"/>
              </a:solidFill>
              <a:effectLst/>
              <a:latin typeface="Times New Roman" pitchFamily="18" charset="0"/>
              <a:ea typeface="+mn-ea"/>
              <a:cs typeface="Times New Roman" pitchFamily="18" charset="0"/>
            </a:endParaRPr>
          </a:p>
          <a:p>
            <a:pPr marL="0" indent="0" algn="l" rtl="0" eaLnBrk="1" hangingPunct="1">
              <a:buFont typeface="Arial" panose="020B0604020202020204" pitchFamily="34" charset="0"/>
              <a:buNone/>
              <a:defRPr/>
            </a:pPr>
            <a:r>
              <a:rPr lang="en-US" sz="1200" b="1" kern="1200" dirty="0" smtClean="0">
                <a:solidFill>
                  <a:schemeClr val="tx1"/>
                </a:solidFill>
                <a:effectLst/>
                <a:latin typeface="Times New Roman" pitchFamily="18" charset="0"/>
                <a:ea typeface="+mn-ea"/>
                <a:cs typeface="Times New Roman" pitchFamily="18" charset="0"/>
              </a:rPr>
              <a:t>Figure 1.18. The hydrophobic effect.</a:t>
            </a:r>
            <a:r>
              <a:rPr lang="en-US" sz="1200" kern="1200" dirty="0" smtClean="0">
                <a:solidFill>
                  <a:schemeClr val="tx1"/>
                </a:solidFill>
                <a:effectLst/>
                <a:latin typeface="Times New Roman" pitchFamily="18" charset="0"/>
                <a:ea typeface="+mn-ea"/>
                <a:cs typeface="Times New Roman" pitchFamily="18" charset="0"/>
              </a:rPr>
              <a:t> The effect is demonstrated by the amino acid phenylalanine (</a:t>
            </a:r>
            <a:r>
              <a:rPr lang="en-US" sz="1200" kern="1200" dirty="0" err="1" smtClean="0">
                <a:solidFill>
                  <a:schemeClr val="tx1"/>
                </a:solidFill>
                <a:effectLst/>
                <a:latin typeface="Times New Roman" pitchFamily="18" charset="0"/>
                <a:ea typeface="+mn-ea"/>
                <a:cs typeface="Times New Roman" pitchFamily="18" charset="0"/>
              </a:rPr>
              <a:t>Phe</a:t>
            </a:r>
            <a:r>
              <a:rPr lang="en-US" sz="1200" kern="1200" dirty="0" smtClean="0">
                <a:solidFill>
                  <a:schemeClr val="tx1"/>
                </a:solidFill>
                <a:effectLst/>
                <a:latin typeface="Times New Roman" pitchFamily="18" charset="0"/>
                <a:ea typeface="+mn-ea"/>
                <a:cs typeface="Times New Roman" pitchFamily="18" charset="0"/>
              </a:rPr>
              <a:t>), which possesses a polar part containing amide and carbonyl groups, and a large nonpolar benzene ring. (a) Two </a:t>
            </a:r>
            <a:r>
              <a:rPr lang="en-US" sz="1200" kern="1200" dirty="0" err="1" smtClean="0">
                <a:solidFill>
                  <a:schemeClr val="tx1"/>
                </a:solidFill>
                <a:effectLst/>
                <a:latin typeface="Times New Roman" pitchFamily="18" charset="0"/>
                <a:ea typeface="+mn-ea"/>
                <a:cs typeface="Times New Roman" pitchFamily="18" charset="0"/>
              </a:rPr>
              <a:t>Phe</a:t>
            </a:r>
            <a:r>
              <a:rPr lang="en-US" sz="1200" kern="1200" dirty="0" smtClean="0">
                <a:solidFill>
                  <a:schemeClr val="tx1"/>
                </a:solidFill>
                <a:effectLst/>
                <a:latin typeface="Times New Roman" pitchFamily="18" charset="0"/>
                <a:ea typeface="+mn-ea"/>
                <a:cs typeface="Times New Roman" pitchFamily="18" charset="0"/>
              </a:rPr>
              <a:t> molecules in solvent. Each of the molecules is surrounded by a hydration shell, in which the water molecules are more ordered than in the bulk water. The </a:t>
            </a:r>
            <a:r>
              <a:rPr lang="en-US" sz="1200" kern="1200" dirty="0" err="1" smtClean="0">
                <a:solidFill>
                  <a:schemeClr val="tx1"/>
                </a:solidFill>
                <a:effectLst/>
                <a:latin typeface="Times New Roman" pitchFamily="18" charset="0"/>
                <a:ea typeface="+mn-ea"/>
                <a:cs typeface="Times New Roman" pitchFamily="18" charset="0"/>
              </a:rPr>
              <a:t>Phe</a:t>
            </a:r>
            <a:r>
              <a:rPr lang="en-US" sz="1200" kern="1200" dirty="0" smtClean="0">
                <a:solidFill>
                  <a:schemeClr val="tx1"/>
                </a:solidFill>
                <a:effectLst/>
                <a:latin typeface="Times New Roman" pitchFamily="18" charset="0"/>
                <a:ea typeface="+mn-ea"/>
                <a:cs typeface="Times New Roman" pitchFamily="18" charset="0"/>
              </a:rPr>
              <a:t> are shown as sticks and the surrounding water molecules as lines. Water molecules that separate the two </a:t>
            </a:r>
            <a:r>
              <a:rPr lang="en-US" sz="1200" kern="1200" dirty="0" err="1" smtClean="0">
                <a:solidFill>
                  <a:schemeClr val="tx1"/>
                </a:solidFill>
                <a:effectLst/>
                <a:latin typeface="Times New Roman" pitchFamily="18" charset="0"/>
                <a:ea typeface="+mn-ea"/>
                <a:cs typeface="Times New Roman" pitchFamily="18" charset="0"/>
              </a:rPr>
              <a:t>Phe</a:t>
            </a:r>
            <a:r>
              <a:rPr lang="en-US" sz="1200" kern="1200" dirty="0" smtClean="0">
                <a:solidFill>
                  <a:schemeClr val="tx1"/>
                </a:solidFill>
                <a:effectLst/>
                <a:latin typeface="Times New Roman" pitchFamily="18" charset="0"/>
                <a:ea typeface="+mn-ea"/>
                <a:cs typeface="Times New Roman" pitchFamily="18" charset="0"/>
              </a:rPr>
              <a:t> molecules are in blue. (b) Association of the two </a:t>
            </a:r>
            <a:r>
              <a:rPr lang="en-US" sz="1200" kern="1200" dirty="0" err="1" smtClean="0">
                <a:solidFill>
                  <a:schemeClr val="tx1"/>
                </a:solidFill>
                <a:effectLst/>
                <a:latin typeface="Times New Roman" pitchFamily="18" charset="0"/>
                <a:ea typeface="+mn-ea"/>
                <a:cs typeface="Times New Roman" pitchFamily="18" charset="0"/>
              </a:rPr>
              <a:t>Phe</a:t>
            </a:r>
            <a:r>
              <a:rPr lang="en-US" sz="1200" kern="1200" dirty="0" smtClean="0">
                <a:solidFill>
                  <a:schemeClr val="tx1"/>
                </a:solidFill>
                <a:effectLst/>
                <a:latin typeface="Times New Roman" pitchFamily="18" charset="0"/>
                <a:ea typeface="+mn-ea"/>
                <a:cs typeface="Times New Roman" pitchFamily="18" charset="0"/>
              </a:rPr>
              <a:t> molecules pushes the water molecules separating them (in blue) into the bulk, and a single hydration shell is formed around the complex. The order of the released water molecules decreases, which means that the overall entropy of the system increases.</a:t>
            </a:r>
            <a:endParaRPr lang="en-US" altLang="en-US" dirty="0" smtClean="0"/>
          </a:p>
        </p:txBody>
      </p:sp>
    </p:spTree>
    <p:extLst>
      <p:ext uri="{BB962C8B-B14F-4D97-AF65-F5344CB8AC3E}">
        <p14:creationId xmlns:p14="http://schemas.microsoft.com/office/powerpoint/2010/main" val="359236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7A9F0794-B792-48C7-887A-4C02E3CF2B88}" type="slidenum">
              <a:rPr lang="en-US" altLang="en-US" smtClean="0"/>
              <a:pPr>
                <a:defRPr/>
              </a:pPr>
              <a:t>7</a:t>
            </a:fld>
            <a:endParaRPr lang="en-US" altLang="en-US"/>
          </a:p>
        </p:txBody>
      </p:sp>
    </p:spTree>
    <p:extLst>
      <p:ext uri="{BB962C8B-B14F-4D97-AF65-F5344CB8AC3E}">
        <p14:creationId xmlns:p14="http://schemas.microsoft.com/office/powerpoint/2010/main" val="4245264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BAA70C9-5917-4CE3-8046-62F6B9EEDC3E}" type="slidenum">
              <a:rPr lang="en-US" altLang="en-US" smtClean="0">
                <a:ea typeface="Times New Roman (Hebrew)" panose="02020603050405020304" pitchFamily="18" charset="0"/>
                <a:cs typeface="Times New Roman (Hebrew)" panose="02020603050405020304" pitchFamily="18" charset="0"/>
              </a:rPr>
              <a:pPr algn="l">
                <a:spcBef>
                  <a:spcPct val="0"/>
                </a:spcBef>
              </a:pPr>
              <a:t>9</a:t>
            </a:fld>
            <a:endParaRPr lang="en-US" altLang="en-US" smtClean="0">
              <a:ea typeface="Times New Roman (Hebrew)" panose="02020603050405020304" pitchFamily="18" charset="0"/>
              <a:cs typeface="Times New Roman (Hebrew)"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1.5. The specificity of enzymes.</a:t>
            </a:r>
            <a:r>
              <a:rPr lang="en-US" sz="1200" kern="1200" dirty="0" smtClean="0">
                <a:solidFill>
                  <a:schemeClr val="tx1"/>
                </a:solidFill>
                <a:effectLst/>
                <a:latin typeface="Times New Roman" pitchFamily="18" charset="0"/>
                <a:ea typeface="+mn-ea"/>
                <a:cs typeface="Times New Roman" pitchFamily="18" charset="0"/>
              </a:rPr>
              <a:t> A highly schematic representation of an enzyme’s specificity to its intended substrate. In the depicted reaction, the enzyme (blue circle) facilitates the cleavage of a substrate (in orange) into two identical products. As the scheme shows, the enzyme will act only on its intended substrate, even in the presence of other chemical entities. This results from the three-dimensional structure of the enzyme, which creates a geometric match between its active site and the structure of the intended substrate (but not the other possible substrates). </a:t>
            </a:r>
            <a:endParaRPr lang="en-US" altLang="en-US" dirty="0" smtClean="0"/>
          </a:p>
        </p:txBody>
      </p:sp>
    </p:spTree>
    <p:extLst>
      <p:ext uri="{BB962C8B-B14F-4D97-AF65-F5344CB8AC3E}">
        <p14:creationId xmlns:p14="http://schemas.microsoft.com/office/powerpoint/2010/main" val="217283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0457BAC-EA70-4E3A-B8D3-B186A18EA5C6}" type="slidenum">
              <a:rPr lang="en-US" altLang="en-US" smtClean="0">
                <a:ea typeface="Times New Roman (Hebrew)" panose="02020603050405020304" pitchFamily="18" charset="0"/>
                <a:cs typeface="Times New Roman (Hebrew)" panose="02020603050405020304" pitchFamily="18" charset="0"/>
              </a:rPr>
              <a:pPr algn="l">
                <a:spcBef>
                  <a:spcPct val="0"/>
                </a:spcBef>
              </a:pPr>
              <a:t>10</a:t>
            </a:fld>
            <a:endParaRPr lang="en-US" altLang="en-US" smtClean="0">
              <a:ea typeface="Times New Roman (Hebrew)" panose="02020603050405020304" pitchFamily="18" charset="0"/>
              <a:cs typeface="Times New Roman (Hebrew)"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1.6. Cellular respiration within mitochondria.</a:t>
            </a:r>
            <a:r>
              <a:rPr lang="en-US" sz="1200" kern="1200" dirty="0" smtClean="0">
                <a:solidFill>
                  <a:schemeClr val="tx1"/>
                </a:solidFill>
                <a:effectLst/>
                <a:latin typeface="Times New Roman" pitchFamily="18" charset="0"/>
                <a:ea typeface="+mn-ea"/>
                <a:cs typeface="Times New Roman" pitchFamily="18" charset="0"/>
              </a:rPr>
              <a:t> The schematic illustration shows the main players in this multi-component system. The citric acid (Krebs) cycle completes the aerobic oxidation of foodstuff inside the mitochondrial matrix. The high-energy electrons released by this process are first stored as NADH and FADH</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and are then passed on to the first component of the electron transport chain, embedded within the inner mitochondrial membrane. The electrons pass through several cytochromes and finally pass to molecular oxygen, which is reduced to water. The electron chain contains 3 protein complexes (I, III, IV), which use the energy released upon electron transport to pump protons from the matrix into the intramembrane space. The energy stored in the gradient is released when the latter dissipates via ATP synthase, a protein complex that couples proton movement to ATP synthesis from ADP and inorganic phosphate. The image is taken from </a:t>
            </a:r>
            <a:r>
              <a:rPr lang="en-US" sz="1200" kern="1200" baseline="30000" dirty="0" smtClean="0">
                <a:solidFill>
                  <a:schemeClr val="tx1"/>
                </a:solidFill>
                <a:effectLst/>
                <a:latin typeface="Times New Roman" pitchFamily="18" charset="0"/>
                <a:ea typeface="+mn-ea"/>
                <a:cs typeface="Times New Roman" pitchFamily="18" charset="0"/>
              </a:rPr>
              <a:t>[43]</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362709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11</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1.7. The main players in a typical signal transduction cascade.</a:t>
            </a:r>
            <a:r>
              <a:rPr lang="en-US" sz="1200" kern="1200" dirty="0" smtClean="0">
                <a:solidFill>
                  <a:schemeClr val="tx1"/>
                </a:solidFill>
                <a:effectLst/>
                <a:latin typeface="Times New Roman" pitchFamily="18" charset="0"/>
                <a:ea typeface="+mn-ea"/>
                <a:cs typeface="Times New Roman" pitchFamily="18" charset="0"/>
              </a:rPr>
              <a:t> (a) A general scheme showing the principal components in a signal transduction cascade. Stimuli (e.g., hormones, neurotransmitters, or growth factors) act on cell-surface receptors, which activate transducers to relay the signal into the cell. The transducers use amplifiers to generate internal messengers, which either act locally or diffuse throughout the cell. These messengers then engage sensors that are coupled to the effectors responsible for activating cellular responses. Note that the order of participation of pathway components may vary across different signaling pathways. For example, messengers may be used to activate amplifiers instead of being produced by them (see panel (b)). The green arrows indicate ON mechanisms, during which information flows down the pathway, and the red arrows indicate opposing OFF mechanisms that switch off the different steps of the signaling pathway. Virtually all of the components mentioned above may be proteins. The image is taken from </a:t>
            </a:r>
            <a:r>
              <a:rPr lang="en-US" sz="1200" kern="1200" baseline="30000" dirty="0" smtClean="0">
                <a:solidFill>
                  <a:schemeClr val="tx1"/>
                </a:solidFill>
                <a:effectLst/>
                <a:latin typeface="Times New Roman" pitchFamily="18" charset="0"/>
                <a:ea typeface="+mn-ea"/>
                <a:cs typeface="Times New Roman" pitchFamily="18" charset="0"/>
              </a:rPr>
              <a:t>[56]</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30862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BFF9A3-D86B-4C69-8201-9928C0414190}" type="slidenum">
              <a:rPr lang="en-US" altLang="en-US" smtClean="0">
                <a:ea typeface="Times New Roman (Hebrew)" panose="02020603050405020304" pitchFamily="18" charset="0"/>
                <a:cs typeface="Times New Roman (Hebrew)" panose="02020603050405020304" pitchFamily="18" charset="0"/>
              </a:rPr>
              <a:pPr algn="l">
                <a:spcBef>
                  <a:spcPct val="0"/>
                </a:spcBef>
              </a:pPr>
              <a:t>12</a:t>
            </a:fld>
            <a:endParaRPr lang="en-US" altLang="en-US" smtClean="0">
              <a:ea typeface="Times New Roman (Hebrew)" panose="02020603050405020304" pitchFamily="18" charset="0"/>
              <a:cs typeface="Times New Roman (Hebrew)"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1.7. The main players in a typical signal transduction cascade.</a:t>
            </a:r>
            <a:r>
              <a:rPr lang="en-US" sz="1200" kern="1200" dirty="0" smtClean="0">
                <a:solidFill>
                  <a:schemeClr val="tx1"/>
                </a:solidFill>
                <a:effectLst/>
                <a:latin typeface="Times New Roman" pitchFamily="18" charset="0"/>
                <a:ea typeface="+mn-ea"/>
                <a:cs typeface="Times New Roman" pitchFamily="18" charset="0"/>
              </a:rPr>
              <a:t> (b) The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-PKA cascade. Binding of an external chemical messenger (hormone, neurotransmitter, etc.) to a membrane-bound protein receptor induces the activation</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of an enzyme called a G-protein, which acts as a transducer. This activation makes one of the protein's subunits detach from the other, bind to the enzyme adenylyl cyclase (AC), and activate it. Activated AC catalyzes the conversion of ATP into cyclic AMP, which acts as an intracellular messenger. It binds to and activates the enzyme amplifier PKA, which in turn phosphorylates a large set of cytoplasmic proteins. The phosphorylated proteins may activate other cellular components, or perform a certain function (that is, they may act as sensors and/or effectors). In any case, this signal transduction eventually leads to changes in the cell's behavior, i.e., to a biological response. </a:t>
            </a:r>
            <a:endParaRPr lang="en-US" altLang="en-US" dirty="0" smtClean="0"/>
          </a:p>
        </p:txBody>
      </p:sp>
    </p:spTree>
    <p:extLst>
      <p:ext uri="{BB962C8B-B14F-4D97-AF65-F5344CB8AC3E}">
        <p14:creationId xmlns:p14="http://schemas.microsoft.com/office/powerpoint/2010/main" val="96298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D504A7-47FE-4FF6-B83A-61EA878F32EB}" type="slidenum">
              <a:rPr lang="en-US" altLang="en-US"/>
              <a:pPr>
                <a:defRPr/>
              </a:pPr>
              <a:t>‹#›</a:t>
            </a:fld>
            <a:endParaRPr lang="en-US" altLang="en-US"/>
          </a:p>
        </p:txBody>
      </p:sp>
    </p:spTree>
    <p:extLst>
      <p:ext uri="{BB962C8B-B14F-4D97-AF65-F5344CB8AC3E}">
        <p14:creationId xmlns:p14="http://schemas.microsoft.com/office/powerpoint/2010/main" val="15281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B3403-360F-412C-AEF8-F6AB187EA220}" type="slidenum">
              <a:rPr lang="en-US" altLang="en-US"/>
              <a:pPr>
                <a:defRPr/>
              </a:pPr>
              <a:t>‹#›</a:t>
            </a:fld>
            <a:endParaRPr lang="en-US" altLang="en-US"/>
          </a:p>
        </p:txBody>
      </p:sp>
    </p:spTree>
    <p:extLst>
      <p:ext uri="{BB962C8B-B14F-4D97-AF65-F5344CB8AC3E}">
        <p14:creationId xmlns:p14="http://schemas.microsoft.com/office/powerpoint/2010/main" val="214439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871C5-90C0-4C75-8BED-346AC51F0602}" type="slidenum">
              <a:rPr lang="en-US" altLang="en-US"/>
              <a:pPr>
                <a:defRPr/>
              </a:pPr>
              <a:t>‹#›</a:t>
            </a:fld>
            <a:endParaRPr lang="en-US" altLang="en-US"/>
          </a:p>
        </p:txBody>
      </p:sp>
    </p:spTree>
    <p:extLst>
      <p:ext uri="{BB962C8B-B14F-4D97-AF65-F5344CB8AC3E}">
        <p14:creationId xmlns:p14="http://schemas.microsoft.com/office/powerpoint/2010/main" val="85177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545DF-AFFE-4D3F-B72C-06A5C8811C47}" type="slidenum">
              <a:rPr lang="en-US" altLang="en-US"/>
              <a:pPr>
                <a:defRPr/>
              </a:pPr>
              <a:t>‹#›</a:t>
            </a:fld>
            <a:endParaRPr lang="en-US" altLang="en-US"/>
          </a:p>
        </p:txBody>
      </p:sp>
    </p:spTree>
    <p:extLst>
      <p:ext uri="{BB962C8B-B14F-4D97-AF65-F5344CB8AC3E}">
        <p14:creationId xmlns:p14="http://schemas.microsoft.com/office/powerpoint/2010/main" val="162186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0F0754-515F-4F1A-821E-A0E4B7FE9E46}" type="slidenum">
              <a:rPr lang="en-US" altLang="en-US"/>
              <a:pPr>
                <a:defRPr/>
              </a:pPr>
              <a:t>‹#›</a:t>
            </a:fld>
            <a:endParaRPr lang="en-US" altLang="en-US"/>
          </a:p>
        </p:txBody>
      </p:sp>
    </p:spTree>
    <p:extLst>
      <p:ext uri="{BB962C8B-B14F-4D97-AF65-F5344CB8AC3E}">
        <p14:creationId xmlns:p14="http://schemas.microsoft.com/office/powerpoint/2010/main" val="349606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D7AEE-88FC-49B7-AA7E-ACC5FED32776}" type="slidenum">
              <a:rPr lang="en-US" altLang="en-US"/>
              <a:pPr>
                <a:defRPr/>
              </a:pPr>
              <a:t>‹#›</a:t>
            </a:fld>
            <a:endParaRPr lang="en-US" altLang="en-US"/>
          </a:p>
        </p:txBody>
      </p:sp>
    </p:spTree>
    <p:extLst>
      <p:ext uri="{BB962C8B-B14F-4D97-AF65-F5344CB8AC3E}">
        <p14:creationId xmlns:p14="http://schemas.microsoft.com/office/powerpoint/2010/main" val="428141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A2D04B-A8C8-449D-A1F8-BF738802EBC6}" type="slidenum">
              <a:rPr lang="en-US" altLang="en-US"/>
              <a:pPr>
                <a:defRPr/>
              </a:pPr>
              <a:t>‹#›</a:t>
            </a:fld>
            <a:endParaRPr lang="en-US" altLang="en-US"/>
          </a:p>
        </p:txBody>
      </p:sp>
    </p:spTree>
    <p:extLst>
      <p:ext uri="{BB962C8B-B14F-4D97-AF65-F5344CB8AC3E}">
        <p14:creationId xmlns:p14="http://schemas.microsoft.com/office/powerpoint/2010/main" val="420504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1FADBA-317C-40D8-B239-1A97C2C83180}" type="slidenum">
              <a:rPr lang="en-US" altLang="en-US"/>
              <a:pPr>
                <a:defRPr/>
              </a:pPr>
              <a:t>‹#›</a:t>
            </a:fld>
            <a:endParaRPr lang="en-US" altLang="en-US"/>
          </a:p>
        </p:txBody>
      </p:sp>
    </p:spTree>
    <p:extLst>
      <p:ext uri="{BB962C8B-B14F-4D97-AF65-F5344CB8AC3E}">
        <p14:creationId xmlns:p14="http://schemas.microsoft.com/office/powerpoint/2010/main" val="206150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935BAA-D3ED-4057-8AC0-E2894D2E2B97}" type="slidenum">
              <a:rPr lang="en-US" altLang="en-US"/>
              <a:pPr>
                <a:defRPr/>
              </a:pPr>
              <a:t>‹#›</a:t>
            </a:fld>
            <a:endParaRPr lang="en-US" altLang="en-US"/>
          </a:p>
        </p:txBody>
      </p:sp>
    </p:spTree>
    <p:extLst>
      <p:ext uri="{BB962C8B-B14F-4D97-AF65-F5344CB8AC3E}">
        <p14:creationId xmlns:p14="http://schemas.microsoft.com/office/powerpoint/2010/main" val="108815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8FFA8-BC3A-44E8-B7E6-936ED9AF4B25}" type="slidenum">
              <a:rPr lang="en-US" altLang="en-US"/>
              <a:pPr>
                <a:defRPr/>
              </a:pPr>
              <a:t>‹#›</a:t>
            </a:fld>
            <a:endParaRPr lang="en-US" altLang="en-US"/>
          </a:p>
        </p:txBody>
      </p:sp>
    </p:spTree>
    <p:extLst>
      <p:ext uri="{BB962C8B-B14F-4D97-AF65-F5344CB8AC3E}">
        <p14:creationId xmlns:p14="http://schemas.microsoft.com/office/powerpoint/2010/main" val="7603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0D4972-447E-4466-9BAE-9AE11319ED57}" type="slidenum">
              <a:rPr lang="en-US" altLang="en-US"/>
              <a:pPr>
                <a:defRPr/>
              </a:pPr>
              <a:t>‹#›</a:t>
            </a:fld>
            <a:endParaRPr lang="en-US" altLang="en-US"/>
          </a:p>
        </p:txBody>
      </p:sp>
    </p:spTree>
    <p:extLst>
      <p:ext uri="{BB962C8B-B14F-4D97-AF65-F5344CB8AC3E}">
        <p14:creationId xmlns:p14="http://schemas.microsoft.com/office/powerpoint/2010/main" val="304250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Times New Roman (Hebrew)" charset="0"/>
                <a:cs typeface="Times New Roman (Hebrew)" charset="0"/>
              </a:defRPr>
            </a:lvl1pPr>
          </a:lstStyle>
          <a:p>
            <a:pPr>
              <a:defRPr/>
            </a:pPr>
            <a:fld id="{A7BCBE0F-17A8-41B7-83A5-3C2A4AB444C3}" type="slidenum">
              <a:rPr lang="en-US" altLang="en-US"/>
              <a:pPr>
                <a:defRPr/>
              </a:pPr>
              <a:t>‹#›</a:t>
            </a:fld>
            <a:endParaRPr lang="en-US" altLang="en-US"/>
          </a:p>
        </p:txBody>
      </p:sp>
      <p:sp>
        <p:nvSpPr>
          <p:cNvPr id="2" name="TextBox 1"/>
          <p:cNvSpPr txBox="1"/>
          <p:nvPr userDrawn="1"/>
        </p:nvSpPr>
        <p:spPr>
          <a:xfrm>
            <a:off x="6627" y="6493251"/>
            <a:ext cx="4631633" cy="338554"/>
          </a:xfrm>
          <a:prstGeom prst="rect">
            <a:avLst/>
          </a:prstGeom>
          <a:noFill/>
        </p:spPr>
        <p:txBody>
          <a:bodyPr wrap="square" rtlCol="0">
            <a:spAutoFit/>
          </a:body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07425"/>
            <a:ext cx="2333992" cy="3157467"/>
          </a:xfrm>
          <a:prstGeom prst="rect">
            <a:avLst/>
          </a:prstGeom>
        </p:spPr>
      </p:pic>
      <p:sp>
        <p:nvSpPr>
          <p:cNvPr id="4098" name="Text Box 2050"/>
          <p:cNvSpPr txBox="1">
            <a:spLocks noChangeArrowheads="1"/>
          </p:cNvSpPr>
          <p:nvPr/>
        </p:nvSpPr>
        <p:spPr bwMode="auto">
          <a:xfrm>
            <a:off x="303213" y="708143"/>
            <a:ext cx="8645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dirty="0">
                <a:solidFill>
                  <a:schemeClr val="accent2"/>
                </a:solidFill>
                <a:latin typeface="Arial" panose="020B0604020202020204" pitchFamily="34" charset="0"/>
                <a:cs typeface="Arial" panose="020B0604020202020204" pitchFamily="34" charset="0"/>
              </a:rPr>
              <a:t>Introduction to Proteins: </a:t>
            </a:r>
            <a:r>
              <a:rPr lang="en-US" altLang="en-US" sz="4000" b="1" dirty="0">
                <a:solidFill>
                  <a:schemeClr val="accent2"/>
                </a:solidFill>
                <a:latin typeface="Arial" panose="020B0604020202020204" pitchFamily="34" charset="0"/>
                <a:cs typeface="Arial" panose="020B0604020202020204" pitchFamily="34" charset="0"/>
              </a:rPr>
              <a:t>Structure, Function, and Motion</a:t>
            </a:r>
          </a:p>
          <a:p>
            <a:pPr algn="ctr" rtl="0" eaLnBrk="1" hangingPunct="1">
              <a:spcBef>
                <a:spcPct val="50000"/>
              </a:spcBef>
              <a:buFontTx/>
              <a:buNone/>
            </a:pPr>
            <a:r>
              <a:rPr lang="en-US" altLang="en-US" sz="2800" b="1" dirty="0">
                <a:solidFill>
                  <a:schemeClr val="accent2"/>
                </a:solidFill>
                <a:cs typeface="Arial" panose="020B0604020202020204" pitchFamily="34" charset="0"/>
              </a:rPr>
              <a:t>2</a:t>
            </a:r>
            <a:r>
              <a:rPr lang="en-US" altLang="en-US" sz="2800" b="1" baseline="30000" dirty="0">
                <a:solidFill>
                  <a:schemeClr val="accent2"/>
                </a:solidFill>
                <a:cs typeface="Arial" panose="020B0604020202020204" pitchFamily="34" charset="0"/>
              </a:rPr>
              <a:t>nd</a:t>
            </a:r>
            <a:r>
              <a:rPr lang="en-US" altLang="en-US" sz="2800" b="1" dirty="0">
                <a:solidFill>
                  <a:schemeClr val="accent2"/>
                </a:solidFill>
                <a:cs typeface="Arial" panose="020B0604020202020204" pitchFamily="34" charset="0"/>
              </a:rPr>
              <a:t> Edition (</a:t>
            </a:r>
            <a:r>
              <a:rPr lang="en-US" altLang="en-US" sz="2800" b="1" dirty="0" smtClean="0">
                <a:solidFill>
                  <a:schemeClr val="accent2"/>
                </a:solidFill>
                <a:cs typeface="Arial" panose="020B0604020202020204" pitchFamily="34" charset="0"/>
              </a:rPr>
              <a:t>2018)</a:t>
            </a:r>
            <a:endParaRPr lang="en-US" altLang="en-US" sz="2800" b="1" dirty="0">
              <a:solidFill>
                <a:schemeClr val="accent2"/>
              </a:solidFill>
              <a:cs typeface="Arial" panose="020B0604020202020204" pitchFamily="34" charset="0"/>
            </a:endParaRPr>
          </a:p>
          <a:p>
            <a:pPr algn="ctr" rtl="0" eaLnBrk="1" hangingPunct="1">
              <a:spcBef>
                <a:spcPct val="50000"/>
              </a:spcBef>
              <a:buFontTx/>
              <a:buNone/>
            </a:pPr>
            <a:r>
              <a:rPr lang="en-US" altLang="en-US" sz="2800" b="1" dirty="0">
                <a:solidFill>
                  <a:schemeClr val="accent2"/>
                </a:solidFill>
                <a:latin typeface="Arial" panose="020B0604020202020204" pitchFamily="34" charset="0"/>
                <a:cs typeface="Arial" panose="020B0604020202020204" pitchFamily="34" charset="0"/>
              </a:rPr>
              <a:t>Amit Kessel &amp; Nir Ben-Tal</a:t>
            </a:r>
          </a:p>
        </p:txBody>
      </p:sp>
      <p:sp>
        <p:nvSpPr>
          <p:cNvPr id="4100" name="Rectangle 1"/>
          <p:cNvSpPr>
            <a:spLocks noChangeArrowheads="1"/>
          </p:cNvSpPr>
          <p:nvPr/>
        </p:nvSpPr>
        <p:spPr bwMode="auto">
          <a:xfrm>
            <a:off x="53975" y="117475"/>
            <a:ext cx="909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solidFill>
                  <a:srgbClr val="000000"/>
                </a:solidFill>
                <a:latin typeface="Helvetica Neue"/>
                <a:cs typeface="Times New Roman (Hebrew)" panose="02020603050405020304" pitchFamily="18" charset="0"/>
              </a:rPr>
              <a:t>This PPT presentation is provided as suppl. material to the book:</a:t>
            </a:r>
            <a:endParaRPr lang="en-US" altLang="en-US" sz="24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p:cNvGrpSpPr>
            <a:grpSpLocks/>
          </p:cNvGrpSpPr>
          <p:nvPr/>
        </p:nvGrpSpPr>
        <p:grpSpPr bwMode="auto">
          <a:xfrm>
            <a:off x="1798638" y="1698625"/>
            <a:ext cx="5810250" cy="4879975"/>
            <a:chOff x="999" y="314"/>
            <a:chExt cx="3916" cy="3381"/>
          </a:xfrm>
        </p:grpSpPr>
        <p:pic>
          <p:nvPicPr>
            <p:cNvPr id="399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 y="314"/>
              <a:ext cx="3645" cy="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5"/>
            <p:cNvSpPr>
              <a:spLocks noChangeArrowheads="1"/>
            </p:cNvSpPr>
            <p:nvPr/>
          </p:nvSpPr>
          <p:spPr bwMode="auto">
            <a:xfrm>
              <a:off x="2554" y="3097"/>
              <a:ext cx="218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39943" name="Text Box 6"/>
            <p:cNvSpPr txBox="1">
              <a:spLocks noChangeArrowheads="1"/>
            </p:cNvSpPr>
            <p:nvPr/>
          </p:nvSpPr>
          <p:spPr bwMode="auto">
            <a:xfrm>
              <a:off x="2729" y="3105"/>
              <a:ext cx="1787"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000">
                  <a:solidFill>
                    <a:schemeClr val="bg2"/>
                  </a:solidFill>
                  <a:latin typeface="Arial" panose="020B0604020202020204" pitchFamily="34" charset="0"/>
                  <a:cs typeface="Arial" panose="020B0604020202020204" pitchFamily="34" charset="0"/>
                </a:rPr>
                <a:t>Intermembranal Space</a:t>
              </a:r>
            </a:p>
          </p:txBody>
        </p:sp>
        <p:sp>
          <p:nvSpPr>
            <p:cNvPr id="39944" name="Rectangle 7"/>
            <p:cNvSpPr>
              <a:spLocks noChangeArrowheads="1"/>
            </p:cNvSpPr>
            <p:nvPr/>
          </p:nvSpPr>
          <p:spPr bwMode="auto">
            <a:xfrm>
              <a:off x="3821" y="576"/>
              <a:ext cx="813" cy="1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39945" name="Text Box 8"/>
            <p:cNvSpPr txBox="1">
              <a:spLocks noChangeArrowheads="1"/>
            </p:cNvSpPr>
            <p:nvPr/>
          </p:nvSpPr>
          <p:spPr bwMode="auto">
            <a:xfrm>
              <a:off x="3802" y="582"/>
              <a:ext cx="111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600">
                  <a:solidFill>
                    <a:schemeClr val="bg2"/>
                  </a:solidFill>
                  <a:latin typeface="Arial" panose="020B0604020202020204" pitchFamily="34" charset="0"/>
                  <a:cs typeface="Arial" panose="020B0604020202020204" pitchFamily="34" charset="0"/>
                </a:rPr>
                <a:t>Outer membrane</a:t>
              </a:r>
            </a:p>
          </p:txBody>
        </p:sp>
      </p:grpSp>
      <p:sp>
        <p:nvSpPr>
          <p:cNvPr id="39939" name="Text Box 17"/>
          <p:cNvSpPr txBox="1">
            <a:spLocks noChangeArrowheads="1"/>
          </p:cNvSpPr>
          <p:nvPr/>
        </p:nvSpPr>
        <p:spPr bwMode="auto">
          <a:xfrm>
            <a:off x="131763" y="898525"/>
            <a:ext cx="88693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Proteins </a:t>
            </a:r>
            <a:r>
              <a:rPr lang="en-US" altLang="en-US" sz="2600" b="1" dirty="0">
                <a:solidFill>
                  <a:srgbClr val="FF0066"/>
                </a:solidFill>
                <a:latin typeface="Arial" panose="020B0604020202020204" pitchFamily="34" charset="0"/>
                <a:cs typeface="Arial" panose="020B0604020202020204" pitchFamily="34" charset="0"/>
              </a:rPr>
              <a:t>extract energy </a:t>
            </a:r>
            <a:r>
              <a:rPr lang="en-US" altLang="en-US" sz="2600" b="1" dirty="0">
                <a:solidFill>
                  <a:srgbClr val="339933"/>
                </a:solidFill>
                <a:latin typeface="Arial" panose="020B0604020202020204" pitchFamily="34" charset="0"/>
                <a:cs typeface="Arial" panose="020B0604020202020204" pitchFamily="34" charset="0"/>
              </a:rPr>
              <a:t>from foodstuff </a:t>
            </a:r>
          </a:p>
        </p:txBody>
      </p:sp>
      <p:sp>
        <p:nvSpPr>
          <p:cNvPr id="39940"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Energy Transfer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Signal Transduction</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5415" y="1872448"/>
            <a:ext cx="6556985" cy="462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7"/>
          <p:cNvSpPr txBox="1">
            <a:spLocks noChangeArrowheads="1"/>
          </p:cNvSpPr>
          <p:nvPr/>
        </p:nvSpPr>
        <p:spPr bwMode="auto">
          <a:xfrm>
            <a:off x="131763" y="898525"/>
            <a:ext cx="886936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Transducing </a:t>
            </a:r>
            <a:r>
              <a:rPr lang="en-US" altLang="en-US" sz="2600" b="1" dirty="0" smtClean="0">
                <a:solidFill>
                  <a:srgbClr val="FF0066"/>
                </a:solidFill>
                <a:latin typeface="Arial" panose="020B0604020202020204" pitchFamily="34" charset="0"/>
                <a:cs typeface="Arial" panose="020B0604020202020204" pitchFamily="34" charset="0"/>
              </a:rPr>
              <a:t>external signals </a:t>
            </a:r>
            <a:r>
              <a:rPr lang="en-US" altLang="en-US" sz="2600" b="1" dirty="0" smtClean="0">
                <a:solidFill>
                  <a:srgbClr val="339933"/>
                </a:solidFill>
                <a:latin typeface="Arial" panose="020B0604020202020204" pitchFamily="34" charset="0"/>
                <a:cs typeface="Arial" panose="020B0604020202020204" pitchFamily="34" charset="0"/>
              </a:rPr>
              <a:t>into cells requires </a:t>
            </a:r>
            <a:r>
              <a:rPr lang="en-US" altLang="en-US" sz="2600" b="1" dirty="0" smtClean="0">
                <a:solidFill>
                  <a:srgbClr val="FF0066"/>
                </a:solidFill>
                <a:latin typeface="Arial" panose="020B0604020202020204" pitchFamily="34" charset="0"/>
                <a:cs typeface="Arial" panose="020B0604020202020204" pitchFamily="34" charset="0"/>
              </a:rPr>
              <a:t>multiple elements</a:t>
            </a:r>
            <a:r>
              <a:rPr lang="en-US" altLang="en-US" sz="2600" b="1" dirty="0" smtClean="0">
                <a:solidFill>
                  <a:srgbClr val="339933"/>
                </a:solidFill>
                <a:latin typeface="Arial" panose="020B0604020202020204" pitchFamily="34" charset="0"/>
                <a:cs typeface="Arial" panose="020B0604020202020204" pitchFamily="34" charset="0"/>
              </a:rPr>
              <a:t> </a:t>
            </a:r>
            <a:endParaRPr lang="en-US" altLang="en-US" sz="2600" b="1" dirty="0">
              <a:solidFill>
                <a:srgbClr val="3399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a:clrChange>
              <a:clrFrom>
                <a:srgbClr val="FFFAEB"/>
              </a:clrFrom>
              <a:clrTo>
                <a:srgbClr val="FFFAEB">
                  <a:alpha val="0"/>
                </a:srgbClr>
              </a:clrTo>
            </a:clrChange>
            <a:extLst>
              <a:ext uri="{28A0092B-C50C-407E-A947-70E740481C1C}">
                <a14:useLocalDpi xmlns:a14="http://schemas.microsoft.com/office/drawing/2010/main" val="0"/>
              </a:ext>
            </a:extLst>
          </a:blip>
          <a:srcRect l="10628" t="2971" r="10542" b="7886"/>
          <a:stretch>
            <a:fillRect/>
          </a:stretch>
        </p:blipFill>
        <p:spPr bwMode="auto">
          <a:xfrm>
            <a:off x="1837255" y="1791077"/>
            <a:ext cx="5479013" cy="464701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7"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Signal Transduction</a:t>
            </a:r>
          </a:p>
        </p:txBody>
      </p:sp>
      <p:sp>
        <p:nvSpPr>
          <p:cNvPr id="4" name="Text Box 17"/>
          <p:cNvSpPr txBox="1">
            <a:spLocks noChangeArrowheads="1"/>
          </p:cNvSpPr>
          <p:nvPr/>
        </p:nvSpPr>
        <p:spPr bwMode="auto">
          <a:xfrm>
            <a:off x="131763" y="898525"/>
            <a:ext cx="886936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Many of these elements are proteins, e.g. </a:t>
            </a:r>
            <a:r>
              <a:rPr lang="en-US" altLang="en-US" sz="2600" b="1" dirty="0" smtClean="0">
                <a:solidFill>
                  <a:srgbClr val="FF0066"/>
                </a:solidFill>
                <a:latin typeface="Arial" panose="020B0604020202020204" pitchFamily="34" charset="0"/>
                <a:cs typeface="Arial" panose="020B0604020202020204" pitchFamily="34" charset="0"/>
              </a:rPr>
              <a:t>surface receptors</a:t>
            </a:r>
            <a:r>
              <a:rPr lang="en-US" altLang="en-US" sz="2600" b="1" dirty="0" smtClean="0">
                <a:solidFill>
                  <a:srgbClr val="339933"/>
                </a:solidFill>
                <a:latin typeface="Arial" panose="020B0604020202020204" pitchFamily="34" charset="0"/>
                <a:cs typeface="Arial" panose="020B0604020202020204" pitchFamily="34" charset="0"/>
              </a:rPr>
              <a:t> and </a:t>
            </a:r>
            <a:r>
              <a:rPr lang="en-US" altLang="en-US" sz="2600" b="1" dirty="0" smtClean="0">
                <a:solidFill>
                  <a:srgbClr val="FF0066"/>
                </a:solidFill>
                <a:latin typeface="Arial" panose="020B0604020202020204" pitchFamily="34" charset="0"/>
                <a:cs typeface="Arial" panose="020B0604020202020204" pitchFamily="34" charset="0"/>
              </a:rPr>
              <a:t>intracellular enzymes</a:t>
            </a:r>
            <a:endParaRPr lang="en-US" altLang="en-US" sz="2600" b="1"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961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Amit\My Documents\Amit\1-8.jpg"/>
          <p:cNvPicPr>
            <a:picLocks noChangeAspect="1" noChangeArrowheads="1"/>
          </p:cNvPicPr>
          <p:nvPr/>
        </p:nvPicPr>
        <p:blipFill>
          <a:blip r:embed="rId3" cstate="print">
            <a:extLst>
              <a:ext uri="{28A0092B-C50C-407E-A947-70E740481C1C}">
                <a14:useLocalDpi xmlns:a14="http://schemas.microsoft.com/office/drawing/2010/main" val="0"/>
              </a:ext>
            </a:extLst>
          </a:blip>
          <a:srcRect t="3488" b="1756"/>
          <a:stretch>
            <a:fillRect/>
          </a:stretch>
        </p:blipFill>
        <p:spPr bwMode="auto">
          <a:xfrm>
            <a:off x="1977170" y="1701565"/>
            <a:ext cx="5380160" cy="483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4"/>
          <p:cNvSpPr txBox="1">
            <a:spLocks noChangeArrowheads="1"/>
          </p:cNvSpPr>
          <p:nvPr/>
        </p:nvSpPr>
        <p:spPr bwMode="auto">
          <a:xfrm>
            <a:off x="242888" y="896938"/>
            <a:ext cx="8848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rPr>
              <a:t>Immune cells </a:t>
            </a:r>
            <a:r>
              <a:rPr lang="en-US" altLang="en-US" sz="2600" b="1" dirty="0" smtClean="0">
                <a:solidFill>
                  <a:srgbClr val="339933"/>
                </a:solidFill>
                <a:latin typeface="Arial" panose="020B0604020202020204" pitchFamily="34" charset="0"/>
                <a:cs typeface="Arial" panose="020B0604020202020204" pitchFamily="34" charset="0"/>
              </a:rPr>
              <a:t>recognize pathogens using </a:t>
            </a:r>
            <a:r>
              <a:rPr lang="en-US" altLang="en-US" sz="2600" b="1" dirty="0" smtClean="0">
                <a:solidFill>
                  <a:srgbClr val="FF0066"/>
                </a:solidFill>
                <a:latin typeface="Arial" panose="020B0604020202020204" pitchFamily="34" charset="0"/>
                <a:cs typeface="Arial" panose="020B0604020202020204" pitchFamily="34" charset="0"/>
              </a:rPr>
              <a:t>protein receptors</a:t>
            </a:r>
            <a:endParaRPr lang="en-US" altLang="en-US" sz="2600" b="1" dirty="0">
              <a:solidFill>
                <a:srgbClr val="FF0066"/>
              </a:solidFill>
              <a:latin typeface="Arial" panose="020B0604020202020204" pitchFamily="34" charset="0"/>
              <a:cs typeface="Arial" panose="020B0604020202020204" pitchFamily="34" charset="0"/>
            </a:endParaRPr>
          </a:p>
        </p:txBody>
      </p:sp>
      <p:sp>
        <p:nvSpPr>
          <p:cNvPr id="44036"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Defense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152400" y="233363"/>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Building Cells and Tissues</a:t>
            </a:r>
          </a:p>
        </p:txBody>
      </p:sp>
      <p:grpSp>
        <p:nvGrpSpPr>
          <p:cNvPr id="46083" name="Group 4"/>
          <p:cNvGrpSpPr>
            <a:grpSpLocks/>
          </p:cNvGrpSpPr>
          <p:nvPr/>
        </p:nvGrpSpPr>
        <p:grpSpPr bwMode="auto">
          <a:xfrm>
            <a:off x="1310419" y="1037492"/>
            <a:ext cx="6532685" cy="5437921"/>
            <a:chOff x="1258032" y="997928"/>
            <a:chExt cx="7005638" cy="5705475"/>
          </a:xfrm>
        </p:grpSpPr>
        <p:pic>
          <p:nvPicPr>
            <p:cNvPr id="46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32" y="997928"/>
              <a:ext cx="700563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050820" y="1564665"/>
              <a:ext cx="1212850" cy="43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050820" y="3914165"/>
              <a:ext cx="1212850" cy="43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descr="C:\Documents and Settings\Amit\My Documents\Amit\Book\1_Revised_draft\CH1\Figures\Source files\1-10.jpg"/>
          <p:cNvPicPr>
            <a:picLocks noChangeAspect="1" noChangeArrowheads="1"/>
          </p:cNvPicPr>
          <p:nvPr/>
        </p:nvPicPr>
        <p:blipFill>
          <a:blip r:embed="rId3">
            <a:extLst>
              <a:ext uri="{28A0092B-C50C-407E-A947-70E740481C1C}">
                <a14:useLocalDpi xmlns:a14="http://schemas.microsoft.com/office/drawing/2010/main" val="0"/>
              </a:ext>
            </a:extLst>
          </a:blip>
          <a:srcRect l="10712" t="6972" r="8858" b="6660"/>
          <a:stretch>
            <a:fillRect/>
          </a:stretch>
        </p:blipFill>
        <p:spPr bwMode="auto">
          <a:xfrm>
            <a:off x="757238" y="3597275"/>
            <a:ext cx="21336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1" name="Group 4"/>
          <p:cNvGrpSpPr>
            <a:grpSpLocks/>
          </p:cNvGrpSpPr>
          <p:nvPr/>
        </p:nvGrpSpPr>
        <p:grpSpPr bwMode="auto">
          <a:xfrm>
            <a:off x="1389063" y="2905125"/>
            <a:ext cx="6721475" cy="287338"/>
            <a:chOff x="731" y="3291"/>
            <a:chExt cx="4234" cy="181"/>
          </a:xfrm>
        </p:grpSpPr>
        <p:sp>
          <p:nvSpPr>
            <p:cNvPr id="50185" name="Line 5"/>
            <p:cNvSpPr>
              <a:spLocks noChangeShapeType="1"/>
            </p:cNvSpPr>
            <p:nvPr/>
          </p:nvSpPr>
          <p:spPr bwMode="auto">
            <a:xfrm>
              <a:off x="731" y="3381"/>
              <a:ext cx="423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86" name="Oval 6"/>
            <p:cNvSpPr>
              <a:spLocks noChangeArrowheads="1"/>
            </p:cNvSpPr>
            <p:nvPr/>
          </p:nvSpPr>
          <p:spPr bwMode="auto">
            <a:xfrm>
              <a:off x="816" y="3291"/>
              <a:ext cx="176" cy="170"/>
            </a:xfrm>
            <a:prstGeom prst="ellipse">
              <a:avLst/>
            </a:prstGeom>
            <a:solidFill>
              <a:schemeClr val="accent1"/>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87" name="Oval 7"/>
            <p:cNvSpPr>
              <a:spLocks noChangeArrowheads="1"/>
            </p:cNvSpPr>
            <p:nvPr/>
          </p:nvSpPr>
          <p:spPr bwMode="auto">
            <a:xfrm>
              <a:off x="1157" y="3291"/>
              <a:ext cx="176" cy="170"/>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88" name="Oval 8"/>
            <p:cNvSpPr>
              <a:spLocks noChangeArrowheads="1"/>
            </p:cNvSpPr>
            <p:nvPr/>
          </p:nvSpPr>
          <p:spPr bwMode="auto">
            <a:xfrm>
              <a:off x="1461" y="3291"/>
              <a:ext cx="176" cy="170"/>
            </a:xfrm>
            <a:prstGeom prst="ellipse">
              <a:avLst/>
            </a:prstGeom>
            <a:solidFill>
              <a:srgbClr val="6666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89" name="Oval 9"/>
            <p:cNvSpPr>
              <a:spLocks noChangeArrowheads="1"/>
            </p:cNvSpPr>
            <p:nvPr/>
          </p:nvSpPr>
          <p:spPr bwMode="auto">
            <a:xfrm>
              <a:off x="1802" y="3291"/>
              <a:ext cx="176" cy="170"/>
            </a:xfrm>
            <a:prstGeom prst="ellipse">
              <a:avLst/>
            </a:prstGeom>
            <a:solidFill>
              <a:srgbClr val="FF99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0" name="Oval 10"/>
            <p:cNvSpPr>
              <a:spLocks noChangeArrowheads="1"/>
            </p:cNvSpPr>
            <p:nvPr/>
          </p:nvSpPr>
          <p:spPr bwMode="auto">
            <a:xfrm>
              <a:off x="2154" y="3296"/>
              <a:ext cx="176" cy="170"/>
            </a:xfrm>
            <a:prstGeom prst="ellipse">
              <a:avLst/>
            </a:prstGeom>
            <a:solidFill>
              <a:srgbClr val="993366"/>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1" name="Oval 11"/>
            <p:cNvSpPr>
              <a:spLocks noChangeArrowheads="1"/>
            </p:cNvSpPr>
            <p:nvPr/>
          </p:nvSpPr>
          <p:spPr bwMode="auto">
            <a:xfrm>
              <a:off x="2495" y="3296"/>
              <a:ext cx="176" cy="170"/>
            </a:xfrm>
            <a:prstGeom prst="ellipse">
              <a:avLst/>
            </a:prstGeom>
            <a:solidFill>
              <a:srgbClr val="00FF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2" name="Oval 12"/>
            <p:cNvSpPr>
              <a:spLocks noChangeArrowheads="1"/>
            </p:cNvSpPr>
            <p:nvPr/>
          </p:nvSpPr>
          <p:spPr bwMode="auto">
            <a:xfrm>
              <a:off x="2799" y="3296"/>
              <a:ext cx="176" cy="170"/>
            </a:xfrm>
            <a:prstGeom prst="ellipse">
              <a:avLst/>
            </a:prstGeom>
            <a:solidFill>
              <a:srgbClr val="3366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3" name="Oval 13"/>
            <p:cNvSpPr>
              <a:spLocks noChangeArrowheads="1"/>
            </p:cNvSpPr>
            <p:nvPr/>
          </p:nvSpPr>
          <p:spPr bwMode="auto">
            <a:xfrm>
              <a:off x="3140" y="3296"/>
              <a:ext cx="176" cy="170"/>
            </a:xfrm>
            <a:prstGeom prst="ellipse">
              <a:avLst/>
            </a:prstGeom>
            <a:solidFill>
              <a:srgbClr val="FF00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4" name="Oval 14"/>
            <p:cNvSpPr>
              <a:spLocks noChangeArrowheads="1"/>
            </p:cNvSpPr>
            <p:nvPr/>
          </p:nvSpPr>
          <p:spPr bwMode="auto">
            <a:xfrm>
              <a:off x="3482" y="3302"/>
              <a:ext cx="176" cy="170"/>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5" name="Oval 15"/>
            <p:cNvSpPr>
              <a:spLocks noChangeArrowheads="1"/>
            </p:cNvSpPr>
            <p:nvPr/>
          </p:nvSpPr>
          <p:spPr bwMode="auto">
            <a:xfrm>
              <a:off x="3823" y="3302"/>
              <a:ext cx="176" cy="170"/>
            </a:xfrm>
            <a:prstGeom prst="ellipse">
              <a:avLst/>
            </a:prstGeom>
            <a:solidFill>
              <a:srgbClr val="FF99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6" name="Oval 16"/>
            <p:cNvSpPr>
              <a:spLocks noChangeArrowheads="1"/>
            </p:cNvSpPr>
            <p:nvPr/>
          </p:nvSpPr>
          <p:spPr bwMode="auto">
            <a:xfrm>
              <a:off x="4127" y="3302"/>
              <a:ext cx="176" cy="170"/>
            </a:xfrm>
            <a:prstGeom prst="ellipse">
              <a:avLst/>
            </a:prstGeom>
            <a:solidFill>
              <a:srgbClr val="993366"/>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50197" name="Oval 17"/>
            <p:cNvSpPr>
              <a:spLocks noChangeArrowheads="1"/>
            </p:cNvSpPr>
            <p:nvPr/>
          </p:nvSpPr>
          <p:spPr bwMode="auto">
            <a:xfrm>
              <a:off x="4468" y="3302"/>
              <a:ext cx="176" cy="170"/>
            </a:xfrm>
            <a:prstGeom prst="ellipse">
              <a:avLst/>
            </a:prstGeom>
            <a:solidFill>
              <a:srgbClr val="FF00FF"/>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grpSp>
      <p:sp>
        <p:nvSpPr>
          <p:cNvPr id="50182" name="Line 18"/>
          <p:cNvSpPr>
            <a:spLocks noChangeShapeType="1"/>
          </p:cNvSpPr>
          <p:nvPr/>
        </p:nvSpPr>
        <p:spPr bwMode="auto">
          <a:xfrm flipH="1">
            <a:off x="2755900" y="3471863"/>
            <a:ext cx="668338" cy="59213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3" name="Line 19"/>
          <p:cNvSpPr>
            <a:spLocks noChangeShapeType="1"/>
          </p:cNvSpPr>
          <p:nvPr/>
        </p:nvSpPr>
        <p:spPr bwMode="auto">
          <a:xfrm flipV="1">
            <a:off x="3462338" y="5076825"/>
            <a:ext cx="1449387" cy="31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0184" name="Picture 23" descr="C:\Documents and Settings\Amit\My Documents\Amit\Book\English\CH1 - Introduction\Figures\1-10_right.png"/>
          <p:cNvPicPr>
            <a:picLocks noChangeAspect="1" noChangeArrowheads="1"/>
          </p:cNvPicPr>
          <p:nvPr/>
        </p:nvPicPr>
        <p:blipFill>
          <a:blip r:embed="rId4">
            <a:extLst>
              <a:ext uri="{28A0092B-C50C-407E-A947-70E740481C1C}">
                <a14:useLocalDpi xmlns:a14="http://schemas.microsoft.com/office/drawing/2010/main" val="0"/>
              </a:ext>
            </a:extLst>
          </a:blip>
          <a:srcRect l="8963" t="4762" r="7027" b="7330"/>
          <a:stretch>
            <a:fillRect/>
          </a:stretch>
        </p:blipFill>
        <p:spPr bwMode="auto">
          <a:xfrm>
            <a:off x="5286375" y="3625850"/>
            <a:ext cx="30226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152400" y="1290638"/>
            <a:ext cx="8991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Each protein is built from </a:t>
            </a:r>
            <a:r>
              <a:rPr lang="en-US" altLang="en-US" sz="2600" b="1" dirty="0" smtClean="0">
                <a:solidFill>
                  <a:srgbClr val="FF0066"/>
                </a:solidFill>
                <a:latin typeface="Arial" panose="020B0604020202020204" pitchFamily="34" charset="0"/>
                <a:cs typeface="Arial" panose="020B0604020202020204" pitchFamily="34" charset="0"/>
              </a:rPr>
              <a:t>a chain of amino acids </a:t>
            </a:r>
            <a:r>
              <a:rPr lang="en-US" altLang="en-US" sz="2600" b="1" dirty="0" smtClean="0">
                <a:solidFill>
                  <a:srgbClr val="339933"/>
                </a:solidFill>
                <a:latin typeface="Arial" panose="020B0604020202020204" pitchFamily="34" charset="0"/>
                <a:cs typeface="Arial" panose="020B0604020202020204" pitchFamily="34" charset="0"/>
              </a:rPr>
              <a:t>that folds into a </a:t>
            </a:r>
            <a:r>
              <a:rPr lang="en-US" altLang="en-US" sz="2600" b="1" dirty="0" smtClean="0">
                <a:solidFill>
                  <a:srgbClr val="FF0066"/>
                </a:solidFill>
                <a:latin typeface="Arial" panose="020B0604020202020204" pitchFamily="34" charset="0"/>
                <a:cs typeface="Arial" panose="020B0604020202020204" pitchFamily="34" charset="0"/>
              </a:rPr>
              <a:t>3D structure </a:t>
            </a:r>
            <a:r>
              <a:rPr lang="en-US" altLang="en-US" sz="2600" b="1" dirty="0" smtClean="0">
                <a:solidFill>
                  <a:srgbClr val="339933"/>
                </a:solidFill>
                <a:latin typeface="Arial" panose="020B0604020202020204" pitchFamily="34" charset="0"/>
                <a:cs typeface="Arial" panose="020B0604020202020204" pitchFamily="34" charset="0"/>
              </a:rPr>
              <a:t>due to </a:t>
            </a:r>
            <a:r>
              <a:rPr lang="en-US" altLang="en-US" sz="2600" b="1" dirty="0" smtClean="0">
                <a:solidFill>
                  <a:srgbClr val="FF0066"/>
                </a:solidFill>
                <a:latin typeface="Arial" panose="020B0604020202020204" pitchFamily="34" charset="0"/>
                <a:cs typeface="Arial" panose="020B0604020202020204" pitchFamily="34" charset="0"/>
              </a:rPr>
              <a:t>attraction and repulsion forces</a:t>
            </a:r>
            <a:endParaRPr lang="en-US" altLang="en-US" sz="2600" b="1" dirty="0">
              <a:solidFill>
                <a:srgbClr val="FF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Proteins’ </a:t>
            </a:r>
            <a:r>
              <a:rPr lang="en-US" altLang="en-US" b="1" dirty="0">
                <a:solidFill>
                  <a:srgbClr val="3333CC"/>
                </a:solidFill>
                <a:latin typeface="Arial" panose="020B0604020202020204" pitchFamily="34" charset="0"/>
                <a:cs typeface="Arial" panose="020B0604020202020204" pitchFamily="34" charset="0"/>
              </a:rPr>
              <a:t>functionality results from their </a:t>
            </a:r>
            <a:r>
              <a:rPr lang="en-US" altLang="en-US" b="1" dirty="0" smtClean="0">
                <a:solidFill>
                  <a:srgbClr val="3333CC"/>
                </a:solidFill>
                <a:latin typeface="Arial" panose="020B0604020202020204" pitchFamily="34" charset="0"/>
                <a:cs typeface="Arial" panose="020B0604020202020204" pitchFamily="34" charset="0"/>
              </a:rPr>
              <a:t>chemical and structural complexity</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31763" y="1481870"/>
            <a:ext cx="9012237"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action of </a:t>
            </a:r>
            <a:r>
              <a:rPr lang="en-US" altLang="en-US" sz="2600" b="1" dirty="0" smtClean="0">
                <a:solidFill>
                  <a:srgbClr val="339933"/>
                </a:solidFill>
                <a:latin typeface="Arial" panose="020B0604020202020204" pitchFamily="34" charset="0"/>
                <a:cs typeface="Arial" panose="020B0604020202020204" pitchFamily="34" charset="0"/>
              </a:rPr>
              <a:t>all </a:t>
            </a:r>
            <a:r>
              <a:rPr lang="en-US" altLang="en-US" sz="2600" b="1" dirty="0">
                <a:solidFill>
                  <a:srgbClr val="339933"/>
                </a:solidFill>
                <a:latin typeface="Arial" panose="020B0604020202020204" pitchFamily="34" charset="0"/>
                <a:cs typeface="Arial" panose="020B0604020202020204" pitchFamily="34" charset="0"/>
              </a:rPr>
              <a:t>proteins involves </a:t>
            </a:r>
            <a:r>
              <a:rPr lang="en-US" altLang="en-US" sz="2600" b="1" dirty="0" smtClean="0">
                <a:solidFill>
                  <a:srgbClr val="FF0066"/>
                </a:solidFill>
                <a:latin typeface="Arial" panose="020B0604020202020204" pitchFamily="34" charset="0"/>
                <a:cs typeface="Arial" panose="020B0604020202020204" pitchFamily="34" charset="0"/>
              </a:rPr>
              <a:t>ligand binding</a:t>
            </a:r>
            <a:r>
              <a:rPr lang="en-US" altLang="en-US" sz="2600" b="1" dirty="0" smtClean="0">
                <a:solidFill>
                  <a:srgbClr val="339933"/>
                </a:solidFill>
                <a:latin typeface="Arial" panose="020B0604020202020204" pitchFamily="34" charset="0"/>
                <a:cs typeface="Arial" panose="020B0604020202020204" pitchFamily="34" charset="0"/>
              </a:rPr>
              <a:t>:</a:t>
            </a:r>
            <a:endParaRPr lang="en-US" altLang="en-US" sz="2600" b="1" dirty="0">
              <a:solidFill>
                <a:srgbClr val="339933"/>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Enzyme-substrate</a:t>
            </a:r>
            <a:endParaRPr lang="en-US" altLang="en-US" sz="2200" dirty="0">
              <a:solidFill>
                <a:srgbClr val="000000"/>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Receptor-hormone/neurotransmitter</a:t>
            </a:r>
            <a:endParaRPr lang="en-US" altLang="en-US" sz="2200" dirty="0">
              <a:solidFill>
                <a:srgbClr val="000000"/>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G-protein-GTP</a:t>
            </a: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Histone-DNA</a:t>
            </a:r>
            <a:endParaRPr lang="en-US" altLang="en-US" sz="2200" dirty="0">
              <a:solidFill>
                <a:srgbClr val="000000"/>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Hemoglobin-O</a:t>
            </a:r>
            <a:r>
              <a:rPr lang="en-US" altLang="en-US" sz="2200" baseline="-25000" dirty="0" smtClean="0">
                <a:solidFill>
                  <a:srgbClr val="000000"/>
                </a:solidFill>
                <a:latin typeface="Arial" panose="020B0604020202020204" pitchFamily="34" charset="0"/>
                <a:cs typeface="Arial" panose="020B0604020202020204" pitchFamily="34" charset="0"/>
              </a:rPr>
              <a:t>2</a:t>
            </a: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Channel/transporter-ion/solute</a:t>
            </a: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Cytoskeleton proteins</a:t>
            </a:r>
          </a:p>
          <a:p>
            <a:pPr lvl="1" algn="l" rtl="0" eaLnBrk="1" hangingPunct="1">
              <a:spcBef>
                <a:spcPct val="50000"/>
              </a:spcBef>
              <a:buFont typeface="Wingdings" panose="05000000000000000000" pitchFamily="2" charset="2"/>
              <a:buChar char="Ø"/>
            </a:pPr>
            <a:r>
              <a:rPr lang="en-US" altLang="en-US" sz="2200" dirty="0" smtClean="0">
                <a:solidFill>
                  <a:srgbClr val="000000"/>
                </a:solidFill>
                <a:latin typeface="Arial" panose="020B0604020202020204" pitchFamily="34" charset="0"/>
                <a:cs typeface="Arial" panose="020B0604020202020204" pitchFamily="34" charset="0"/>
              </a:rPr>
              <a:t>Extracellular proteins</a:t>
            </a:r>
            <a:endParaRPr lang="en-US" alt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581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Proteins’ </a:t>
            </a:r>
            <a:r>
              <a:rPr lang="en-US" altLang="en-US" b="1" dirty="0">
                <a:solidFill>
                  <a:schemeClr val="accent2"/>
                </a:solidFill>
                <a:latin typeface="Arial" panose="020B0604020202020204" pitchFamily="34" charset="0"/>
                <a:cs typeface="Arial" panose="020B0604020202020204" pitchFamily="34" charset="0"/>
              </a:rPr>
              <a:t>functionality results from their </a:t>
            </a:r>
            <a:r>
              <a:rPr lang="en-US" altLang="en-US" b="1" dirty="0" smtClean="0">
                <a:solidFill>
                  <a:schemeClr val="accent2"/>
                </a:solidFill>
                <a:latin typeface="Arial" panose="020B0604020202020204" pitchFamily="34" charset="0"/>
                <a:cs typeface="Arial" panose="020B0604020202020204" pitchFamily="34" charset="0"/>
              </a:rPr>
              <a:t>chemical and structural complexity</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152400" y="1290638"/>
            <a:ext cx="8848725"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Ligand binding occurs at specific </a:t>
            </a:r>
            <a:r>
              <a:rPr lang="en-US" altLang="en-US" sz="2600" b="1" dirty="0" smtClean="0">
                <a:solidFill>
                  <a:srgbClr val="FF0066"/>
                </a:solidFill>
                <a:latin typeface="Arial" panose="020B0604020202020204" pitchFamily="34" charset="0"/>
                <a:cs typeface="Arial" panose="020B0604020202020204" pitchFamily="34" charset="0"/>
              </a:rPr>
              <a:t>proteins sites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 binding involves </a:t>
            </a:r>
            <a:r>
              <a:rPr lang="en-US" altLang="en-US" sz="2600" b="1" dirty="0" smtClean="0">
                <a:solidFill>
                  <a:srgbClr val="FF0066"/>
                </a:solidFill>
                <a:latin typeface="Arial" panose="020B0604020202020204" pitchFamily="34" charset="0"/>
                <a:cs typeface="Arial" panose="020B0604020202020204" pitchFamily="34" charset="0"/>
              </a:rPr>
              <a:t>non-covalent interactions </a:t>
            </a:r>
            <a:r>
              <a:rPr lang="en-US" altLang="en-US" sz="2600" b="1" dirty="0" smtClean="0">
                <a:solidFill>
                  <a:srgbClr val="339933"/>
                </a:solidFill>
                <a:latin typeface="Arial" panose="020B0604020202020204" pitchFamily="34" charset="0"/>
                <a:cs typeface="Arial" panose="020B0604020202020204" pitchFamily="34" charset="0"/>
              </a:rPr>
              <a:t>of ligand with </a:t>
            </a:r>
            <a:r>
              <a:rPr lang="en-US" altLang="en-US" sz="2600" b="1" dirty="0" smtClean="0">
                <a:solidFill>
                  <a:srgbClr val="FF0066"/>
                </a:solidFill>
                <a:latin typeface="Arial" panose="020B0604020202020204" pitchFamily="34" charset="0"/>
                <a:cs typeface="Arial" panose="020B0604020202020204" pitchFamily="34" charset="0"/>
              </a:rPr>
              <a:t>amino acids </a:t>
            </a:r>
            <a:r>
              <a:rPr lang="en-US" altLang="en-US" sz="2600" b="1" dirty="0" smtClean="0">
                <a:solidFill>
                  <a:srgbClr val="339933"/>
                </a:solidFill>
                <a:latin typeface="Arial" panose="020B0604020202020204" pitchFamily="34" charset="0"/>
                <a:cs typeface="Arial" panose="020B0604020202020204" pitchFamily="34" charset="0"/>
              </a:rPr>
              <a:t>in the binding site</a:t>
            </a:r>
          </a:p>
        </p:txBody>
      </p:sp>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14"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15"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Proteins’ </a:t>
            </a:r>
            <a:r>
              <a:rPr lang="en-US" altLang="en-US" b="1" dirty="0">
                <a:solidFill>
                  <a:srgbClr val="3333CC"/>
                </a:solidFill>
                <a:latin typeface="Arial" panose="020B0604020202020204" pitchFamily="34" charset="0"/>
                <a:cs typeface="Arial" panose="020B0604020202020204" pitchFamily="34" charset="0"/>
              </a:rPr>
              <a:t>functionality results from their </a:t>
            </a:r>
            <a:r>
              <a:rPr lang="en-US" altLang="en-US" b="1" dirty="0" smtClean="0">
                <a:solidFill>
                  <a:srgbClr val="3333CC"/>
                </a:solidFill>
                <a:latin typeface="Arial" panose="020B0604020202020204" pitchFamily="34" charset="0"/>
                <a:cs typeface="Arial" panose="020B0604020202020204" pitchFamily="34" charset="0"/>
              </a:rPr>
              <a:t>chemical and structural complexity</a:t>
            </a:r>
            <a:endParaRPr lang="en-US" altLang="en-US" b="1" dirty="0">
              <a:solidFill>
                <a:srgbClr val="3333CC"/>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In </a:t>
            </a:r>
            <a:r>
              <a:rPr lang="en-US" altLang="en-US" sz="2600" b="1" dirty="0" smtClean="0">
                <a:solidFill>
                  <a:srgbClr val="FF0066"/>
                </a:solidFill>
                <a:latin typeface="Arial" panose="020B0604020202020204" pitchFamily="34" charset="0"/>
                <a:cs typeface="Arial" panose="020B0604020202020204" pitchFamily="34" charset="0"/>
              </a:rPr>
              <a:t>enzymes</a:t>
            </a:r>
            <a:r>
              <a:rPr lang="en-US" altLang="en-US" sz="2600" b="1" dirty="0" smtClean="0">
                <a:solidFill>
                  <a:srgbClr val="339933"/>
                </a:solidFill>
                <a:latin typeface="Arial" panose="020B0604020202020204" pitchFamily="34" charset="0"/>
                <a:cs typeface="Arial" panose="020B0604020202020204" pitchFamily="34" charset="0"/>
              </a:rPr>
              <a:t>, the amino acids within the binding site change the ligand (</a:t>
            </a:r>
            <a:r>
              <a:rPr lang="en-US" altLang="en-US" sz="2600" b="1" dirty="0" smtClean="0">
                <a:solidFill>
                  <a:srgbClr val="FF0066"/>
                </a:solidFill>
                <a:latin typeface="Arial" panose="020B0604020202020204" pitchFamily="34" charset="0"/>
                <a:cs typeface="Arial" panose="020B0604020202020204" pitchFamily="34" charset="0"/>
              </a:rPr>
              <a:t>substrate</a:t>
            </a:r>
            <a:r>
              <a:rPr lang="en-US" altLang="en-US" sz="2600" b="1" dirty="0" smtClean="0">
                <a:solidFill>
                  <a:srgbClr val="339933"/>
                </a:solidFill>
                <a:latin typeface="Arial" panose="020B0604020202020204" pitchFamily="34" charset="0"/>
                <a:cs typeface="Arial" panose="020B0604020202020204" pitchFamily="34" charset="0"/>
              </a:rPr>
              <a:t>) chemically</a:t>
            </a:r>
            <a:endParaRPr lang="en-US" altLang="en-US" sz="2600" b="1" dirty="0">
              <a:solidFill>
                <a:srgbClr val="FF0066"/>
              </a:solidFill>
              <a:latin typeface="Arial" panose="020B0604020202020204" pitchFamily="34" charset="0"/>
              <a:cs typeface="Arial" panose="020B0604020202020204" pitchFamily="34" charset="0"/>
            </a:endParaRPr>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5"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6"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
        <p:nvSpPr>
          <p:cNvPr id="27"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Tree>
    <p:extLst>
      <p:ext uri="{BB962C8B-B14F-4D97-AF65-F5344CB8AC3E}">
        <p14:creationId xmlns:p14="http://schemas.microsoft.com/office/powerpoint/2010/main" val="3782189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4"/>
          <p:cNvSpPr txBox="1">
            <a:spLocks noChangeArrowheads="1"/>
          </p:cNvSpPr>
          <p:nvPr/>
        </p:nvSpPr>
        <p:spPr bwMode="auto">
          <a:xfrm>
            <a:off x="152400" y="223838"/>
            <a:ext cx="8848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Proteins’ </a:t>
            </a:r>
            <a:r>
              <a:rPr lang="en-US" altLang="en-US" b="1" dirty="0">
                <a:solidFill>
                  <a:srgbClr val="3333CC"/>
                </a:solidFill>
                <a:latin typeface="Arial" panose="020B0604020202020204" pitchFamily="34" charset="0"/>
                <a:cs typeface="Arial" panose="020B0604020202020204" pitchFamily="34" charset="0"/>
              </a:rPr>
              <a:t>functionality results from their </a:t>
            </a:r>
            <a:r>
              <a:rPr lang="en-US" altLang="en-US" b="1" dirty="0" smtClean="0">
                <a:solidFill>
                  <a:srgbClr val="3333CC"/>
                </a:solidFill>
                <a:latin typeface="Arial" panose="020B0604020202020204" pitchFamily="34" charset="0"/>
                <a:cs typeface="Arial" panose="020B0604020202020204" pitchFamily="34" charset="0"/>
              </a:rPr>
              <a:t>chemical and structural complexity</a:t>
            </a:r>
            <a:endParaRPr lang="en-US" altLang="en-US" b="1" dirty="0">
              <a:solidFill>
                <a:srgbClr val="3333CC"/>
              </a:solidFill>
              <a:latin typeface="Arial" panose="020B0604020202020204" pitchFamily="34" charset="0"/>
              <a:cs typeface="Arial" panose="020B0604020202020204" pitchFamily="34" charset="0"/>
            </a:endParaRPr>
          </a:p>
        </p:txBody>
      </p:sp>
      <p:sp>
        <p:nvSpPr>
          <p:cNvPr id="32771" name="Text Box 4"/>
          <p:cNvSpPr txBox="1">
            <a:spLocks noChangeArrowheads="1"/>
          </p:cNvSpPr>
          <p:nvPr/>
        </p:nvSpPr>
        <p:spPr bwMode="auto">
          <a:xfrm>
            <a:off x="152400" y="1290638"/>
            <a:ext cx="8848725"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u="sng" dirty="0" smtClean="0">
                <a:solidFill>
                  <a:srgbClr val="339933"/>
                </a:solidFill>
                <a:latin typeface="Arial" panose="020B0604020202020204" pitchFamily="34" charset="0"/>
                <a:cs typeface="Arial" panose="020B0604020202020204" pitchFamily="34" charset="0"/>
              </a:rPr>
              <a:t>Each protein</a:t>
            </a:r>
            <a:r>
              <a:rPr lang="en-US" altLang="en-US" sz="2600" b="1" dirty="0" smtClean="0">
                <a:solidFill>
                  <a:srgbClr val="339933"/>
                </a:solidFill>
                <a:latin typeface="Arial" panose="020B0604020202020204" pitchFamily="34" charset="0"/>
                <a:cs typeface="Arial" panose="020B0604020202020204" pitchFamily="34" charset="0"/>
              </a:rPr>
              <a:t>: </a:t>
            </a:r>
          </a:p>
          <a:p>
            <a:pPr marL="400050" lvl="1" indent="0" algn="l" rtl="0" eaLnBrk="1" hangingPunct="1">
              <a:spcBef>
                <a:spcPct val="50000"/>
              </a:spcBef>
              <a:buFontTx/>
              <a:buNone/>
            </a:pPr>
            <a:r>
              <a:rPr lang="en-US" altLang="en-US" sz="2600" dirty="0" smtClean="0">
                <a:solidFill>
                  <a:srgbClr val="000000"/>
                </a:solidFill>
                <a:latin typeface="Arial" panose="020B0604020202020204" pitchFamily="34" charset="0"/>
                <a:cs typeface="Arial" panose="020B0604020202020204" pitchFamily="34" charset="0"/>
              </a:rPr>
              <a:t>Different amino acid sequence </a:t>
            </a:r>
            <a:r>
              <a:rPr lang="en-US" altLang="en-US" sz="2600" dirty="0">
                <a:solidFill>
                  <a:srgbClr val="000000"/>
                </a:solidFill>
                <a:latin typeface="Arial" panose="020B0604020202020204" pitchFamily="34" charset="0"/>
                <a:cs typeface="Arial" panose="020B0604020202020204" pitchFamily="34" charset="0"/>
              </a:rPr>
              <a:t>→</a:t>
            </a:r>
            <a:r>
              <a:rPr lang="en-US" altLang="en-US" sz="2600" dirty="0" smtClean="0">
                <a:solidFill>
                  <a:srgbClr val="000000"/>
                </a:solidFill>
                <a:latin typeface="Arial" panose="020B0604020202020204" pitchFamily="34" charset="0"/>
                <a:cs typeface="Arial" panose="020B0604020202020204" pitchFamily="34" charset="0"/>
              </a:rPr>
              <a:t> different 3D structure </a:t>
            </a:r>
            <a:r>
              <a:rPr lang="en-US" altLang="en-US" sz="2600" dirty="0">
                <a:solidFill>
                  <a:srgbClr val="000000"/>
                </a:solidFill>
                <a:latin typeface="Arial" panose="020B0604020202020204" pitchFamily="34" charset="0"/>
                <a:cs typeface="Arial" panose="020B0604020202020204" pitchFamily="34" charset="0"/>
              </a:rPr>
              <a:t>→ </a:t>
            </a:r>
            <a:r>
              <a:rPr lang="en-US" altLang="en-US" sz="2600" dirty="0" smtClean="0">
                <a:solidFill>
                  <a:srgbClr val="000000"/>
                </a:solidFill>
                <a:latin typeface="Arial" panose="020B0604020202020204" pitchFamily="34" charset="0"/>
                <a:cs typeface="Arial" panose="020B0604020202020204" pitchFamily="34" charset="0"/>
              </a:rPr>
              <a:t>different binding/catalytic sites</a:t>
            </a:r>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l="9216" t="24117" r="7451" b="14314"/>
          <a:stretch>
            <a:fillRect/>
          </a:stretch>
        </p:blipFill>
        <p:spPr bwMode="auto">
          <a:xfrm>
            <a:off x="174625" y="2809024"/>
            <a:ext cx="44418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4">
            <a:extLst>
              <a:ext uri="{28A0092B-C50C-407E-A947-70E740481C1C}">
                <a14:useLocalDpi xmlns:a14="http://schemas.microsoft.com/office/drawing/2010/main" val="0"/>
              </a:ext>
            </a:extLst>
          </a:blip>
          <a:srcRect l="18431" t="23923" r="14706" b="22745"/>
          <a:stretch>
            <a:fillRect/>
          </a:stretch>
        </p:blipFill>
        <p:spPr bwMode="auto">
          <a:xfrm>
            <a:off x="5375275" y="3642461"/>
            <a:ext cx="3209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5"/>
          <p:cNvSpPr>
            <a:spLocks noChangeArrowheads="1"/>
          </p:cNvSpPr>
          <p:nvPr/>
        </p:nvSpPr>
        <p:spPr bwMode="auto">
          <a:xfrm>
            <a:off x="1592263" y="3645636"/>
            <a:ext cx="1743075" cy="16081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5" name="Oval 6"/>
          <p:cNvSpPr>
            <a:spLocks noChangeArrowheads="1"/>
          </p:cNvSpPr>
          <p:nvPr/>
        </p:nvSpPr>
        <p:spPr bwMode="auto">
          <a:xfrm>
            <a:off x="4929188" y="2891574"/>
            <a:ext cx="4029075" cy="38020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a:endParaRPr>
          </a:p>
        </p:txBody>
      </p:sp>
      <p:sp>
        <p:nvSpPr>
          <p:cNvPr id="26" name="Line 7"/>
          <p:cNvSpPr>
            <a:spLocks noChangeShapeType="1"/>
          </p:cNvSpPr>
          <p:nvPr/>
        </p:nvSpPr>
        <p:spPr bwMode="auto">
          <a:xfrm flipV="1">
            <a:off x="2489200" y="2883636"/>
            <a:ext cx="4233863"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
        <p:nvSpPr>
          <p:cNvPr id="27" name="Line 8"/>
          <p:cNvSpPr>
            <a:spLocks noChangeShapeType="1"/>
          </p:cNvSpPr>
          <p:nvPr/>
        </p:nvSpPr>
        <p:spPr bwMode="auto">
          <a:xfrm>
            <a:off x="2395538" y="5261711"/>
            <a:ext cx="3938587" cy="13636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Tree>
    <p:extLst>
      <p:ext uri="{BB962C8B-B14F-4D97-AF65-F5344CB8AC3E}">
        <p14:creationId xmlns:p14="http://schemas.microsoft.com/office/powerpoint/2010/main" val="519621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050"/>
          <p:cNvSpPr txBox="1">
            <a:spLocks noChangeArrowheads="1"/>
          </p:cNvSpPr>
          <p:nvPr/>
        </p:nvSpPr>
        <p:spPr bwMode="auto">
          <a:xfrm>
            <a:off x="303213" y="1889125"/>
            <a:ext cx="86455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6000">
                <a:latin typeface="Arial" panose="020B0604020202020204" pitchFamily="34" charset="0"/>
                <a:cs typeface="Arial" panose="020B0604020202020204" pitchFamily="34" charset="0"/>
              </a:rPr>
              <a:t>Chapter 1:</a:t>
            </a:r>
          </a:p>
          <a:p>
            <a:pPr algn="ctr" rtl="0" eaLnBrk="1" hangingPunct="1">
              <a:spcBef>
                <a:spcPct val="50000"/>
              </a:spcBef>
              <a:buFontTx/>
              <a:buNone/>
            </a:pPr>
            <a:r>
              <a:rPr lang="en-US" altLang="en-US" sz="6600">
                <a:latin typeface="Arial" panose="020B0604020202020204" pitchFamily="34" charset="0"/>
                <a:cs typeface="Arial" panose="020B0604020202020204" pitchFamily="34" charset="0"/>
              </a:rPr>
              <a:t>Introduction</a:t>
            </a:r>
            <a:endParaRPr lang="en-US" altLang="en-US" sz="6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26"/>
          <p:cNvSpPr txBox="1">
            <a:spLocks noChangeArrowheads="1"/>
          </p:cNvSpPr>
          <p:nvPr/>
        </p:nvSpPr>
        <p:spPr bwMode="auto">
          <a:xfrm>
            <a:off x="152400" y="1217613"/>
            <a:ext cx="89916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Non-covalent interactions:</a:t>
            </a:r>
          </a:p>
          <a:p>
            <a:pPr lvl="1" algn="l" rtl="0" eaLnBrk="1" hangingPunct="1">
              <a:spcBef>
                <a:spcPct val="50000"/>
              </a:spcBef>
              <a:buFont typeface="Wingdings" panose="05000000000000000000" pitchFamily="2" charset="2"/>
              <a:buChar char="Ø"/>
              <a:defRPr/>
            </a:pPr>
            <a:r>
              <a:rPr lang="en-US" altLang="en-US" sz="2600" dirty="0" smtClean="0">
                <a:solidFill>
                  <a:srgbClr val="000000"/>
                </a:solidFill>
                <a:latin typeface="Times New Roman"/>
                <a:cs typeface="Arial" panose="020B0604020202020204" pitchFamily="34" charset="0"/>
              </a:rPr>
              <a:t>Drive the </a:t>
            </a:r>
            <a:r>
              <a:rPr lang="en-US" altLang="en-US" sz="2600" b="1" dirty="0" smtClean="0">
                <a:solidFill>
                  <a:srgbClr val="FF0066"/>
                </a:solidFill>
                <a:latin typeface="Times New Roman"/>
                <a:cs typeface="Arial" panose="020B0604020202020204" pitchFamily="34" charset="0"/>
              </a:rPr>
              <a:t>folding</a:t>
            </a:r>
            <a:r>
              <a:rPr lang="en-US" altLang="en-US" sz="2600" dirty="0" smtClean="0">
                <a:solidFill>
                  <a:srgbClr val="000000"/>
                </a:solidFill>
                <a:latin typeface="Times New Roman"/>
                <a:cs typeface="Arial" panose="020B0604020202020204" pitchFamily="34" charset="0"/>
              </a:rPr>
              <a:t> of the protein chain into a specific 3D structure</a:t>
            </a:r>
          </a:p>
          <a:p>
            <a:pPr lvl="1" algn="l" rtl="0" eaLnBrk="1" hangingPunct="1">
              <a:spcBef>
                <a:spcPct val="50000"/>
              </a:spcBef>
              <a:buFont typeface="Wingdings" panose="05000000000000000000" pitchFamily="2" charset="2"/>
              <a:buChar char="Ø"/>
              <a:defRPr/>
            </a:pPr>
            <a:r>
              <a:rPr lang="en-US" altLang="en-US" sz="2600" dirty="0">
                <a:solidFill>
                  <a:srgbClr val="000000"/>
                </a:solidFill>
                <a:cs typeface="Arial" panose="020B0604020202020204" pitchFamily="34" charset="0"/>
              </a:rPr>
              <a:t>Drive the </a:t>
            </a:r>
            <a:r>
              <a:rPr lang="en-US" altLang="en-US" sz="2600" b="1" dirty="0">
                <a:solidFill>
                  <a:srgbClr val="FF0066"/>
                </a:solidFill>
                <a:cs typeface="Arial" panose="020B0604020202020204" pitchFamily="34" charset="0"/>
              </a:rPr>
              <a:t>binding</a:t>
            </a:r>
            <a:r>
              <a:rPr lang="en-US" altLang="en-US" sz="2600" dirty="0">
                <a:solidFill>
                  <a:srgbClr val="FF0066"/>
                </a:solidFill>
                <a:cs typeface="Arial" panose="020B0604020202020204" pitchFamily="34" charset="0"/>
              </a:rPr>
              <a:t> </a:t>
            </a:r>
            <a:r>
              <a:rPr lang="en-US" altLang="en-US" sz="2600" b="1" dirty="0">
                <a:solidFill>
                  <a:srgbClr val="FF0066"/>
                </a:solidFill>
                <a:cs typeface="Arial" panose="020B0604020202020204" pitchFamily="34" charset="0"/>
              </a:rPr>
              <a:t>of ligands </a:t>
            </a:r>
            <a:r>
              <a:rPr lang="en-US" altLang="en-US" sz="2600" dirty="0">
                <a:solidFill>
                  <a:srgbClr val="000000"/>
                </a:solidFill>
                <a:cs typeface="Arial" panose="020B0604020202020204" pitchFamily="34" charset="0"/>
              </a:rPr>
              <a:t>(substrate, hormone, messenger, allosteric modulator) to a binding/catalytic site in the </a:t>
            </a:r>
            <a:r>
              <a:rPr lang="en-US" altLang="en-US" sz="2600" dirty="0" smtClean="0">
                <a:solidFill>
                  <a:srgbClr val="000000"/>
                </a:solidFill>
                <a:cs typeface="Arial" panose="020B0604020202020204" pitchFamily="34" charset="0"/>
              </a:rPr>
              <a:t>proteins</a:t>
            </a:r>
            <a:endParaRPr lang="en-US" altLang="en-US" sz="2600" dirty="0">
              <a:solidFill>
                <a:srgbClr val="000000"/>
              </a:solidFill>
              <a:cs typeface="Arial" panose="020B0604020202020204" pitchFamily="34" charset="0"/>
            </a:endParaRPr>
          </a:p>
        </p:txBody>
      </p:sp>
      <p:sp>
        <p:nvSpPr>
          <p:cNvPr id="36867" name="Text Box 9"/>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Non-covalent interactions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4" name="Picture 2" descr="C:\Documents and Settings\Amit\My Documents\Amit\Book\1_Revised_draft\CH1\Figures\Source files\1-10.jpg"/>
          <p:cNvPicPr>
            <a:picLocks noChangeAspect="1" noChangeArrowheads="1"/>
          </p:cNvPicPr>
          <p:nvPr/>
        </p:nvPicPr>
        <p:blipFill>
          <a:blip r:embed="rId3" cstate="print">
            <a:extLst>
              <a:ext uri="{28A0092B-C50C-407E-A947-70E740481C1C}">
                <a14:useLocalDpi xmlns:a14="http://schemas.microsoft.com/office/drawing/2010/main" val="0"/>
              </a:ext>
            </a:extLst>
          </a:blip>
          <a:srcRect l="10712" t="6972" r="8858" b="6660"/>
          <a:stretch>
            <a:fillRect/>
          </a:stretch>
        </p:blipFill>
        <p:spPr bwMode="auto">
          <a:xfrm>
            <a:off x="1249607" y="3998676"/>
            <a:ext cx="2042891" cy="252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rcRect l="9216" t="24117" r="7451" b="14314"/>
          <a:stretch>
            <a:fillRect/>
          </a:stretch>
        </p:blipFill>
        <p:spPr bwMode="auto">
          <a:xfrm>
            <a:off x="4462830" y="3998676"/>
            <a:ext cx="3718873" cy="27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364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14"/>
          <p:cNvGrpSpPr>
            <a:grpSpLocks/>
          </p:cNvGrpSpPr>
          <p:nvPr/>
        </p:nvGrpSpPr>
        <p:grpSpPr bwMode="auto">
          <a:xfrm>
            <a:off x="161925" y="3424238"/>
            <a:ext cx="8839200" cy="2465387"/>
            <a:chOff x="672" y="701"/>
            <a:chExt cx="4320" cy="1151"/>
          </a:xfrm>
        </p:grpSpPr>
        <p:pic>
          <p:nvPicPr>
            <p:cNvPr id="58373" name="Picture 12" descr="ch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701"/>
              <a:ext cx="4320" cy="9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4" name="Text Box 13"/>
            <p:cNvSpPr txBox="1">
              <a:spLocks noChangeArrowheads="1"/>
            </p:cNvSpPr>
            <p:nvPr/>
          </p:nvSpPr>
          <p:spPr bwMode="auto">
            <a:xfrm>
              <a:off x="1612" y="1637"/>
              <a:ext cx="177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b="1">
                  <a:cs typeface="Times New Roman (Hebrew)" panose="02020603050405020304" pitchFamily="18" charset="0"/>
                </a:rPr>
                <a:t>Strength: ≤ 10 kcal/mole</a:t>
              </a:r>
            </a:p>
          </p:txBody>
        </p:sp>
      </p:grpSp>
      <p:sp>
        <p:nvSpPr>
          <p:cNvPr id="58371" name="Text Box 2"/>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Non-covalent interactions</a:t>
            </a:r>
          </a:p>
        </p:txBody>
      </p:sp>
      <p:sp>
        <p:nvSpPr>
          <p:cNvPr id="58372" name="Text Box 16"/>
          <p:cNvSpPr txBox="1">
            <a:spLocks noChangeArrowheads="1"/>
          </p:cNvSpPr>
          <p:nvPr/>
        </p:nvSpPr>
        <p:spPr bwMode="auto">
          <a:xfrm>
            <a:off x="76200" y="971550"/>
            <a:ext cx="9067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Much </a:t>
            </a:r>
            <a:r>
              <a:rPr lang="en-US" altLang="en-US" sz="2600" b="1" dirty="0">
                <a:solidFill>
                  <a:srgbClr val="FF0066"/>
                </a:solidFill>
                <a:latin typeface="Arial" panose="020B0604020202020204" pitchFamily="34" charset="0"/>
                <a:cs typeface="Arial" panose="020B0604020202020204" pitchFamily="34" charset="0"/>
              </a:rPr>
              <a:t>weaker</a:t>
            </a:r>
            <a:r>
              <a:rPr lang="en-US" altLang="en-US" sz="2600" b="1" dirty="0">
                <a:solidFill>
                  <a:srgbClr val="339933"/>
                </a:solidFill>
                <a:latin typeface="Arial" panose="020B0604020202020204" pitchFamily="34" charset="0"/>
                <a:cs typeface="Arial" panose="020B0604020202020204" pitchFamily="34" charset="0"/>
              </a:rPr>
              <a:t> than covalent bonds </a:t>
            </a:r>
          </a:p>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Make biomolecules </a:t>
            </a:r>
            <a:r>
              <a:rPr lang="en-US" altLang="en-US" sz="2600" b="1" dirty="0">
                <a:solidFill>
                  <a:srgbClr val="FF0066"/>
                </a:solidFill>
                <a:latin typeface="Arial" panose="020B0604020202020204" pitchFamily="34" charset="0"/>
                <a:cs typeface="Arial" panose="020B0604020202020204" pitchFamily="34" charset="0"/>
              </a:rPr>
              <a:t>flexible</a:t>
            </a:r>
            <a:r>
              <a:rPr lang="en-US" altLang="en-US" sz="2600" b="1" dirty="0">
                <a:solidFill>
                  <a:srgbClr val="339933"/>
                </a:solidFill>
                <a:latin typeface="Arial" panose="020B0604020202020204" pitchFamily="34" charset="0"/>
                <a:cs typeface="Arial" panose="020B0604020202020204" pitchFamily="34" charset="0"/>
              </a:rPr>
              <a:t>, and allow them to interact </a:t>
            </a:r>
            <a:r>
              <a:rPr lang="en-US" altLang="en-US" sz="2600" b="1" dirty="0">
                <a:solidFill>
                  <a:srgbClr val="FF0066"/>
                </a:solidFill>
                <a:latin typeface="Arial" panose="020B0604020202020204" pitchFamily="34" charset="0"/>
                <a:cs typeface="Arial" panose="020B0604020202020204" pitchFamily="34" charset="0"/>
              </a:rPr>
              <a:t>reversibly</a:t>
            </a:r>
            <a:r>
              <a:rPr lang="en-US" altLang="en-US" sz="2600" b="1" dirty="0">
                <a:solidFill>
                  <a:srgbClr val="339933"/>
                </a:solidFill>
                <a:latin typeface="Arial" panose="020B0604020202020204" pitchFamily="34" charset="0"/>
                <a:cs typeface="Arial" panose="020B0604020202020204" pitchFamily="34" charset="0"/>
              </a:rPr>
              <a:t> with each other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p:cNvPicPr>
            <a:picLocks noChangeAspect="1"/>
          </p:cNvPicPr>
          <p:nvPr/>
        </p:nvPicPr>
        <p:blipFill>
          <a:blip r:embed="rId3">
            <a:extLst>
              <a:ext uri="{28A0092B-C50C-407E-A947-70E740481C1C}">
                <a14:useLocalDpi xmlns:a14="http://schemas.microsoft.com/office/drawing/2010/main" val="0"/>
              </a:ext>
            </a:extLst>
          </a:blip>
          <a:srcRect l="17999" t="24332" r="37952" b="24777"/>
          <a:stretch>
            <a:fillRect/>
          </a:stretch>
        </p:blipFill>
        <p:spPr bwMode="auto">
          <a:xfrm>
            <a:off x="770183" y="1751377"/>
            <a:ext cx="69723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52400" y="223838"/>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Non-covalent interactions</a:t>
            </a:r>
          </a:p>
        </p:txBody>
      </p:sp>
      <p:sp>
        <p:nvSpPr>
          <p:cNvPr id="5" name="Text Box 16"/>
          <p:cNvSpPr txBox="1">
            <a:spLocks noChangeArrowheads="1"/>
          </p:cNvSpPr>
          <p:nvPr/>
        </p:nvSpPr>
        <p:spPr bwMode="auto">
          <a:xfrm>
            <a:off x="76200" y="971550"/>
            <a:ext cx="906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Most types are </a:t>
            </a:r>
            <a:r>
              <a:rPr lang="en-US" altLang="en-US" sz="2600" b="1" dirty="0" smtClean="0">
                <a:solidFill>
                  <a:srgbClr val="FF0066"/>
                </a:solidFill>
                <a:latin typeface="Arial" panose="020B0604020202020204" pitchFamily="34" charset="0"/>
                <a:cs typeface="Arial" panose="020B0604020202020204" pitchFamily="34" charset="0"/>
              </a:rPr>
              <a:t>electrostatic</a:t>
            </a:r>
            <a:endParaRPr lang="en-US" altLang="en-US" sz="2600" b="1" dirty="0">
              <a:solidFill>
                <a:srgbClr val="FF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0419" name="Text Box 4"/>
          <p:cNvSpPr txBox="1">
            <a:spLocks noChangeArrowheads="1"/>
          </p:cNvSpPr>
          <p:nvPr/>
        </p:nvSpPr>
        <p:spPr bwMode="auto">
          <a:xfrm>
            <a:off x="-69850" y="5791200"/>
            <a:ext cx="21939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rPr>
              <a:t>Dipole-dipole:</a:t>
            </a:r>
          </a:p>
        </p:txBody>
      </p:sp>
      <p:sp>
        <p:nvSpPr>
          <p:cNvPr id="60420" name="Text Box 4"/>
          <p:cNvSpPr txBox="1">
            <a:spLocks noChangeArrowheads="1"/>
          </p:cNvSpPr>
          <p:nvPr/>
        </p:nvSpPr>
        <p:spPr bwMode="auto">
          <a:xfrm>
            <a:off x="2154238" y="3116263"/>
            <a:ext cx="13144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Charge</a:t>
            </a:r>
          </a:p>
        </p:txBody>
      </p:sp>
      <p:sp>
        <p:nvSpPr>
          <p:cNvPr id="60421" name="Text Box 21"/>
          <p:cNvSpPr txBox="1">
            <a:spLocks noChangeArrowheads="1"/>
          </p:cNvSpPr>
          <p:nvPr/>
        </p:nvSpPr>
        <p:spPr bwMode="auto">
          <a:xfrm>
            <a:off x="4251325" y="3116263"/>
            <a:ext cx="14081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Dipole</a:t>
            </a:r>
          </a:p>
        </p:txBody>
      </p:sp>
      <p:sp>
        <p:nvSpPr>
          <p:cNvPr id="60422" name="Text Box 4"/>
          <p:cNvSpPr txBox="1">
            <a:spLocks noChangeArrowheads="1"/>
          </p:cNvSpPr>
          <p:nvPr/>
        </p:nvSpPr>
        <p:spPr bwMode="auto">
          <a:xfrm>
            <a:off x="-26988" y="3736975"/>
            <a:ext cx="2193926"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rPr>
              <a:t>Charge-dipole:</a:t>
            </a:r>
          </a:p>
        </p:txBody>
      </p:sp>
      <p:sp>
        <p:nvSpPr>
          <p:cNvPr id="60423" name="Text Box 4"/>
          <p:cNvSpPr txBox="1">
            <a:spLocks noChangeArrowheads="1"/>
          </p:cNvSpPr>
          <p:nvPr/>
        </p:nvSpPr>
        <p:spPr bwMode="auto">
          <a:xfrm>
            <a:off x="2230438" y="1143000"/>
            <a:ext cx="13890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Charge 1</a:t>
            </a:r>
          </a:p>
        </p:txBody>
      </p:sp>
      <p:sp>
        <p:nvSpPr>
          <p:cNvPr id="60424" name="Line 12"/>
          <p:cNvSpPr>
            <a:spLocks noChangeShapeType="1"/>
          </p:cNvSpPr>
          <p:nvPr/>
        </p:nvSpPr>
        <p:spPr bwMode="auto">
          <a:xfrm flipH="1">
            <a:off x="3097213" y="2022475"/>
            <a:ext cx="941387"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5" name="Text Box 21"/>
          <p:cNvSpPr txBox="1">
            <a:spLocks noChangeArrowheads="1"/>
          </p:cNvSpPr>
          <p:nvPr/>
        </p:nvSpPr>
        <p:spPr bwMode="auto">
          <a:xfrm>
            <a:off x="3898900" y="1143000"/>
            <a:ext cx="14097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Charge 2</a:t>
            </a:r>
          </a:p>
        </p:txBody>
      </p:sp>
      <p:sp>
        <p:nvSpPr>
          <p:cNvPr id="60426" name="Text Box 4"/>
          <p:cNvSpPr txBox="1">
            <a:spLocks noChangeArrowheads="1"/>
          </p:cNvSpPr>
          <p:nvPr/>
        </p:nvSpPr>
        <p:spPr bwMode="auto">
          <a:xfrm>
            <a:off x="-22225" y="1778000"/>
            <a:ext cx="22971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rPr>
              <a:t>Charge-charge:</a:t>
            </a:r>
          </a:p>
        </p:txBody>
      </p:sp>
      <p:sp>
        <p:nvSpPr>
          <p:cNvPr id="60427" name="Oval 19"/>
          <p:cNvSpPr>
            <a:spLocks noChangeArrowheads="1"/>
          </p:cNvSpPr>
          <p:nvPr/>
        </p:nvSpPr>
        <p:spPr bwMode="auto">
          <a:xfrm>
            <a:off x="2509838" y="1778000"/>
            <a:ext cx="479425" cy="47148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28" name="Text Box 5"/>
          <p:cNvSpPr txBox="1">
            <a:spLocks noChangeArrowheads="1"/>
          </p:cNvSpPr>
          <p:nvPr/>
        </p:nvSpPr>
        <p:spPr bwMode="auto">
          <a:xfrm>
            <a:off x="2470150" y="1746250"/>
            <a:ext cx="561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panose="02020603050405020304" pitchFamily="18" charset="0"/>
                <a:sym typeface="Symbol" panose="05050102010706020507" pitchFamily="18" charset="2"/>
              </a:rPr>
              <a:t>+</a:t>
            </a:r>
            <a:endParaRPr lang="en-US" altLang="en-US" sz="2800" b="1">
              <a:solidFill>
                <a:schemeClr val="tx2"/>
              </a:solidFill>
              <a:cs typeface="Times New Roman (Hebrew)" panose="02020603050405020304" pitchFamily="18" charset="0"/>
            </a:endParaRPr>
          </a:p>
        </p:txBody>
      </p:sp>
      <p:sp>
        <p:nvSpPr>
          <p:cNvPr id="60429" name="Oval 19"/>
          <p:cNvSpPr>
            <a:spLocks noChangeArrowheads="1"/>
          </p:cNvSpPr>
          <p:nvPr/>
        </p:nvSpPr>
        <p:spPr bwMode="auto">
          <a:xfrm>
            <a:off x="4227513" y="1781175"/>
            <a:ext cx="481012" cy="471488"/>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30" name="Line 12"/>
          <p:cNvSpPr>
            <a:spLocks noChangeShapeType="1"/>
          </p:cNvSpPr>
          <p:nvPr/>
        </p:nvSpPr>
        <p:spPr bwMode="auto">
          <a:xfrm flipH="1">
            <a:off x="3095625" y="3963988"/>
            <a:ext cx="941388"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Oval 19"/>
          <p:cNvSpPr>
            <a:spLocks noChangeArrowheads="1"/>
          </p:cNvSpPr>
          <p:nvPr/>
        </p:nvSpPr>
        <p:spPr bwMode="auto">
          <a:xfrm>
            <a:off x="2508250" y="371951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32" name="Oval 19"/>
          <p:cNvSpPr>
            <a:spLocks noChangeArrowheads="1"/>
          </p:cNvSpPr>
          <p:nvPr/>
        </p:nvSpPr>
        <p:spPr bwMode="auto">
          <a:xfrm>
            <a:off x="4225925" y="3722688"/>
            <a:ext cx="481013" cy="471487"/>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33" name="Text Box 5"/>
          <p:cNvSpPr txBox="1">
            <a:spLocks noChangeArrowheads="1"/>
          </p:cNvSpPr>
          <p:nvPr/>
        </p:nvSpPr>
        <p:spPr bwMode="auto">
          <a:xfrm>
            <a:off x="4186238" y="1703388"/>
            <a:ext cx="5635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panose="02020603050405020304" pitchFamily="18" charset="0"/>
                <a:sym typeface="Symbol" panose="05050102010706020507" pitchFamily="18" charset="2"/>
              </a:rPr>
              <a:t>-</a:t>
            </a:r>
            <a:endParaRPr lang="en-US" altLang="en-US" sz="2800" b="1">
              <a:solidFill>
                <a:schemeClr val="tx2"/>
              </a:solidFill>
              <a:cs typeface="Times New Roman (Hebrew)" panose="02020603050405020304" pitchFamily="18" charset="0"/>
            </a:endParaRPr>
          </a:p>
        </p:txBody>
      </p:sp>
      <p:sp>
        <p:nvSpPr>
          <p:cNvPr id="60434" name="Oval 19"/>
          <p:cNvSpPr>
            <a:spLocks noChangeArrowheads="1"/>
          </p:cNvSpPr>
          <p:nvPr/>
        </p:nvSpPr>
        <p:spPr bwMode="auto">
          <a:xfrm>
            <a:off x="5138738" y="371951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35" name="Line 9"/>
          <p:cNvSpPr>
            <a:spLocks noChangeShapeType="1"/>
          </p:cNvSpPr>
          <p:nvPr/>
        </p:nvSpPr>
        <p:spPr bwMode="auto">
          <a:xfrm>
            <a:off x="4694238" y="3954463"/>
            <a:ext cx="455612" cy="793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6" name="Text Box 11"/>
          <p:cNvSpPr txBox="1">
            <a:spLocks noChangeArrowheads="1"/>
          </p:cNvSpPr>
          <p:nvPr/>
        </p:nvSpPr>
        <p:spPr bwMode="auto">
          <a:xfrm>
            <a:off x="4224338" y="371157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37" name="Text Box 5"/>
          <p:cNvSpPr txBox="1">
            <a:spLocks noChangeArrowheads="1"/>
          </p:cNvSpPr>
          <p:nvPr/>
        </p:nvSpPr>
        <p:spPr bwMode="auto">
          <a:xfrm>
            <a:off x="5111750" y="3705225"/>
            <a:ext cx="5635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38" name="Text Box 5"/>
          <p:cNvSpPr txBox="1">
            <a:spLocks noChangeArrowheads="1"/>
          </p:cNvSpPr>
          <p:nvPr/>
        </p:nvSpPr>
        <p:spPr bwMode="auto">
          <a:xfrm>
            <a:off x="2463800" y="3692525"/>
            <a:ext cx="5635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solidFill>
                  <a:schemeClr val="tx2"/>
                </a:solidFill>
                <a:cs typeface="Times New Roman (Hebrew)" panose="02020603050405020304" pitchFamily="18" charset="0"/>
                <a:sym typeface="Symbol" panose="05050102010706020507" pitchFamily="18" charset="2"/>
              </a:rPr>
              <a:t>+</a:t>
            </a:r>
            <a:endParaRPr lang="en-US" altLang="en-US" sz="2800" b="1">
              <a:solidFill>
                <a:schemeClr val="tx2"/>
              </a:solidFill>
              <a:cs typeface="Times New Roman (Hebrew)" panose="02020603050405020304" pitchFamily="18" charset="0"/>
            </a:endParaRPr>
          </a:p>
        </p:txBody>
      </p:sp>
      <p:sp>
        <p:nvSpPr>
          <p:cNvPr id="60439" name="Text Box 21"/>
          <p:cNvSpPr txBox="1">
            <a:spLocks noChangeArrowheads="1"/>
          </p:cNvSpPr>
          <p:nvPr/>
        </p:nvSpPr>
        <p:spPr bwMode="auto">
          <a:xfrm>
            <a:off x="5021263" y="5230813"/>
            <a:ext cx="1409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Dipole 2</a:t>
            </a:r>
          </a:p>
        </p:txBody>
      </p:sp>
      <p:sp>
        <p:nvSpPr>
          <p:cNvPr id="60440" name="Oval 19"/>
          <p:cNvSpPr>
            <a:spLocks noChangeArrowheads="1"/>
          </p:cNvSpPr>
          <p:nvPr/>
        </p:nvSpPr>
        <p:spPr bwMode="auto">
          <a:xfrm>
            <a:off x="4997450" y="5838825"/>
            <a:ext cx="479425" cy="469900"/>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41" name="Oval 19"/>
          <p:cNvSpPr>
            <a:spLocks noChangeArrowheads="1"/>
          </p:cNvSpPr>
          <p:nvPr/>
        </p:nvSpPr>
        <p:spPr bwMode="auto">
          <a:xfrm>
            <a:off x="5908675" y="5834063"/>
            <a:ext cx="481013"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42" name="Line 9"/>
          <p:cNvSpPr>
            <a:spLocks noChangeShapeType="1"/>
          </p:cNvSpPr>
          <p:nvPr/>
        </p:nvSpPr>
        <p:spPr bwMode="auto">
          <a:xfrm>
            <a:off x="5465763" y="6070600"/>
            <a:ext cx="455612" cy="635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43" name="Text Box 11"/>
          <p:cNvSpPr txBox="1">
            <a:spLocks noChangeArrowheads="1"/>
          </p:cNvSpPr>
          <p:nvPr/>
        </p:nvSpPr>
        <p:spPr bwMode="auto">
          <a:xfrm>
            <a:off x="4995863" y="5827713"/>
            <a:ext cx="560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44" name="Text Box 5"/>
          <p:cNvSpPr txBox="1">
            <a:spLocks noChangeArrowheads="1"/>
          </p:cNvSpPr>
          <p:nvPr/>
        </p:nvSpPr>
        <p:spPr bwMode="auto">
          <a:xfrm>
            <a:off x="5883275" y="5821363"/>
            <a:ext cx="563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45" name="Text Box 21"/>
          <p:cNvSpPr txBox="1">
            <a:spLocks noChangeArrowheads="1"/>
          </p:cNvSpPr>
          <p:nvPr/>
        </p:nvSpPr>
        <p:spPr bwMode="auto">
          <a:xfrm>
            <a:off x="2501900" y="5230813"/>
            <a:ext cx="1409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339966"/>
                </a:solidFill>
                <a:cs typeface="Times New Roman (Hebrew)" panose="02020603050405020304" pitchFamily="18" charset="0"/>
              </a:rPr>
              <a:t>Dipole 1</a:t>
            </a:r>
          </a:p>
        </p:txBody>
      </p:sp>
      <p:sp>
        <p:nvSpPr>
          <p:cNvPr id="60446" name="Oval 19"/>
          <p:cNvSpPr>
            <a:spLocks noChangeArrowheads="1"/>
          </p:cNvSpPr>
          <p:nvPr/>
        </p:nvSpPr>
        <p:spPr bwMode="auto">
          <a:xfrm>
            <a:off x="2476500" y="5838825"/>
            <a:ext cx="481013" cy="469900"/>
          </a:xfrm>
          <a:prstGeom prst="ellips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47" name="Oval 19"/>
          <p:cNvSpPr>
            <a:spLocks noChangeArrowheads="1"/>
          </p:cNvSpPr>
          <p:nvPr/>
        </p:nvSpPr>
        <p:spPr bwMode="auto">
          <a:xfrm>
            <a:off x="3389313" y="5834063"/>
            <a:ext cx="479425" cy="471487"/>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endParaRPr lang="en-US" altLang="en-US" sz="2400">
              <a:cs typeface="Times New Roman (Hebrew)" panose="02020603050405020304" pitchFamily="18" charset="0"/>
            </a:endParaRPr>
          </a:p>
        </p:txBody>
      </p:sp>
      <p:sp>
        <p:nvSpPr>
          <p:cNvPr id="60448" name="Line 9"/>
          <p:cNvSpPr>
            <a:spLocks noChangeShapeType="1"/>
          </p:cNvSpPr>
          <p:nvPr/>
        </p:nvSpPr>
        <p:spPr bwMode="auto">
          <a:xfrm>
            <a:off x="2944813" y="6070600"/>
            <a:ext cx="455612" cy="635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49" name="Text Box 11"/>
          <p:cNvSpPr txBox="1">
            <a:spLocks noChangeArrowheads="1"/>
          </p:cNvSpPr>
          <p:nvPr/>
        </p:nvSpPr>
        <p:spPr bwMode="auto">
          <a:xfrm>
            <a:off x="2474913" y="5827713"/>
            <a:ext cx="560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50" name="Text Box 5"/>
          <p:cNvSpPr txBox="1">
            <a:spLocks noChangeArrowheads="1"/>
          </p:cNvSpPr>
          <p:nvPr/>
        </p:nvSpPr>
        <p:spPr bwMode="auto">
          <a:xfrm>
            <a:off x="3362325" y="5821363"/>
            <a:ext cx="563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sym typeface="Symbol" panose="05050102010706020507" pitchFamily="18" charset="2"/>
              </a:rPr>
              <a:t></a:t>
            </a:r>
            <a:r>
              <a:rPr lang="en-US" altLang="en-US" sz="2400" b="1">
                <a:solidFill>
                  <a:schemeClr val="tx2"/>
                </a:solidFill>
                <a:cs typeface="Times New Roman (Hebrew)" panose="02020603050405020304" pitchFamily="18" charset="0"/>
                <a:sym typeface="Symbol" panose="05050102010706020507" pitchFamily="18" charset="2"/>
              </a:rPr>
              <a:t>+</a:t>
            </a:r>
            <a:endParaRPr lang="en-US" altLang="en-US" sz="2400" b="1">
              <a:solidFill>
                <a:schemeClr val="tx2"/>
              </a:solidFill>
              <a:cs typeface="Times New Roman (Hebrew)" panose="02020603050405020304" pitchFamily="18" charset="0"/>
            </a:endParaRPr>
          </a:p>
        </p:txBody>
      </p:sp>
      <p:sp>
        <p:nvSpPr>
          <p:cNvPr id="60451" name="Line 12"/>
          <p:cNvSpPr>
            <a:spLocks noChangeShapeType="1"/>
          </p:cNvSpPr>
          <p:nvPr/>
        </p:nvSpPr>
        <p:spPr bwMode="auto">
          <a:xfrm flipH="1">
            <a:off x="3911600" y="6067425"/>
            <a:ext cx="941388" cy="3175"/>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452" name="Group 38"/>
          <p:cNvGrpSpPr>
            <a:grpSpLocks/>
          </p:cNvGrpSpPr>
          <p:nvPr/>
        </p:nvGrpSpPr>
        <p:grpSpPr bwMode="auto">
          <a:xfrm>
            <a:off x="6511925" y="1360488"/>
            <a:ext cx="2471738" cy="1325562"/>
            <a:chOff x="6560647" y="1164213"/>
            <a:chExt cx="2472744" cy="1326525"/>
          </a:xfrm>
        </p:grpSpPr>
        <p:pic>
          <p:nvPicPr>
            <p:cNvPr id="60465" name="Picture 39"/>
            <p:cNvPicPr>
              <a:picLocks noChangeAspect="1"/>
            </p:cNvPicPr>
            <p:nvPr/>
          </p:nvPicPr>
          <p:blipFill>
            <a:blip r:embed="rId3">
              <a:extLst>
                <a:ext uri="{28A0092B-C50C-407E-A947-70E740481C1C}">
                  <a14:useLocalDpi xmlns:a14="http://schemas.microsoft.com/office/drawing/2010/main" val="0"/>
                </a:ext>
              </a:extLst>
            </a:blip>
            <a:srcRect l="43170" t="23019" r="37825" b="58847"/>
            <a:stretch>
              <a:fillRect/>
            </a:stretch>
          </p:blipFill>
          <p:spPr bwMode="auto">
            <a:xfrm>
              <a:off x="6560647" y="1164213"/>
              <a:ext cx="2472744" cy="13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6" name="Line 12"/>
            <p:cNvSpPr>
              <a:spLocks noChangeShapeType="1"/>
            </p:cNvSpPr>
            <p:nvPr/>
          </p:nvSpPr>
          <p:spPr bwMode="auto">
            <a:xfrm flipH="1">
              <a:off x="7561430" y="1823710"/>
              <a:ext cx="941247" cy="3237"/>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53" name="Group 41"/>
          <p:cNvGrpSpPr>
            <a:grpSpLocks/>
          </p:cNvGrpSpPr>
          <p:nvPr/>
        </p:nvGrpSpPr>
        <p:grpSpPr bwMode="auto">
          <a:xfrm>
            <a:off x="6492875" y="3292475"/>
            <a:ext cx="2705100" cy="1211263"/>
            <a:chOff x="6542467" y="3096587"/>
            <a:chExt cx="2704197" cy="1210615"/>
          </a:xfrm>
        </p:grpSpPr>
        <p:pic>
          <p:nvPicPr>
            <p:cNvPr id="60461" name="Picture 42"/>
            <p:cNvPicPr>
              <a:picLocks noChangeAspect="1"/>
            </p:cNvPicPr>
            <p:nvPr/>
          </p:nvPicPr>
          <p:blipFill>
            <a:blip r:embed="rId4">
              <a:extLst>
                <a:ext uri="{28A0092B-C50C-407E-A947-70E740481C1C}">
                  <a14:useLocalDpi xmlns:a14="http://schemas.microsoft.com/office/drawing/2010/main" val="0"/>
                </a:ext>
              </a:extLst>
            </a:blip>
            <a:srcRect l="46140" t="28300" r="34361" b="55150"/>
            <a:stretch>
              <a:fillRect/>
            </a:stretch>
          </p:blipFill>
          <p:spPr bwMode="auto">
            <a:xfrm>
              <a:off x="6542467" y="3096587"/>
              <a:ext cx="2537138" cy="121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2" name="Line 12"/>
            <p:cNvSpPr>
              <a:spLocks noChangeShapeType="1"/>
            </p:cNvSpPr>
            <p:nvPr/>
          </p:nvSpPr>
          <p:spPr bwMode="auto">
            <a:xfrm flipH="1">
              <a:off x="7503049" y="3698657"/>
              <a:ext cx="707174" cy="3237"/>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3" name="Text Box 11"/>
            <p:cNvSpPr txBox="1">
              <a:spLocks noChangeArrowheads="1"/>
            </p:cNvSpPr>
            <p:nvPr/>
          </p:nvSpPr>
          <p:spPr bwMode="auto">
            <a:xfrm>
              <a:off x="8196178" y="3291127"/>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sp>
          <p:nvSpPr>
            <p:cNvPr id="60464" name="Text Box 5"/>
            <p:cNvSpPr txBox="1">
              <a:spLocks noChangeArrowheads="1"/>
            </p:cNvSpPr>
            <p:nvPr/>
          </p:nvSpPr>
          <p:spPr bwMode="auto">
            <a:xfrm>
              <a:off x="8683476" y="3299239"/>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grpSp>
      <p:grpSp>
        <p:nvGrpSpPr>
          <p:cNvPr id="60454" name="Group 46"/>
          <p:cNvGrpSpPr>
            <a:grpSpLocks/>
          </p:cNvGrpSpPr>
          <p:nvPr/>
        </p:nvGrpSpPr>
        <p:grpSpPr bwMode="auto">
          <a:xfrm>
            <a:off x="6719888" y="5197475"/>
            <a:ext cx="2439987" cy="1500188"/>
            <a:chOff x="6768988" y="5001522"/>
            <a:chExt cx="2439798" cy="1500913"/>
          </a:xfrm>
        </p:grpSpPr>
        <p:pic>
          <p:nvPicPr>
            <p:cNvPr id="60455" name="Picture 47"/>
            <p:cNvPicPr>
              <a:picLocks noChangeAspect="1"/>
            </p:cNvPicPr>
            <p:nvPr/>
          </p:nvPicPr>
          <p:blipFill>
            <a:blip r:embed="rId5">
              <a:extLst>
                <a:ext uri="{28A0092B-C50C-407E-A947-70E740481C1C}">
                  <a14:useLocalDpi xmlns:a14="http://schemas.microsoft.com/office/drawing/2010/main" val="0"/>
                </a:ext>
              </a:extLst>
            </a:blip>
            <a:srcRect l="45348" t="54005" r="37033" b="28918"/>
            <a:stretch>
              <a:fillRect/>
            </a:stretch>
          </p:blipFill>
          <p:spPr bwMode="auto">
            <a:xfrm>
              <a:off x="6768988" y="5253184"/>
              <a:ext cx="2292439" cy="12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6" name="Text Box 11"/>
            <p:cNvSpPr txBox="1">
              <a:spLocks noChangeArrowheads="1"/>
            </p:cNvSpPr>
            <p:nvPr/>
          </p:nvSpPr>
          <p:spPr bwMode="auto">
            <a:xfrm>
              <a:off x="8158300" y="5001522"/>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sp>
          <p:nvSpPr>
            <p:cNvPr id="60457" name="Text Box 5"/>
            <p:cNvSpPr txBox="1">
              <a:spLocks noChangeArrowheads="1"/>
            </p:cNvSpPr>
            <p:nvPr/>
          </p:nvSpPr>
          <p:spPr bwMode="auto">
            <a:xfrm>
              <a:off x="8645598" y="5009634"/>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sp>
          <p:nvSpPr>
            <p:cNvPr id="60458" name="Text Box 11"/>
            <p:cNvSpPr txBox="1">
              <a:spLocks noChangeArrowheads="1"/>
            </p:cNvSpPr>
            <p:nvPr/>
          </p:nvSpPr>
          <p:spPr bwMode="auto">
            <a:xfrm>
              <a:off x="7183930" y="5440314"/>
              <a:ext cx="561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sp>
          <p:nvSpPr>
            <p:cNvPr id="60459" name="Text Box 5"/>
            <p:cNvSpPr txBox="1">
              <a:spLocks noChangeArrowheads="1"/>
            </p:cNvSpPr>
            <p:nvPr/>
          </p:nvSpPr>
          <p:spPr bwMode="auto">
            <a:xfrm>
              <a:off x="7534405" y="5014153"/>
              <a:ext cx="56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cs typeface="Times New Roman (Hebrew)" panose="02020603050405020304" pitchFamily="18" charset="0"/>
                  <a:sym typeface="Symbol" panose="05050102010706020507" pitchFamily="18" charset="2"/>
                </a:rPr>
                <a:t></a:t>
              </a:r>
              <a:r>
                <a:rPr lang="en-US" altLang="en-US" sz="1800" b="1">
                  <a:solidFill>
                    <a:schemeClr val="tx2"/>
                  </a:solidFill>
                  <a:cs typeface="Times New Roman (Hebrew)" panose="02020603050405020304" pitchFamily="18" charset="0"/>
                  <a:sym typeface="Symbol" panose="05050102010706020507" pitchFamily="18" charset="2"/>
                </a:rPr>
                <a:t>+</a:t>
              </a:r>
              <a:endParaRPr lang="en-US" altLang="en-US" sz="1800" b="1">
                <a:solidFill>
                  <a:schemeClr val="tx2"/>
                </a:solidFill>
                <a:cs typeface="Times New Roman (Hebrew)" panose="02020603050405020304" pitchFamily="18" charset="0"/>
              </a:endParaRPr>
            </a:p>
          </p:txBody>
        </p:sp>
        <p:sp>
          <p:nvSpPr>
            <p:cNvPr id="60460" name="Line 12"/>
            <p:cNvSpPr>
              <a:spLocks noChangeShapeType="1"/>
            </p:cNvSpPr>
            <p:nvPr/>
          </p:nvSpPr>
          <p:spPr bwMode="auto">
            <a:xfrm flipH="1">
              <a:off x="7751604" y="5426748"/>
              <a:ext cx="399181" cy="1373"/>
            </a:xfrm>
            <a:prstGeom prst="line">
              <a:avLst/>
            </a:prstGeom>
            <a:noFill/>
            <a:ln w="1016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450975" y="2740025"/>
            <a:ext cx="6465888" cy="2743200"/>
          </a:xfrm>
          <a:prstGeom prst="rect">
            <a:avLst/>
          </a:prstGeom>
          <a:solidFill>
            <a:srgbClr val="C0C0C0">
              <a:alpha val="50195"/>
            </a:srgbClr>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62467" name="Line 4"/>
          <p:cNvSpPr>
            <a:spLocks noChangeShapeType="1"/>
          </p:cNvSpPr>
          <p:nvPr/>
        </p:nvSpPr>
        <p:spPr bwMode="auto">
          <a:xfrm>
            <a:off x="3135313" y="4097338"/>
            <a:ext cx="3259137" cy="0"/>
          </a:xfrm>
          <a:prstGeom prst="line">
            <a:avLst/>
          </a:prstGeom>
          <a:noFill/>
          <a:ln w="5715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68" name="Text Box 5"/>
          <p:cNvSpPr txBox="1">
            <a:spLocks noChangeArrowheads="1"/>
          </p:cNvSpPr>
          <p:nvPr/>
        </p:nvSpPr>
        <p:spPr bwMode="auto">
          <a:xfrm>
            <a:off x="4375150" y="4202113"/>
            <a:ext cx="71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i="1">
                <a:cs typeface="Times New Roman (Hebrew)" panose="02020603050405020304" pitchFamily="18" charset="0"/>
              </a:rPr>
              <a:t>r</a:t>
            </a:r>
            <a:r>
              <a:rPr lang="en-US" altLang="en-US" b="1" i="1" baseline="-25000">
                <a:cs typeface="Times New Roman (Hebrew)" panose="02020603050405020304" pitchFamily="18" charset="0"/>
              </a:rPr>
              <a:t>ij</a:t>
            </a:r>
            <a:endParaRPr lang="en-US" altLang="en-US" b="1" i="1">
              <a:cs typeface="Times New Roman (Hebrew)" panose="02020603050405020304" pitchFamily="18" charset="0"/>
            </a:endParaRPr>
          </a:p>
        </p:txBody>
      </p:sp>
      <p:sp>
        <p:nvSpPr>
          <p:cNvPr id="62469" name="Oval 6"/>
          <p:cNvSpPr>
            <a:spLocks noChangeArrowheads="1"/>
          </p:cNvSpPr>
          <p:nvPr/>
        </p:nvSpPr>
        <p:spPr bwMode="auto">
          <a:xfrm>
            <a:off x="2249488" y="3703638"/>
            <a:ext cx="712787" cy="739775"/>
          </a:xfrm>
          <a:prstGeom prst="ellipse">
            <a:avLst/>
          </a:prstGeom>
          <a:solidFill>
            <a:schemeClr val="accent2"/>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62470" name="Text Box 8"/>
          <p:cNvSpPr txBox="1">
            <a:spLocks noChangeArrowheads="1"/>
          </p:cNvSpPr>
          <p:nvPr/>
        </p:nvSpPr>
        <p:spPr bwMode="auto">
          <a:xfrm>
            <a:off x="4137025" y="2778125"/>
            <a:ext cx="8016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a:cs typeface="Times New Roman (Hebrew)" panose="02020603050405020304" pitchFamily="18" charset="0"/>
                <a:sym typeface="Symbol" panose="05050102010706020507" pitchFamily="18" charset="2"/>
              </a:rPr>
              <a:t></a:t>
            </a:r>
            <a:endParaRPr lang="en-US" altLang="en-US" sz="4400" b="1">
              <a:cs typeface="Times New Roman (Hebrew)" panose="02020603050405020304" pitchFamily="18" charset="0"/>
            </a:endParaRPr>
          </a:p>
        </p:txBody>
      </p:sp>
      <p:sp>
        <p:nvSpPr>
          <p:cNvPr id="62471" name="Text Box 9"/>
          <p:cNvSpPr txBox="1">
            <a:spLocks noChangeArrowheads="1"/>
          </p:cNvSpPr>
          <p:nvPr/>
        </p:nvSpPr>
        <p:spPr bwMode="auto">
          <a:xfrm>
            <a:off x="2160588" y="4310063"/>
            <a:ext cx="801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cs typeface="Times New Roman (Hebrew)" panose="02020603050405020304" pitchFamily="18" charset="0"/>
              </a:rPr>
              <a:t>q</a:t>
            </a:r>
            <a:r>
              <a:rPr lang="en-US" altLang="en-US" b="1" baseline="-25000">
                <a:cs typeface="Times New Roman (Hebrew)" panose="02020603050405020304" pitchFamily="18" charset="0"/>
              </a:rPr>
              <a:t>i</a:t>
            </a:r>
            <a:endParaRPr lang="en-US" altLang="en-US" b="1">
              <a:cs typeface="Times New Roman (Hebrew)" panose="02020603050405020304" pitchFamily="18" charset="0"/>
            </a:endParaRPr>
          </a:p>
        </p:txBody>
      </p:sp>
      <p:sp>
        <p:nvSpPr>
          <p:cNvPr id="62472" name="Text Box 10"/>
          <p:cNvSpPr txBox="1">
            <a:spLocks noChangeArrowheads="1"/>
          </p:cNvSpPr>
          <p:nvPr/>
        </p:nvSpPr>
        <p:spPr bwMode="auto">
          <a:xfrm>
            <a:off x="6605588" y="4373563"/>
            <a:ext cx="755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cs typeface="Times New Roman (Hebrew)" panose="02020603050405020304" pitchFamily="18" charset="0"/>
              </a:rPr>
              <a:t>q</a:t>
            </a:r>
            <a:r>
              <a:rPr lang="en-US" altLang="en-US" b="1" baseline="-25000">
                <a:cs typeface="Times New Roman (Hebrew)" panose="02020603050405020304" pitchFamily="18" charset="0"/>
              </a:rPr>
              <a:t>j</a:t>
            </a:r>
          </a:p>
        </p:txBody>
      </p:sp>
      <p:sp>
        <p:nvSpPr>
          <p:cNvPr id="62473"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59402" name="Text Box 14"/>
          <p:cNvSpPr txBox="1">
            <a:spLocks noChangeArrowheads="1"/>
          </p:cNvSpPr>
          <p:nvPr/>
        </p:nvSpPr>
        <p:spPr bwMode="auto">
          <a:xfrm>
            <a:off x="223838" y="1123950"/>
            <a:ext cx="85121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Ionic bonds (salt bridges)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long-range interactions (e.g. in tutorial)</a:t>
            </a:r>
          </a:p>
        </p:txBody>
      </p:sp>
      <p:sp>
        <p:nvSpPr>
          <p:cNvPr id="62475" name="Oval 6"/>
          <p:cNvSpPr>
            <a:spLocks noChangeArrowheads="1"/>
          </p:cNvSpPr>
          <p:nvPr/>
        </p:nvSpPr>
        <p:spPr bwMode="auto">
          <a:xfrm>
            <a:off x="6602413" y="3703638"/>
            <a:ext cx="711200" cy="739775"/>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grpSp>
        <p:nvGrpSpPr>
          <p:cNvPr id="62476" name="Group 7"/>
          <p:cNvGrpSpPr>
            <a:grpSpLocks/>
          </p:cNvGrpSpPr>
          <p:nvPr/>
        </p:nvGrpSpPr>
        <p:grpSpPr bwMode="auto">
          <a:xfrm>
            <a:off x="2828925" y="5677998"/>
            <a:ext cx="3960813" cy="887412"/>
            <a:chOff x="3135785" y="5115594"/>
            <a:chExt cx="3961253" cy="886916"/>
          </a:xfrm>
        </p:grpSpPr>
        <p:pic>
          <p:nvPicPr>
            <p:cNvPr id="62479" name="Picture 5"/>
            <p:cNvPicPr>
              <a:picLocks noChangeAspect="1"/>
            </p:cNvPicPr>
            <p:nvPr/>
          </p:nvPicPr>
          <p:blipFill>
            <a:blip r:embed="rId3">
              <a:extLst>
                <a:ext uri="{28A0092B-C50C-407E-A947-70E740481C1C}">
                  <a14:useLocalDpi xmlns:a14="http://schemas.microsoft.com/office/drawing/2010/main" val="0"/>
                </a:ext>
              </a:extLst>
            </a:blip>
            <a:srcRect l="54893" t="29018" r="31552" b="62500"/>
            <a:stretch>
              <a:fillRect/>
            </a:stretch>
          </p:blipFill>
          <p:spPr bwMode="auto">
            <a:xfrm>
              <a:off x="3135785" y="5115594"/>
              <a:ext cx="2520709" cy="88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0" name="Rectangle 6"/>
            <p:cNvSpPr>
              <a:spLocks noChangeArrowheads="1"/>
            </p:cNvSpPr>
            <p:nvPr/>
          </p:nvSpPr>
          <p:spPr bwMode="auto">
            <a:xfrm>
              <a:off x="5633176" y="5311890"/>
              <a:ext cx="1463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cs typeface="Times New Roman (Hebrew)" panose="02020603050405020304" pitchFamily="18" charset="0"/>
                </a:rPr>
                <a:t>[kcal/mol]</a:t>
              </a:r>
            </a:p>
          </p:txBody>
        </p:sp>
      </p:grpSp>
      <p:sp>
        <p:nvSpPr>
          <p:cNvPr id="62477" name="Rectangle 23"/>
          <p:cNvSpPr>
            <a:spLocks noChangeArrowheads="1"/>
          </p:cNvSpPr>
          <p:nvPr/>
        </p:nvSpPr>
        <p:spPr bwMode="auto">
          <a:xfrm>
            <a:off x="2135188" y="4902200"/>
            <a:ext cx="833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cs typeface="Times New Roman (Hebrew)" panose="02020603050405020304" pitchFamily="18" charset="0"/>
              </a:rPr>
              <a:t>[pcu]</a:t>
            </a:r>
          </a:p>
        </p:txBody>
      </p:sp>
      <p:sp>
        <p:nvSpPr>
          <p:cNvPr id="62478" name="Rectangle 24"/>
          <p:cNvSpPr>
            <a:spLocks noChangeArrowheads="1"/>
          </p:cNvSpPr>
          <p:nvPr/>
        </p:nvSpPr>
        <p:spPr bwMode="auto">
          <a:xfrm>
            <a:off x="4413250" y="4838700"/>
            <a:ext cx="612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cs typeface="Times New Roman (Hebrew)" panose="02020603050405020304" pitchFamily="18" charset="0"/>
              </a:rPr>
              <a:t>[Å]</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1443" name="Text Box 23"/>
          <p:cNvSpPr txBox="1">
            <a:spLocks noChangeArrowheads="1"/>
          </p:cNvSpPr>
          <p:nvPr/>
        </p:nvSpPr>
        <p:spPr bwMode="auto">
          <a:xfrm>
            <a:off x="223838" y="1123950"/>
            <a:ext cx="8920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800" b="1" dirty="0">
                <a:solidFill>
                  <a:srgbClr val="339933"/>
                </a:solidFill>
                <a:latin typeface="Arial" panose="020B0604020202020204" pitchFamily="34" charset="0"/>
                <a:ea typeface="Times New Roman (Hebrew)" charset="0"/>
                <a:cs typeface="Arial" panose="020B0604020202020204" pitchFamily="34" charset="0"/>
              </a:rPr>
              <a:t>Ionic </a:t>
            </a:r>
            <a:r>
              <a:rPr lang="en-US" altLang="en-US" sz="2800" b="1" dirty="0" smtClean="0">
                <a:solidFill>
                  <a:srgbClr val="339933"/>
                </a:solidFill>
                <a:latin typeface="Arial" panose="020B0604020202020204" pitchFamily="34" charset="0"/>
                <a:ea typeface="Times New Roman (Hebrew)" charset="0"/>
                <a:cs typeface="Arial" panose="020B0604020202020204" pitchFamily="34" charset="0"/>
              </a:rPr>
              <a:t>interactions (salt bridges): the dielectric (</a:t>
            </a:r>
            <a:r>
              <a:rPr lang="el-GR" altLang="en-US" sz="2800" b="1" i="1" dirty="0" smtClean="0">
                <a:solidFill>
                  <a:srgbClr val="339933"/>
                </a:solidFill>
                <a:latin typeface="+mj-lt"/>
                <a:ea typeface="Times New Roman (Hebrew)" charset="0"/>
                <a:cs typeface="Arial" panose="020B0604020202020204" pitchFamily="34" charset="0"/>
              </a:rPr>
              <a:t>ε</a:t>
            </a:r>
            <a:r>
              <a:rPr lang="en-US" altLang="en-US" sz="2800" b="1" dirty="0" smtClean="0">
                <a:solidFill>
                  <a:srgbClr val="339933"/>
                </a:solidFill>
                <a:latin typeface="Arial" panose="020B0604020202020204" pitchFamily="34" charset="0"/>
                <a:ea typeface="Times New Roman (Hebrew)" charset="0"/>
                <a:cs typeface="Arial" panose="020B0604020202020204" pitchFamily="34" charset="0"/>
              </a:rPr>
              <a:t>)</a:t>
            </a:r>
          </a:p>
        </p:txBody>
      </p:sp>
      <p:sp>
        <p:nvSpPr>
          <p:cNvPr id="61444" name="Text Box 1050"/>
          <p:cNvSpPr txBox="1">
            <a:spLocks noChangeArrowheads="1"/>
          </p:cNvSpPr>
          <p:nvPr/>
        </p:nvSpPr>
        <p:spPr bwMode="auto">
          <a:xfrm>
            <a:off x="223838" y="1643063"/>
            <a:ext cx="8897937"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914400" lvl="1" indent="-45720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 capability of a medium to </a:t>
            </a:r>
            <a:r>
              <a:rPr lang="en-US" altLang="en-US" sz="2600" b="1" dirty="0" smtClean="0">
                <a:solidFill>
                  <a:srgbClr val="FF0066"/>
                </a:solidFill>
                <a:latin typeface="+mj-lt"/>
                <a:cs typeface="Arial" panose="020B0604020202020204" pitchFamily="34" charset="0"/>
              </a:rPr>
              <a:t>mask</a:t>
            </a:r>
            <a:r>
              <a:rPr lang="en-US" altLang="en-US" sz="2600" dirty="0" smtClean="0">
                <a:latin typeface="+mj-lt"/>
                <a:cs typeface="Arial" panose="020B0604020202020204" pitchFamily="34" charset="0"/>
              </a:rPr>
              <a:t> </a:t>
            </a:r>
            <a:r>
              <a:rPr lang="en-US" altLang="en-US" sz="2600" b="1" dirty="0" smtClean="0">
                <a:solidFill>
                  <a:srgbClr val="FF0066"/>
                </a:solidFill>
                <a:latin typeface="+mj-lt"/>
                <a:cs typeface="Arial" panose="020B0604020202020204" pitchFamily="34" charset="0"/>
              </a:rPr>
              <a:t>electrostatic interactions</a:t>
            </a:r>
          </a:p>
          <a:p>
            <a:pPr marL="914400" lvl="1" indent="-45720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Results from the </a:t>
            </a:r>
            <a:r>
              <a:rPr lang="en-US" altLang="en-US" sz="2600" b="1" dirty="0" smtClean="0">
                <a:solidFill>
                  <a:srgbClr val="FF0066"/>
                </a:solidFill>
                <a:latin typeface="+mj-lt"/>
                <a:cs typeface="Arial" panose="020B0604020202020204" pitchFamily="34" charset="0"/>
              </a:rPr>
              <a:t>polarity</a:t>
            </a:r>
            <a:r>
              <a:rPr lang="en-US" altLang="en-US" sz="2600" dirty="0" smtClean="0">
                <a:latin typeface="+mj-lt"/>
                <a:cs typeface="Arial" panose="020B0604020202020204" pitchFamily="34" charset="0"/>
              </a:rPr>
              <a:t> of the molecules composing the medium</a:t>
            </a:r>
          </a:p>
        </p:txBody>
      </p:sp>
      <p:sp>
        <p:nvSpPr>
          <p:cNvPr id="47109" name="Text Box 1050"/>
          <p:cNvSpPr txBox="1">
            <a:spLocks noChangeArrowheads="1"/>
          </p:cNvSpPr>
          <p:nvPr/>
        </p:nvSpPr>
        <p:spPr bwMode="auto">
          <a:xfrm>
            <a:off x="221692" y="4206875"/>
            <a:ext cx="7216775"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lnSpc>
                <a:spcPct val="130000"/>
              </a:lnSpc>
              <a:spcBef>
                <a:spcPct val="50000"/>
              </a:spcBef>
              <a:buFontTx/>
              <a:buNone/>
            </a:pPr>
            <a:r>
              <a:rPr lang="en-US" altLang="en-US" sz="2800" dirty="0">
                <a:cs typeface="Times New Roman (Hebrew)"/>
              </a:rPr>
              <a:t>Vacuum (</a:t>
            </a:r>
            <a:r>
              <a:rPr lang="el-GR" altLang="en-US" sz="2800" i="1" dirty="0">
                <a:cs typeface="Times New Roman (Hebrew)"/>
              </a:rPr>
              <a:t>ε</a:t>
            </a:r>
            <a:r>
              <a:rPr lang="en-US" altLang="en-US" sz="2800" dirty="0">
                <a:cs typeface="Times New Roman (Hebrew)"/>
              </a:rPr>
              <a:t> = 1): </a:t>
            </a:r>
            <a:r>
              <a:rPr lang="en-US" altLang="en-US" sz="2800" b="1" dirty="0">
                <a:solidFill>
                  <a:srgbClr val="FF0066"/>
                </a:solidFill>
                <a:cs typeface="Times New Roman (Hebrew)"/>
              </a:rPr>
              <a:t>E = </a:t>
            </a:r>
            <a:r>
              <a:rPr lang="en-US" altLang="en-US" sz="2800" b="1" dirty="0" smtClean="0">
                <a:solidFill>
                  <a:srgbClr val="FF0066"/>
                </a:solidFill>
                <a:cs typeface="Times New Roman (Hebrew)"/>
              </a:rPr>
              <a:t>-332 </a:t>
            </a:r>
            <a:r>
              <a:rPr lang="en-US" altLang="en-US" sz="2800" b="1" dirty="0" smtClean="0">
                <a:solidFill>
                  <a:srgbClr val="FF0066"/>
                </a:solidFill>
                <a:cs typeface="Times New Roman (Hebrew)"/>
              </a:rPr>
              <a:t>kcal/</a:t>
            </a:r>
            <a:r>
              <a:rPr lang="en-US" altLang="en-US" sz="2800" b="1" dirty="0" err="1" smtClean="0">
                <a:solidFill>
                  <a:srgbClr val="FF0066"/>
                </a:solidFill>
                <a:cs typeface="Times New Roman (Hebrew)"/>
              </a:rPr>
              <a:t>mol</a:t>
            </a:r>
            <a:endParaRPr lang="en-US" altLang="en-US" sz="2800" b="1" dirty="0">
              <a:solidFill>
                <a:srgbClr val="FF0066"/>
              </a:solidFill>
              <a:cs typeface="Times New Roman (Hebrew)"/>
            </a:endParaRPr>
          </a:p>
          <a:p>
            <a:pPr algn="l" rtl="0" eaLnBrk="1" hangingPunct="1">
              <a:lnSpc>
                <a:spcPct val="130000"/>
              </a:lnSpc>
              <a:spcBef>
                <a:spcPct val="50000"/>
              </a:spcBef>
              <a:buFontTx/>
              <a:buNone/>
            </a:pPr>
            <a:r>
              <a:rPr lang="en-US" altLang="en-US" sz="2800" dirty="0">
                <a:cs typeface="Times New Roman (Hebrew)"/>
              </a:rPr>
              <a:t>Oil (</a:t>
            </a:r>
            <a:r>
              <a:rPr lang="el-GR" altLang="en-US" sz="2800" i="1" dirty="0">
                <a:cs typeface="Times New Roman (Hebrew)"/>
              </a:rPr>
              <a:t>ε</a:t>
            </a:r>
            <a:r>
              <a:rPr lang="en-US" altLang="en-US" sz="2800" dirty="0">
                <a:cs typeface="Times New Roman (Hebrew)"/>
              </a:rPr>
              <a:t> ≈ 2): </a:t>
            </a:r>
            <a:r>
              <a:rPr lang="en-US" altLang="en-US" sz="2800" b="1" dirty="0">
                <a:solidFill>
                  <a:srgbClr val="FF0066"/>
                </a:solidFill>
                <a:cs typeface="Times New Roman (Hebrew)"/>
              </a:rPr>
              <a:t>E = </a:t>
            </a:r>
            <a:r>
              <a:rPr lang="en-US" altLang="en-US" sz="2800" b="1" dirty="0" smtClean="0">
                <a:solidFill>
                  <a:srgbClr val="FF0066"/>
                </a:solidFill>
                <a:cs typeface="Times New Roman (Hebrew)"/>
              </a:rPr>
              <a:t>-166 </a:t>
            </a:r>
            <a:r>
              <a:rPr lang="en-US" altLang="en-US" sz="2800" b="1" dirty="0" smtClean="0">
                <a:solidFill>
                  <a:srgbClr val="FF0066"/>
                </a:solidFill>
                <a:cs typeface="Times New Roman (Hebrew)"/>
              </a:rPr>
              <a:t>kcal/</a:t>
            </a:r>
            <a:r>
              <a:rPr lang="en-US" altLang="en-US" sz="2800" b="1" dirty="0" err="1" smtClean="0">
                <a:solidFill>
                  <a:srgbClr val="FF0066"/>
                </a:solidFill>
                <a:cs typeface="Times New Roman (Hebrew)"/>
              </a:rPr>
              <a:t>mol</a:t>
            </a:r>
            <a:r>
              <a:rPr lang="en-US" altLang="en-US" sz="2800" b="1" dirty="0" smtClean="0">
                <a:solidFill>
                  <a:srgbClr val="FF0066"/>
                </a:solidFill>
                <a:cs typeface="Times New Roman (Hebrew)"/>
              </a:rPr>
              <a:t> </a:t>
            </a:r>
          </a:p>
          <a:p>
            <a:pPr algn="l" rtl="0" eaLnBrk="1" hangingPunct="1">
              <a:lnSpc>
                <a:spcPct val="130000"/>
              </a:lnSpc>
              <a:spcBef>
                <a:spcPct val="50000"/>
              </a:spcBef>
              <a:buFontTx/>
              <a:buNone/>
            </a:pPr>
            <a:r>
              <a:rPr lang="en-US" altLang="en-US" sz="2800" dirty="0" smtClean="0">
                <a:cs typeface="Times New Roman (Hebrew)"/>
              </a:rPr>
              <a:t>Water </a:t>
            </a:r>
            <a:r>
              <a:rPr lang="en-US" altLang="en-US" sz="2800" dirty="0">
                <a:cs typeface="Times New Roman (Hebrew)"/>
              </a:rPr>
              <a:t>(</a:t>
            </a:r>
            <a:r>
              <a:rPr lang="el-GR" altLang="en-US" sz="2800" i="1" dirty="0">
                <a:cs typeface="Times New Roman (Hebrew)"/>
              </a:rPr>
              <a:t>ε</a:t>
            </a:r>
            <a:r>
              <a:rPr lang="en-US" altLang="en-US" sz="2800" dirty="0">
                <a:cs typeface="Times New Roman (Hebrew)"/>
              </a:rPr>
              <a:t> ≈ 80): </a:t>
            </a:r>
            <a:r>
              <a:rPr lang="en-US" altLang="en-US" sz="2800" b="1" dirty="0">
                <a:solidFill>
                  <a:srgbClr val="FF0066"/>
                </a:solidFill>
                <a:cs typeface="Times New Roman (Hebrew)"/>
              </a:rPr>
              <a:t>E </a:t>
            </a:r>
            <a:r>
              <a:rPr lang="en-US" altLang="en-US" sz="2800" b="1">
                <a:solidFill>
                  <a:srgbClr val="FF0066"/>
                </a:solidFill>
                <a:cs typeface="Times New Roman (Hebrew)"/>
              </a:rPr>
              <a:t>≈</a:t>
            </a:r>
            <a:r>
              <a:rPr lang="en-US" altLang="en-US" sz="2800" b="1" smtClean="0">
                <a:solidFill>
                  <a:srgbClr val="FF0066"/>
                </a:solidFill>
                <a:cs typeface="Times New Roman (Hebrew)"/>
              </a:rPr>
              <a:t> </a:t>
            </a:r>
            <a:r>
              <a:rPr lang="en-US" altLang="en-US" sz="2800" b="1" smtClean="0">
                <a:solidFill>
                  <a:srgbClr val="FF0066"/>
                </a:solidFill>
                <a:cs typeface="Times New Roman (Hebrew)"/>
              </a:rPr>
              <a:t>-4 </a:t>
            </a:r>
            <a:r>
              <a:rPr lang="en-US" altLang="en-US" sz="2800" b="1" dirty="0" smtClean="0">
                <a:solidFill>
                  <a:srgbClr val="FF0066"/>
                </a:solidFill>
                <a:cs typeface="Times New Roman (Hebrew)"/>
              </a:rPr>
              <a:t>kcal/</a:t>
            </a:r>
            <a:r>
              <a:rPr lang="en-US" altLang="en-US" sz="2800" b="1" dirty="0" err="1" smtClean="0">
                <a:solidFill>
                  <a:srgbClr val="FF0066"/>
                </a:solidFill>
                <a:cs typeface="Times New Roman (Hebrew)"/>
              </a:rPr>
              <a:t>mol</a:t>
            </a:r>
            <a:endParaRPr lang="en-US" altLang="en-US" sz="2800" b="1" dirty="0">
              <a:solidFill>
                <a:srgbClr val="FF0066"/>
              </a:solidFill>
              <a:cs typeface="Times New Roman (Hebrew)"/>
            </a:endParaRPr>
          </a:p>
        </p:txBody>
      </p:sp>
      <p:pic>
        <p:nvPicPr>
          <p:cNvPr id="47110" name="Picture 11"/>
          <p:cNvPicPr>
            <a:picLocks noChangeAspect="1"/>
          </p:cNvPicPr>
          <p:nvPr/>
        </p:nvPicPr>
        <p:blipFill>
          <a:blip r:embed="rId3">
            <a:extLst>
              <a:ext uri="{28A0092B-C50C-407E-A947-70E740481C1C}">
                <a14:useLocalDpi xmlns:a14="http://schemas.microsoft.com/office/drawing/2010/main" val="0"/>
              </a:ext>
            </a:extLst>
          </a:blip>
          <a:srcRect l="54893" t="29018" r="31552" b="62500"/>
          <a:stretch>
            <a:fillRect/>
          </a:stretch>
        </p:blipFill>
        <p:spPr bwMode="auto">
          <a:xfrm>
            <a:off x="5375885" y="3670003"/>
            <a:ext cx="30210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p:cNvSpPr>
            <a:spLocks noChangeArrowheads="1"/>
          </p:cNvSpPr>
          <p:nvPr/>
        </p:nvSpPr>
        <p:spPr bwMode="auto">
          <a:xfrm>
            <a:off x="5823353" y="5227220"/>
            <a:ext cx="712787" cy="739775"/>
          </a:xfrm>
          <a:prstGeom prst="ellipse">
            <a:avLst/>
          </a:prstGeom>
          <a:solidFill>
            <a:schemeClr val="accent2"/>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9" name="Oval 6"/>
          <p:cNvSpPr>
            <a:spLocks noChangeArrowheads="1"/>
          </p:cNvSpPr>
          <p:nvPr/>
        </p:nvSpPr>
        <p:spPr bwMode="auto">
          <a:xfrm>
            <a:off x="7261017" y="5227220"/>
            <a:ext cx="711200" cy="739775"/>
          </a:xfrm>
          <a:prstGeom prst="ellipse">
            <a:avLst/>
          </a:prstGeom>
          <a:solidFill>
            <a:srgbClr val="FF0000"/>
          </a:solidFill>
          <a:ln w="9525">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he-IL" altLang="en-US" sz="2400">
              <a:cs typeface="Times New Roman (Hebrew)"/>
            </a:endParaRPr>
          </a:p>
        </p:txBody>
      </p:sp>
      <p:sp>
        <p:nvSpPr>
          <p:cNvPr id="10" name="Text Box 8"/>
          <p:cNvSpPr txBox="1">
            <a:spLocks noChangeArrowheads="1"/>
          </p:cNvSpPr>
          <p:nvPr/>
        </p:nvSpPr>
        <p:spPr bwMode="auto">
          <a:xfrm>
            <a:off x="5823353" y="5313519"/>
            <a:ext cx="80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dirty="0" smtClean="0">
                <a:cs typeface="Times New Roman (Hebrew)"/>
                <a:sym typeface="Symbol" panose="05050102010706020507" pitchFamily="18" charset="2"/>
              </a:rPr>
              <a:t>Na</a:t>
            </a:r>
            <a:r>
              <a:rPr lang="en-US" altLang="en-US" sz="2800" b="1" baseline="30000" dirty="0" smtClean="0">
                <a:cs typeface="Times New Roman (Hebrew)"/>
                <a:sym typeface="Symbol" panose="05050102010706020507" pitchFamily="18" charset="2"/>
              </a:rPr>
              <a:t>+</a:t>
            </a:r>
            <a:endParaRPr lang="en-US" altLang="en-US" sz="2800" b="1" dirty="0">
              <a:cs typeface="Times New Roman (Hebrew)"/>
            </a:endParaRPr>
          </a:p>
        </p:txBody>
      </p:sp>
      <p:sp>
        <p:nvSpPr>
          <p:cNvPr id="11" name="Text Box 8"/>
          <p:cNvSpPr txBox="1">
            <a:spLocks noChangeArrowheads="1"/>
          </p:cNvSpPr>
          <p:nvPr/>
        </p:nvSpPr>
        <p:spPr bwMode="auto">
          <a:xfrm>
            <a:off x="7259124" y="5339649"/>
            <a:ext cx="80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b="1" dirty="0" smtClean="0">
                <a:cs typeface="Times New Roman (Hebrew)"/>
                <a:sym typeface="Symbol" panose="05050102010706020507" pitchFamily="18" charset="2"/>
              </a:rPr>
              <a:t>Cl</a:t>
            </a:r>
            <a:r>
              <a:rPr lang="en-US" altLang="en-US" sz="2800" b="1" baseline="30000" dirty="0" smtClean="0">
                <a:cs typeface="Times New Roman (Hebrew)"/>
                <a:sym typeface="Symbol" panose="05050102010706020507" pitchFamily="18" charset="2"/>
              </a:rPr>
              <a:t>-</a:t>
            </a:r>
            <a:endParaRPr lang="en-US" altLang="en-US" sz="2800" b="1" dirty="0">
              <a:cs typeface="Times New Roman (Hebrew)"/>
            </a:endParaRPr>
          </a:p>
        </p:txBody>
      </p:sp>
      <p:cxnSp>
        <p:nvCxnSpPr>
          <p:cNvPr id="3" name="Straight Arrow Connector 2"/>
          <p:cNvCxnSpPr/>
          <p:nvPr/>
        </p:nvCxnSpPr>
        <p:spPr>
          <a:xfrm>
            <a:off x="6606925" y="5604678"/>
            <a:ext cx="602786"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4" name="Text Box 8"/>
          <p:cNvSpPr txBox="1">
            <a:spLocks noChangeArrowheads="1"/>
          </p:cNvSpPr>
          <p:nvPr/>
        </p:nvSpPr>
        <p:spPr bwMode="auto">
          <a:xfrm>
            <a:off x="6489904" y="5050770"/>
            <a:ext cx="889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i="1" dirty="0" smtClean="0">
                <a:cs typeface="Times New Roman (Hebrew)"/>
                <a:sym typeface="Symbol" panose="05050102010706020507" pitchFamily="18" charset="2"/>
              </a:rPr>
              <a:t>r</a:t>
            </a:r>
            <a:r>
              <a:rPr lang="en-US" altLang="en-US" sz="2400" dirty="0" smtClean="0">
                <a:cs typeface="Times New Roman (Hebrew)"/>
                <a:sym typeface="Symbol" panose="05050102010706020507" pitchFamily="18" charset="2"/>
              </a:rPr>
              <a:t> = 1</a:t>
            </a:r>
            <a:endParaRPr lang="en-US" altLang="en-US" sz="2400" dirty="0">
              <a:cs typeface="Times New Roman (Hebrew)"/>
            </a:endParaRPr>
          </a:p>
        </p:txBody>
      </p:sp>
    </p:spTree>
    <p:extLst>
      <p:ext uri="{BB962C8B-B14F-4D97-AF65-F5344CB8AC3E}">
        <p14:creationId xmlns:p14="http://schemas.microsoft.com/office/powerpoint/2010/main" val="998878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1"/>
          <p:cNvPicPr>
            <a:picLocks noChangeAspect="1" noChangeArrowheads="1"/>
          </p:cNvPicPr>
          <p:nvPr/>
        </p:nvPicPr>
        <p:blipFill>
          <a:blip r:embed="rId3">
            <a:extLst>
              <a:ext uri="{28A0092B-C50C-407E-A947-70E740481C1C}">
                <a14:useLocalDpi xmlns:a14="http://schemas.microsoft.com/office/drawing/2010/main" val="0"/>
              </a:ext>
            </a:extLst>
          </a:blip>
          <a:srcRect l="21236" t="26408" r="31711" b="32512"/>
          <a:stretch>
            <a:fillRect/>
          </a:stretch>
        </p:blipFill>
        <p:spPr bwMode="auto">
          <a:xfrm>
            <a:off x="344488" y="2300288"/>
            <a:ext cx="37703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2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Electrostatic interactions</a:t>
            </a:r>
          </a:p>
        </p:txBody>
      </p:sp>
      <p:sp>
        <p:nvSpPr>
          <p:cNvPr id="66564" name="Text Box 23"/>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Polarity</a:t>
            </a:r>
          </a:p>
        </p:txBody>
      </p:sp>
      <p:pic>
        <p:nvPicPr>
          <p:cNvPr id="66565" name="Picture 24"/>
          <p:cNvPicPr>
            <a:picLocks noChangeAspect="1" noChangeArrowheads="1"/>
          </p:cNvPicPr>
          <p:nvPr/>
        </p:nvPicPr>
        <p:blipFill>
          <a:blip r:embed="rId4">
            <a:extLst>
              <a:ext uri="{28A0092B-C50C-407E-A947-70E740481C1C}">
                <a14:useLocalDpi xmlns:a14="http://schemas.microsoft.com/office/drawing/2010/main" val="0"/>
              </a:ext>
            </a:extLst>
          </a:blip>
          <a:srcRect l="25342" t="19424" r="30670" b="21587"/>
          <a:stretch>
            <a:fillRect/>
          </a:stretch>
        </p:blipFill>
        <p:spPr bwMode="auto">
          <a:xfrm>
            <a:off x="5162550" y="1782763"/>
            <a:ext cx="352425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26"/>
          <p:cNvSpPr txBox="1">
            <a:spLocks noChangeArrowheads="1"/>
          </p:cNvSpPr>
          <p:nvPr/>
        </p:nvSpPr>
        <p:spPr bwMode="auto">
          <a:xfrm>
            <a:off x="1514475" y="2257425"/>
            <a:ext cx="66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000" b="1" i="1">
                <a:solidFill>
                  <a:srgbClr val="000000"/>
                </a:solidFill>
                <a:cs typeface="Times New Roman (Hebrew)" panose="02020603050405020304" pitchFamily="18" charset="0"/>
              </a:rPr>
              <a:t>r</a:t>
            </a:r>
            <a:r>
              <a:rPr lang="en-US" altLang="en-US" sz="4000" b="1">
                <a:solidFill>
                  <a:srgbClr val="000000"/>
                </a:solidFill>
                <a:cs typeface="Times New Roman (Hebrew)" panose="02020603050405020304" pitchFamily="18" charset="0"/>
              </a:rPr>
              <a:t> </a:t>
            </a:r>
          </a:p>
        </p:txBody>
      </p:sp>
      <p:sp>
        <p:nvSpPr>
          <p:cNvPr id="66567" name="Rectangle 1"/>
          <p:cNvSpPr>
            <a:spLocks noChangeArrowheads="1"/>
          </p:cNvSpPr>
          <p:nvPr/>
        </p:nvSpPr>
        <p:spPr bwMode="auto">
          <a:xfrm>
            <a:off x="1836738" y="6062290"/>
            <a:ext cx="624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spcBef>
                <a:spcPct val="0"/>
              </a:spcBef>
              <a:buFontTx/>
              <a:buNone/>
            </a:pPr>
            <a:r>
              <a:rPr lang="en-US" altLang="en-US" sz="2400" dirty="0">
                <a:solidFill>
                  <a:srgbClr val="000000"/>
                </a:solidFill>
                <a:cs typeface="Times New Roman (Hebrew)" panose="02020603050405020304" pitchFamily="18" charset="0"/>
              </a:rPr>
              <a:t>Debye = 3.34×10</a:t>
            </a:r>
            <a:r>
              <a:rPr lang="en-US" altLang="en-US" sz="2400" baseline="30000" dirty="0">
                <a:solidFill>
                  <a:srgbClr val="000000"/>
                </a:solidFill>
                <a:cs typeface="Times New Roman (Hebrew)" panose="02020603050405020304" pitchFamily="18" charset="0"/>
              </a:rPr>
              <a:t>−30</a:t>
            </a:r>
            <a:r>
              <a:rPr lang="en-US" altLang="en-US" sz="2400" dirty="0">
                <a:solidFill>
                  <a:srgbClr val="000000"/>
                </a:solidFill>
                <a:cs typeface="Times New Roman (Hebrew)" panose="02020603050405020304" pitchFamily="18" charset="0"/>
              </a:rPr>
              <a:t> Coulomb (</a:t>
            </a:r>
            <a:r>
              <a:rPr lang="en-US" altLang="en-US" sz="2400" i="1" dirty="0">
                <a:solidFill>
                  <a:srgbClr val="000000"/>
                </a:solidFill>
                <a:cs typeface="Times New Roman (Hebrew)" panose="02020603050405020304" pitchFamily="18" charset="0"/>
              </a:rPr>
              <a:t>q</a:t>
            </a:r>
            <a:r>
              <a:rPr lang="en-US" altLang="en-US" sz="2400" dirty="0">
                <a:solidFill>
                  <a:srgbClr val="000000"/>
                </a:solidFill>
                <a:cs typeface="Times New Roman (Hebrew)" panose="02020603050405020304" pitchFamily="18" charset="0"/>
              </a:rPr>
              <a:t>) </a:t>
            </a:r>
            <a:r>
              <a:rPr lang="en-US" altLang="en-US" sz="2400" dirty="0">
                <a:solidFill>
                  <a:srgbClr val="000000"/>
                </a:solidFill>
                <a:cs typeface="Times New Roman (Hebrew)" panose="02020603050405020304" pitchFamily="18" charset="0"/>
                <a:sym typeface="Symbol" panose="05050102010706020507" pitchFamily="18" charset="2"/>
              </a:rPr>
              <a:t></a:t>
            </a:r>
            <a:r>
              <a:rPr lang="en-US" altLang="en-US" sz="2400" dirty="0">
                <a:solidFill>
                  <a:srgbClr val="000000"/>
                </a:solidFill>
                <a:cs typeface="Times New Roman (Hebrew)" panose="02020603050405020304" pitchFamily="18" charset="0"/>
              </a:rPr>
              <a:t> meter (</a:t>
            </a:r>
            <a:r>
              <a:rPr lang="en-US" altLang="en-US" sz="2400" i="1" dirty="0">
                <a:solidFill>
                  <a:srgbClr val="000000"/>
                </a:solidFill>
                <a:cs typeface="Times New Roman (Hebrew)" panose="02020603050405020304" pitchFamily="18" charset="0"/>
              </a:rPr>
              <a:t>r</a:t>
            </a:r>
            <a:r>
              <a:rPr lang="en-US" altLang="en-US" sz="2400" dirty="0">
                <a:solidFill>
                  <a:srgbClr val="000000"/>
                </a:solidFill>
                <a:cs typeface="Times New Roman (Hebrew)" panose="02020603050405020304" pitchFamily="18" charset="0"/>
              </a:rPr>
              <a:t>)</a:t>
            </a:r>
          </a:p>
        </p:txBody>
      </p:sp>
      <p:pic>
        <p:nvPicPr>
          <p:cNvPr id="66568" name="Picture 2"/>
          <p:cNvPicPr>
            <a:picLocks noChangeAspect="1"/>
          </p:cNvPicPr>
          <p:nvPr/>
        </p:nvPicPr>
        <p:blipFill>
          <a:blip r:embed="rId5">
            <a:extLst>
              <a:ext uri="{28A0092B-C50C-407E-A947-70E740481C1C}">
                <a14:useLocalDpi xmlns:a14="http://schemas.microsoft.com/office/drawing/2010/main" val="0"/>
              </a:ext>
            </a:extLst>
          </a:blip>
          <a:srcRect l="55946" t="50000" r="33511" b="45795"/>
          <a:stretch>
            <a:fillRect/>
          </a:stretch>
        </p:blipFill>
        <p:spPr bwMode="auto">
          <a:xfrm>
            <a:off x="3416300" y="5282828"/>
            <a:ext cx="27114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174875" y="2959100"/>
            <a:ext cx="515938" cy="522288"/>
          </a:xfrm>
          <a:prstGeom prst="straightConnector1">
            <a:avLst/>
          </a:prstGeom>
          <a:ln w="28575">
            <a:solidFill>
              <a:srgbClr val="33993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8"/>
          <p:cNvSpPr txBox="1">
            <a:spLocks noChangeArrowheads="1"/>
          </p:cNvSpPr>
          <p:nvPr/>
        </p:nvSpPr>
        <p:spPr bwMode="auto">
          <a:xfrm>
            <a:off x="7496175" y="2751138"/>
            <a:ext cx="3746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i="1">
                <a:cs typeface="Times New Roman (Hebrew)" panose="02020603050405020304" pitchFamily="18" charset="0"/>
              </a:rPr>
              <a:t>d</a:t>
            </a:r>
          </a:p>
        </p:txBody>
      </p:sp>
      <p:sp>
        <p:nvSpPr>
          <p:cNvPr id="68611" name="AutoShape 9"/>
          <p:cNvSpPr>
            <a:spLocks noChangeArrowheads="1"/>
          </p:cNvSpPr>
          <p:nvPr/>
        </p:nvSpPr>
        <p:spPr bwMode="auto">
          <a:xfrm rot="9600000">
            <a:off x="6167438" y="2371725"/>
            <a:ext cx="2047875" cy="2014538"/>
          </a:xfrm>
          <a:prstGeom prst="rtTriangle">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68612" name="Line 10"/>
          <p:cNvSpPr>
            <a:spLocks noChangeShapeType="1"/>
          </p:cNvSpPr>
          <p:nvPr/>
        </p:nvSpPr>
        <p:spPr bwMode="auto">
          <a:xfrm flipH="1">
            <a:off x="7262813" y="2111375"/>
            <a:ext cx="541337" cy="1285875"/>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3" name="Text Box 16"/>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68614" name="Picture 17"/>
          <p:cNvPicPr>
            <a:picLocks noChangeAspect="1" noChangeArrowheads="1"/>
          </p:cNvPicPr>
          <p:nvPr/>
        </p:nvPicPr>
        <p:blipFill>
          <a:blip r:embed="rId3">
            <a:extLst>
              <a:ext uri="{28A0092B-C50C-407E-A947-70E740481C1C}">
                <a14:useLocalDpi xmlns:a14="http://schemas.microsoft.com/office/drawing/2010/main" val="0"/>
              </a:ext>
            </a:extLst>
          </a:blip>
          <a:srcRect l="51642" t="32912" r="35397" b="57594"/>
          <a:stretch>
            <a:fillRect/>
          </a:stretch>
        </p:blipFill>
        <p:spPr bwMode="auto">
          <a:xfrm>
            <a:off x="4169388" y="5276360"/>
            <a:ext cx="220186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8"/>
          <p:cNvPicPr>
            <a:picLocks noChangeAspect="1" noChangeArrowheads="1"/>
          </p:cNvPicPr>
          <p:nvPr/>
        </p:nvPicPr>
        <p:blipFill>
          <a:blip r:embed="rId3">
            <a:extLst>
              <a:ext uri="{28A0092B-C50C-407E-A947-70E740481C1C}">
                <a14:useLocalDpi xmlns:a14="http://schemas.microsoft.com/office/drawing/2010/main" val="0"/>
              </a:ext>
            </a:extLst>
          </a:blip>
          <a:srcRect l="50481" t="57526" r="40982" b="37140"/>
          <a:stretch>
            <a:fillRect/>
          </a:stretch>
        </p:blipFill>
        <p:spPr bwMode="auto">
          <a:xfrm>
            <a:off x="2189775" y="5646248"/>
            <a:ext cx="14589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9"/>
          <p:cNvPicPr>
            <a:picLocks noChangeAspect="1" noChangeArrowheads="1"/>
          </p:cNvPicPr>
          <p:nvPr/>
        </p:nvPicPr>
        <p:blipFill>
          <a:blip r:embed="rId3">
            <a:extLst>
              <a:ext uri="{28A0092B-C50C-407E-A947-70E740481C1C}">
                <a14:useLocalDpi xmlns:a14="http://schemas.microsoft.com/office/drawing/2010/main" val="0"/>
              </a:ext>
            </a:extLst>
          </a:blip>
          <a:srcRect l="59279" t="57823" r="38834" b="37775"/>
          <a:stretch>
            <a:fillRect/>
          </a:stretch>
        </p:blipFill>
        <p:spPr bwMode="auto">
          <a:xfrm>
            <a:off x="3742350" y="5622435"/>
            <a:ext cx="3222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7" name="Group 23"/>
          <p:cNvGrpSpPr>
            <a:grpSpLocks/>
          </p:cNvGrpSpPr>
          <p:nvPr/>
        </p:nvGrpSpPr>
        <p:grpSpPr bwMode="auto">
          <a:xfrm>
            <a:off x="242888" y="1277938"/>
            <a:ext cx="5338762" cy="4144962"/>
            <a:chOff x="153" y="805"/>
            <a:chExt cx="3363" cy="2611"/>
          </a:xfrm>
        </p:grpSpPr>
        <p:grpSp>
          <p:nvGrpSpPr>
            <p:cNvPr id="68619" name="Group 2"/>
            <p:cNvGrpSpPr>
              <a:grpSpLocks/>
            </p:cNvGrpSpPr>
            <p:nvPr/>
          </p:nvGrpSpPr>
          <p:grpSpPr bwMode="auto">
            <a:xfrm>
              <a:off x="153" y="805"/>
              <a:ext cx="3363" cy="2611"/>
              <a:chOff x="153" y="805"/>
              <a:chExt cx="3363" cy="2611"/>
            </a:xfrm>
          </p:grpSpPr>
          <p:pic>
            <p:nvPicPr>
              <p:cNvPr id="68624" name="Picture 3" descr="C:\Documents and Settings\Amit\My Documents\Amit\Book\English\CH1 - Introduction\Figures\Box1-2 Figure2.png"/>
              <p:cNvPicPr>
                <a:picLocks noChangeAspect="1" noChangeArrowheads="1"/>
              </p:cNvPicPr>
              <p:nvPr/>
            </p:nvPicPr>
            <p:blipFill>
              <a:blip r:embed="rId4">
                <a:extLst>
                  <a:ext uri="{28A0092B-C50C-407E-A947-70E740481C1C}">
                    <a14:useLocalDpi xmlns:a14="http://schemas.microsoft.com/office/drawing/2010/main" val="0"/>
                  </a:ext>
                </a:extLst>
              </a:blip>
              <a:srcRect l="27719" t="24977" r="27719" b="28905"/>
              <a:stretch>
                <a:fillRect/>
              </a:stretch>
            </p:blipFill>
            <p:spPr bwMode="auto">
              <a:xfrm>
                <a:off x="153" y="805"/>
                <a:ext cx="3363" cy="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5" name="Text Box 4"/>
              <p:cNvSpPr txBox="1">
                <a:spLocks noChangeArrowheads="1"/>
              </p:cNvSpPr>
              <p:nvPr/>
            </p:nvSpPr>
            <p:spPr bwMode="auto">
              <a:xfrm>
                <a:off x="1409" y="2150"/>
                <a:ext cx="93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000" b="1">
                    <a:cs typeface="Times New Roman (Hebrew)" panose="02020603050405020304" pitchFamily="18" charset="0"/>
                    <a:sym typeface="Symbol" panose="05050102010706020507" pitchFamily="18" charset="2"/>
                  </a:rPr>
                  <a:t> = 104.45°</a:t>
                </a:r>
                <a:endParaRPr lang="en-US" altLang="en-US" sz="2000" b="1">
                  <a:cs typeface="Times New Roman (Hebrew)" panose="02020603050405020304" pitchFamily="18" charset="0"/>
                </a:endParaRPr>
              </a:p>
            </p:txBody>
          </p:sp>
          <p:sp>
            <p:nvSpPr>
              <p:cNvPr id="68626" name="Arc 5"/>
              <p:cNvSpPr>
                <a:spLocks/>
              </p:cNvSpPr>
              <p:nvPr/>
            </p:nvSpPr>
            <p:spPr bwMode="auto">
              <a:xfrm rot="-900000" flipH="1" flipV="1">
                <a:off x="1366" y="1933"/>
                <a:ext cx="932" cy="7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8620" name="Line 20"/>
            <p:cNvSpPr>
              <a:spLocks noChangeShapeType="1"/>
            </p:cNvSpPr>
            <p:nvPr/>
          </p:nvSpPr>
          <p:spPr bwMode="auto">
            <a:xfrm flipV="1">
              <a:off x="640" y="1440"/>
              <a:ext cx="1592" cy="3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1" name="Line 21"/>
            <p:cNvSpPr>
              <a:spLocks noChangeShapeType="1"/>
            </p:cNvSpPr>
            <p:nvPr/>
          </p:nvSpPr>
          <p:spPr bwMode="auto">
            <a:xfrm flipH="1" flipV="1">
              <a:off x="2224" y="1440"/>
              <a:ext cx="808" cy="14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2" name="Text Box 8"/>
            <p:cNvSpPr txBox="1">
              <a:spLocks noChangeArrowheads="1"/>
            </p:cNvSpPr>
            <p:nvPr/>
          </p:nvSpPr>
          <p:spPr bwMode="auto">
            <a:xfrm>
              <a:off x="1306" y="1349"/>
              <a:ext cx="2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i="1">
                  <a:cs typeface="Times New Roman (Hebrew)" panose="02020603050405020304" pitchFamily="18" charset="0"/>
                </a:rPr>
                <a:t>r</a:t>
              </a:r>
            </a:p>
          </p:txBody>
        </p:sp>
        <p:sp>
          <p:nvSpPr>
            <p:cNvPr id="68623" name="Text Box 8"/>
            <p:cNvSpPr txBox="1">
              <a:spLocks noChangeArrowheads="1"/>
            </p:cNvSpPr>
            <p:nvPr/>
          </p:nvSpPr>
          <p:spPr bwMode="auto">
            <a:xfrm>
              <a:off x="2642" y="1973"/>
              <a:ext cx="2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i="1">
                  <a:cs typeface="Times New Roman (Hebrew)" panose="02020603050405020304" pitchFamily="18" charset="0"/>
                </a:rPr>
                <a:t>r</a:t>
              </a:r>
            </a:p>
          </p:txBody>
        </p:sp>
      </p:grpSp>
      <p:sp>
        <p:nvSpPr>
          <p:cNvPr id="68618" name="Text Box 15"/>
          <p:cNvSpPr txBox="1">
            <a:spLocks noChangeArrowheads="1"/>
          </p:cNvSpPr>
          <p:nvPr/>
        </p:nvSpPr>
        <p:spPr bwMode="auto">
          <a:xfrm>
            <a:off x="211138" y="9334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Polarity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1057275" y="882650"/>
            <a:ext cx="7148513" cy="5810250"/>
            <a:chOff x="724" y="195"/>
            <a:chExt cx="4503" cy="3660"/>
          </a:xfrm>
        </p:grpSpPr>
        <p:grpSp>
          <p:nvGrpSpPr>
            <p:cNvPr id="70660" name="Group 3"/>
            <p:cNvGrpSpPr>
              <a:grpSpLocks/>
            </p:cNvGrpSpPr>
            <p:nvPr/>
          </p:nvGrpSpPr>
          <p:grpSpPr bwMode="auto">
            <a:xfrm>
              <a:off x="1235" y="1437"/>
              <a:ext cx="755" cy="574"/>
              <a:chOff x="1142" y="566"/>
              <a:chExt cx="755" cy="574"/>
            </a:xfrm>
          </p:grpSpPr>
          <p:sp>
            <p:nvSpPr>
              <p:cNvPr id="70772" name="Text Box 4"/>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73" name="Text Box 5"/>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74" name="Text Box 6"/>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75" name="Line 7"/>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76" name="Line 8"/>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1" name="Group 9"/>
            <p:cNvGrpSpPr>
              <a:grpSpLocks/>
            </p:cNvGrpSpPr>
            <p:nvPr/>
          </p:nvGrpSpPr>
          <p:grpSpPr bwMode="auto">
            <a:xfrm rot="10800000">
              <a:off x="1209" y="2429"/>
              <a:ext cx="755" cy="574"/>
              <a:chOff x="1142" y="566"/>
              <a:chExt cx="755" cy="574"/>
            </a:xfrm>
          </p:grpSpPr>
          <p:sp>
            <p:nvSpPr>
              <p:cNvPr id="70767" name="Text Box 10"/>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68" name="Text Box 11"/>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69" name="Text Box 12"/>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70" name="Line 13"/>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71" name="Line 14"/>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2" name="Group 15"/>
            <p:cNvGrpSpPr>
              <a:grpSpLocks/>
            </p:cNvGrpSpPr>
            <p:nvPr/>
          </p:nvGrpSpPr>
          <p:grpSpPr bwMode="auto">
            <a:xfrm rot="10800000">
              <a:off x="3613" y="1423"/>
              <a:ext cx="755" cy="574"/>
              <a:chOff x="3697" y="2273"/>
              <a:chExt cx="755" cy="574"/>
            </a:xfrm>
          </p:grpSpPr>
          <p:sp>
            <p:nvSpPr>
              <p:cNvPr id="70762" name="Text Box 16"/>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63" name="Text Box 17"/>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64" name="Text Box 18"/>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65" name="Line 19"/>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66" name="Line 20"/>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3" name="Group 21"/>
            <p:cNvGrpSpPr>
              <a:grpSpLocks/>
            </p:cNvGrpSpPr>
            <p:nvPr/>
          </p:nvGrpSpPr>
          <p:grpSpPr bwMode="auto">
            <a:xfrm rot="5400000">
              <a:off x="1827" y="1919"/>
              <a:ext cx="755" cy="574"/>
              <a:chOff x="3697" y="2273"/>
              <a:chExt cx="755" cy="574"/>
            </a:xfrm>
          </p:grpSpPr>
          <p:sp>
            <p:nvSpPr>
              <p:cNvPr id="70757" name="Text Box 22"/>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58" name="Text Box 23"/>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59" name="Text Box 24"/>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60" name="Line 25"/>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61" name="Line 26"/>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4" name="Group 27"/>
            <p:cNvGrpSpPr>
              <a:grpSpLocks/>
            </p:cNvGrpSpPr>
            <p:nvPr/>
          </p:nvGrpSpPr>
          <p:grpSpPr bwMode="auto">
            <a:xfrm rot="-5400000">
              <a:off x="633" y="1904"/>
              <a:ext cx="755" cy="574"/>
              <a:chOff x="3697" y="2273"/>
              <a:chExt cx="755" cy="574"/>
            </a:xfrm>
          </p:grpSpPr>
          <p:sp>
            <p:nvSpPr>
              <p:cNvPr id="70752" name="Text Box 28"/>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53" name="Text Box 29"/>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54" name="Text Box 30"/>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55" name="Line 31"/>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56" name="Line 32"/>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5" name="Group 33"/>
            <p:cNvGrpSpPr>
              <a:grpSpLocks/>
            </p:cNvGrpSpPr>
            <p:nvPr/>
          </p:nvGrpSpPr>
          <p:grpSpPr bwMode="auto">
            <a:xfrm rot="5400000">
              <a:off x="2781" y="1669"/>
              <a:ext cx="755" cy="574"/>
              <a:chOff x="3697" y="2273"/>
              <a:chExt cx="755" cy="574"/>
            </a:xfrm>
          </p:grpSpPr>
          <p:sp>
            <p:nvSpPr>
              <p:cNvPr id="70747" name="Text Box 34"/>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48" name="Text Box 35"/>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49" name="Text Box 36"/>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50" name="Line 37"/>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51" name="Line 38"/>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66" name="Line 39"/>
            <p:cNvSpPr>
              <a:spLocks noChangeShapeType="1"/>
            </p:cNvSpPr>
            <p:nvPr/>
          </p:nvSpPr>
          <p:spPr bwMode="auto">
            <a:xfrm flipH="1">
              <a:off x="2418" y="1939"/>
              <a:ext cx="471"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67" name="Group 40"/>
            <p:cNvGrpSpPr>
              <a:grpSpLocks/>
            </p:cNvGrpSpPr>
            <p:nvPr/>
          </p:nvGrpSpPr>
          <p:grpSpPr bwMode="auto">
            <a:xfrm rot="2700000">
              <a:off x="3231" y="2642"/>
              <a:ext cx="755" cy="574"/>
              <a:chOff x="3697" y="2273"/>
              <a:chExt cx="755" cy="574"/>
            </a:xfrm>
          </p:grpSpPr>
          <p:sp>
            <p:nvSpPr>
              <p:cNvPr id="70742" name="Text Box 41"/>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43" name="Text Box 42"/>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44" name="Text Box 43"/>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45" name="Line 44"/>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46" name="Line 45"/>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8" name="Group 46"/>
            <p:cNvGrpSpPr>
              <a:grpSpLocks/>
            </p:cNvGrpSpPr>
            <p:nvPr/>
          </p:nvGrpSpPr>
          <p:grpSpPr bwMode="auto">
            <a:xfrm>
              <a:off x="2917" y="872"/>
              <a:ext cx="755" cy="574"/>
              <a:chOff x="1142" y="566"/>
              <a:chExt cx="755" cy="574"/>
            </a:xfrm>
          </p:grpSpPr>
          <p:sp>
            <p:nvSpPr>
              <p:cNvPr id="70737" name="Text Box 47"/>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38" name="Text Box 48"/>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39" name="Text Box 49"/>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40" name="Line 50"/>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41" name="Line 51"/>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69" name="Line 52"/>
            <p:cNvSpPr>
              <a:spLocks noChangeShapeType="1"/>
            </p:cNvSpPr>
            <p:nvPr/>
          </p:nvSpPr>
          <p:spPr bwMode="auto">
            <a:xfrm flipV="1">
              <a:off x="3271" y="1386"/>
              <a:ext cx="2" cy="23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Line 53"/>
            <p:cNvSpPr>
              <a:spLocks noChangeShapeType="1"/>
            </p:cNvSpPr>
            <p:nvPr/>
          </p:nvSpPr>
          <p:spPr bwMode="auto">
            <a:xfrm flipH="1" flipV="1">
              <a:off x="3561" y="1103"/>
              <a:ext cx="387" cy="35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1" name="Group 54"/>
            <p:cNvGrpSpPr>
              <a:grpSpLocks/>
            </p:cNvGrpSpPr>
            <p:nvPr/>
          </p:nvGrpSpPr>
          <p:grpSpPr bwMode="auto">
            <a:xfrm rot="5400000">
              <a:off x="2341" y="2377"/>
              <a:ext cx="755" cy="574"/>
              <a:chOff x="3697" y="2273"/>
              <a:chExt cx="755" cy="574"/>
            </a:xfrm>
          </p:grpSpPr>
          <p:sp>
            <p:nvSpPr>
              <p:cNvPr id="70732" name="Text Box 55"/>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33" name="Text Box 56"/>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34" name="Text Box 57"/>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35" name="Line 58"/>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36" name="Line 59"/>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72" name="Line 60"/>
            <p:cNvSpPr>
              <a:spLocks noChangeShapeType="1"/>
            </p:cNvSpPr>
            <p:nvPr/>
          </p:nvSpPr>
          <p:spPr bwMode="auto">
            <a:xfrm flipH="1">
              <a:off x="2870" y="2035"/>
              <a:ext cx="115" cy="30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73" name="Line 61"/>
            <p:cNvSpPr>
              <a:spLocks noChangeShapeType="1"/>
            </p:cNvSpPr>
            <p:nvPr/>
          </p:nvSpPr>
          <p:spPr bwMode="auto">
            <a:xfrm flipH="1" flipV="1">
              <a:off x="2958" y="2900"/>
              <a:ext cx="429" cy="9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4" name="Group 62"/>
            <p:cNvGrpSpPr>
              <a:grpSpLocks/>
            </p:cNvGrpSpPr>
            <p:nvPr/>
          </p:nvGrpSpPr>
          <p:grpSpPr bwMode="auto">
            <a:xfrm rot="5400000">
              <a:off x="4562" y="1569"/>
              <a:ext cx="755" cy="574"/>
              <a:chOff x="3697" y="2273"/>
              <a:chExt cx="755" cy="574"/>
            </a:xfrm>
          </p:grpSpPr>
          <p:sp>
            <p:nvSpPr>
              <p:cNvPr id="70727" name="Text Box 63"/>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28" name="Text Box 64"/>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29" name="Text Box 65"/>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30" name="Line 66"/>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31" name="Line 67"/>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75" name="Line 68"/>
            <p:cNvSpPr>
              <a:spLocks noChangeShapeType="1"/>
            </p:cNvSpPr>
            <p:nvPr/>
          </p:nvSpPr>
          <p:spPr bwMode="auto">
            <a:xfrm flipH="1">
              <a:off x="4312" y="1847"/>
              <a:ext cx="365"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6" name="Group 69"/>
            <p:cNvGrpSpPr>
              <a:grpSpLocks/>
            </p:cNvGrpSpPr>
            <p:nvPr/>
          </p:nvGrpSpPr>
          <p:grpSpPr bwMode="auto">
            <a:xfrm rot="5400000">
              <a:off x="1981" y="983"/>
              <a:ext cx="755" cy="574"/>
              <a:chOff x="3697" y="2273"/>
              <a:chExt cx="755" cy="574"/>
            </a:xfrm>
          </p:grpSpPr>
          <p:sp>
            <p:nvSpPr>
              <p:cNvPr id="70722" name="Text Box 70"/>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23" name="Text Box 71"/>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24" name="Text Box 72"/>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25" name="Line 73"/>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6" name="Line 74"/>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77" name="Line 75"/>
            <p:cNvSpPr>
              <a:spLocks noChangeShapeType="1"/>
            </p:cNvSpPr>
            <p:nvPr/>
          </p:nvSpPr>
          <p:spPr bwMode="auto">
            <a:xfrm flipH="1">
              <a:off x="1912" y="1319"/>
              <a:ext cx="188" cy="177"/>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8" name="Group 76"/>
            <p:cNvGrpSpPr>
              <a:grpSpLocks/>
            </p:cNvGrpSpPr>
            <p:nvPr/>
          </p:nvGrpSpPr>
          <p:grpSpPr bwMode="auto">
            <a:xfrm rot="-900000">
              <a:off x="4002" y="2121"/>
              <a:ext cx="755" cy="574"/>
              <a:chOff x="3697" y="2273"/>
              <a:chExt cx="755" cy="574"/>
            </a:xfrm>
          </p:grpSpPr>
          <p:sp>
            <p:nvSpPr>
              <p:cNvPr id="70717" name="Text Box 77"/>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18" name="Text Box 78"/>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19" name="Text Box 79"/>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20" name="Line 80"/>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1" name="Line 81"/>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79" name="Line 82"/>
            <p:cNvSpPr>
              <a:spLocks noChangeShapeType="1"/>
            </p:cNvSpPr>
            <p:nvPr/>
          </p:nvSpPr>
          <p:spPr bwMode="auto">
            <a:xfrm flipH="1">
              <a:off x="4618" y="1943"/>
              <a:ext cx="155" cy="20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80" name="Group 83"/>
            <p:cNvGrpSpPr>
              <a:grpSpLocks/>
            </p:cNvGrpSpPr>
            <p:nvPr/>
          </p:nvGrpSpPr>
          <p:grpSpPr bwMode="auto">
            <a:xfrm rot="5400000">
              <a:off x="1812" y="2969"/>
              <a:ext cx="755" cy="574"/>
              <a:chOff x="3697" y="2273"/>
              <a:chExt cx="755" cy="574"/>
            </a:xfrm>
          </p:grpSpPr>
          <p:sp>
            <p:nvSpPr>
              <p:cNvPr id="70712" name="Text Box 84"/>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13" name="Text Box 85"/>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14" name="Text Box 86"/>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15" name="Line 87"/>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16" name="Line 88"/>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81" name="Line 89"/>
            <p:cNvSpPr>
              <a:spLocks noChangeShapeType="1"/>
            </p:cNvSpPr>
            <p:nvPr/>
          </p:nvSpPr>
          <p:spPr bwMode="auto">
            <a:xfrm flipH="1">
              <a:off x="2394" y="2727"/>
              <a:ext cx="125" cy="188"/>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82" name="Line 90"/>
            <p:cNvSpPr>
              <a:spLocks noChangeShapeType="1"/>
            </p:cNvSpPr>
            <p:nvPr/>
          </p:nvSpPr>
          <p:spPr bwMode="auto">
            <a:xfrm flipH="1" flipV="1">
              <a:off x="1798" y="2937"/>
              <a:ext cx="173" cy="22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83" name="Group 91"/>
            <p:cNvGrpSpPr>
              <a:grpSpLocks/>
            </p:cNvGrpSpPr>
            <p:nvPr/>
          </p:nvGrpSpPr>
          <p:grpSpPr bwMode="auto">
            <a:xfrm>
              <a:off x="2432" y="195"/>
              <a:ext cx="755" cy="574"/>
              <a:chOff x="1142" y="566"/>
              <a:chExt cx="755" cy="574"/>
            </a:xfrm>
          </p:grpSpPr>
          <p:sp>
            <p:nvSpPr>
              <p:cNvPr id="70707" name="Text Box 92"/>
              <p:cNvSpPr txBox="1">
                <a:spLocks noChangeArrowheads="1"/>
              </p:cNvSpPr>
              <p:nvPr/>
            </p:nvSpPr>
            <p:spPr bwMode="auto">
              <a:xfrm>
                <a:off x="1142" y="56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08" name="Text Box 93"/>
              <p:cNvSpPr txBox="1">
                <a:spLocks noChangeArrowheads="1"/>
              </p:cNvSpPr>
              <p:nvPr/>
            </p:nvSpPr>
            <p:spPr bwMode="auto">
              <a:xfrm>
                <a:off x="1610" y="56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09" name="Text Box 94"/>
              <p:cNvSpPr txBox="1">
                <a:spLocks noChangeArrowheads="1"/>
              </p:cNvSpPr>
              <p:nvPr/>
            </p:nvSpPr>
            <p:spPr bwMode="auto">
              <a:xfrm>
                <a:off x="1378" y="852"/>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10" name="Line 95"/>
              <p:cNvSpPr>
                <a:spLocks noChangeShapeType="1"/>
              </p:cNvSpPr>
              <p:nvPr/>
            </p:nvSpPr>
            <p:spPr bwMode="auto">
              <a:xfrm>
                <a:off x="1341" y="801"/>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11" name="Line 96"/>
              <p:cNvSpPr>
                <a:spLocks noChangeShapeType="1"/>
              </p:cNvSpPr>
              <p:nvPr/>
            </p:nvSpPr>
            <p:spPr bwMode="auto">
              <a:xfrm flipH="1">
                <a:off x="1565" y="790"/>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84" name="Line 97"/>
            <p:cNvSpPr>
              <a:spLocks noChangeShapeType="1"/>
            </p:cNvSpPr>
            <p:nvPr/>
          </p:nvSpPr>
          <p:spPr bwMode="auto">
            <a:xfrm flipH="1" flipV="1">
              <a:off x="2830" y="692"/>
              <a:ext cx="152" cy="225"/>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98"/>
            <p:cNvSpPr>
              <a:spLocks noChangeShapeType="1"/>
            </p:cNvSpPr>
            <p:nvPr/>
          </p:nvSpPr>
          <p:spPr bwMode="auto">
            <a:xfrm flipV="1">
              <a:off x="2585" y="713"/>
              <a:ext cx="172" cy="214"/>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86" name="Group 99"/>
            <p:cNvGrpSpPr>
              <a:grpSpLocks/>
            </p:cNvGrpSpPr>
            <p:nvPr/>
          </p:nvGrpSpPr>
          <p:grpSpPr bwMode="auto">
            <a:xfrm rot="7200000">
              <a:off x="2515" y="3191"/>
              <a:ext cx="755" cy="574"/>
              <a:chOff x="3697" y="2273"/>
              <a:chExt cx="755" cy="574"/>
            </a:xfrm>
          </p:grpSpPr>
          <p:sp>
            <p:nvSpPr>
              <p:cNvPr id="70702" name="Text Box 100"/>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03" name="Text Box 101"/>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704" name="Text Box 102"/>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05" name="Line 103"/>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06" name="Line 104"/>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87" name="Line 105"/>
            <p:cNvSpPr>
              <a:spLocks noChangeShapeType="1"/>
            </p:cNvSpPr>
            <p:nvPr/>
          </p:nvSpPr>
          <p:spPr bwMode="auto">
            <a:xfrm flipH="1" flipV="1">
              <a:off x="2420" y="3075"/>
              <a:ext cx="277" cy="24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Line 106"/>
            <p:cNvSpPr>
              <a:spLocks noChangeShapeType="1"/>
            </p:cNvSpPr>
            <p:nvPr/>
          </p:nvSpPr>
          <p:spPr bwMode="auto">
            <a:xfrm flipH="1">
              <a:off x="2431" y="3384"/>
              <a:ext cx="240" cy="68"/>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89" name="Line 107"/>
            <p:cNvSpPr>
              <a:spLocks noChangeShapeType="1"/>
            </p:cNvSpPr>
            <p:nvPr/>
          </p:nvSpPr>
          <p:spPr bwMode="auto">
            <a:xfrm flipH="1">
              <a:off x="3180" y="3106"/>
              <a:ext cx="230" cy="152"/>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90" name="Group 108"/>
            <p:cNvGrpSpPr>
              <a:grpSpLocks/>
            </p:cNvGrpSpPr>
            <p:nvPr/>
          </p:nvGrpSpPr>
          <p:grpSpPr bwMode="auto">
            <a:xfrm rot="5700000">
              <a:off x="4175" y="2859"/>
              <a:ext cx="755" cy="574"/>
              <a:chOff x="3697" y="2273"/>
              <a:chExt cx="755" cy="574"/>
            </a:xfrm>
          </p:grpSpPr>
          <p:sp>
            <p:nvSpPr>
              <p:cNvPr id="70697" name="Text Box 109"/>
              <p:cNvSpPr txBox="1">
                <a:spLocks noChangeArrowheads="1"/>
              </p:cNvSpPr>
              <p:nvPr/>
            </p:nvSpPr>
            <p:spPr bwMode="auto">
              <a:xfrm>
                <a:off x="3697" y="2273"/>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698" name="Text Box 110"/>
              <p:cNvSpPr txBox="1">
                <a:spLocks noChangeArrowheads="1"/>
              </p:cNvSpPr>
              <p:nvPr/>
            </p:nvSpPr>
            <p:spPr bwMode="auto">
              <a:xfrm>
                <a:off x="4165" y="2276"/>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chemeClr val="accent2"/>
                    </a:solidFill>
                    <a:cs typeface="Times New Roman (Hebrew)" panose="02020603050405020304" pitchFamily="18" charset="0"/>
                  </a:rPr>
                  <a:t>H</a:t>
                </a:r>
              </a:p>
            </p:txBody>
          </p:sp>
          <p:sp>
            <p:nvSpPr>
              <p:cNvPr id="70699" name="Text Box 111"/>
              <p:cNvSpPr txBox="1">
                <a:spLocks noChangeArrowheads="1"/>
              </p:cNvSpPr>
              <p:nvPr/>
            </p:nvSpPr>
            <p:spPr bwMode="auto">
              <a:xfrm>
                <a:off x="3933" y="2559"/>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FF3300"/>
                    </a:solidFill>
                    <a:cs typeface="Times New Roman (Hebrew)" panose="02020603050405020304" pitchFamily="18" charset="0"/>
                  </a:rPr>
                  <a:t>O</a:t>
                </a:r>
              </a:p>
            </p:txBody>
          </p:sp>
          <p:sp>
            <p:nvSpPr>
              <p:cNvPr id="70700" name="Line 112"/>
              <p:cNvSpPr>
                <a:spLocks noChangeShapeType="1"/>
              </p:cNvSpPr>
              <p:nvPr/>
            </p:nvSpPr>
            <p:spPr bwMode="auto">
              <a:xfrm>
                <a:off x="3896" y="2508"/>
                <a:ext cx="104"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01" name="Line 113"/>
              <p:cNvSpPr>
                <a:spLocks noChangeShapeType="1"/>
              </p:cNvSpPr>
              <p:nvPr/>
            </p:nvSpPr>
            <p:spPr bwMode="auto">
              <a:xfrm flipH="1">
                <a:off x="4120" y="2497"/>
                <a:ext cx="106" cy="1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691" name="Line 114"/>
            <p:cNvSpPr>
              <a:spLocks noChangeShapeType="1"/>
            </p:cNvSpPr>
            <p:nvPr/>
          </p:nvSpPr>
          <p:spPr bwMode="auto">
            <a:xfrm flipH="1" flipV="1">
              <a:off x="4437" y="2603"/>
              <a:ext cx="199" cy="199"/>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115"/>
            <p:cNvSpPr>
              <a:spLocks noChangeShapeType="1"/>
            </p:cNvSpPr>
            <p:nvPr/>
          </p:nvSpPr>
          <p:spPr bwMode="auto">
            <a:xfrm flipH="1" flipV="1">
              <a:off x="3944" y="3007"/>
              <a:ext cx="382" cy="73"/>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Oval 116"/>
            <p:cNvSpPr>
              <a:spLocks noChangeArrowheads="1"/>
            </p:cNvSpPr>
            <p:nvPr/>
          </p:nvSpPr>
          <p:spPr bwMode="auto">
            <a:xfrm>
              <a:off x="1388" y="2021"/>
              <a:ext cx="424" cy="393"/>
            </a:xfrm>
            <a:prstGeom prst="ellipse">
              <a:avLst/>
            </a:prstGeom>
            <a:gradFill rotWithShape="0">
              <a:gsLst>
                <a:gs pos="0">
                  <a:srgbClr val="3366FF"/>
                </a:gs>
                <a:gs pos="100000">
                  <a:srgbClr val="1A33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0694" name="Text Box 117"/>
            <p:cNvSpPr txBox="1">
              <a:spLocks noChangeArrowheads="1"/>
            </p:cNvSpPr>
            <p:nvPr/>
          </p:nvSpPr>
          <p:spPr bwMode="auto">
            <a:xfrm>
              <a:off x="1441" y="1964"/>
              <a:ext cx="43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4400" b="1">
                  <a:cs typeface="Times New Roman (Hebrew)" panose="02020603050405020304" pitchFamily="18" charset="0"/>
                </a:rPr>
                <a:t>+</a:t>
              </a:r>
            </a:p>
          </p:txBody>
        </p:sp>
        <p:sp>
          <p:nvSpPr>
            <p:cNvPr id="70695" name="Oval 118"/>
            <p:cNvSpPr>
              <a:spLocks noChangeArrowheads="1"/>
            </p:cNvSpPr>
            <p:nvPr/>
          </p:nvSpPr>
          <p:spPr bwMode="auto">
            <a:xfrm>
              <a:off x="3521" y="2044"/>
              <a:ext cx="424" cy="393"/>
            </a:xfrm>
            <a:prstGeom prst="ellipse">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0696" name="Text Box 119"/>
            <p:cNvSpPr txBox="1">
              <a:spLocks noChangeArrowheads="1"/>
            </p:cNvSpPr>
            <p:nvPr/>
          </p:nvSpPr>
          <p:spPr bwMode="auto">
            <a:xfrm>
              <a:off x="3619" y="1952"/>
              <a:ext cx="43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4400" b="1" dirty="0">
                  <a:cs typeface="Times New Roman (Hebrew)" panose="02020603050405020304" pitchFamily="18" charset="0"/>
                </a:rPr>
                <a:t>-</a:t>
              </a:r>
            </a:p>
          </p:txBody>
        </p:sp>
      </p:grpSp>
      <p:sp>
        <p:nvSpPr>
          <p:cNvPr id="70659" name="Text Box 1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Documents and Settings\Amit\My Documents\Amit\Book\1_Revised_draft\CH1\Figures\Source files\1-13a.jpg"/>
          <p:cNvPicPr>
            <a:picLocks noChangeAspect="1" noChangeArrowheads="1"/>
          </p:cNvPicPr>
          <p:nvPr/>
        </p:nvPicPr>
        <p:blipFill>
          <a:blip r:embed="rId3">
            <a:extLst>
              <a:ext uri="{28A0092B-C50C-407E-A947-70E740481C1C}">
                <a14:useLocalDpi xmlns:a14="http://schemas.microsoft.com/office/drawing/2010/main" val="0"/>
              </a:ext>
            </a:extLst>
          </a:blip>
          <a:srcRect t="24464"/>
          <a:stretch>
            <a:fillRect/>
          </a:stretch>
        </p:blipFill>
        <p:spPr bwMode="auto">
          <a:xfrm>
            <a:off x="373063" y="2792413"/>
            <a:ext cx="8329612"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4"/>
          <p:cNvSpPr txBox="1">
            <a:spLocks noChangeArrowheads="1"/>
          </p:cNvSpPr>
          <p:nvPr/>
        </p:nvSpPr>
        <p:spPr bwMode="auto">
          <a:xfrm>
            <a:off x="223838" y="1123950"/>
            <a:ext cx="8512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The total electrostatic energy: </a:t>
            </a:r>
            <a:r>
              <a:rPr lang="en-US" altLang="en-US" sz="2800" b="1" i="1" dirty="0" err="1" smtClean="0">
                <a:solidFill>
                  <a:srgbClr val="FF0066"/>
                </a:solidFill>
                <a:latin typeface="+mj-lt"/>
                <a:ea typeface="Times New Roman (Hebrew)" charset="0"/>
                <a:cs typeface="Arial" panose="020B0604020202020204" pitchFamily="34" charset="0"/>
              </a:rPr>
              <a:t>E</a:t>
            </a:r>
            <a:r>
              <a:rPr lang="en-US" altLang="en-US" sz="2800" b="1" i="1" baseline="-25000" dirty="0" err="1" smtClean="0">
                <a:solidFill>
                  <a:srgbClr val="FF0066"/>
                </a:solidFill>
                <a:latin typeface="+mj-lt"/>
                <a:ea typeface="Times New Roman (Hebrew)" charset="0"/>
                <a:cs typeface="Arial" panose="020B0604020202020204" pitchFamily="34" charset="0"/>
              </a:rPr>
              <a:t>tot</a:t>
            </a:r>
            <a:r>
              <a:rPr lang="en-US" altLang="en-US" sz="2800" b="1" dirty="0" smtClean="0">
                <a:solidFill>
                  <a:srgbClr val="FF0066"/>
                </a:solidFill>
                <a:latin typeface="+mj-lt"/>
                <a:ea typeface="Times New Roman (Hebrew)" charset="0"/>
                <a:cs typeface="Arial" panose="020B0604020202020204" pitchFamily="34" charset="0"/>
              </a:rPr>
              <a:t> = </a:t>
            </a:r>
            <a:r>
              <a:rPr lang="en-US" altLang="en-US" sz="2800" b="1" i="1" dirty="0" err="1" smtClean="0">
                <a:solidFill>
                  <a:srgbClr val="FF0066"/>
                </a:solidFill>
                <a:latin typeface="+mj-lt"/>
                <a:ea typeface="Times New Roman (Hebrew)" charset="0"/>
                <a:cs typeface="Arial" panose="020B0604020202020204" pitchFamily="34" charset="0"/>
              </a:rPr>
              <a:t>E</a:t>
            </a:r>
            <a:r>
              <a:rPr lang="en-US" altLang="en-US" sz="2800" b="1" i="1" baseline="-25000" dirty="0" err="1" smtClean="0">
                <a:solidFill>
                  <a:srgbClr val="FF0066"/>
                </a:solidFill>
                <a:latin typeface="+mj-lt"/>
                <a:ea typeface="Times New Roman (Hebrew)" charset="0"/>
                <a:cs typeface="Arial" panose="020B0604020202020204" pitchFamily="34" charset="0"/>
              </a:rPr>
              <a:t>coul</a:t>
            </a:r>
            <a:r>
              <a:rPr lang="en-US" altLang="en-US" sz="2800" b="1" dirty="0" smtClean="0">
                <a:solidFill>
                  <a:srgbClr val="FF0066"/>
                </a:solidFill>
                <a:latin typeface="+mj-lt"/>
                <a:ea typeface="Times New Roman (Hebrew)" charset="0"/>
                <a:cs typeface="Arial" panose="020B0604020202020204" pitchFamily="34" charset="0"/>
              </a:rPr>
              <a:t> + </a:t>
            </a:r>
            <a:r>
              <a:rPr lang="en-US" altLang="en-US" sz="2800" b="1" i="1" dirty="0" err="1" smtClean="0">
                <a:solidFill>
                  <a:srgbClr val="FF0066"/>
                </a:solidFill>
                <a:latin typeface="+mj-lt"/>
                <a:ea typeface="Times New Roman (Hebrew)" charset="0"/>
                <a:cs typeface="Arial" panose="020B0604020202020204" pitchFamily="34" charset="0"/>
              </a:rPr>
              <a:t>E</a:t>
            </a:r>
            <a:r>
              <a:rPr lang="en-US" altLang="en-US" sz="2800" b="1" i="1" baseline="-25000" dirty="0" err="1" smtClean="0">
                <a:solidFill>
                  <a:srgbClr val="FF0066"/>
                </a:solidFill>
                <a:latin typeface="+mj-lt"/>
                <a:ea typeface="Times New Roman (Hebrew)" charset="0"/>
                <a:cs typeface="Arial" panose="020B0604020202020204" pitchFamily="34" charset="0"/>
              </a:rPr>
              <a:t>pol</a:t>
            </a:r>
            <a:endParaRPr lang="en-US" altLang="en-US" sz="2800" b="1" i="1" dirty="0" smtClean="0">
              <a:solidFill>
                <a:srgbClr val="FF0066"/>
              </a:solidFill>
              <a:latin typeface="+mj-lt"/>
              <a:ea typeface="Times New Roman (Hebrew)" charset="0"/>
              <a:cs typeface="Arial" panose="020B0604020202020204" pitchFamily="34" charset="0"/>
            </a:endParaRPr>
          </a:p>
        </p:txBody>
      </p:sp>
      <p:sp>
        <p:nvSpPr>
          <p:cNvPr id="72708" name="Text Box 5"/>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72709" name="Rectangle 6"/>
          <p:cNvSpPr>
            <a:spLocks noChangeArrowheads="1"/>
          </p:cNvSpPr>
          <p:nvPr/>
        </p:nvSpPr>
        <p:spPr bwMode="auto">
          <a:xfrm>
            <a:off x="406400" y="1787525"/>
            <a:ext cx="396875"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2710" name="Text Box 1050"/>
          <p:cNvSpPr txBox="1">
            <a:spLocks noChangeArrowheads="1"/>
          </p:cNvSpPr>
          <p:nvPr/>
        </p:nvSpPr>
        <p:spPr bwMode="auto">
          <a:xfrm>
            <a:off x="1670050" y="1895475"/>
            <a:ext cx="12525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lnSpc>
                <a:spcPct val="130000"/>
              </a:lnSpc>
              <a:spcBef>
                <a:spcPct val="50000"/>
              </a:spcBef>
              <a:buFontTx/>
              <a:buNone/>
            </a:pPr>
            <a:r>
              <a:rPr lang="en-US" altLang="en-US" b="1">
                <a:cs typeface="Times New Roman (Hebrew)" panose="02020603050405020304" pitchFamily="18" charset="0"/>
              </a:rPr>
              <a:t>E</a:t>
            </a:r>
            <a:r>
              <a:rPr lang="en-US" altLang="en-US" b="1" baseline="-25000">
                <a:cs typeface="Times New Roman (Hebrew)" panose="02020603050405020304" pitchFamily="18" charset="0"/>
              </a:rPr>
              <a:t>Coul</a:t>
            </a:r>
            <a:endParaRPr lang="en-US" altLang="en-US" b="1">
              <a:cs typeface="Times New Roman (Hebrew)" panose="02020603050405020304" pitchFamily="18" charset="0"/>
            </a:endParaRPr>
          </a:p>
        </p:txBody>
      </p:sp>
      <p:sp>
        <p:nvSpPr>
          <p:cNvPr id="72711" name="Text Box 1050"/>
          <p:cNvSpPr txBox="1">
            <a:spLocks noChangeArrowheads="1"/>
          </p:cNvSpPr>
          <p:nvPr/>
        </p:nvSpPr>
        <p:spPr bwMode="auto">
          <a:xfrm>
            <a:off x="6002338" y="1895475"/>
            <a:ext cx="12525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lnSpc>
                <a:spcPct val="130000"/>
              </a:lnSpc>
              <a:spcBef>
                <a:spcPct val="50000"/>
              </a:spcBef>
              <a:buFontTx/>
              <a:buNone/>
            </a:pPr>
            <a:r>
              <a:rPr lang="en-US" altLang="en-US" b="1">
                <a:cs typeface="Times New Roman (Hebrew)" panose="02020603050405020304" pitchFamily="18" charset="0"/>
              </a:rPr>
              <a:t>E</a:t>
            </a:r>
            <a:r>
              <a:rPr lang="en-US" altLang="en-US" b="1" baseline="-25000">
                <a:cs typeface="Times New Roman (Hebrew)" panose="02020603050405020304" pitchFamily="18" charset="0"/>
              </a:rPr>
              <a:t>pol</a:t>
            </a:r>
            <a:endParaRPr lang="en-US" altLang="en-US" b="1">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1155700"/>
            <a:ext cx="23368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7"/>
          <p:cNvSpPr txBox="1">
            <a:spLocks noChangeArrowheads="1"/>
          </p:cNvSpPr>
          <p:nvPr/>
        </p:nvSpPr>
        <p:spPr bwMode="auto">
          <a:xfrm>
            <a:off x="1057275" y="233363"/>
            <a:ext cx="7162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Chemistry: the Beginning</a:t>
            </a:r>
          </a:p>
        </p:txBody>
      </p:sp>
      <p:sp>
        <p:nvSpPr>
          <p:cNvPr id="6148" name="Text Box 28"/>
          <p:cNvSpPr txBox="1">
            <a:spLocks noChangeArrowheads="1"/>
          </p:cNvSpPr>
          <p:nvPr/>
        </p:nvSpPr>
        <p:spPr bwMode="auto">
          <a:xfrm>
            <a:off x="6035190" y="4716463"/>
            <a:ext cx="2773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dirty="0">
                <a:latin typeface="Arial" panose="020B0604020202020204" pitchFamily="34" charset="0"/>
                <a:cs typeface="Arial" panose="020B0604020202020204" pitchFamily="34" charset="0"/>
              </a:rPr>
              <a:t>Eduard Buchner, winner of 1907 Nobel Prize in chemistry</a:t>
            </a:r>
          </a:p>
        </p:txBody>
      </p:sp>
      <p:sp>
        <p:nvSpPr>
          <p:cNvPr id="6149" name="TextBox 5"/>
          <p:cNvSpPr txBox="1">
            <a:spLocks noChangeArrowheads="1"/>
          </p:cNvSpPr>
          <p:nvPr/>
        </p:nvSpPr>
        <p:spPr bwMode="auto">
          <a:xfrm>
            <a:off x="184150" y="865188"/>
            <a:ext cx="594201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lnSpc>
                <a:spcPct val="150000"/>
              </a:lnSpc>
              <a:spcBef>
                <a:spcPct val="0"/>
              </a:spcBef>
              <a:buFontTx/>
              <a:buNone/>
            </a:pPr>
            <a:r>
              <a:rPr lang="en-US" altLang="en-US" sz="2600" b="1" dirty="0">
                <a:solidFill>
                  <a:srgbClr val="339933"/>
                </a:solidFill>
                <a:cs typeface="Times New Roman (Hebrew)" panose="02020603050405020304" pitchFamily="18" charset="0"/>
              </a:rPr>
              <a:t>The life-chemistry-proteins relationship:</a:t>
            </a:r>
          </a:p>
          <a:p>
            <a:pPr algn="l" rtl="0" eaLnBrk="1" hangingPunct="1">
              <a:lnSpc>
                <a:spcPct val="150000"/>
              </a:lnSpc>
              <a:spcBef>
                <a:spcPct val="0"/>
              </a:spcBef>
              <a:buFont typeface="Wingdings" panose="05000000000000000000" pitchFamily="2" charset="2"/>
              <a:buChar char="Ø"/>
            </a:pPr>
            <a:r>
              <a:rPr lang="en-US" altLang="en-US" sz="2400" b="1" dirty="0">
                <a:cs typeface="Times New Roman (Hebrew)" panose="02020603050405020304" pitchFamily="18" charset="0"/>
              </a:rPr>
              <a:t>Pasteur</a:t>
            </a:r>
            <a:r>
              <a:rPr lang="en-US" altLang="en-US" sz="2400" dirty="0">
                <a:cs typeface="Times New Roman (Hebrew)" panose="02020603050405020304" pitchFamily="18" charset="0"/>
              </a:rPr>
              <a:t>: microorganisms ferment sugar to alcohol (life involves chemistry)</a:t>
            </a:r>
          </a:p>
          <a:p>
            <a:pPr algn="l" rtl="0" eaLnBrk="1" hangingPunct="1">
              <a:lnSpc>
                <a:spcPct val="150000"/>
              </a:lnSpc>
              <a:spcBef>
                <a:spcPct val="0"/>
              </a:spcBef>
              <a:buFont typeface="Wingdings" panose="05000000000000000000" pitchFamily="2" charset="2"/>
              <a:buChar char="Ø"/>
            </a:pPr>
            <a:r>
              <a:rPr lang="en-US" altLang="en-US" sz="2400" b="1" dirty="0">
                <a:cs typeface="Times New Roman (Hebrew)" panose="02020603050405020304" pitchFamily="18" charset="0"/>
              </a:rPr>
              <a:t>Berthelot &amp; Buchner</a:t>
            </a:r>
            <a:r>
              <a:rPr lang="en-US" altLang="en-US" sz="2400" dirty="0">
                <a:cs typeface="Times New Roman (Hebrew)" panose="02020603050405020304" pitchFamily="18" charset="0"/>
              </a:rPr>
              <a:t>: chemical processes can be catalyzed </a:t>
            </a:r>
            <a:r>
              <a:rPr lang="en-US" altLang="en-US" sz="2400" i="1" dirty="0">
                <a:cs typeface="Times New Roman (Hebrew)" panose="02020603050405020304" pitchFamily="18" charset="0"/>
              </a:rPr>
              <a:t>in vitro </a:t>
            </a:r>
            <a:r>
              <a:rPr lang="en-US" altLang="en-US" sz="2400" dirty="0">
                <a:cs typeface="Times New Roman (Hebrew)" panose="02020603050405020304" pitchFamily="18" charset="0"/>
              </a:rPr>
              <a:t>by cellular extracts (the </a:t>
            </a:r>
            <a:r>
              <a:rPr lang="en-US" altLang="en-US" sz="2400" i="1" dirty="0" err="1">
                <a:cs typeface="Times New Roman (Hebrew)" panose="02020603050405020304" pitchFamily="18" charset="0"/>
              </a:rPr>
              <a:t>zymase</a:t>
            </a:r>
            <a:r>
              <a:rPr lang="en-US" altLang="en-US" sz="2400" dirty="0">
                <a:cs typeface="Times New Roman (Hebrew)" panose="02020603050405020304" pitchFamily="18" charset="0"/>
              </a:rPr>
              <a:t> concept)</a:t>
            </a:r>
          </a:p>
          <a:p>
            <a:pPr algn="l" rtl="0" eaLnBrk="1" hangingPunct="1">
              <a:lnSpc>
                <a:spcPct val="150000"/>
              </a:lnSpc>
              <a:spcBef>
                <a:spcPct val="0"/>
              </a:spcBef>
              <a:buFont typeface="Wingdings" panose="05000000000000000000" pitchFamily="2" charset="2"/>
              <a:buChar char="Ø"/>
            </a:pPr>
            <a:r>
              <a:rPr lang="en-US" altLang="en-US" sz="2400" b="1" dirty="0">
                <a:cs typeface="Times New Roman (Hebrew)" panose="02020603050405020304" pitchFamily="18" charset="0"/>
              </a:rPr>
              <a:t>Later</a:t>
            </a:r>
            <a:r>
              <a:rPr lang="en-US" altLang="en-US" sz="2400" dirty="0">
                <a:cs typeface="Times New Roman (Hebrew)" panose="02020603050405020304" pitchFamily="18" charset="0"/>
              </a:rPr>
              <a:t>: the active ingredient in the extracts are proteins (enzymes), which are the products of genes</a:t>
            </a:r>
            <a:endParaRPr lang="he-IL" altLang="en-US" sz="2400" dirty="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5"/>
          <p:cNvSpPr txBox="1">
            <a:spLocks noChangeArrowheads="1"/>
          </p:cNvSpPr>
          <p:nvPr/>
        </p:nvSpPr>
        <p:spPr bwMode="auto">
          <a:xfrm>
            <a:off x="152400" y="6191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74755" name="Picture 1"/>
          <p:cNvPicPr>
            <a:picLocks noChangeAspect="1"/>
          </p:cNvPicPr>
          <p:nvPr/>
        </p:nvPicPr>
        <p:blipFill>
          <a:blip r:embed="rId3">
            <a:extLst>
              <a:ext uri="{28A0092B-C50C-407E-A947-70E740481C1C}">
                <a14:useLocalDpi xmlns:a14="http://schemas.microsoft.com/office/drawing/2010/main" val="0"/>
              </a:ext>
            </a:extLst>
          </a:blip>
          <a:srcRect l="27913" t="27902" r="39458" b="26340"/>
          <a:stretch>
            <a:fillRect/>
          </a:stretch>
        </p:blipFill>
        <p:spPr bwMode="auto">
          <a:xfrm>
            <a:off x="4899025" y="1176338"/>
            <a:ext cx="4244975"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ChangeArrowheads="1"/>
          </p:cNvSpPr>
          <p:nvPr/>
        </p:nvSpPr>
        <p:spPr bwMode="auto">
          <a:xfrm>
            <a:off x="346075" y="15113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 typeface="Wingdings" panose="05000000000000000000" pitchFamily="2" charset="2"/>
              <a:buChar char="Ø"/>
            </a:pPr>
            <a:r>
              <a:rPr lang="en-US" altLang="en-US" sz="2400" u="sng">
                <a:cs typeface="Times New Roman (Hebrew)" panose="02020603050405020304" pitchFamily="18" charset="0"/>
              </a:rPr>
              <a:t>The Born model</a:t>
            </a:r>
            <a:r>
              <a:rPr lang="en-US" altLang="en-US" sz="2400">
                <a:cs typeface="Times New Roman (Hebrew)" panose="02020603050405020304" pitchFamily="18" charset="0"/>
              </a:rPr>
              <a:t>:</a:t>
            </a:r>
          </a:p>
        </p:txBody>
      </p:sp>
      <p:sp>
        <p:nvSpPr>
          <p:cNvPr id="74757" name="Text Box 4"/>
          <p:cNvSpPr txBox="1">
            <a:spLocks noChangeArrowheads="1"/>
          </p:cNvSpPr>
          <p:nvPr/>
        </p:nvSpPr>
        <p:spPr bwMode="auto">
          <a:xfrm>
            <a:off x="152400" y="819150"/>
            <a:ext cx="5072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polarization energy</a:t>
            </a:r>
          </a:p>
        </p:txBody>
      </p:sp>
      <p:grpSp>
        <p:nvGrpSpPr>
          <p:cNvPr id="74758" name="Group 1"/>
          <p:cNvGrpSpPr>
            <a:grpSpLocks/>
          </p:cNvGrpSpPr>
          <p:nvPr/>
        </p:nvGrpSpPr>
        <p:grpSpPr bwMode="auto">
          <a:xfrm>
            <a:off x="735013" y="2333625"/>
            <a:ext cx="2359025" cy="1828800"/>
            <a:chOff x="125413" y="4732338"/>
            <a:chExt cx="2359025" cy="1828800"/>
          </a:xfrm>
        </p:grpSpPr>
        <p:sp>
          <p:nvSpPr>
            <p:cNvPr id="74763" name="AutoShape 7" descr="ionicblue"/>
            <p:cNvSpPr>
              <a:spLocks noChangeAspect="1" noChangeArrowheads="1"/>
            </p:cNvSpPr>
            <p:nvPr/>
          </p:nvSpPr>
          <p:spPr bwMode="auto">
            <a:xfrm>
              <a:off x="2187575" y="5956300"/>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4764" name="AutoShape 8" descr="ionicblue"/>
            <p:cNvSpPr>
              <a:spLocks noChangeAspect="1" noChangeArrowheads="1"/>
            </p:cNvSpPr>
            <p:nvPr/>
          </p:nvSpPr>
          <p:spPr bwMode="auto">
            <a:xfrm>
              <a:off x="2187575" y="5956300"/>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4765" name="Oval 35"/>
            <p:cNvSpPr>
              <a:spLocks noChangeArrowheads="1"/>
            </p:cNvSpPr>
            <p:nvPr/>
          </p:nvSpPr>
          <p:spPr bwMode="auto">
            <a:xfrm>
              <a:off x="125413" y="4732338"/>
              <a:ext cx="1905000" cy="1828800"/>
            </a:xfrm>
            <a:prstGeom prst="ellipse">
              <a:avLst/>
            </a:prstGeom>
            <a:solidFill>
              <a:schemeClr val="bg1"/>
            </a:solidFill>
            <a:ln w="1905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74766" name="Line 36"/>
            <p:cNvSpPr>
              <a:spLocks noChangeShapeType="1"/>
            </p:cNvSpPr>
            <p:nvPr/>
          </p:nvSpPr>
          <p:spPr bwMode="auto">
            <a:xfrm flipV="1">
              <a:off x="1116013" y="5037138"/>
              <a:ext cx="685800" cy="609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7" name="Text Box 38"/>
            <p:cNvSpPr txBox="1">
              <a:spLocks noChangeArrowheads="1"/>
            </p:cNvSpPr>
            <p:nvPr/>
          </p:nvSpPr>
          <p:spPr bwMode="auto">
            <a:xfrm>
              <a:off x="1211263" y="49609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r>
                <a:rPr lang="en-US" altLang="en-US" sz="2400">
                  <a:cs typeface="Times New Roman (Hebrew)" panose="02020603050405020304" pitchFamily="18" charset="0"/>
                </a:rPr>
                <a:t>r</a:t>
              </a:r>
            </a:p>
          </p:txBody>
        </p:sp>
        <p:sp>
          <p:nvSpPr>
            <p:cNvPr id="74768" name="Text Box 39"/>
            <p:cNvSpPr txBox="1">
              <a:spLocks noChangeArrowheads="1"/>
            </p:cNvSpPr>
            <p:nvPr/>
          </p:nvSpPr>
          <p:spPr bwMode="auto">
            <a:xfrm>
              <a:off x="665163" y="4900613"/>
              <a:ext cx="603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r>
                <a:rPr lang="en-US" altLang="en-US" sz="2400">
                  <a:cs typeface="Times New Roman (Hebrew)" panose="02020603050405020304" pitchFamily="18" charset="0"/>
                </a:rPr>
                <a:t>q </a:t>
              </a:r>
              <a:r>
                <a:rPr lang="en-US" altLang="en-US" sz="6000">
                  <a:cs typeface="Times New Roman (Hebrew)" panose="02020603050405020304" pitchFamily="18" charset="0"/>
                </a:rPr>
                <a:t>.</a:t>
              </a:r>
            </a:p>
          </p:txBody>
        </p:sp>
      </p:grpSp>
      <p:grpSp>
        <p:nvGrpSpPr>
          <p:cNvPr id="74759" name="Group 2"/>
          <p:cNvGrpSpPr>
            <a:grpSpLocks/>
          </p:cNvGrpSpPr>
          <p:nvPr/>
        </p:nvGrpSpPr>
        <p:grpSpPr bwMode="auto">
          <a:xfrm>
            <a:off x="1477963" y="4456113"/>
            <a:ext cx="6823075" cy="833437"/>
            <a:chOff x="2114550" y="4611688"/>
            <a:chExt cx="6821488" cy="833437"/>
          </a:xfrm>
        </p:grpSpPr>
        <p:pic>
          <p:nvPicPr>
            <p:cNvPr id="74761" name="Picture 4"/>
            <p:cNvPicPr>
              <a:picLocks noChangeAspect="1"/>
            </p:cNvPicPr>
            <p:nvPr/>
          </p:nvPicPr>
          <p:blipFill>
            <a:blip r:embed="rId4">
              <a:extLst>
                <a:ext uri="{28A0092B-C50C-407E-A947-70E740481C1C}">
                  <a14:useLocalDpi xmlns:a14="http://schemas.microsoft.com/office/drawing/2010/main" val="0"/>
                </a:ext>
              </a:extLst>
            </a:blip>
            <a:srcRect l="53514" t="40179" r="31425" b="48438"/>
            <a:stretch>
              <a:fillRect/>
            </a:stretch>
          </p:blipFill>
          <p:spPr bwMode="auto">
            <a:xfrm>
              <a:off x="2114550" y="4611688"/>
              <a:ext cx="19589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32"/>
            <p:cNvSpPr txBox="1">
              <a:spLocks noChangeArrowheads="1"/>
            </p:cNvSpPr>
            <p:nvPr/>
          </p:nvSpPr>
          <p:spPr bwMode="auto">
            <a:xfrm>
              <a:off x="4103688" y="4784725"/>
              <a:ext cx="4832350" cy="461963"/>
            </a:xfrm>
            <a:prstGeom prst="rect">
              <a:avLst/>
            </a:prstGeom>
            <a:solidFill>
              <a:schemeClr val="bg1"/>
            </a:solidFill>
            <a:ln w="19050">
              <a:solidFill>
                <a:schemeClr val="bg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latin typeface="Arial" panose="020B0604020202020204" pitchFamily="34" charset="0"/>
                  <a:cs typeface="Arial" panose="020B0604020202020204" pitchFamily="34" charset="0"/>
                  <a:sym typeface="Symbol" panose="05050102010706020507" pitchFamily="18" charset="2"/>
                </a:rPr>
                <a:t></a:t>
              </a:r>
              <a:r>
                <a:rPr lang="en-US" altLang="en-US" sz="2400" b="1">
                  <a:cs typeface="Arial" panose="020B0604020202020204" pitchFamily="34" charset="0"/>
                </a:rPr>
                <a:t> ΔE</a:t>
              </a:r>
              <a:r>
                <a:rPr lang="en-US" altLang="en-US" sz="2400" b="1" baseline="-25000">
                  <a:cs typeface="Arial" panose="020B0604020202020204" pitchFamily="34" charset="0"/>
                </a:rPr>
                <a:t>transfer</a:t>
              </a:r>
              <a:r>
                <a:rPr lang="en-US" altLang="en-US" sz="2400" b="1">
                  <a:cs typeface="Arial" panose="020B0604020202020204" pitchFamily="34" charset="0"/>
                </a:rPr>
                <a:t> = 166 (q</a:t>
              </a:r>
              <a:r>
                <a:rPr lang="en-US" altLang="en-US" sz="2400" b="1" baseline="30000">
                  <a:cs typeface="Arial" panose="020B0604020202020204" pitchFamily="34" charset="0"/>
                </a:rPr>
                <a:t>2</a:t>
              </a:r>
              <a:r>
                <a:rPr lang="en-US" altLang="en-US" sz="2400" b="1">
                  <a:cs typeface="Arial" panose="020B0604020202020204" pitchFamily="34" charset="0"/>
                </a:rPr>
                <a:t>/r) (1/ε</a:t>
              </a:r>
              <a:r>
                <a:rPr lang="en-US" altLang="en-US" sz="2400" b="1" baseline="-25000">
                  <a:cs typeface="Arial" panose="020B0604020202020204" pitchFamily="34" charset="0"/>
                </a:rPr>
                <a:t>o</a:t>
              </a:r>
              <a:r>
                <a:rPr lang="en-US" altLang="en-US" sz="2400" b="1">
                  <a:cs typeface="Arial" panose="020B0604020202020204" pitchFamily="34" charset="0"/>
                </a:rPr>
                <a:t> - 1/ε</a:t>
              </a:r>
              <a:r>
                <a:rPr lang="en-US" altLang="en-US" sz="2400" b="1" baseline="-25000">
                  <a:cs typeface="Arial" panose="020B0604020202020204" pitchFamily="34" charset="0"/>
                </a:rPr>
                <a:t>w</a:t>
              </a:r>
              <a:r>
                <a:rPr lang="en-US" altLang="en-US" sz="2400" b="1">
                  <a:cs typeface="Arial" panose="020B0604020202020204" pitchFamily="34" charset="0"/>
                </a:rPr>
                <a:t>)</a:t>
              </a:r>
            </a:p>
          </p:txBody>
        </p:sp>
      </p:grpSp>
      <p:sp>
        <p:nvSpPr>
          <p:cNvPr id="74760" name="Text Box 33"/>
          <p:cNvSpPr txBox="1">
            <a:spLocks noChangeArrowheads="1"/>
          </p:cNvSpPr>
          <p:nvPr/>
        </p:nvSpPr>
        <p:spPr bwMode="auto">
          <a:xfrm>
            <a:off x="2135067" y="5424973"/>
            <a:ext cx="5403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a:cs typeface="Times New Roman (Hebrew)" panose="02020603050405020304" pitchFamily="18" charset="0"/>
              </a:rPr>
              <a:t>water-to-oil transfer (r = 1.6Å): </a:t>
            </a:r>
          </a:p>
          <a:p>
            <a:pPr algn="l" rtl="0" eaLnBrk="1" hangingPunct="1">
              <a:spcBef>
                <a:spcPct val="50000"/>
              </a:spcBef>
              <a:buFontTx/>
              <a:buNone/>
            </a:pPr>
            <a:r>
              <a:rPr lang="en-US" altLang="en-US" sz="2400" dirty="0">
                <a:cs typeface="Times New Roman (Hebrew)" panose="02020603050405020304" pitchFamily="18" charset="0"/>
              </a:rPr>
              <a:t>ΔE = 166 (1</a:t>
            </a:r>
            <a:r>
              <a:rPr lang="en-US" altLang="en-US" sz="2400" baseline="30000" dirty="0">
                <a:cs typeface="Times New Roman (Hebrew)" panose="02020603050405020304" pitchFamily="18" charset="0"/>
              </a:rPr>
              <a:t>2</a:t>
            </a:r>
            <a:r>
              <a:rPr lang="en-US" altLang="en-US" sz="2400" dirty="0">
                <a:cs typeface="Times New Roman (Hebrew)" panose="02020603050405020304" pitchFamily="18" charset="0"/>
              </a:rPr>
              <a:t>/1.6)(1/2-1/80) = </a:t>
            </a:r>
            <a:r>
              <a:rPr lang="en-US" altLang="en-US" sz="2400" b="1" dirty="0">
                <a:solidFill>
                  <a:srgbClr val="FF0066"/>
                </a:solidFill>
                <a:cs typeface="Times New Roman (Hebrew)" panose="02020603050405020304" pitchFamily="18" charset="0"/>
              </a:rPr>
              <a:t>50 kcal/</a:t>
            </a:r>
            <a:r>
              <a:rPr lang="en-US" altLang="en-US" sz="2400" b="1" dirty="0" err="1">
                <a:solidFill>
                  <a:srgbClr val="FF0066"/>
                </a:solidFill>
                <a:cs typeface="Times New Roman (Hebrew)" panose="02020603050405020304" pitchFamily="18" charset="0"/>
              </a:rPr>
              <a:t>mol</a:t>
            </a:r>
            <a:endParaRPr lang="en-US" altLang="en-US" sz="2400" b="1" dirty="0">
              <a:solidFill>
                <a:srgbClr val="FF0066"/>
              </a:solidFill>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1"/>
          <p:cNvGrpSpPr>
            <a:grpSpLocks/>
          </p:cNvGrpSpPr>
          <p:nvPr/>
        </p:nvGrpSpPr>
        <p:grpSpPr bwMode="auto">
          <a:xfrm>
            <a:off x="2228362" y="995362"/>
            <a:ext cx="5934075" cy="5557838"/>
            <a:chOff x="1639093" y="1240971"/>
            <a:chExt cx="5934075" cy="5558294"/>
          </a:xfrm>
        </p:grpSpPr>
        <p:pic>
          <p:nvPicPr>
            <p:cNvPr id="76805" name="Picture 2" descr="C:\Documents and Settings\Amit\My Documents\Amit\Book\English\CH1 - Introduction\Figures\1-13.png"/>
            <p:cNvPicPr>
              <a:picLocks noChangeAspect="1" noChangeArrowheads="1"/>
            </p:cNvPicPr>
            <p:nvPr/>
          </p:nvPicPr>
          <p:blipFill>
            <a:blip r:embed="rId3">
              <a:extLst>
                <a:ext uri="{28A0092B-C50C-407E-A947-70E740481C1C}">
                  <a14:useLocalDpi xmlns:a14="http://schemas.microsoft.com/office/drawing/2010/main" val="0"/>
                </a:ext>
              </a:extLst>
            </a:blip>
            <a:srcRect t="6332"/>
            <a:stretch>
              <a:fillRect/>
            </a:stretch>
          </p:blipFill>
          <p:spPr bwMode="auto">
            <a:xfrm>
              <a:off x="1639093" y="1240971"/>
              <a:ext cx="5934075" cy="555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3"/>
            <p:cNvSpPr txBox="1">
              <a:spLocks noChangeArrowheads="1"/>
            </p:cNvSpPr>
            <p:nvPr/>
          </p:nvSpPr>
          <p:spPr bwMode="auto">
            <a:xfrm>
              <a:off x="2470150" y="4014791"/>
              <a:ext cx="38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rPr>
                <a:t>+</a:t>
              </a:r>
            </a:p>
          </p:txBody>
        </p:sp>
        <p:sp>
          <p:nvSpPr>
            <p:cNvPr id="76807" name="Text Box 4"/>
            <p:cNvSpPr txBox="1">
              <a:spLocks noChangeArrowheads="1"/>
            </p:cNvSpPr>
            <p:nvPr/>
          </p:nvSpPr>
          <p:spPr bwMode="auto">
            <a:xfrm>
              <a:off x="3273425" y="4594228"/>
              <a:ext cx="38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cs typeface="Times New Roman (Hebrew)" panose="02020603050405020304" pitchFamily="18" charset="0"/>
                </a:rPr>
                <a:t>+</a:t>
              </a:r>
            </a:p>
          </p:txBody>
        </p:sp>
        <p:sp>
          <p:nvSpPr>
            <p:cNvPr id="76808" name="Text Box 5"/>
            <p:cNvSpPr txBox="1">
              <a:spLocks noChangeArrowheads="1"/>
            </p:cNvSpPr>
            <p:nvPr/>
          </p:nvSpPr>
          <p:spPr bwMode="auto">
            <a:xfrm>
              <a:off x="2409825" y="3476628"/>
              <a:ext cx="385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cs typeface="Times New Roman (Hebrew)" panose="02020603050405020304" pitchFamily="18" charset="0"/>
                </a:rPr>
                <a:t>-</a:t>
              </a:r>
            </a:p>
          </p:txBody>
        </p:sp>
        <p:sp>
          <p:nvSpPr>
            <p:cNvPr id="76809" name="Text Box 6"/>
            <p:cNvSpPr txBox="1">
              <a:spLocks noChangeArrowheads="1"/>
            </p:cNvSpPr>
            <p:nvPr/>
          </p:nvSpPr>
          <p:spPr bwMode="auto">
            <a:xfrm>
              <a:off x="3171825" y="4022728"/>
              <a:ext cx="385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cs typeface="Times New Roman (Hebrew)" panose="02020603050405020304" pitchFamily="18" charset="0"/>
                </a:rPr>
                <a:t>-</a:t>
              </a:r>
            </a:p>
          </p:txBody>
        </p:sp>
        <p:sp>
          <p:nvSpPr>
            <p:cNvPr id="76810" name="Line 7"/>
            <p:cNvSpPr>
              <a:spLocks noChangeShapeType="1"/>
            </p:cNvSpPr>
            <p:nvPr/>
          </p:nvSpPr>
          <p:spPr bwMode="auto">
            <a:xfrm flipH="1">
              <a:off x="2743200" y="3640141"/>
              <a:ext cx="701675" cy="141287"/>
            </a:xfrm>
            <a:prstGeom prst="line">
              <a:avLst/>
            </a:prstGeom>
            <a:noFill/>
            <a:ln w="508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6811" name="Line 8"/>
            <p:cNvSpPr>
              <a:spLocks noChangeShapeType="1"/>
            </p:cNvSpPr>
            <p:nvPr/>
          </p:nvSpPr>
          <p:spPr bwMode="auto">
            <a:xfrm flipH="1">
              <a:off x="3403600" y="3732216"/>
              <a:ext cx="193675" cy="504825"/>
            </a:xfrm>
            <a:prstGeom prst="line">
              <a:avLst/>
            </a:prstGeom>
            <a:noFill/>
            <a:ln w="508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6812" name="Line 9"/>
            <p:cNvSpPr>
              <a:spLocks noChangeShapeType="1"/>
            </p:cNvSpPr>
            <p:nvPr/>
          </p:nvSpPr>
          <p:spPr bwMode="auto">
            <a:xfrm flipH="1">
              <a:off x="3800475" y="2674941"/>
              <a:ext cx="611188" cy="781050"/>
            </a:xfrm>
            <a:prstGeom prst="line">
              <a:avLst/>
            </a:prstGeom>
            <a:noFill/>
            <a:ln w="50800" cap="rnd">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6813" name="Oval 10"/>
            <p:cNvSpPr>
              <a:spLocks noChangeArrowheads="1"/>
            </p:cNvSpPr>
            <p:nvPr/>
          </p:nvSpPr>
          <p:spPr bwMode="auto">
            <a:xfrm>
              <a:off x="4398963" y="2298703"/>
              <a:ext cx="385762" cy="376238"/>
            </a:xfrm>
            <a:prstGeom prst="ellipse">
              <a:avLst/>
            </a:prstGeom>
            <a:solidFill>
              <a:schemeClr val="bg1"/>
            </a:solidFill>
            <a:ln w="2540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6814" name="Text Box 11"/>
            <p:cNvSpPr txBox="1">
              <a:spLocks noChangeArrowheads="1"/>
            </p:cNvSpPr>
            <p:nvPr/>
          </p:nvSpPr>
          <p:spPr bwMode="auto">
            <a:xfrm>
              <a:off x="4413250" y="2146303"/>
              <a:ext cx="385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cs typeface="Times New Roman (Hebrew)" panose="02020603050405020304" pitchFamily="18" charset="0"/>
                </a:rPr>
                <a:t>-</a:t>
              </a:r>
            </a:p>
          </p:txBody>
        </p:sp>
        <p:sp>
          <p:nvSpPr>
            <p:cNvPr id="76815" name="Oval 12"/>
            <p:cNvSpPr>
              <a:spLocks noChangeArrowheads="1"/>
            </p:cNvSpPr>
            <p:nvPr/>
          </p:nvSpPr>
          <p:spPr bwMode="auto">
            <a:xfrm>
              <a:off x="3444875" y="3417891"/>
              <a:ext cx="385763" cy="376237"/>
            </a:xfrm>
            <a:prstGeom prst="ellipse">
              <a:avLst/>
            </a:prstGeom>
            <a:solidFill>
              <a:schemeClr val="bg1"/>
            </a:solidFill>
            <a:ln w="2540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76816" name="Text Box 13"/>
            <p:cNvSpPr txBox="1">
              <a:spLocks noChangeArrowheads="1"/>
            </p:cNvSpPr>
            <p:nvPr/>
          </p:nvSpPr>
          <p:spPr bwMode="auto">
            <a:xfrm>
              <a:off x="3455988" y="3375028"/>
              <a:ext cx="38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dirty="0">
                  <a:cs typeface="Times New Roman (Hebrew)" panose="02020603050405020304" pitchFamily="18" charset="0"/>
                </a:rPr>
                <a:t>+</a:t>
              </a:r>
            </a:p>
          </p:txBody>
        </p:sp>
      </p:grpSp>
      <p:sp>
        <p:nvSpPr>
          <p:cNvPr id="76803" name="Text Box 4"/>
          <p:cNvSpPr txBox="1">
            <a:spLocks noChangeArrowheads="1"/>
          </p:cNvSpPr>
          <p:nvPr/>
        </p:nvSpPr>
        <p:spPr bwMode="auto">
          <a:xfrm>
            <a:off x="0" y="749300"/>
            <a:ext cx="59515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total electrostatic energy</a:t>
            </a:r>
          </a:p>
        </p:txBody>
      </p:sp>
      <p:sp>
        <p:nvSpPr>
          <p:cNvPr id="76804" name="Text Box 5"/>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8"/>
          <p:cNvPicPr>
            <a:picLocks noChangeAspect="1" noChangeArrowheads="1"/>
          </p:cNvPicPr>
          <p:nvPr/>
        </p:nvPicPr>
        <p:blipFill>
          <a:blip r:embed="rId3">
            <a:extLst>
              <a:ext uri="{28A0092B-C50C-407E-A947-70E740481C1C}">
                <a14:useLocalDpi xmlns:a14="http://schemas.microsoft.com/office/drawing/2010/main" val="0"/>
              </a:ext>
            </a:extLst>
          </a:blip>
          <a:srcRect l="22276" t="13968" r="27991" b="26408"/>
          <a:stretch>
            <a:fillRect/>
          </a:stretch>
        </p:blipFill>
        <p:spPr bwMode="auto">
          <a:xfrm>
            <a:off x="2000250" y="1785938"/>
            <a:ext cx="53054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19"/>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electrostatic field and potential</a:t>
            </a:r>
          </a:p>
        </p:txBody>
      </p:sp>
      <p:sp>
        <p:nvSpPr>
          <p:cNvPr id="78852" name="Text Box 20"/>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2" descr="C:\Documents and Settings\Amit\My Documents\Amit\Book\English\CH1 - Introduction\Figures\Box1-4 Figure 1b.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500" y="1760900"/>
            <a:ext cx="5792788"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Oval 3"/>
          <p:cNvSpPr>
            <a:spLocks noChangeArrowheads="1"/>
          </p:cNvSpPr>
          <p:nvPr/>
        </p:nvSpPr>
        <p:spPr bwMode="auto">
          <a:xfrm>
            <a:off x="2633663" y="4956175"/>
            <a:ext cx="757237" cy="695325"/>
          </a:xfrm>
          <a:prstGeom prst="ellipse">
            <a:avLst/>
          </a:prstGeom>
          <a:gradFill rotWithShape="0">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sp>
        <p:nvSpPr>
          <p:cNvPr id="80900" name="Text Box 4"/>
          <p:cNvSpPr txBox="1">
            <a:spLocks noChangeArrowheads="1"/>
          </p:cNvSpPr>
          <p:nvPr/>
        </p:nvSpPr>
        <p:spPr bwMode="auto">
          <a:xfrm>
            <a:off x="2743200" y="4991100"/>
            <a:ext cx="573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800" b="1">
                <a:cs typeface="Times New Roman (Hebrew)" panose="02020603050405020304" pitchFamily="18" charset="0"/>
              </a:rPr>
              <a:t>q</a:t>
            </a:r>
            <a:r>
              <a:rPr lang="en-US" altLang="en-US" sz="2800" b="1" baseline="-25000">
                <a:cs typeface="Times New Roman (Hebrew)" panose="02020603050405020304" pitchFamily="18" charset="0"/>
              </a:rPr>
              <a:t>2</a:t>
            </a:r>
            <a:endParaRPr lang="en-US" altLang="en-US" sz="2800" b="1">
              <a:cs typeface="Times New Roman (Hebrew)" panose="02020603050405020304" pitchFamily="18" charset="0"/>
            </a:endParaRPr>
          </a:p>
        </p:txBody>
      </p:sp>
      <p:sp>
        <p:nvSpPr>
          <p:cNvPr id="80901" name="Text Box 6"/>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electrostatic potential</a:t>
            </a:r>
          </a:p>
        </p:txBody>
      </p:sp>
      <p:sp>
        <p:nvSpPr>
          <p:cNvPr id="80902" name="Text Box 7"/>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051"/>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82947"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82948" name="Picture 1"/>
          <p:cNvPicPr>
            <a:picLocks noChangeAspect="1"/>
          </p:cNvPicPr>
          <p:nvPr/>
        </p:nvPicPr>
        <p:blipFill>
          <a:blip r:embed="rId3">
            <a:extLst>
              <a:ext uri="{28A0092B-C50C-407E-A947-70E740481C1C}">
                <a14:useLocalDpi xmlns:a14="http://schemas.microsoft.com/office/drawing/2010/main" val="0"/>
              </a:ext>
            </a:extLst>
          </a:blip>
          <a:srcRect l="18500" t="35490" r="32179" b="25668"/>
          <a:stretch>
            <a:fillRect/>
          </a:stretch>
        </p:blipFill>
        <p:spPr bwMode="auto">
          <a:xfrm>
            <a:off x="1368425" y="2416175"/>
            <a:ext cx="64166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051"/>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84995" name="Text Box 105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84996" name="Picture 1"/>
          <p:cNvPicPr>
            <a:picLocks noChangeAspect="1"/>
          </p:cNvPicPr>
          <p:nvPr/>
        </p:nvPicPr>
        <p:blipFill>
          <a:blip r:embed="rId3">
            <a:extLst>
              <a:ext uri="{28A0092B-C50C-407E-A947-70E740481C1C}">
                <a14:useLocalDpi xmlns:a14="http://schemas.microsoft.com/office/drawing/2010/main" val="0"/>
              </a:ext>
            </a:extLst>
          </a:blip>
          <a:srcRect l="22014" t="28125" r="33810" b="12500"/>
          <a:stretch>
            <a:fillRect/>
          </a:stretch>
        </p:blipFill>
        <p:spPr bwMode="auto">
          <a:xfrm>
            <a:off x="642938" y="1963738"/>
            <a:ext cx="57467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2"/>
          <p:cNvSpPr>
            <a:spLocks noChangeArrowheads="1"/>
          </p:cNvSpPr>
          <p:nvPr/>
        </p:nvSpPr>
        <p:spPr bwMode="auto">
          <a:xfrm>
            <a:off x="6567488" y="1538288"/>
            <a:ext cx="23891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lnSpc>
                <a:spcPct val="150000"/>
              </a:lnSpc>
              <a:spcBef>
                <a:spcPct val="0"/>
              </a:spcBef>
              <a:buFontTx/>
              <a:buNone/>
            </a:pPr>
            <a:r>
              <a:rPr lang="en-US" altLang="en-US" sz="2400" u="sng">
                <a:cs typeface="Times New Roman (Hebrew)" panose="02020603050405020304" pitchFamily="18" charset="0"/>
              </a:rPr>
              <a:t>Typical distances</a:t>
            </a:r>
            <a:r>
              <a:rPr lang="en-US" altLang="en-US" sz="2400">
                <a:cs typeface="Times New Roman (Hebrew)" panose="02020603050405020304" pitchFamily="18" charset="0"/>
              </a:rPr>
              <a:t>:</a:t>
            </a:r>
          </a:p>
          <a:p>
            <a:pPr algn="l" rtl="0">
              <a:lnSpc>
                <a:spcPct val="150000"/>
              </a:lnSpc>
              <a:spcBef>
                <a:spcPct val="0"/>
              </a:spcBef>
              <a:buFontTx/>
              <a:buNone/>
            </a:pPr>
            <a:r>
              <a:rPr lang="en-US" altLang="en-US" sz="2400">
                <a:cs typeface="Times New Roman (Hebrew)" panose="02020603050405020304" pitchFamily="18" charset="0"/>
              </a:rPr>
              <a:t>D--A: 2.8-3.0 Å</a:t>
            </a:r>
          </a:p>
          <a:p>
            <a:pPr algn="l" rtl="0">
              <a:lnSpc>
                <a:spcPct val="150000"/>
              </a:lnSpc>
              <a:spcBef>
                <a:spcPct val="0"/>
              </a:spcBef>
              <a:buFontTx/>
              <a:buNone/>
            </a:pPr>
            <a:r>
              <a:rPr lang="en-US" altLang="en-US" sz="2400">
                <a:cs typeface="Times New Roman (Hebrew)" panose="02020603050405020304" pitchFamily="18" charset="0"/>
              </a:rPr>
              <a:t>H--A: ~2 Å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9"/>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Hydrogen bonds</a:t>
            </a:r>
          </a:p>
        </p:txBody>
      </p:sp>
      <p:sp>
        <p:nvSpPr>
          <p:cNvPr id="69635" name="Text Box 20"/>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Electrostatic interactions</a:t>
            </a:r>
          </a:p>
        </p:txBody>
      </p:sp>
      <p:sp>
        <p:nvSpPr>
          <p:cNvPr id="69637" name="Rectangle 54"/>
          <p:cNvSpPr>
            <a:spLocks noChangeArrowheads="1"/>
          </p:cNvSpPr>
          <p:nvPr/>
        </p:nvSpPr>
        <p:spPr bwMode="auto">
          <a:xfrm>
            <a:off x="152400" y="1658938"/>
            <a:ext cx="8848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buFont typeface="Wingdings" panose="05000000000000000000" pitchFamily="2" charset="2"/>
              <a:buChar char="Ø"/>
            </a:pPr>
            <a:r>
              <a:rPr lang="en-US" altLang="en-US" sz="2400" dirty="0">
                <a:solidFill>
                  <a:srgbClr val="000000"/>
                </a:solidFill>
                <a:cs typeface="Times New Roman (Hebrew)"/>
              </a:rPr>
              <a:t>Like ionic interactions hydrogen bonds </a:t>
            </a:r>
            <a:r>
              <a:rPr lang="en-US" altLang="en-US" sz="2400" b="1" dirty="0">
                <a:solidFill>
                  <a:srgbClr val="FF0066"/>
                </a:solidFill>
                <a:cs typeface="Times New Roman (Hebrew)"/>
              </a:rPr>
              <a:t>depend on </a:t>
            </a:r>
            <a:r>
              <a:rPr lang="en-US" altLang="en-US" sz="2400" b="1" i="1" dirty="0" smtClean="0">
                <a:solidFill>
                  <a:srgbClr val="FF0066"/>
                </a:solidFill>
                <a:cs typeface="Times New Roman (Hebrew)"/>
              </a:rPr>
              <a:t>q</a:t>
            </a:r>
            <a:r>
              <a:rPr lang="en-US" altLang="en-US" sz="2400" b="1" dirty="0" smtClean="0">
                <a:solidFill>
                  <a:srgbClr val="FF0066"/>
                </a:solidFill>
                <a:cs typeface="Times New Roman (Hebrew)"/>
              </a:rPr>
              <a:t>, </a:t>
            </a:r>
            <a:r>
              <a:rPr lang="en-US" altLang="en-US" sz="2400" b="1" i="1" dirty="0" smtClean="0">
                <a:solidFill>
                  <a:srgbClr val="FF0066"/>
                </a:solidFill>
                <a:cs typeface="Times New Roman (Hebrew)"/>
              </a:rPr>
              <a:t>r, and </a:t>
            </a:r>
            <a:r>
              <a:rPr lang="el-GR" altLang="en-US" sz="2400" b="1" i="1" dirty="0" smtClean="0">
                <a:solidFill>
                  <a:srgbClr val="FF0066"/>
                </a:solidFill>
                <a:cs typeface="Times New Roman (Hebrew)"/>
              </a:rPr>
              <a:t>ε</a:t>
            </a:r>
            <a:endParaRPr lang="en-US" altLang="en-US" sz="2400" b="1" i="1" dirty="0">
              <a:solidFill>
                <a:srgbClr val="FF0066"/>
              </a:solidFill>
              <a:cs typeface="Times New Roman (Hebrew)"/>
            </a:endParaRPr>
          </a:p>
          <a:p>
            <a:pPr algn="l" rtl="0">
              <a:lnSpc>
                <a:spcPct val="150000"/>
              </a:lnSpc>
              <a:spcBef>
                <a:spcPct val="0"/>
              </a:spcBef>
              <a:buFont typeface="Wingdings" panose="05000000000000000000" pitchFamily="2" charset="2"/>
              <a:buChar char="Ø"/>
            </a:pPr>
            <a:r>
              <a:rPr lang="en-US" altLang="en-US" sz="2400" dirty="0">
                <a:solidFill>
                  <a:srgbClr val="000000"/>
                </a:solidFill>
                <a:cs typeface="Times New Roman (Hebrew)"/>
              </a:rPr>
              <a:t>Unlike ionic interactions hydrogen bonds are </a:t>
            </a:r>
            <a:r>
              <a:rPr lang="en-US" altLang="en-US" sz="2400" b="1" dirty="0">
                <a:solidFill>
                  <a:srgbClr val="FF0066"/>
                </a:solidFill>
                <a:cs typeface="Times New Roman (Hebrew)"/>
              </a:rPr>
              <a:t>geometry-dependent</a:t>
            </a:r>
          </a:p>
          <a:p>
            <a:pPr algn="l" rtl="0">
              <a:lnSpc>
                <a:spcPct val="150000"/>
              </a:lnSpc>
              <a:spcBef>
                <a:spcPct val="0"/>
              </a:spcBef>
              <a:buFont typeface="Wingdings" panose="05000000000000000000" pitchFamily="2" charset="2"/>
              <a:buChar char="Ø"/>
            </a:pPr>
            <a:r>
              <a:rPr lang="en-US" altLang="en-US" sz="2400" dirty="0">
                <a:solidFill>
                  <a:srgbClr val="000000"/>
                </a:solidFill>
                <a:cs typeface="Times New Roman (Hebrew)"/>
              </a:rPr>
              <a:t>Hydrogen bonds </a:t>
            </a:r>
            <a:r>
              <a:rPr lang="en-US" altLang="en-US" sz="2400" dirty="0" smtClean="0">
                <a:solidFill>
                  <a:srgbClr val="000000"/>
                </a:solidFill>
                <a:cs typeface="Times New Roman (Hebrew)"/>
              </a:rPr>
              <a:t>are </a:t>
            </a:r>
            <a:r>
              <a:rPr lang="en-US" altLang="en-US" sz="2400" b="1" dirty="0" smtClean="0">
                <a:solidFill>
                  <a:srgbClr val="FF0066"/>
                </a:solidFill>
                <a:cs typeface="Times New Roman (Hebrew)"/>
              </a:rPr>
              <a:t>weaker</a:t>
            </a:r>
            <a:r>
              <a:rPr lang="en-US" altLang="en-US" sz="2400" dirty="0" smtClean="0">
                <a:solidFill>
                  <a:srgbClr val="000000"/>
                </a:solidFill>
                <a:cs typeface="Times New Roman (Hebrew)"/>
              </a:rPr>
              <a:t> and </a:t>
            </a:r>
            <a:r>
              <a:rPr lang="en-US" altLang="en-US" sz="2400" b="1" dirty="0">
                <a:solidFill>
                  <a:srgbClr val="FF0066"/>
                </a:solidFill>
                <a:cs typeface="Times New Roman (Hebrew)"/>
              </a:rPr>
              <a:t>more distance-dependent </a:t>
            </a:r>
            <a:r>
              <a:rPr lang="en-US" altLang="en-US" sz="2400" dirty="0">
                <a:solidFill>
                  <a:srgbClr val="000000"/>
                </a:solidFill>
                <a:cs typeface="Times New Roman (Hebrew)"/>
              </a:rPr>
              <a:t>than ionic interactions (</a:t>
            </a:r>
            <a:r>
              <a:rPr lang="en-US" altLang="en-US" sz="2400" b="1" i="1" dirty="0">
                <a:solidFill>
                  <a:srgbClr val="FF0066"/>
                </a:solidFill>
                <a:cs typeface="Times New Roman (Hebrew)"/>
              </a:rPr>
              <a:t>r</a:t>
            </a:r>
            <a:r>
              <a:rPr lang="en-US" altLang="en-US" sz="2400" b="1" i="1" baseline="30000" dirty="0">
                <a:solidFill>
                  <a:srgbClr val="FF0066"/>
                </a:solidFill>
                <a:cs typeface="Times New Roman (Hebrew)"/>
              </a:rPr>
              <a:t>3</a:t>
            </a:r>
            <a:r>
              <a:rPr lang="en-US" altLang="en-US" sz="2400" b="1" dirty="0">
                <a:solidFill>
                  <a:srgbClr val="FF0066"/>
                </a:solidFill>
                <a:cs typeface="Times New Roman (Hebrew)"/>
              </a:rPr>
              <a:t> instead of </a:t>
            </a:r>
            <a:r>
              <a:rPr lang="en-US" altLang="en-US" sz="2400" b="1" i="1" dirty="0">
                <a:solidFill>
                  <a:srgbClr val="FF0066"/>
                </a:solidFill>
                <a:cs typeface="Times New Roman (Hebrew)"/>
              </a:rPr>
              <a:t>r</a:t>
            </a:r>
            <a:r>
              <a:rPr lang="en-US" altLang="en-US" sz="2400" dirty="0">
                <a:solidFill>
                  <a:srgbClr val="000000"/>
                </a:solidFill>
                <a:cs typeface="Times New Roman (Hebrew)"/>
              </a:rPr>
              <a:t>)</a:t>
            </a:r>
          </a:p>
        </p:txBody>
      </p:sp>
      <p:grpSp>
        <p:nvGrpSpPr>
          <p:cNvPr id="69638" name="Group 26"/>
          <p:cNvGrpSpPr>
            <a:grpSpLocks/>
          </p:cNvGrpSpPr>
          <p:nvPr/>
        </p:nvGrpSpPr>
        <p:grpSpPr bwMode="auto">
          <a:xfrm>
            <a:off x="4603750" y="4830763"/>
            <a:ext cx="4278313" cy="698500"/>
            <a:chOff x="4604145" y="4830955"/>
            <a:chExt cx="4277799" cy="697796"/>
          </a:xfrm>
        </p:grpSpPr>
        <p:pic>
          <p:nvPicPr>
            <p:cNvPr id="69639" name="Picture 27"/>
            <p:cNvPicPr>
              <a:picLocks noChangeAspect="1"/>
            </p:cNvPicPr>
            <p:nvPr/>
          </p:nvPicPr>
          <p:blipFill>
            <a:blip r:embed="rId3">
              <a:extLst>
                <a:ext uri="{28A0092B-C50C-407E-A947-70E740481C1C}">
                  <a14:useLocalDpi xmlns:a14="http://schemas.microsoft.com/office/drawing/2010/main" val="0"/>
                </a:ext>
              </a:extLst>
            </a:blip>
            <a:srcRect l="44054" t="31250" r="17834" b="57692"/>
            <a:stretch>
              <a:fillRect/>
            </a:stretch>
          </p:blipFill>
          <p:spPr bwMode="auto">
            <a:xfrm>
              <a:off x="4604145" y="4830955"/>
              <a:ext cx="4277799" cy="69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H="1" flipV="1">
              <a:off x="7629556" y="5263905"/>
              <a:ext cx="330160" cy="144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79400" y="4291013"/>
            <a:ext cx="4646613" cy="2262187"/>
            <a:chOff x="279400" y="4291013"/>
            <a:chExt cx="4646613" cy="2262187"/>
          </a:xfrm>
        </p:grpSpPr>
        <p:grpSp>
          <p:nvGrpSpPr>
            <p:cNvPr id="69636" name="Group 1"/>
            <p:cNvGrpSpPr>
              <a:grpSpLocks/>
            </p:cNvGrpSpPr>
            <p:nvPr/>
          </p:nvGrpSpPr>
          <p:grpSpPr bwMode="auto">
            <a:xfrm>
              <a:off x="279400" y="4291013"/>
              <a:ext cx="4646613" cy="2262187"/>
              <a:chOff x="2024063" y="2051050"/>
              <a:chExt cx="4647305" cy="2262546"/>
            </a:xfrm>
          </p:grpSpPr>
          <p:sp>
            <p:nvSpPr>
              <p:cNvPr id="69641" name="Oval 4"/>
              <p:cNvSpPr>
                <a:spLocks noChangeArrowheads="1"/>
              </p:cNvSpPr>
              <p:nvPr/>
            </p:nvSpPr>
            <p:spPr bwMode="auto">
              <a:xfrm>
                <a:off x="2635250" y="2082800"/>
                <a:ext cx="447675" cy="4318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Arial" panose="020B0604020202020204" pitchFamily="34" charset="0"/>
                </a:endParaRPr>
              </a:p>
            </p:txBody>
          </p:sp>
          <p:sp>
            <p:nvSpPr>
              <p:cNvPr id="69642" name="Oval 5"/>
              <p:cNvSpPr>
                <a:spLocks noChangeArrowheads="1"/>
              </p:cNvSpPr>
              <p:nvPr/>
            </p:nvSpPr>
            <p:spPr bwMode="auto">
              <a:xfrm>
                <a:off x="2170113" y="3740150"/>
                <a:ext cx="447675" cy="433388"/>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Arial" panose="020B0604020202020204" pitchFamily="34" charset="0"/>
                </a:endParaRPr>
              </a:p>
            </p:txBody>
          </p:sp>
          <p:sp>
            <p:nvSpPr>
              <p:cNvPr id="69643" name="Line 6"/>
              <p:cNvSpPr>
                <a:spLocks noChangeShapeType="1"/>
              </p:cNvSpPr>
              <p:nvPr/>
            </p:nvSpPr>
            <p:spPr bwMode="auto">
              <a:xfrm flipH="1">
                <a:off x="2443163" y="2505075"/>
                <a:ext cx="385762" cy="12525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
            <p:nvSpPr>
              <p:cNvPr id="69644" name="Line 7"/>
              <p:cNvSpPr>
                <a:spLocks noChangeShapeType="1"/>
              </p:cNvSpPr>
              <p:nvPr/>
            </p:nvSpPr>
            <p:spPr bwMode="auto">
              <a:xfrm flipV="1">
                <a:off x="2621142" y="3270250"/>
                <a:ext cx="3421062" cy="11113"/>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Times New Roman (Hebrew)"/>
                </a:endParaRPr>
              </a:p>
            </p:txBody>
          </p:sp>
          <p:sp>
            <p:nvSpPr>
              <p:cNvPr id="69645" name="Oval 8"/>
              <p:cNvSpPr>
                <a:spLocks noChangeArrowheads="1"/>
              </p:cNvSpPr>
              <p:nvPr/>
            </p:nvSpPr>
            <p:spPr bwMode="auto">
              <a:xfrm>
                <a:off x="5619750" y="2079625"/>
                <a:ext cx="447675" cy="433388"/>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Arial" panose="020B0604020202020204" pitchFamily="34" charset="0"/>
                </a:endParaRPr>
              </a:p>
            </p:txBody>
          </p:sp>
          <p:sp>
            <p:nvSpPr>
              <p:cNvPr id="69646" name="Oval 9"/>
              <p:cNvSpPr>
                <a:spLocks noChangeArrowheads="1"/>
              </p:cNvSpPr>
              <p:nvPr/>
            </p:nvSpPr>
            <p:spPr bwMode="auto">
              <a:xfrm>
                <a:off x="6052243" y="3880208"/>
                <a:ext cx="447675" cy="4318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Arial" panose="020B0604020202020204" pitchFamily="34" charset="0"/>
                </a:endParaRPr>
              </a:p>
            </p:txBody>
          </p:sp>
          <p:sp>
            <p:nvSpPr>
              <p:cNvPr id="69647" name="Line 10"/>
              <p:cNvSpPr>
                <a:spLocks noChangeShapeType="1"/>
              </p:cNvSpPr>
              <p:nvPr/>
            </p:nvSpPr>
            <p:spPr bwMode="auto">
              <a:xfrm>
                <a:off x="5826125" y="2509839"/>
                <a:ext cx="411163" cy="13723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
            <p:nvSpPr>
              <p:cNvPr id="69648" name="Text Box 13"/>
              <p:cNvSpPr txBox="1">
                <a:spLocks noChangeArrowheads="1"/>
              </p:cNvSpPr>
              <p:nvPr/>
            </p:nvSpPr>
            <p:spPr bwMode="auto">
              <a:xfrm>
                <a:off x="3863975" y="3092450"/>
                <a:ext cx="779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i="1">
                    <a:solidFill>
                      <a:srgbClr val="000000"/>
                    </a:solidFill>
                    <a:cs typeface="Arial" panose="020B0604020202020204" pitchFamily="34" charset="0"/>
                    <a:sym typeface="Symbol" panose="05050102010706020507" pitchFamily="18" charset="2"/>
                  </a:rPr>
                  <a:t>r</a:t>
                </a:r>
                <a:endParaRPr lang="en-US" altLang="en-US" b="1" i="1">
                  <a:solidFill>
                    <a:srgbClr val="000000"/>
                  </a:solidFill>
                  <a:cs typeface="Arial" panose="020B0604020202020204" pitchFamily="34" charset="0"/>
                </a:endParaRPr>
              </a:p>
            </p:txBody>
          </p:sp>
          <p:sp>
            <p:nvSpPr>
              <p:cNvPr id="69649" name="Line 14"/>
              <p:cNvSpPr>
                <a:spLocks noChangeShapeType="1"/>
              </p:cNvSpPr>
              <p:nvPr/>
            </p:nvSpPr>
            <p:spPr bwMode="auto">
              <a:xfrm flipH="1" flipV="1">
                <a:off x="3175844" y="2290802"/>
                <a:ext cx="2328943" cy="11071"/>
              </a:xfrm>
              <a:prstGeom prst="line">
                <a:avLst/>
              </a:prstGeom>
              <a:noFill/>
              <a:ln w="889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Times New Roman (Hebrew)"/>
                </a:endParaRPr>
              </a:p>
            </p:txBody>
          </p:sp>
          <p:sp>
            <p:nvSpPr>
              <p:cNvPr id="69650" name="Text Box 15"/>
              <p:cNvSpPr txBox="1">
                <a:spLocks noChangeArrowheads="1"/>
              </p:cNvSpPr>
              <p:nvPr/>
            </p:nvSpPr>
            <p:spPr bwMode="auto">
              <a:xfrm>
                <a:off x="2024063" y="3724275"/>
                <a:ext cx="77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D</a:t>
                </a:r>
                <a:endParaRPr lang="en-US" altLang="en-US" sz="2400" b="1">
                  <a:solidFill>
                    <a:srgbClr val="D60093"/>
                  </a:solidFill>
                  <a:cs typeface="Arial" panose="020B0604020202020204" pitchFamily="34" charset="0"/>
                </a:endParaRPr>
              </a:p>
            </p:txBody>
          </p:sp>
          <p:sp>
            <p:nvSpPr>
              <p:cNvPr id="69651" name="Text Box 16"/>
              <p:cNvSpPr txBox="1">
                <a:spLocks noChangeArrowheads="1"/>
              </p:cNvSpPr>
              <p:nvPr/>
            </p:nvSpPr>
            <p:spPr bwMode="auto">
              <a:xfrm>
                <a:off x="2474913" y="2057400"/>
                <a:ext cx="77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Arial" panose="020B0604020202020204" pitchFamily="34" charset="0"/>
                    <a:sym typeface="Symbol" panose="05050102010706020507" pitchFamily="18" charset="2"/>
                  </a:rPr>
                  <a:t>H</a:t>
                </a:r>
                <a:endParaRPr lang="en-US" altLang="en-US" sz="2400" b="1">
                  <a:solidFill>
                    <a:srgbClr val="000000"/>
                  </a:solidFill>
                  <a:cs typeface="Arial" panose="020B0604020202020204" pitchFamily="34" charset="0"/>
                </a:endParaRPr>
              </a:p>
            </p:txBody>
          </p:sp>
          <p:sp>
            <p:nvSpPr>
              <p:cNvPr id="69652" name="Text Box 17"/>
              <p:cNvSpPr txBox="1">
                <a:spLocks noChangeArrowheads="1"/>
              </p:cNvSpPr>
              <p:nvPr/>
            </p:nvSpPr>
            <p:spPr bwMode="auto">
              <a:xfrm>
                <a:off x="5457825" y="2051050"/>
                <a:ext cx="77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Arial" panose="020B0604020202020204" pitchFamily="34" charset="0"/>
                    <a:sym typeface="Symbol" panose="05050102010706020507" pitchFamily="18" charset="2"/>
                  </a:rPr>
                  <a:t>A</a:t>
                </a:r>
                <a:endParaRPr lang="en-US" altLang="en-US" sz="2400" b="1">
                  <a:solidFill>
                    <a:srgbClr val="000000"/>
                  </a:solidFill>
                  <a:cs typeface="Arial" panose="020B0604020202020204" pitchFamily="34" charset="0"/>
                </a:endParaRPr>
              </a:p>
            </p:txBody>
          </p:sp>
          <p:sp>
            <p:nvSpPr>
              <p:cNvPr id="69653" name="Text Box 18"/>
              <p:cNvSpPr txBox="1">
                <a:spLocks noChangeArrowheads="1"/>
              </p:cNvSpPr>
              <p:nvPr/>
            </p:nvSpPr>
            <p:spPr bwMode="auto">
              <a:xfrm>
                <a:off x="5891905" y="3856396"/>
                <a:ext cx="77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C</a:t>
                </a:r>
                <a:endParaRPr lang="en-US" altLang="en-US" sz="2400" b="1">
                  <a:solidFill>
                    <a:srgbClr val="D60093"/>
                  </a:solidFill>
                  <a:cs typeface="Arial" panose="020B0604020202020204" pitchFamily="34" charset="0"/>
                </a:endParaRPr>
              </a:p>
            </p:txBody>
          </p:sp>
          <p:sp>
            <p:nvSpPr>
              <p:cNvPr id="50" name="Arc 49"/>
              <p:cNvSpPr/>
              <p:nvPr/>
            </p:nvSpPr>
            <p:spPr bwMode="auto">
              <a:xfrm rot="1943913">
                <a:off x="2311444" y="2908436"/>
                <a:ext cx="647796" cy="528721"/>
              </a:xfrm>
              <a:prstGeom prst="arc">
                <a:avLst>
                  <a:gd name="adj1" fmla="val 15603942"/>
                  <a:gd name="adj2" fmla="val 20771332"/>
                </a:avLst>
              </a:prstGeom>
              <a:noFill/>
              <a:ln w="28575" cap="flat" cmpd="sng" algn="ctr">
                <a:solidFill>
                  <a:schemeClr val="tx1"/>
                </a:solidFill>
                <a:prstDash val="solid"/>
                <a:round/>
                <a:headEnd type="none" w="med" len="med"/>
                <a:tailEnd type="none" w="med" len="med"/>
              </a:ln>
              <a:effectLst/>
              <a:extLst/>
            </p:spPr>
            <p:txBody>
              <a:bodyPr/>
              <a:lstStyle/>
              <a:p>
                <a:pPr algn="r" rtl="1" eaLnBrk="1" hangingPunct="1">
                  <a:defRPr/>
                </a:pPr>
                <a:endParaRPr lang="en-US">
                  <a:solidFill>
                    <a:srgbClr val="000000"/>
                  </a:solidFill>
                  <a:ea typeface="Times New Roman (Hebrew)" charset="0"/>
                </a:endParaRPr>
              </a:p>
            </p:txBody>
          </p:sp>
          <p:sp>
            <p:nvSpPr>
              <p:cNvPr id="51" name="Arc 50"/>
              <p:cNvSpPr/>
              <p:nvPr/>
            </p:nvSpPr>
            <p:spPr bwMode="auto">
              <a:xfrm rot="5400000" flipH="1" flipV="1">
                <a:off x="5516284" y="3033077"/>
                <a:ext cx="922483" cy="527128"/>
              </a:xfrm>
              <a:prstGeom prst="arc">
                <a:avLst>
                  <a:gd name="adj1" fmla="val 16339035"/>
                  <a:gd name="adj2" fmla="val 21012995"/>
                </a:avLst>
              </a:prstGeom>
              <a:noFill/>
              <a:ln w="28575" cap="flat" cmpd="sng" algn="ctr">
                <a:solidFill>
                  <a:schemeClr val="tx1"/>
                </a:solidFill>
                <a:prstDash val="solid"/>
                <a:round/>
                <a:headEnd type="none" w="med" len="med"/>
                <a:tailEnd type="none" w="med" len="med"/>
              </a:ln>
              <a:effectLst/>
              <a:extLst/>
            </p:spPr>
            <p:txBody>
              <a:bodyPr/>
              <a:lstStyle/>
              <a:p>
                <a:pPr algn="r" rtl="1" eaLnBrk="1" hangingPunct="1">
                  <a:defRPr/>
                </a:pPr>
                <a:endParaRPr lang="en-US">
                  <a:solidFill>
                    <a:srgbClr val="000000"/>
                  </a:solidFill>
                  <a:ea typeface="Times New Roman (Hebrew)" charset="0"/>
                </a:endParaRPr>
              </a:p>
            </p:txBody>
          </p:sp>
        </p:grpSp>
        <p:sp>
          <p:nvSpPr>
            <p:cNvPr id="2" name="TextBox 1"/>
            <p:cNvSpPr txBox="1"/>
            <p:nvPr/>
          </p:nvSpPr>
          <p:spPr>
            <a:xfrm>
              <a:off x="847858" y="5113406"/>
              <a:ext cx="389850" cy="461665"/>
            </a:xfrm>
            <a:prstGeom prst="rect">
              <a:avLst/>
            </a:prstGeom>
            <a:noFill/>
          </p:spPr>
          <p:txBody>
            <a:bodyPr wrap="none" rtlCol="0">
              <a:spAutoFit/>
            </a:bodyPr>
            <a:lstStyle/>
            <a:p>
              <a:r>
                <a:rPr lang="el-GR" i="1" dirty="0" smtClean="0">
                  <a:solidFill>
                    <a:srgbClr val="000000"/>
                  </a:solidFill>
                  <a:cs typeface="Times New Roman (Hebrew)"/>
                </a:rPr>
                <a:t>θ</a:t>
              </a:r>
              <a:r>
                <a:rPr lang="en-US" i="1" baseline="-25000" dirty="0" err="1" smtClean="0">
                  <a:solidFill>
                    <a:srgbClr val="000000"/>
                  </a:solidFill>
                  <a:cs typeface="Times New Roman (Hebrew)"/>
                </a:rPr>
                <a:t>i</a:t>
              </a:r>
              <a:endParaRPr lang="en-US" i="1" dirty="0">
                <a:solidFill>
                  <a:srgbClr val="000000"/>
                </a:solidFill>
                <a:cs typeface="Times New Roman (Hebrew)"/>
              </a:endParaRPr>
            </a:p>
          </p:txBody>
        </p:sp>
        <p:sp>
          <p:nvSpPr>
            <p:cNvPr id="26" name="TextBox 25"/>
            <p:cNvSpPr txBox="1"/>
            <p:nvPr/>
          </p:nvSpPr>
          <p:spPr>
            <a:xfrm>
              <a:off x="3916571" y="5091942"/>
              <a:ext cx="426720" cy="461665"/>
            </a:xfrm>
            <a:prstGeom prst="rect">
              <a:avLst/>
            </a:prstGeom>
            <a:noFill/>
          </p:spPr>
          <p:txBody>
            <a:bodyPr wrap="none" rtlCol="0">
              <a:spAutoFit/>
            </a:bodyPr>
            <a:lstStyle/>
            <a:p>
              <a:r>
                <a:rPr lang="el-GR" i="1" dirty="0" smtClean="0">
                  <a:solidFill>
                    <a:srgbClr val="000000"/>
                  </a:solidFill>
                  <a:cs typeface="Times New Roman (Hebrew)"/>
                </a:rPr>
                <a:t>θ</a:t>
              </a:r>
              <a:r>
                <a:rPr lang="en-US" i="1" baseline="-25000" dirty="0" err="1">
                  <a:solidFill>
                    <a:srgbClr val="000000"/>
                  </a:solidFill>
                  <a:cs typeface="Times New Roman (Hebrew)"/>
                </a:rPr>
                <a:t>k</a:t>
              </a:r>
              <a:endParaRPr lang="en-US" i="1" dirty="0">
                <a:solidFill>
                  <a:srgbClr val="000000"/>
                </a:solidFill>
                <a:cs typeface="Times New Roman (Hebrew)"/>
              </a:endParaRPr>
            </a:p>
          </p:txBody>
        </p:sp>
      </p:grpSp>
      <p:grpSp>
        <p:nvGrpSpPr>
          <p:cNvPr id="5" name="Group 4"/>
          <p:cNvGrpSpPr/>
          <p:nvPr/>
        </p:nvGrpSpPr>
        <p:grpSpPr>
          <a:xfrm>
            <a:off x="6418291" y="5749012"/>
            <a:ext cx="1697901" cy="461665"/>
            <a:chOff x="6408567" y="5989841"/>
            <a:chExt cx="1697901" cy="461665"/>
          </a:xfrm>
        </p:grpSpPr>
        <p:pic>
          <p:nvPicPr>
            <p:cNvPr id="24" name="Picture 2"/>
            <p:cNvPicPr>
              <a:picLocks noChangeAspect="1"/>
            </p:cNvPicPr>
            <p:nvPr/>
          </p:nvPicPr>
          <p:blipFill>
            <a:blip r:embed="rId4">
              <a:extLst>
                <a:ext uri="{28A0092B-C50C-407E-A947-70E740481C1C}">
                  <a14:useLocalDpi xmlns:a14="http://schemas.microsoft.com/office/drawing/2010/main" val="0"/>
                </a:ext>
              </a:extLst>
            </a:blip>
            <a:srcRect l="55946" t="50000" r="33511" b="45795"/>
            <a:stretch>
              <a:fillRect/>
            </a:stretch>
          </p:blipFill>
          <p:spPr bwMode="auto">
            <a:xfrm>
              <a:off x="6516722" y="6091127"/>
              <a:ext cx="1436135" cy="3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08567" y="5989841"/>
              <a:ext cx="1697901" cy="461665"/>
            </a:xfrm>
            <a:prstGeom prst="rect">
              <a:avLst/>
            </a:prstGeom>
            <a:noFill/>
          </p:spPr>
          <p:txBody>
            <a:bodyPr wrap="none" rtlCol="0">
              <a:spAutoFit/>
            </a:bodyPr>
            <a:lstStyle/>
            <a:p>
              <a:r>
                <a:rPr lang="en-US" dirty="0" smtClean="0">
                  <a:solidFill>
                    <a:srgbClr val="000000"/>
                  </a:solidFill>
                  <a:cs typeface="Times New Roman (Hebrew)"/>
                </a:rPr>
                <a:t>(                 )</a:t>
              </a:r>
              <a:endParaRPr lang="en-US" dirty="0">
                <a:solidFill>
                  <a:srgbClr val="000000"/>
                </a:solidFill>
                <a:cs typeface="Times New Roman (Hebrew)"/>
              </a:endParaRPr>
            </a:p>
          </p:txBody>
        </p:sp>
      </p:grpSp>
    </p:spTree>
    <p:extLst>
      <p:ext uri="{BB962C8B-B14F-4D97-AF65-F5344CB8AC3E}">
        <p14:creationId xmlns:p14="http://schemas.microsoft.com/office/powerpoint/2010/main" val="1697166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406907" y="1969476"/>
            <a:ext cx="6435831" cy="21980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ext Box 19"/>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Hydrogen bonds</a:t>
            </a:r>
          </a:p>
        </p:txBody>
      </p:sp>
      <p:sp>
        <p:nvSpPr>
          <p:cNvPr id="69635" name="Text Box 20"/>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sp>
        <p:nvSpPr>
          <p:cNvPr id="69641" name="Oval 4"/>
          <p:cNvSpPr>
            <a:spLocks noChangeArrowheads="1"/>
          </p:cNvSpPr>
          <p:nvPr/>
        </p:nvSpPr>
        <p:spPr bwMode="auto">
          <a:xfrm>
            <a:off x="3509269" y="2724953"/>
            <a:ext cx="447608" cy="43173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2" name="Oval 5"/>
          <p:cNvSpPr>
            <a:spLocks noChangeArrowheads="1"/>
          </p:cNvSpPr>
          <p:nvPr/>
        </p:nvSpPr>
        <p:spPr bwMode="auto">
          <a:xfrm>
            <a:off x="1970067" y="2710891"/>
            <a:ext cx="447608" cy="433319"/>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5" name="Oval 8"/>
          <p:cNvSpPr>
            <a:spLocks noChangeArrowheads="1"/>
          </p:cNvSpPr>
          <p:nvPr/>
        </p:nvSpPr>
        <p:spPr bwMode="auto">
          <a:xfrm>
            <a:off x="5174324" y="2723589"/>
            <a:ext cx="447608" cy="433319"/>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6" name="Oval 9"/>
          <p:cNvSpPr>
            <a:spLocks noChangeArrowheads="1"/>
          </p:cNvSpPr>
          <p:nvPr/>
        </p:nvSpPr>
        <p:spPr bwMode="auto">
          <a:xfrm>
            <a:off x="6734220" y="2738680"/>
            <a:ext cx="447608" cy="43173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9648" name="Text Box 13"/>
          <p:cNvSpPr txBox="1">
            <a:spLocks noChangeArrowheads="1"/>
          </p:cNvSpPr>
          <p:nvPr/>
        </p:nvSpPr>
        <p:spPr bwMode="auto">
          <a:xfrm>
            <a:off x="4118231" y="5599414"/>
            <a:ext cx="6178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i="1" dirty="0" smtClean="0">
                <a:cs typeface="Arial" panose="020B0604020202020204" pitchFamily="34" charset="0"/>
                <a:sym typeface="Symbol" panose="05050102010706020507" pitchFamily="18" charset="2"/>
              </a:rPr>
              <a:t>r</a:t>
            </a:r>
            <a:endParaRPr lang="en-US" altLang="en-US" i="1" dirty="0">
              <a:cs typeface="Arial" panose="020B0604020202020204" pitchFamily="34" charset="0"/>
            </a:endParaRPr>
          </a:p>
        </p:txBody>
      </p:sp>
      <p:sp>
        <p:nvSpPr>
          <p:cNvPr id="69649" name="Line 14"/>
          <p:cNvSpPr>
            <a:spLocks noChangeShapeType="1"/>
          </p:cNvSpPr>
          <p:nvPr/>
        </p:nvSpPr>
        <p:spPr bwMode="auto">
          <a:xfrm flipH="1" flipV="1">
            <a:off x="4016514" y="2935880"/>
            <a:ext cx="1086307" cy="11069"/>
          </a:xfrm>
          <a:prstGeom prst="line">
            <a:avLst/>
          </a:prstGeom>
          <a:noFill/>
          <a:ln w="88900" cap="rnd">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50" name="Text Box 15"/>
          <p:cNvSpPr txBox="1">
            <a:spLocks noChangeArrowheads="1"/>
          </p:cNvSpPr>
          <p:nvPr/>
        </p:nvSpPr>
        <p:spPr bwMode="auto">
          <a:xfrm>
            <a:off x="1824039" y="2695019"/>
            <a:ext cx="779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dirty="0" smtClean="0">
                <a:solidFill>
                  <a:srgbClr val="D60093"/>
                </a:solidFill>
                <a:cs typeface="Arial" panose="020B0604020202020204" pitchFamily="34" charset="0"/>
                <a:sym typeface="Symbol" panose="05050102010706020507" pitchFamily="18" charset="2"/>
              </a:rPr>
              <a:t>O</a:t>
            </a:r>
            <a:endParaRPr lang="en-US" altLang="en-US" sz="2400" b="1" dirty="0">
              <a:solidFill>
                <a:srgbClr val="D60093"/>
              </a:solidFill>
              <a:cs typeface="Arial" panose="020B0604020202020204" pitchFamily="34" charset="0"/>
            </a:endParaRPr>
          </a:p>
        </p:txBody>
      </p:sp>
      <p:sp>
        <p:nvSpPr>
          <p:cNvPr id="69651" name="Text Box 16"/>
          <p:cNvSpPr txBox="1">
            <a:spLocks noChangeArrowheads="1"/>
          </p:cNvSpPr>
          <p:nvPr/>
        </p:nvSpPr>
        <p:spPr bwMode="auto">
          <a:xfrm>
            <a:off x="3348956" y="2699557"/>
            <a:ext cx="779346"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cs typeface="Arial" panose="020B0604020202020204" pitchFamily="34" charset="0"/>
                <a:sym typeface="Symbol" panose="05050102010706020507" pitchFamily="18" charset="2"/>
              </a:rPr>
              <a:t>H</a:t>
            </a:r>
            <a:endParaRPr lang="en-US" altLang="en-US" sz="2400" b="1">
              <a:cs typeface="Arial" panose="020B0604020202020204" pitchFamily="34" charset="0"/>
            </a:endParaRPr>
          </a:p>
        </p:txBody>
      </p:sp>
      <p:sp>
        <p:nvSpPr>
          <p:cNvPr id="69652" name="Text Box 17"/>
          <p:cNvSpPr txBox="1">
            <a:spLocks noChangeArrowheads="1"/>
          </p:cNvSpPr>
          <p:nvPr/>
        </p:nvSpPr>
        <p:spPr bwMode="auto">
          <a:xfrm>
            <a:off x="5012423" y="2695019"/>
            <a:ext cx="7793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dirty="0" smtClean="0">
                <a:cs typeface="Arial" panose="020B0604020202020204" pitchFamily="34" charset="0"/>
                <a:sym typeface="Symbol" panose="05050102010706020507" pitchFamily="18" charset="2"/>
              </a:rPr>
              <a:t>N</a:t>
            </a:r>
            <a:endParaRPr lang="en-US" altLang="en-US" sz="2400" b="1" dirty="0">
              <a:cs typeface="Arial" panose="020B0604020202020204" pitchFamily="34" charset="0"/>
            </a:endParaRPr>
          </a:p>
        </p:txBody>
      </p:sp>
      <p:sp>
        <p:nvSpPr>
          <p:cNvPr id="69653" name="Text Box 18"/>
          <p:cNvSpPr txBox="1">
            <a:spLocks noChangeArrowheads="1"/>
          </p:cNvSpPr>
          <p:nvPr/>
        </p:nvSpPr>
        <p:spPr bwMode="auto">
          <a:xfrm>
            <a:off x="6573906" y="2714872"/>
            <a:ext cx="779347"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b="1">
                <a:solidFill>
                  <a:srgbClr val="D60093"/>
                </a:solidFill>
                <a:cs typeface="Arial" panose="020B0604020202020204" pitchFamily="34" charset="0"/>
                <a:sym typeface="Symbol" panose="05050102010706020507" pitchFamily="18" charset="2"/>
              </a:rPr>
              <a:t>C</a:t>
            </a:r>
            <a:endParaRPr lang="en-US" altLang="en-US" sz="2400" b="1">
              <a:solidFill>
                <a:srgbClr val="D60093"/>
              </a:solidFill>
              <a:cs typeface="Arial" panose="020B0604020202020204" pitchFamily="34" charset="0"/>
            </a:endParaRPr>
          </a:p>
        </p:txBody>
      </p:sp>
      <p:sp>
        <p:nvSpPr>
          <p:cNvPr id="31" name="Text Box 8"/>
          <p:cNvSpPr txBox="1">
            <a:spLocks noChangeArrowheads="1"/>
          </p:cNvSpPr>
          <p:nvPr/>
        </p:nvSpPr>
        <p:spPr bwMode="auto">
          <a:xfrm>
            <a:off x="2858981" y="5624730"/>
            <a:ext cx="6678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i="1" dirty="0" smtClean="0">
                <a:cs typeface="Times New Roman (Hebrew)"/>
                <a:sym typeface="Symbol" panose="05050102010706020507" pitchFamily="18" charset="2"/>
              </a:rPr>
              <a:t>ε</a:t>
            </a:r>
            <a:endParaRPr lang="en-US" altLang="en-US" dirty="0">
              <a:cs typeface="Times New Roman (Hebrew)"/>
            </a:endParaRPr>
          </a:p>
        </p:txBody>
      </p:sp>
      <p:sp>
        <p:nvSpPr>
          <p:cNvPr id="32" name="Text Box 8"/>
          <p:cNvSpPr txBox="1">
            <a:spLocks noChangeArrowheads="1"/>
          </p:cNvSpPr>
          <p:nvPr/>
        </p:nvSpPr>
        <p:spPr bwMode="auto">
          <a:xfrm>
            <a:off x="73707" y="4781333"/>
            <a:ext cx="1368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i="1" dirty="0" err="1" smtClean="0">
                <a:cs typeface="Times New Roman (Hebrew)"/>
                <a:sym typeface="Symbol" panose="05050102010706020507" pitchFamily="18" charset="2"/>
              </a:rPr>
              <a:t>E</a:t>
            </a:r>
            <a:r>
              <a:rPr lang="en-US" altLang="en-US" sz="2800" i="1" baseline="-25000" dirty="0" err="1" smtClean="0">
                <a:cs typeface="Times New Roman (Hebrew)"/>
                <a:sym typeface="Symbol" panose="05050102010706020507" pitchFamily="18" charset="2"/>
              </a:rPr>
              <a:t>Coul</a:t>
            </a:r>
            <a:r>
              <a:rPr lang="en-US" altLang="en-US" sz="2800" dirty="0" smtClean="0">
                <a:cs typeface="Times New Roman (Hebrew)"/>
                <a:sym typeface="Symbol" panose="05050102010706020507" pitchFamily="18" charset="2"/>
              </a:rPr>
              <a:t> = </a:t>
            </a:r>
            <a:endParaRPr lang="en-US" altLang="en-US" sz="2800" dirty="0">
              <a:cs typeface="Times New Roman (Hebrew)"/>
            </a:endParaRPr>
          </a:p>
        </p:txBody>
      </p:sp>
      <p:sp>
        <p:nvSpPr>
          <p:cNvPr id="33" name="Line 10"/>
          <p:cNvSpPr>
            <a:spLocks noChangeShapeType="1"/>
          </p:cNvSpPr>
          <p:nvPr/>
        </p:nvSpPr>
        <p:spPr bwMode="auto">
          <a:xfrm flipV="1">
            <a:off x="5641269" y="2946949"/>
            <a:ext cx="109013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0"/>
          <p:cNvSpPr>
            <a:spLocks noChangeShapeType="1"/>
          </p:cNvSpPr>
          <p:nvPr/>
        </p:nvSpPr>
        <p:spPr bwMode="auto">
          <a:xfrm flipV="1">
            <a:off x="2423281" y="2953465"/>
            <a:ext cx="109013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0"/>
          <p:cNvSpPr>
            <a:spLocks noChangeShapeType="1"/>
          </p:cNvSpPr>
          <p:nvPr/>
        </p:nvSpPr>
        <p:spPr bwMode="auto">
          <a:xfrm flipV="1">
            <a:off x="1188435" y="5068826"/>
            <a:ext cx="551003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Text Box 8"/>
          <p:cNvSpPr txBox="1">
            <a:spLocks noChangeArrowheads="1"/>
          </p:cNvSpPr>
          <p:nvPr/>
        </p:nvSpPr>
        <p:spPr bwMode="auto">
          <a:xfrm>
            <a:off x="1143858" y="4563174"/>
            <a:ext cx="64329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500" dirty="0" smtClean="0">
                <a:cs typeface="Times New Roman (Hebrew)"/>
                <a:sym typeface="Symbol" panose="05050102010706020507" pitchFamily="18" charset="2"/>
              </a:rPr>
              <a:t>-14.4[1.5×0.2(2cos(0)cos(0) – sin(0)sin(0))] </a:t>
            </a:r>
            <a:endParaRPr lang="en-US" altLang="en-US" sz="2500" dirty="0">
              <a:cs typeface="Times New Roman (Hebrew)"/>
            </a:endParaRPr>
          </a:p>
        </p:txBody>
      </p:sp>
      <p:sp>
        <p:nvSpPr>
          <p:cNvPr id="37" name="Text Box 8"/>
          <p:cNvSpPr txBox="1">
            <a:spLocks noChangeArrowheads="1"/>
          </p:cNvSpPr>
          <p:nvPr/>
        </p:nvSpPr>
        <p:spPr bwMode="auto">
          <a:xfrm>
            <a:off x="2193871" y="3196040"/>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l-GR" altLang="en-US" sz="2800" i="1" dirty="0" smtClean="0">
                <a:cs typeface="Times New Roman (Hebrew)"/>
                <a:sym typeface="Symbol" panose="05050102010706020507" pitchFamily="18" charset="2"/>
              </a:rPr>
              <a:t>μ</a:t>
            </a:r>
            <a:r>
              <a:rPr lang="en-US" altLang="en-US" sz="2800" dirty="0" smtClean="0">
                <a:cs typeface="Times New Roman (Hebrew)"/>
                <a:sym typeface="Symbol" panose="05050102010706020507" pitchFamily="18" charset="2"/>
              </a:rPr>
              <a:t> = 1.5 </a:t>
            </a:r>
            <a:r>
              <a:rPr lang="en-US" altLang="en-US" sz="2800" i="1" dirty="0" smtClean="0">
                <a:cs typeface="Times New Roman (Hebrew)"/>
                <a:sym typeface="Symbol" panose="05050102010706020507" pitchFamily="18" charset="2"/>
              </a:rPr>
              <a:t>D</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sp>
        <p:nvSpPr>
          <p:cNvPr id="38" name="Text Box 8"/>
          <p:cNvSpPr txBox="1">
            <a:spLocks noChangeArrowheads="1"/>
          </p:cNvSpPr>
          <p:nvPr/>
        </p:nvSpPr>
        <p:spPr bwMode="auto">
          <a:xfrm>
            <a:off x="5452972" y="3208454"/>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l-GR" altLang="en-US" sz="2800" i="1" dirty="0" smtClean="0">
                <a:cs typeface="Times New Roman (Hebrew)"/>
                <a:sym typeface="Symbol" panose="05050102010706020507" pitchFamily="18" charset="2"/>
              </a:rPr>
              <a:t>μ</a:t>
            </a:r>
            <a:r>
              <a:rPr lang="en-US" altLang="en-US" sz="2800" dirty="0" smtClean="0">
                <a:cs typeface="Times New Roman (Hebrew)"/>
                <a:sym typeface="Symbol" panose="05050102010706020507" pitchFamily="18" charset="2"/>
              </a:rPr>
              <a:t> = 0.2 </a:t>
            </a:r>
            <a:r>
              <a:rPr lang="en-US" altLang="en-US" sz="2800" i="1" dirty="0" smtClean="0">
                <a:cs typeface="Times New Roman (Hebrew)"/>
                <a:sym typeface="Symbol" panose="05050102010706020507" pitchFamily="18" charset="2"/>
              </a:rPr>
              <a:t>D</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sp>
        <p:nvSpPr>
          <p:cNvPr id="43" name="Text Box 8"/>
          <p:cNvSpPr txBox="1">
            <a:spLocks noChangeArrowheads="1"/>
          </p:cNvSpPr>
          <p:nvPr/>
        </p:nvSpPr>
        <p:spPr bwMode="auto">
          <a:xfrm>
            <a:off x="3441581" y="5084853"/>
            <a:ext cx="111282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500" dirty="0" smtClean="0">
                <a:cs typeface="Times New Roman (Hebrew)"/>
                <a:sym typeface="Symbol" panose="05050102010706020507" pitchFamily="18" charset="2"/>
              </a:rPr>
              <a:t>80(1</a:t>
            </a:r>
            <a:r>
              <a:rPr lang="en-US" altLang="en-US" sz="2500" baseline="30000" dirty="0" smtClean="0">
                <a:cs typeface="Times New Roman (Hebrew)"/>
                <a:sym typeface="Symbol" panose="05050102010706020507" pitchFamily="18" charset="2"/>
              </a:rPr>
              <a:t>3</a:t>
            </a:r>
            <a:r>
              <a:rPr lang="en-US" altLang="en-US" sz="2500" dirty="0" smtClean="0">
                <a:cs typeface="Times New Roman (Hebrew)"/>
                <a:sym typeface="Symbol" panose="05050102010706020507" pitchFamily="18" charset="2"/>
              </a:rPr>
              <a:t>)</a:t>
            </a:r>
            <a:endParaRPr lang="en-US" altLang="en-US" sz="2500" dirty="0">
              <a:cs typeface="Times New Roman (Hebrew)"/>
            </a:endParaRPr>
          </a:p>
        </p:txBody>
      </p:sp>
      <p:sp>
        <p:nvSpPr>
          <p:cNvPr id="44" name="Text Box 8"/>
          <p:cNvSpPr txBox="1">
            <a:spLocks noChangeArrowheads="1"/>
          </p:cNvSpPr>
          <p:nvPr/>
        </p:nvSpPr>
        <p:spPr bwMode="auto">
          <a:xfrm>
            <a:off x="6732415" y="4793057"/>
            <a:ext cx="2534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dirty="0" smtClean="0">
                <a:cs typeface="Times New Roman (Hebrew)"/>
                <a:sym typeface="Symbol" panose="05050102010706020507" pitchFamily="18" charset="2"/>
              </a:rPr>
              <a:t>= -0.11 kcal/</a:t>
            </a:r>
            <a:r>
              <a:rPr lang="en-US" altLang="en-US" sz="2800" dirty="0" err="1" smtClean="0">
                <a:cs typeface="Times New Roman (Hebrew)"/>
                <a:sym typeface="Symbol" panose="05050102010706020507" pitchFamily="18" charset="2"/>
              </a:rPr>
              <a:t>mol</a:t>
            </a:r>
            <a:r>
              <a:rPr lang="en-US" altLang="en-US" sz="2800" dirty="0" smtClean="0">
                <a:cs typeface="Times New Roman (Hebrew)"/>
                <a:sym typeface="Symbol" panose="05050102010706020507" pitchFamily="18" charset="2"/>
              </a:rPr>
              <a:t> </a:t>
            </a:r>
            <a:endParaRPr lang="en-US" altLang="en-US" sz="2800" dirty="0">
              <a:cs typeface="Times New Roman (Hebrew)"/>
            </a:endParaRPr>
          </a:p>
        </p:txBody>
      </p:sp>
      <p:cxnSp>
        <p:nvCxnSpPr>
          <p:cNvPr id="11" name="Straight Arrow Connector 10"/>
          <p:cNvCxnSpPr/>
          <p:nvPr/>
        </p:nvCxnSpPr>
        <p:spPr>
          <a:xfrm flipV="1">
            <a:off x="3313786" y="5489985"/>
            <a:ext cx="248238" cy="401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flipV="1">
            <a:off x="4093132" y="5489984"/>
            <a:ext cx="208161" cy="422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 Box 8"/>
          <p:cNvSpPr txBox="1">
            <a:spLocks noChangeArrowheads="1"/>
          </p:cNvSpPr>
          <p:nvPr/>
        </p:nvSpPr>
        <p:spPr bwMode="auto">
          <a:xfrm>
            <a:off x="1435186" y="2029340"/>
            <a:ext cx="1080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buFontTx/>
              <a:buNone/>
            </a:pPr>
            <a:r>
              <a:rPr lang="en-US" altLang="en-US" sz="2800" dirty="0">
                <a:cs typeface="Times New Roman (Hebrew)"/>
                <a:sym typeface="Symbol" panose="05050102010706020507" pitchFamily="18" charset="2"/>
              </a:rPr>
              <a:t>W</a:t>
            </a:r>
            <a:r>
              <a:rPr lang="en-US" altLang="en-US" sz="2800" dirty="0" smtClean="0">
                <a:cs typeface="Times New Roman (Hebrew)"/>
                <a:sym typeface="Symbol" panose="05050102010706020507" pitchFamily="18" charset="2"/>
              </a:rPr>
              <a:t>ater</a:t>
            </a:r>
            <a:endParaRPr lang="en-US" altLang="en-US" sz="2800" dirty="0">
              <a:cs typeface="Times New Roman (Hebrew)"/>
            </a:endParaRPr>
          </a:p>
        </p:txBody>
      </p:sp>
      <p:sp>
        <p:nvSpPr>
          <p:cNvPr id="57" name="Text Box 8"/>
          <p:cNvSpPr txBox="1">
            <a:spLocks noChangeArrowheads="1"/>
          </p:cNvSpPr>
          <p:nvPr/>
        </p:nvSpPr>
        <p:spPr bwMode="auto">
          <a:xfrm>
            <a:off x="3773738" y="2327968"/>
            <a:ext cx="1571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800" dirty="0" smtClean="0">
                <a:cs typeface="Times New Roman (Hebrew)"/>
                <a:sym typeface="Symbol" panose="05050102010706020507" pitchFamily="18" charset="2"/>
              </a:rPr>
              <a:t>1 Å</a:t>
            </a:r>
            <a:endParaRPr lang="en-US" altLang="en-US" sz="2800" dirty="0">
              <a:cs typeface="Times New Roman (Hebrew)"/>
            </a:endParaRPr>
          </a:p>
        </p:txBody>
      </p:sp>
    </p:spTree>
    <p:extLst>
      <p:ext uri="{BB962C8B-B14F-4D97-AF65-F5344CB8AC3E}">
        <p14:creationId xmlns:p14="http://schemas.microsoft.com/office/powerpoint/2010/main" val="2805454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89092" name="Picture 1"/>
          <p:cNvPicPr>
            <a:picLocks noChangeAspect="1"/>
          </p:cNvPicPr>
          <p:nvPr/>
        </p:nvPicPr>
        <p:blipFill>
          <a:blip r:embed="rId3">
            <a:extLst>
              <a:ext uri="{28A0092B-C50C-407E-A947-70E740481C1C}">
                <a14:useLocalDpi xmlns:a14="http://schemas.microsoft.com/office/drawing/2010/main" val="0"/>
              </a:ext>
            </a:extLst>
          </a:blip>
          <a:srcRect l="25401" t="28348" r="33685" b="23660"/>
          <a:stretch>
            <a:fillRect/>
          </a:stretch>
        </p:blipFill>
        <p:spPr bwMode="auto">
          <a:xfrm>
            <a:off x="1851025" y="2273300"/>
            <a:ext cx="586105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l-GR" altLang="en-US" sz="2600" b="1" dirty="0" smtClean="0">
                <a:solidFill>
                  <a:srgbClr val="339933"/>
                </a:solidFill>
                <a:latin typeface="Arial" panose="020B0604020202020204" pitchFamily="34" charset="0"/>
                <a:cs typeface="Arial" panose="020B0604020202020204" pitchFamily="34" charset="0"/>
              </a:rPr>
              <a:t>π</a:t>
            </a:r>
            <a:r>
              <a:rPr lang="en-US" altLang="en-US" sz="2600" b="1" dirty="0" smtClean="0">
                <a:solidFill>
                  <a:srgbClr val="339933"/>
                </a:solidFill>
                <a:latin typeface="Arial" panose="020B0604020202020204" pitchFamily="34" charset="0"/>
                <a:cs typeface="Arial" panose="020B0604020202020204" pitchFamily="34" charset="0"/>
              </a:rPr>
              <a:t> (aromatic) interactions</a:t>
            </a:r>
            <a:endParaRPr lang="en-US" altLang="en-US" sz="2600" b="1" dirty="0">
              <a:solidFill>
                <a:srgbClr val="3399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Electrostatic interactions</a:t>
            </a:r>
          </a:p>
        </p:txBody>
      </p:sp>
      <p:pic>
        <p:nvPicPr>
          <p:cNvPr id="91140" name="Picture 2"/>
          <p:cNvPicPr>
            <a:picLocks noChangeAspect="1"/>
          </p:cNvPicPr>
          <p:nvPr/>
        </p:nvPicPr>
        <p:blipFill>
          <a:blip r:embed="rId3">
            <a:extLst>
              <a:ext uri="{28A0092B-C50C-407E-A947-70E740481C1C}">
                <a14:useLocalDpi xmlns:a14="http://schemas.microsoft.com/office/drawing/2010/main" val="0"/>
              </a:ext>
            </a:extLst>
          </a:blip>
          <a:srcRect l="33435" t="37723" r="49246" b="29910"/>
          <a:stretch>
            <a:fillRect/>
          </a:stretch>
        </p:blipFill>
        <p:spPr bwMode="auto">
          <a:xfrm>
            <a:off x="223838" y="2308225"/>
            <a:ext cx="20129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p:cNvPicPr>
            <a:picLocks noChangeAspect="1"/>
          </p:cNvPicPr>
          <p:nvPr/>
        </p:nvPicPr>
        <p:blipFill>
          <a:blip r:embed="rId4">
            <a:extLst>
              <a:ext uri="{28A0092B-C50C-407E-A947-70E740481C1C}">
                <a14:useLocalDpi xmlns:a14="http://schemas.microsoft.com/office/drawing/2010/main" val="0"/>
              </a:ext>
            </a:extLst>
          </a:blip>
          <a:srcRect l="31802" t="35713" r="42847" b="27010"/>
          <a:stretch>
            <a:fillRect/>
          </a:stretch>
        </p:blipFill>
        <p:spPr bwMode="auto">
          <a:xfrm>
            <a:off x="6011863" y="1281113"/>
            <a:ext cx="26066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7"/>
          <p:cNvSpPr>
            <a:spLocks noChangeArrowheads="1"/>
          </p:cNvSpPr>
          <p:nvPr/>
        </p:nvSpPr>
        <p:spPr bwMode="auto">
          <a:xfrm>
            <a:off x="609600" y="4441825"/>
            <a:ext cx="1627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lnSpc>
                <a:spcPct val="150000"/>
              </a:lnSpc>
              <a:spcBef>
                <a:spcPct val="0"/>
              </a:spcBef>
              <a:buFontTx/>
              <a:buNone/>
            </a:pPr>
            <a:r>
              <a:rPr lang="en-US" altLang="en-US" sz="2400">
                <a:cs typeface="Times New Roman (Hebrew)" panose="02020603050405020304" pitchFamily="18" charset="0"/>
              </a:rPr>
              <a:t>Ion-dipole</a:t>
            </a:r>
          </a:p>
        </p:txBody>
      </p:sp>
      <p:grpSp>
        <p:nvGrpSpPr>
          <p:cNvPr id="91143" name="Group 5"/>
          <p:cNvGrpSpPr>
            <a:grpSpLocks/>
          </p:cNvGrpSpPr>
          <p:nvPr/>
        </p:nvGrpSpPr>
        <p:grpSpPr bwMode="auto">
          <a:xfrm>
            <a:off x="2560638" y="3259990"/>
            <a:ext cx="4510087" cy="3279775"/>
            <a:chOff x="2561318" y="3365912"/>
            <a:chExt cx="4508954" cy="3279239"/>
          </a:xfrm>
        </p:grpSpPr>
        <p:pic>
          <p:nvPicPr>
            <p:cNvPr id="91146" name="Picture 4"/>
            <p:cNvPicPr>
              <a:picLocks noChangeAspect="1"/>
            </p:cNvPicPr>
            <p:nvPr/>
          </p:nvPicPr>
          <p:blipFill>
            <a:blip r:embed="rId5">
              <a:extLst>
                <a:ext uri="{28A0092B-C50C-407E-A947-70E740481C1C}">
                  <a14:useLocalDpi xmlns:a14="http://schemas.microsoft.com/office/drawing/2010/main" val="0"/>
                </a:ext>
              </a:extLst>
            </a:blip>
            <a:srcRect l="25780" t="29688" r="38329" b="23885"/>
            <a:stretch>
              <a:fillRect/>
            </a:stretch>
          </p:blipFill>
          <p:spPr bwMode="auto">
            <a:xfrm>
              <a:off x="2561318" y="3365912"/>
              <a:ext cx="4508954" cy="327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7" name="Group 10"/>
            <p:cNvGrpSpPr>
              <a:grpSpLocks/>
            </p:cNvGrpSpPr>
            <p:nvPr/>
          </p:nvGrpSpPr>
          <p:grpSpPr bwMode="auto">
            <a:xfrm rot="10415519">
              <a:off x="5546396" y="4842278"/>
              <a:ext cx="486117" cy="531214"/>
              <a:chOff x="5005388" y="3284538"/>
              <a:chExt cx="844550" cy="1033462"/>
            </a:xfrm>
          </p:grpSpPr>
          <p:cxnSp>
            <p:nvCxnSpPr>
              <p:cNvPr id="91148" name="Straight Connector 3"/>
              <p:cNvCxnSpPr>
                <a:cxnSpLocks noChangeShapeType="1"/>
              </p:cNvCxnSpPr>
              <p:nvPr/>
            </p:nvCxnSpPr>
            <p:spPr bwMode="auto">
              <a:xfrm flipV="1">
                <a:off x="5030788" y="3284538"/>
                <a:ext cx="696912" cy="396875"/>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149" name="Straight Connector 13"/>
              <p:cNvCxnSpPr>
                <a:cxnSpLocks noChangeShapeType="1"/>
              </p:cNvCxnSpPr>
              <p:nvPr/>
            </p:nvCxnSpPr>
            <p:spPr bwMode="auto">
              <a:xfrm flipV="1">
                <a:off x="5080000" y="3700463"/>
                <a:ext cx="769938" cy="15875"/>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150" name="Straight Connector 17"/>
              <p:cNvCxnSpPr>
                <a:cxnSpLocks noChangeShapeType="1"/>
              </p:cNvCxnSpPr>
              <p:nvPr/>
            </p:nvCxnSpPr>
            <p:spPr bwMode="auto">
              <a:xfrm>
                <a:off x="5030788" y="3787775"/>
                <a:ext cx="819150" cy="287338"/>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151" name="Straight Connector 20"/>
              <p:cNvCxnSpPr>
                <a:cxnSpLocks noChangeShapeType="1"/>
              </p:cNvCxnSpPr>
              <p:nvPr/>
            </p:nvCxnSpPr>
            <p:spPr bwMode="auto">
              <a:xfrm>
                <a:off x="5005388" y="3848100"/>
                <a:ext cx="722312" cy="469900"/>
              </a:xfrm>
              <a:prstGeom prst="line">
                <a:avLst/>
              </a:prstGeom>
              <a:noFill/>
              <a:ln w="38100"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144" name="Rectangle 16"/>
          <p:cNvSpPr>
            <a:spLocks noChangeArrowheads="1"/>
          </p:cNvSpPr>
          <p:nvPr/>
        </p:nvSpPr>
        <p:spPr bwMode="auto">
          <a:xfrm>
            <a:off x="6473825" y="3271838"/>
            <a:ext cx="2144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lnSpc>
                <a:spcPct val="150000"/>
              </a:lnSpc>
              <a:spcBef>
                <a:spcPct val="0"/>
              </a:spcBef>
              <a:buFontTx/>
              <a:buNone/>
            </a:pPr>
            <a:r>
              <a:rPr lang="en-US" altLang="en-US" sz="2400">
                <a:cs typeface="Times New Roman (Hebrew)" panose="02020603050405020304" pitchFamily="18" charset="0"/>
              </a:rPr>
              <a:t>Dipole-dipole</a:t>
            </a:r>
          </a:p>
        </p:txBody>
      </p:sp>
      <p:sp>
        <p:nvSpPr>
          <p:cNvPr id="91145" name="Rectangle 17"/>
          <p:cNvSpPr>
            <a:spLocks noChangeArrowheads="1"/>
          </p:cNvSpPr>
          <p:nvPr/>
        </p:nvSpPr>
        <p:spPr bwMode="auto">
          <a:xfrm>
            <a:off x="4816475" y="6094413"/>
            <a:ext cx="214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lnSpc>
                <a:spcPct val="150000"/>
              </a:lnSpc>
              <a:spcBef>
                <a:spcPct val="0"/>
              </a:spcBef>
              <a:buFontTx/>
              <a:buNone/>
            </a:pPr>
            <a:r>
              <a:rPr lang="en-US" altLang="en-US" sz="2400">
                <a:cs typeface="Times New Roman (Hebrew)" panose="02020603050405020304" pitchFamily="18" charset="0"/>
              </a:rPr>
              <a:t>Dipole-dipole</a:t>
            </a:r>
          </a:p>
        </p:txBody>
      </p:sp>
      <p:sp>
        <p:nvSpPr>
          <p:cNvPr id="16" name="Text Box 8"/>
          <p:cNvSpPr txBox="1">
            <a:spLocks noChangeArrowheads="1"/>
          </p:cNvSpPr>
          <p:nvPr/>
        </p:nvSpPr>
        <p:spPr bwMode="auto">
          <a:xfrm>
            <a:off x="223838" y="1123950"/>
            <a:ext cx="8512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l-GR" altLang="en-US" sz="2600" b="1" dirty="0" smtClean="0">
                <a:solidFill>
                  <a:srgbClr val="339933"/>
                </a:solidFill>
                <a:latin typeface="Arial" panose="020B0604020202020204" pitchFamily="34" charset="0"/>
                <a:cs typeface="Arial" panose="020B0604020202020204" pitchFamily="34" charset="0"/>
              </a:rPr>
              <a:t>π</a:t>
            </a:r>
            <a:r>
              <a:rPr lang="en-US" altLang="en-US" sz="2600" b="1" dirty="0" smtClean="0">
                <a:solidFill>
                  <a:srgbClr val="339933"/>
                </a:solidFill>
                <a:latin typeface="Arial" panose="020B0604020202020204" pitchFamily="34" charset="0"/>
                <a:cs typeface="Arial" panose="020B0604020202020204" pitchFamily="34" charset="0"/>
              </a:rPr>
              <a:t> (aromatic) interactions</a:t>
            </a:r>
            <a:endParaRPr lang="en-US" altLang="en-US" sz="2600" b="1" dirty="0">
              <a:solidFill>
                <a:srgbClr val="3399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6048" y="2095599"/>
            <a:ext cx="6997792" cy="4428290"/>
          </a:xfrm>
          <a:prstGeom prst="rect">
            <a:avLst/>
          </a:prstGeom>
        </p:spPr>
      </p:pic>
      <p:sp>
        <p:nvSpPr>
          <p:cNvPr id="6147" name="Text Box 27"/>
          <p:cNvSpPr txBox="1">
            <a:spLocks noChangeArrowheads="1"/>
          </p:cNvSpPr>
          <p:nvPr/>
        </p:nvSpPr>
        <p:spPr bwMode="auto">
          <a:xfrm>
            <a:off x="0" y="233363"/>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The molecular organization of </a:t>
            </a:r>
            <a:r>
              <a:rPr lang="en-US" altLang="en-US" b="1" dirty="0" smtClean="0">
                <a:solidFill>
                  <a:schemeClr val="accent2"/>
                </a:solidFill>
                <a:latin typeface="Arial" panose="020B0604020202020204" pitchFamily="34" charset="0"/>
                <a:cs typeface="Arial" panose="020B0604020202020204" pitchFamily="34" charset="0"/>
              </a:rPr>
              <a:t>life</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184150" y="917939"/>
            <a:ext cx="8801588" cy="121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457200" indent="-457200" algn="l" rtl="0" eaLnBrk="1" hangingPunct="1">
              <a:lnSpc>
                <a:spcPct val="150000"/>
              </a:lnSpc>
              <a:spcBef>
                <a:spcPct val="0"/>
              </a:spcBef>
            </a:pPr>
            <a:r>
              <a:rPr lang="en-US" altLang="en-US" sz="2600" b="1" dirty="0" smtClean="0">
                <a:solidFill>
                  <a:srgbClr val="339933"/>
                </a:solidFill>
                <a:latin typeface="Arial" panose="020B0604020202020204" pitchFamily="34" charset="0"/>
                <a:cs typeface="Arial" panose="020B0604020202020204" pitchFamily="34" charset="0"/>
              </a:rPr>
              <a:t>Proteins function within </a:t>
            </a:r>
            <a:r>
              <a:rPr lang="en-US" altLang="en-US" sz="2600" b="1" dirty="0" smtClean="0">
                <a:solidFill>
                  <a:srgbClr val="FF0066"/>
                </a:solidFill>
                <a:latin typeface="Arial" panose="020B0604020202020204" pitchFamily="34" charset="0"/>
                <a:cs typeface="Arial" panose="020B0604020202020204" pitchFamily="34" charset="0"/>
              </a:rPr>
              <a:t>cells</a:t>
            </a:r>
            <a:r>
              <a:rPr lang="en-US" altLang="en-US" sz="2600" b="1" dirty="0" smtClean="0">
                <a:solidFill>
                  <a:srgbClr val="339933"/>
                </a:solidFill>
                <a:latin typeface="Arial" panose="020B0604020202020204" pitchFamily="34" charset="0"/>
                <a:cs typeface="Arial" panose="020B0604020202020204" pitchFamily="34" charset="0"/>
              </a:rPr>
              <a:t>, the </a:t>
            </a:r>
            <a:r>
              <a:rPr lang="en-US" altLang="en-US" sz="2600" b="1" dirty="0" smtClean="0">
                <a:solidFill>
                  <a:srgbClr val="FF0066"/>
                </a:solidFill>
                <a:latin typeface="Arial" panose="020B0604020202020204" pitchFamily="34" charset="0"/>
                <a:cs typeface="Arial" panose="020B0604020202020204" pitchFamily="34" charset="0"/>
              </a:rPr>
              <a:t>basic unit of living organisms</a:t>
            </a:r>
            <a:endParaRPr lang="en-US" altLang="en-US" sz="2600" b="1"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920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75654" y="964641"/>
            <a:ext cx="6002216" cy="5489300"/>
          </a:xfrm>
          <a:prstGeom prst="rect">
            <a:avLst/>
          </a:prstGeom>
        </p:spPr>
      </p:pic>
      <p:sp>
        <p:nvSpPr>
          <p:cNvPr id="5" name="Text Box 9"/>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Electrostatic interactions</a:t>
            </a:r>
          </a:p>
        </p:txBody>
      </p:sp>
    </p:spTree>
    <p:extLst>
      <p:ext uri="{BB962C8B-B14F-4D97-AF65-F5344CB8AC3E}">
        <p14:creationId xmlns:p14="http://schemas.microsoft.com/office/powerpoint/2010/main" val="748413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van der Waals Attraction (Dispersion)</a:t>
            </a:r>
          </a:p>
        </p:txBody>
      </p:sp>
      <p:pic>
        <p:nvPicPr>
          <p:cNvPr id="93188" name="Picture 15" descr="vanderwaalsblu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2487613"/>
            <a:ext cx="46482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52400" y="998538"/>
            <a:ext cx="8848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Interaction between </a:t>
            </a:r>
            <a:r>
              <a:rPr lang="en-US" altLang="en-US" sz="2600" b="1" dirty="0">
                <a:solidFill>
                  <a:srgbClr val="FF0066"/>
                </a:solidFill>
                <a:latin typeface="Arial" panose="020B0604020202020204" pitchFamily="34" charset="0"/>
                <a:cs typeface="Arial" panose="020B0604020202020204" pitchFamily="34" charset="0"/>
              </a:rPr>
              <a:t>induced dipoles </a:t>
            </a:r>
            <a:r>
              <a:rPr lang="en-US" altLang="en-US" sz="2600" b="1" dirty="0">
                <a:solidFill>
                  <a:srgbClr val="339933"/>
                </a:solidFill>
                <a:latin typeface="Arial" panose="020B0604020202020204" pitchFamily="34" charset="0"/>
                <a:cs typeface="Arial" panose="020B0604020202020204" pitchFamily="34" charset="0"/>
              </a:rPr>
              <a:t>(</a:t>
            </a:r>
            <a:r>
              <a:rPr lang="en-US" altLang="en-US" sz="2600" b="1" dirty="0">
                <a:solidFill>
                  <a:srgbClr val="FF0066"/>
                </a:solidFill>
                <a:latin typeface="Arial" panose="020B0604020202020204" pitchFamily="34" charset="0"/>
                <a:cs typeface="Arial" panose="020B0604020202020204" pitchFamily="34" charset="0"/>
              </a:rPr>
              <a:t>all atom types</a:t>
            </a:r>
            <a:r>
              <a:rPr lang="en-US" altLang="en-US" sz="2600" b="1" dirty="0">
                <a:solidFill>
                  <a:srgbClr val="339933"/>
                </a:solidFill>
                <a:latin typeface="Arial" panose="020B0604020202020204" pitchFamily="34" charset="0"/>
                <a:cs typeface="Arial" panose="020B0604020202020204" pitchFamily="34" charset="0"/>
              </a:rPr>
              <a:t>)</a:t>
            </a:r>
          </a:p>
        </p:txBody>
      </p:sp>
      <p:sp>
        <p:nvSpPr>
          <p:cNvPr id="2" name="Rectangle 1"/>
          <p:cNvSpPr/>
          <p:nvPr/>
        </p:nvSpPr>
        <p:spPr>
          <a:xfrm>
            <a:off x="2328863" y="5722203"/>
            <a:ext cx="4572000" cy="584775"/>
          </a:xfrm>
          <a:prstGeom prst="rect">
            <a:avLst/>
          </a:prstGeom>
        </p:spPr>
        <p:txBody>
          <a:bodyPr>
            <a:spAutoFit/>
          </a:bodyPr>
          <a:lstStyle/>
          <a:p>
            <a:pPr algn="ctr"/>
            <a:r>
              <a:rPr lang="en-US" sz="1600" dirty="0"/>
              <a:t>http://www.chm.bris.ac.uk/webprojects2003/swinerd/forces/forces.htm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p:cNvPicPr>
          <p:nvPr/>
        </p:nvPicPr>
        <p:blipFill>
          <a:blip r:embed="rId3">
            <a:extLst>
              <a:ext uri="{28A0092B-C50C-407E-A947-70E740481C1C}">
                <a14:useLocalDpi xmlns:a14="http://schemas.microsoft.com/office/drawing/2010/main" val="0"/>
              </a:ext>
            </a:extLst>
          </a:blip>
          <a:srcRect l="54391" t="31027" r="29544" b="57813"/>
          <a:stretch>
            <a:fillRect/>
          </a:stretch>
        </p:blipFill>
        <p:spPr bwMode="auto">
          <a:xfrm>
            <a:off x="5943600" y="3695700"/>
            <a:ext cx="262096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5"/>
          <p:cNvSpPr>
            <a:spLocks noChangeArrowheads="1"/>
          </p:cNvSpPr>
          <p:nvPr/>
        </p:nvSpPr>
        <p:spPr bwMode="auto">
          <a:xfrm>
            <a:off x="0" y="803275"/>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Highly </a:t>
            </a:r>
            <a:r>
              <a:rPr lang="en-US" altLang="en-US" sz="2600" b="1" dirty="0">
                <a:solidFill>
                  <a:srgbClr val="FF0066"/>
                </a:solidFill>
                <a:latin typeface="Arial" panose="020B0604020202020204" pitchFamily="34" charset="0"/>
                <a:cs typeface="Arial" panose="020B0604020202020204" pitchFamily="34" charset="0"/>
              </a:rPr>
              <a:t>distance-dependent </a:t>
            </a:r>
            <a:r>
              <a:rPr lang="en-US" altLang="en-US" sz="2600" b="1" dirty="0">
                <a:solidFill>
                  <a:srgbClr val="339933"/>
                </a:solidFill>
                <a:latin typeface="Arial" panose="020B0604020202020204" pitchFamily="34" charset="0"/>
                <a:cs typeface="Arial" panose="020B0604020202020204" pitchFamily="34" charset="0"/>
              </a:rPr>
              <a:t>(optimal only at short distances)</a:t>
            </a:r>
          </a:p>
        </p:txBody>
      </p:sp>
      <p:grpSp>
        <p:nvGrpSpPr>
          <p:cNvPr id="77828" name="Group 4"/>
          <p:cNvGrpSpPr>
            <a:grpSpLocks/>
          </p:cNvGrpSpPr>
          <p:nvPr/>
        </p:nvGrpSpPr>
        <p:grpSpPr bwMode="auto">
          <a:xfrm>
            <a:off x="152400" y="1945050"/>
            <a:ext cx="5513388" cy="4606925"/>
            <a:chOff x="152400" y="1762051"/>
            <a:chExt cx="5513614" cy="4606090"/>
          </a:xfrm>
        </p:grpSpPr>
        <p:pic>
          <p:nvPicPr>
            <p:cNvPr id="77830" name="Picture 1"/>
            <p:cNvPicPr>
              <a:picLocks noChangeAspect="1"/>
            </p:cNvPicPr>
            <p:nvPr/>
          </p:nvPicPr>
          <p:blipFill>
            <a:blip r:embed="rId4">
              <a:extLst>
                <a:ext uri="{28A0092B-C50C-407E-A947-70E740481C1C}">
                  <a14:useLocalDpi xmlns:a14="http://schemas.microsoft.com/office/drawing/2010/main" val="0"/>
                </a:ext>
              </a:extLst>
            </a:blip>
            <a:srcRect l="20885" t="22098" r="35693" b="13840"/>
            <a:stretch>
              <a:fillRect/>
            </a:stretch>
          </p:blipFill>
          <p:spPr bwMode="auto">
            <a:xfrm>
              <a:off x="152400" y="1762051"/>
              <a:ext cx="5513614" cy="457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48036" y="6204659"/>
              <a:ext cx="1141459" cy="163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7829" name="Text Box 21"/>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van der Waals Interactions (Dispersion)</a:t>
            </a:r>
          </a:p>
        </p:txBody>
      </p:sp>
    </p:spTree>
    <p:extLst>
      <p:ext uri="{BB962C8B-B14F-4D97-AF65-F5344CB8AC3E}">
        <p14:creationId xmlns:p14="http://schemas.microsoft.com/office/powerpoint/2010/main" val="16763209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Summary</a:t>
            </a:r>
          </a:p>
        </p:txBody>
      </p:sp>
      <p:pic>
        <p:nvPicPr>
          <p:cNvPr id="5" name="Picture 4"/>
          <p:cNvPicPr>
            <a:picLocks noChangeAspect="1"/>
          </p:cNvPicPr>
          <p:nvPr/>
        </p:nvPicPr>
        <p:blipFill rotWithShape="1">
          <a:blip r:embed="rId3"/>
          <a:srcRect r="4661"/>
          <a:stretch/>
        </p:blipFill>
        <p:spPr>
          <a:xfrm>
            <a:off x="256808" y="1344124"/>
            <a:ext cx="8639908" cy="447638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3"/>
          <p:cNvSpPr>
            <a:spLocks noChangeArrowheads="1"/>
          </p:cNvSpPr>
          <p:nvPr/>
        </p:nvSpPr>
        <p:spPr bwMode="auto">
          <a:xfrm rot="-5400000">
            <a:off x="4113212" y="2968626"/>
            <a:ext cx="314325" cy="1390650"/>
          </a:xfrm>
          <a:prstGeom prst="downArrow">
            <a:avLst>
              <a:gd name="adj1" fmla="val 50000"/>
              <a:gd name="adj2" fmla="val 110606"/>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cs typeface="Times New Roman (Hebrew)" panose="02020603050405020304" pitchFamily="18" charset="0"/>
            </a:endParaRPr>
          </a:p>
        </p:txBody>
      </p:sp>
      <p:grpSp>
        <p:nvGrpSpPr>
          <p:cNvPr id="97283" name="Group 5"/>
          <p:cNvGrpSpPr>
            <a:grpSpLocks/>
          </p:cNvGrpSpPr>
          <p:nvPr/>
        </p:nvGrpSpPr>
        <p:grpSpPr bwMode="auto">
          <a:xfrm>
            <a:off x="538163" y="1023938"/>
            <a:ext cx="2687637" cy="5580062"/>
            <a:chOff x="1945" y="0"/>
            <a:chExt cx="1693" cy="3515"/>
          </a:xfrm>
        </p:grpSpPr>
        <p:pic>
          <p:nvPicPr>
            <p:cNvPr id="97290" name="Picture 6" descr="C:\Documents and Settings\Amit\My Documents\Amit\Book\1_Revised_draft\CH1\Figures\PyMol-PovRay files\1-17a.png"/>
            <p:cNvPicPr>
              <a:picLocks noChangeAspect="1" noChangeArrowheads="1"/>
            </p:cNvPicPr>
            <p:nvPr/>
          </p:nvPicPr>
          <p:blipFill>
            <a:blip r:embed="rId3">
              <a:extLst>
                <a:ext uri="{28A0092B-C50C-407E-A947-70E740481C1C}">
                  <a14:useLocalDpi xmlns:a14="http://schemas.microsoft.com/office/drawing/2010/main" val="0"/>
                </a:ext>
              </a:extLst>
            </a:blip>
            <a:srcRect l="22667" t="15755" r="24979" b="24702"/>
            <a:stretch>
              <a:fillRect/>
            </a:stretch>
          </p:blipFill>
          <p:spPr bwMode="auto">
            <a:xfrm>
              <a:off x="1945" y="0"/>
              <a:ext cx="1693" cy="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7" descr="C:\Documents and Settings\Amit\My Documents\Amit\Book\1_Revised_draft\CH1\Figures\PyMol-PovRay files\1-17a2.png"/>
            <p:cNvPicPr>
              <a:picLocks noChangeAspect="1" noChangeArrowheads="1"/>
            </p:cNvPicPr>
            <p:nvPr/>
          </p:nvPicPr>
          <p:blipFill>
            <a:blip r:embed="rId4">
              <a:extLst>
                <a:ext uri="{28A0092B-C50C-407E-A947-70E740481C1C}">
                  <a14:useLocalDpi xmlns:a14="http://schemas.microsoft.com/office/drawing/2010/main" val="0"/>
                </a:ext>
              </a:extLst>
            </a:blip>
            <a:srcRect l="24025" t="23473" r="25381" b="16286"/>
            <a:stretch>
              <a:fillRect/>
            </a:stretch>
          </p:blipFill>
          <p:spPr bwMode="auto">
            <a:xfrm>
              <a:off x="2093" y="1753"/>
              <a:ext cx="1480"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284" name="Group 8"/>
          <p:cNvGrpSpPr>
            <a:grpSpLocks/>
          </p:cNvGrpSpPr>
          <p:nvPr/>
        </p:nvGrpSpPr>
        <p:grpSpPr bwMode="auto">
          <a:xfrm>
            <a:off x="5183188" y="1576388"/>
            <a:ext cx="3625850" cy="4017962"/>
            <a:chOff x="1916" y="752"/>
            <a:chExt cx="2284" cy="2531"/>
          </a:xfrm>
        </p:grpSpPr>
        <p:pic>
          <p:nvPicPr>
            <p:cNvPr id="97287" name="Picture 9" descr="C:\Documents and Settings\Amit\My Documents\Amit\Book\1_Revised_draft\CH1\Figures\PyMol-PovRay files\1-17b.png"/>
            <p:cNvPicPr>
              <a:picLocks noChangeAspect="1" noChangeArrowheads="1"/>
            </p:cNvPicPr>
            <p:nvPr/>
          </p:nvPicPr>
          <p:blipFill>
            <a:blip r:embed="rId5">
              <a:extLst>
                <a:ext uri="{28A0092B-C50C-407E-A947-70E740481C1C}">
                  <a14:useLocalDpi xmlns:a14="http://schemas.microsoft.com/office/drawing/2010/main" val="0"/>
                </a:ext>
              </a:extLst>
            </a:blip>
            <a:srcRect l="20207" t="8397" r="21310" b="13443"/>
            <a:stretch>
              <a:fillRect/>
            </a:stretch>
          </p:blipFill>
          <p:spPr bwMode="auto">
            <a:xfrm>
              <a:off x="1916" y="752"/>
              <a:ext cx="1894" cy="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0" descr="C:\Documents and Settings\Amit\My Documents\Amit\Book\1_Revised_draft\CH1\Figures\PyMol-PovRay files\1-17a.png"/>
            <p:cNvPicPr>
              <a:picLocks noChangeAspect="1" noChangeArrowheads="1"/>
            </p:cNvPicPr>
            <p:nvPr/>
          </p:nvPicPr>
          <p:blipFill>
            <a:blip r:embed="rId3">
              <a:extLst>
                <a:ext uri="{28A0092B-C50C-407E-A947-70E740481C1C}">
                  <a14:useLocalDpi xmlns:a14="http://schemas.microsoft.com/office/drawing/2010/main" val="0"/>
                </a:ext>
              </a:extLst>
            </a:blip>
            <a:srcRect l="38902" t="62276" r="39822" b="24702"/>
            <a:stretch>
              <a:fillRect/>
            </a:stretch>
          </p:blipFill>
          <p:spPr bwMode="auto">
            <a:xfrm>
              <a:off x="3512" y="2329"/>
              <a:ext cx="68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11" descr="C:\Documents and Settings\Amit\My Documents\Amit\Book\1_Revised_draft\CH1\Figures\PyMol-PovRay files\1-17a2.png"/>
            <p:cNvPicPr>
              <a:picLocks noChangeAspect="1" noChangeArrowheads="1"/>
            </p:cNvPicPr>
            <p:nvPr/>
          </p:nvPicPr>
          <p:blipFill>
            <a:blip r:embed="rId4">
              <a:extLst>
                <a:ext uri="{28A0092B-C50C-407E-A947-70E740481C1C}">
                  <a14:useLocalDpi xmlns:a14="http://schemas.microsoft.com/office/drawing/2010/main" val="0"/>
                </a:ext>
              </a:extLst>
            </a:blip>
            <a:srcRect l="40434" t="23473" r="43533" b="61757"/>
            <a:stretch>
              <a:fillRect/>
            </a:stretch>
          </p:blipFill>
          <p:spPr bwMode="auto">
            <a:xfrm>
              <a:off x="3700" y="1317"/>
              <a:ext cx="469"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285" name="Text Box 12"/>
          <p:cNvSpPr txBox="1">
            <a:spLocks noChangeArrowheads="1"/>
          </p:cNvSpPr>
          <p:nvPr/>
        </p:nvSpPr>
        <p:spPr bwMode="auto">
          <a:xfrm>
            <a:off x="152400" y="223838"/>
            <a:ext cx="8848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Nonpolar interactions</a:t>
            </a:r>
          </a:p>
        </p:txBody>
      </p:sp>
      <p:pic>
        <p:nvPicPr>
          <p:cNvPr id="97286" name="Picture 1"/>
          <p:cNvPicPr>
            <a:picLocks noChangeAspect="1"/>
          </p:cNvPicPr>
          <p:nvPr/>
        </p:nvPicPr>
        <p:blipFill>
          <a:blip r:embed="rId6">
            <a:extLst>
              <a:ext uri="{28A0092B-C50C-407E-A947-70E740481C1C}">
                <a14:useLocalDpi xmlns:a14="http://schemas.microsoft.com/office/drawing/2010/main" val="0"/>
              </a:ext>
            </a:extLst>
          </a:blip>
          <a:srcRect l="50752" t="37723" r="32179" b="55357"/>
          <a:stretch>
            <a:fillRect/>
          </a:stretch>
        </p:blipFill>
        <p:spPr bwMode="auto">
          <a:xfrm>
            <a:off x="3467100" y="5861050"/>
            <a:ext cx="29083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32962" t="2983" r="33051" b="4326"/>
          <a:stretch>
            <a:fillRect/>
          </a:stretch>
        </p:blipFill>
        <p:spPr bwMode="auto">
          <a:xfrm>
            <a:off x="3546721" y="1989259"/>
            <a:ext cx="1957265" cy="399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9"/>
          <p:cNvSpPr txBox="1">
            <a:spLocks noChangeArrowheads="1"/>
          </p:cNvSpPr>
          <p:nvPr/>
        </p:nvSpPr>
        <p:spPr bwMode="auto">
          <a:xfrm>
            <a:off x="2700460" y="5988417"/>
            <a:ext cx="3840163" cy="60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lnSpc>
                <a:spcPct val="50000"/>
              </a:lnSpc>
              <a:spcBef>
                <a:spcPct val="50000"/>
              </a:spcBef>
              <a:buFontTx/>
              <a:buNone/>
            </a:pPr>
            <a:r>
              <a:rPr lang="en-US" altLang="en-US" sz="2400" dirty="0">
                <a:latin typeface="Arial" panose="020B0604020202020204" pitchFamily="34" charset="0"/>
                <a:cs typeface="Arial" panose="020B0604020202020204" pitchFamily="34" charset="0"/>
              </a:rPr>
              <a:t>Nucleic acids </a:t>
            </a:r>
          </a:p>
          <a:p>
            <a:pPr algn="ctr" rtl="0" eaLnBrk="1" hangingPunct="1">
              <a:lnSpc>
                <a:spcPct val="50000"/>
              </a:lnSpc>
              <a:spcBef>
                <a:spcPct val="50000"/>
              </a:spcBef>
              <a:buFontTx/>
              <a:buNone/>
            </a:pPr>
            <a:r>
              <a:rPr lang="en-US" altLang="en-US" sz="2000" dirty="0">
                <a:latin typeface="Arial" panose="020B0604020202020204" pitchFamily="34" charset="0"/>
                <a:cs typeface="Arial" panose="020B0604020202020204" pitchFamily="34" charset="0"/>
              </a:rPr>
              <a:t>(B-DNA double helix )</a:t>
            </a:r>
          </a:p>
        </p:txBody>
      </p:sp>
      <p:sp>
        <p:nvSpPr>
          <p:cNvPr id="8199" name="Text Box 18"/>
          <p:cNvSpPr txBox="1">
            <a:spLocks noChangeArrowheads="1"/>
          </p:cNvSpPr>
          <p:nvPr/>
        </p:nvSpPr>
        <p:spPr bwMode="auto">
          <a:xfrm>
            <a:off x="131763" y="952500"/>
            <a:ext cx="9012237"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Life processes involve 2 additional macromolecules</a:t>
            </a:r>
            <a:endParaRPr lang="en-US" altLang="en-US" sz="2600" b="1" dirty="0">
              <a:solidFill>
                <a:srgbClr val="339933"/>
              </a:solidFill>
              <a:latin typeface="Arial" panose="020B0604020202020204" pitchFamily="34" charset="0"/>
              <a:cs typeface="Arial" panose="020B0604020202020204" pitchFamily="34" charset="0"/>
            </a:endParaRPr>
          </a:p>
          <a:p>
            <a:pPr lvl="1" algn="l" rtl="0" eaLnBrk="1" hangingPunct="1">
              <a:spcBef>
                <a:spcPct val="50000"/>
              </a:spcBef>
            </a:pPr>
            <a:r>
              <a:rPr lang="en-US" altLang="en-US" sz="2400" b="1" dirty="0">
                <a:latin typeface="Arial" panose="020B0604020202020204" pitchFamily="34" charset="0"/>
                <a:cs typeface="Arial" panose="020B0604020202020204" pitchFamily="34" charset="0"/>
              </a:rPr>
              <a:t>Nucleic </a:t>
            </a:r>
            <a:r>
              <a:rPr lang="en-US" altLang="en-US" sz="2400" b="1" dirty="0" smtClean="0">
                <a:latin typeface="Arial" panose="020B0604020202020204" pitchFamily="34" charset="0"/>
                <a:cs typeface="Arial" panose="020B0604020202020204" pitchFamily="34" charset="0"/>
              </a:rPr>
              <a:t>acids</a:t>
            </a:r>
            <a:r>
              <a:rPr lang="en-US" altLang="en-US" sz="2400" b="1"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encoding and expression of genetic information</a:t>
            </a:r>
          </a:p>
        </p:txBody>
      </p:sp>
      <p:sp>
        <p:nvSpPr>
          <p:cNvPr id="8" name="Text Box 27"/>
          <p:cNvSpPr txBox="1">
            <a:spLocks noChangeArrowheads="1"/>
          </p:cNvSpPr>
          <p:nvPr/>
        </p:nvSpPr>
        <p:spPr bwMode="auto">
          <a:xfrm>
            <a:off x="0" y="233363"/>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The molecular organization of </a:t>
            </a:r>
            <a:r>
              <a:rPr lang="en-US" altLang="en-US" b="1" dirty="0" smtClean="0">
                <a:solidFill>
                  <a:schemeClr val="accent2"/>
                </a:solidFill>
                <a:latin typeface="Arial" panose="020B0604020202020204" pitchFamily="34" charset="0"/>
                <a:cs typeface="Arial" panose="020B0604020202020204" pitchFamily="34" charset="0"/>
              </a:rPr>
              <a:t>life</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Documents and Settings\Amit\My Documents\Amit\Book\1_Revised_draft\CH1\Figures\PyMol-PovRay files\1-3d.png"/>
          <p:cNvPicPr>
            <a:picLocks noChangeAspect="1" noChangeArrowheads="1"/>
          </p:cNvPicPr>
          <p:nvPr/>
        </p:nvPicPr>
        <p:blipFill>
          <a:blip r:embed="rId3">
            <a:extLst>
              <a:ext uri="{28A0092B-C50C-407E-A947-70E740481C1C}">
                <a14:useLocalDpi xmlns:a14="http://schemas.microsoft.com/office/drawing/2010/main" val="0"/>
              </a:ext>
            </a:extLst>
          </a:blip>
          <a:srcRect l="27014" t="22243" r="6659" b="23622"/>
          <a:stretch>
            <a:fillRect/>
          </a:stretch>
        </p:blipFill>
        <p:spPr bwMode="auto">
          <a:xfrm>
            <a:off x="4501665" y="3097720"/>
            <a:ext cx="4545257" cy="37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31763" y="952500"/>
            <a:ext cx="9012237"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a:solidFill>
                  <a:srgbClr val="339933"/>
                </a:solidFill>
                <a:latin typeface="Arial" panose="020B0604020202020204" pitchFamily="34" charset="0"/>
                <a:cs typeface="Arial" panose="020B0604020202020204" pitchFamily="34" charset="0"/>
              </a:rPr>
              <a:t>Life processes involve </a:t>
            </a:r>
            <a:r>
              <a:rPr lang="en-US" altLang="en-US" sz="2600" b="1" dirty="0" smtClean="0">
                <a:solidFill>
                  <a:srgbClr val="339933"/>
                </a:solidFill>
                <a:latin typeface="Arial" panose="020B0604020202020204" pitchFamily="34" charset="0"/>
                <a:cs typeface="Arial" panose="020B0604020202020204" pitchFamily="34" charset="0"/>
              </a:rPr>
              <a:t>2 </a:t>
            </a:r>
            <a:r>
              <a:rPr lang="en-US" altLang="en-US" sz="2600" b="1" dirty="0">
                <a:solidFill>
                  <a:srgbClr val="339933"/>
                </a:solidFill>
                <a:latin typeface="Arial" panose="020B0604020202020204" pitchFamily="34" charset="0"/>
                <a:cs typeface="Arial" panose="020B0604020202020204" pitchFamily="34" charset="0"/>
              </a:rPr>
              <a:t>additional macromolecules</a:t>
            </a:r>
          </a:p>
          <a:p>
            <a:pPr lvl="1" algn="l" rtl="0" eaLnBrk="1" hangingPunct="1">
              <a:spcBef>
                <a:spcPct val="50000"/>
              </a:spcBef>
              <a:defRPr/>
            </a:pPr>
            <a:r>
              <a:rPr lang="en-US" altLang="en-US" sz="2400" dirty="0" smtClean="0">
                <a:latin typeface="Arial" panose="020B0604020202020204" pitchFamily="34" charset="0"/>
                <a:cs typeface="Arial" panose="020B0604020202020204" pitchFamily="34" charset="0"/>
              </a:rPr>
              <a:t>Complex c</a:t>
            </a:r>
            <a:r>
              <a:rPr lang="en-US" altLang="en-US" sz="2400" dirty="0" smtClean="0">
                <a:latin typeface="Arial" panose="020B0604020202020204" pitchFamily="34" charset="0"/>
                <a:ea typeface="Times New Roman (Hebrew)" charset="0"/>
                <a:cs typeface="Arial" panose="020B0604020202020204" pitchFamily="34" charset="0"/>
              </a:rPr>
              <a:t>arbohydrates:</a:t>
            </a:r>
          </a:p>
          <a:p>
            <a:pPr marL="1314450" lvl="2" indent="-457200" algn="l" rtl="0" eaLnBrk="1" hangingPunct="1">
              <a:spcBef>
                <a:spcPct val="50000"/>
              </a:spcBef>
              <a:buFont typeface="Wingdings" panose="05000000000000000000" pitchFamily="2" charset="2"/>
              <a:buChar char="Ø"/>
              <a:defRPr/>
            </a:pPr>
            <a:r>
              <a:rPr lang="en-US" altLang="en-US" sz="2200" dirty="0" smtClean="0">
                <a:latin typeface="+mj-lt"/>
                <a:cs typeface="Arial" panose="020B0604020202020204" pitchFamily="34" charset="0"/>
              </a:rPr>
              <a:t>Energy stores in animals (glycogen) and plants (starch) </a:t>
            </a:r>
          </a:p>
          <a:p>
            <a:pPr marL="1314450" lvl="2" indent="-457200" algn="l" rtl="0" eaLnBrk="1" hangingPunct="1">
              <a:spcBef>
                <a:spcPct val="50000"/>
              </a:spcBef>
              <a:buFont typeface="Wingdings" panose="05000000000000000000" pitchFamily="2" charset="2"/>
              <a:buChar char="Ø"/>
              <a:defRPr/>
            </a:pPr>
            <a:r>
              <a:rPr lang="en-US" altLang="en-US" sz="2200" dirty="0">
                <a:latin typeface="+mj-lt"/>
                <a:cs typeface="Arial" panose="020B0604020202020204" pitchFamily="34" charset="0"/>
              </a:rPr>
              <a:t>B</a:t>
            </a:r>
            <a:r>
              <a:rPr lang="en-US" altLang="en-US" sz="2200" dirty="0" smtClean="0">
                <a:latin typeface="+mj-lt"/>
                <a:cs typeface="Arial" panose="020B0604020202020204" pitchFamily="34" charset="0"/>
              </a:rPr>
              <a:t>uilding blocks of plant cell wall (cellulose) and insect exoskeleton (chitin)</a:t>
            </a:r>
          </a:p>
          <a:p>
            <a:pPr marL="1314450" lvl="2" indent="-457200" algn="l" rtl="0" eaLnBrk="1" hangingPunct="1">
              <a:spcBef>
                <a:spcPct val="50000"/>
              </a:spcBef>
              <a:buFont typeface="Wingdings" panose="05000000000000000000" pitchFamily="2" charset="2"/>
              <a:buChar char="Ø"/>
              <a:defRPr/>
            </a:pPr>
            <a:r>
              <a:rPr lang="en-US" altLang="en-US" sz="2200" dirty="0">
                <a:latin typeface="+mj-lt"/>
                <a:cs typeface="Arial" panose="020B0604020202020204" pitchFamily="34" charset="0"/>
              </a:rPr>
              <a:t>M</a:t>
            </a:r>
            <a:r>
              <a:rPr lang="en-US" altLang="en-US" sz="2200" dirty="0" smtClean="0">
                <a:latin typeface="+mj-lt"/>
                <a:cs typeface="Arial" panose="020B0604020202020204" pitchFamily="34" charset="0"/>
              </a:rPr>
              <a:t>olecular recognition</a:t>
            </a:r>
          </a:p>
        </p:txBody>
      </p:sp>
      <p:sp>
        <p:nvSpPr>
          <p:cNvPr id="5" name="Text Box 27"/>
          <p:cNvSpPr txBox="1">
            <a:spLocks noChangeArrowheads="1"/>
          </p:cNvSpPr>
          <p:nvPr/>
        </p:nvSpPr>
        <p:spPr bwMode="auto">
          <a:xfrm>
            <a:off x="0" y="233363"/>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chemeClr val="accent2"/>
                </a:solidFill>
                <a:latin typeface="Arial" panose="020B0604020202020204" pitchFamily="34" charset="0"/>
                <a:cs typeface="Arial" panose="020B0604020202020204" pitchFamily="34" charset="0"/>
              </a:rPr>
              <a:t>The molecular organization of </a:t>
            </a:r>
            <a:r>
              <a:rPr lang="en-US" altLang="en-US" b="1" dirty="0" smtClean="0">
                <a:solidFill>
                  <a:schemeClr val="accent2"/>
                </a:solidFill>
                <a:latin typeface="Arial" panose="020B0604020202020204" pitchFamily="34" charset="0"/>
                <a:cs typeface="Arial" panose="020B0604020202020204" pitchFamily="34" charset="0"/>
              </a:rPr>
              <a:t>life</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Why Are Proteins Interesting?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31764" y="952500"/>
            <a:ext cx="4506118"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The </a:t>
            </a:r>
            <a:r>
              <a:rPr lang="en-US" altLang="en-US" sz="2600" b="1" dirty="0">
                <a:solidFill>
                  <a:srgbClr val="FF0066"/>
                </a:solidFill>
                <a:latin typeface="Arial" panose="020B0604020202020204" pitchFamily="34" charset="0"/>
                <a:ea typeface="Times New Roman (Hebrew)" charset="0"/>
                <a:cs typeface="Arial" panose="020B0604020202020204" pitchFamily="34" charset="0"/>
              </a:rPr>
              <a:t>most abundant </a:t>
            </a: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macromolecules: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~50% of the cell’s dry mass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No. of proteins ≈ 4 times the number of their coding genes.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Arial" panose="020B0604020202020204" pitchFamily="34" charset="0"/>
              </a:rPr>
              <a:t>Up to 15,000 protein in one cell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2328" y="1787769"/>
            <a:ext cx="3705315" cy="3611418"/>
          </a:xfrm>
          <a:prstGeom prst="rect">
            <a:avLst/>
          </a:prstGeom>
        </p:spPr>
      </p:pic>
      <p:sp>
        <p:nvSpPr>
          <p:cNvPr id="7" name="Rectangle 6"/>
          <p:cNvSpPr/>
          <p:nvPr/>
        </p:nvSpPr>
        <p:spPr>
          <a:xfrm>
            <a:off x="5597218" y="5536922"/>
            <a:ext cx="2627065" cy="369332"/>
          </a:xfrm>
          <a:prstGeom prst="rect">
            <a:avLst/>
          </a:prstGeom>
        </p:spPr>
        <p:txBody>
          <a:bodyPr wrap="none">
            <a:spAutoFit/>
          </a:bodyPr>
          <a:lstStyle/>
          <a:p>
            <a:pPr algn="ctr"/>
            <a:r>
              <a:rPr lang="en-US" sz="1800" dirty="0">
                <a:solidFill>
                  <a:srgbClr val="000000"/>
                </a:solidFill>
              </a:rPr>
              <a:t>© David S. </a:t>
            </a:r>
            <a:r>
              <a:rPr lang="en-US" sz="1800" dirty="0" err="1">
                <a:solidFill>
                  <a:srgbClr val="000000"/>
                </a:solidFill>
              </a:rPr>
              <a:t>Goodsell</a:t>
            </a:r>
            <a:r>
              <a:rPr lang="en-US" sz="1800" dirty="0">
                <a:solidFill>
                  <a:srgbClr val="000000"/>
                </a:solidFill>
              </a:rPr>
              <a:t> 2011</a:t>
            </a: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31763" y="971913"/>
            <a:ext cx="851217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marL="514350" indent="-514350" algn="l" rtl="0" eaLnBrk="1" hangingPunct="1">
              <a:spcBef>
                <a:spcPct val="50000"/>
              </a:spcBef>
              <a:buFont typeface="+mj-lt"/>
              <a:buAutoNum type="arabicPeriod" startAt="2"/>
            </a:pPr>
            <a:r>
              <a:rPr lang="en-US" altLang="en-US" sz="2600" b="1" dirty="0">
                <a:solidFill>
                  <a:srgbClr val="FF0066"/>
                </a:solidFill>
                <a:latin typeface="Arial" panose="020B0604020202020204" pitchFamily="34" charset="0"/>
                <a:ea typeface="Times New Roman (Hebrew)" charset="0"/>
                <a:cs typeface="Arial" panose="020B0604020202020204" pitchFamily="34" charset="0"/>
              </a:rPr>
              <a:t>Functionally </a:t>
            </a:r>
            <a:r>
              <a:rPr lang="en-US" altLang="en-US" sz="2600" b="1" dirty="0" smtClean="0">
                <a:solidFill>
                  <a:srgbClr val="FF0066"/>
                </a:solidFill>
                <a:latin typeface="Arial" panose="020B0604020202020204" pitchFamily="34" charset="0"/>
                <a:ea typeface="Times New Roman (Hebrew)" charset="0"/>
                <a:cs typeface="Arial" panose="020B0604020202020204" pitchFamily="34" charset="0"/>
              </a:rPr>
              <a:t>diverse:</a:t>
            </a:r>
            <a:endParaRPr lang="en-US" altLang="en-US" sz="2600" b="1" dirty="0">
              <a:solidFill>
                <a:srgbClr val="FF0066"/>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smtClean="0">
                <a:latin typeface="+mj-lt"/>
                <a:cs typeface="Arial" panose="020B0604020202020204" pitchFamily="34" charset="0"/>
              </a:rPr>
              <a:t>Catalysis </a:t>
            </a:r>
            <a:r>
              <a:rPr lang="en-US" altLang="en-US" sz="2600" dirty="0">
                <a:latin typeface="+mj-lt"/>
                <a:cs typeface="Arial" panose="020B0604020202020204" pitchFamily="34" charset="0"/>
              </a:rPr>
              <a:t>of metabolic processes</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Energy transfer</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Gene expression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Transport of solutes across membranes</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Cellular communication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Molecular recognition</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Defense</a:t>
            </a:r>
          </a:p>
          <a:p>
            <a:pPr lvl="1" algn="l" rtl="0" eaLnBrk="1" hangingPunct="1">
              <a:spcBef>
                <a:spcPct val="50000"/>
              </a:spcBef>
              <a:buFont typeface="Wingdings" panose="05000000000000000000" pitchFamily="2" charset="2"/>
              <a:buChar char="Ø"/>
            </a:pPr>
            <a:r>
              <a:rPr lang="en-US" altLang="en-US" sz="2600" dirty="0">
                <a:latin typeface="+mj-lt"/>
                <a:cs typeface="Arial" panose="020B0604020202020204" pitchFamily="34" charset="0"/>
              </a:rPr>
              <a:t>Forming intracellular &amp; extracellular structures</a:t>
            </a:r>
          </a:p>
        </p:txBody>
      </p:sp>
      <p:sp>
        <p:nvSpPr>
          <p:cNvPr id="5" name="Text Box 7"/>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Why Are Proteins Interesting?</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971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5"/>
          <p:cNvGrpSpPr>
            <a:grpSpLocks/>
          </p:cNvGrpSpPr>
          <p:nvPr/>
        </p:nvGrpSpPr>
        <p:grpSpPr bwMode="auto">
          <a:xfrm>
            <a:off x="206375" y="4315673"/>
            <a:ext cx="8699500" cy="2036762"/>
            <a:chOff x="206098" y="2272553"/>
            <a:chExt cx="8700195" cy="2037530"/>
          </a:xfrm>
        </p:grpSpPr>
        <p:sp>
          <p:nvSpPr>
            <p:cNvPr id="13317" name="AutoShape 20"/>
            <p:cNvSpPr>
              <a:spLocks noChangeArrowheads="1"/>
            </p:cNvSpPr>
            <p:nvPr/>
          </p:nvSpPr>
          <p:spPr bwMode="auto">
            <a:xfrm>
              <a:off x="2150452" y="3164714"/>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18" name="Oval 19"/>
            <p:cNvSpPr>
              <a:spLocks noChangeArrowheads="1"/>
            </p:cNvSpPr>
            <p:nvPr/>
          </p:nvSpPr>
          <p:spPr bwMode="auto">
            <a:xfrm>
              <a:off x="206098" y="268941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19" name="AutoShape 21"/>
            <p:cNvSpPr>
              <a:spLocks noChangeArrowheads="1"/>
            </p:cNvSpPr>
            <p:nvPr/>
          </p:nvSpPr>
          <p:spPr bwMode="auto">
            <a:xfrm>
              <a:off x="1301573" y="315583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0" name="Text Box 23"/>
            <p:cNvSpPr txBox="1">
              <a:spLocks noChangeArrowheads="1"/>
            </p:cNvSpPr>
            <p:nvPr/>
          </p:nvSpPr>
          <p:spPr bwMode="auto">
            <a:xfrm>
              <a:off x="1593895" y="3088821"/>
              <a:ext cx="513361" cy="3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cs typeface="Times New Roman (Hebrew)" panose="02020603050405020304" pitchFamily="18" charset="0"/>
                </a:rPr>
                <a:t>+</a:t>
              </a:r>
            </a:p>
          </p:txBody>
        </p:sp>
        <p:sp>
          <p:nvSpPr>
            <p:cNvPr id="13321" name="AutoShape 24"/>
            <p:cNvSpPr>
              <a:spLocks noChangeArrowheads="1"/>
            </p:cNvSpPr>
            <p:nvPr/>
          </p:nvSpPr>
          <p:spPr bwMode="auto">
            <a:xfrm>
              <a:off x="2898492" y="3258394"/>
              <a:ext cx="682036" cy="268221"/>
            </a:xfrm>
            <a:prstGeom prst="rightArrow">
              <a:avLst>
                <a:gd name="adj1" fmla="val 50000"/>
                <a:gd name="adj2" fmla="val 68385"/>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2" name="Oval 27"/>
            <p:cNvSpPr>
              <a:spLocks noChangeArrowheads="1"/>
            </p:cNvSpPr>
            <p:nvPr/>
          </p:nvSpPr>
          <p:spPr bwMode="auto">
            <a:xfrm>
              <a:off x="3764788" y="270716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3" name="AutoShape 28"/>
            <p:cNvSpPr>
              <a:spLocks noChangeArrowheads="1"/>
            </p:cNvSpPr>
            <p:nvPr/>
          </p:nvSpPr>
          <p:spPr bwMode="auto">
            <a:xfrm>
              <a:off x="4860263" y="317358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4" name="AutoShape 25"/>
            <p:cNvSpPr>
              <a:spLocks noChangeArrowheads="1"/>
            </p:cNvSpPr>
            <p:nvPr/>
          </p:nvSpPr>
          <p:spPr bwMode="auto">
            <a:xfrm>
              <a:off x="4859346" y="317753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5" name="AutoShape 24"/>
            <p:cNvSpPr>
              <a:spLocks noChangeArrowheads="1"/>
            </p:cNvSpPr>
            <p:nvPr/>
          </p:nvSpPr>
          <p:spPr bwMode="auto">
            <a:xfrm>
              <a:off x="5552049" y="3249430"/>
              <a:ext cx="682036" cy="268221"/>
            </a:xfrm>
            <a:prstGeom prst="rightArrow">
              <a:avLst>
                <a:gd name="adj1" fmla="val 50000"/>
                <a:gd name="adj2" fmla="val 68385"/>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6" name="AutoShape 20"/>
            <p:cNvSpPr>
              <a:spLocks noChangeArrowheads="1"/>
            </p:cNvSpPr>
            <p:nvPr/>
          </p:nvSpPr>
          <p:spPr bwMode="auto">
            <a:xfrm>
              <a:off x="8337729" y="292943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7" name="Oval 19"/>
            <p:cNvSpPr>
              <a:spLocks noChangeArrowheads="1"/>
            </p:cNvSpPr>
            <p:nvPr/>
          </p:nvSpPr>
          <p:spPr bwMode="auto">
            <a:xfrm>
              <a:off x="6436571" y="2707341"/>
              <a:ext cx="1430076" cy="1456478"/>
            </a:xfrm>
            <a:prstGeom prst="ellipse">
              <a:avLst/>
            </a:prstGeom>
            <a:gradFill rotWithShape="0">
              <a:gsLst>
                <a:gs pos="0">
                  <a:srgbClr val="3366FF"/>
                </a:gs>
                <a:gs pos="100000">
                  <a:srgbClr val="182F7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8" name="AutoShape 21"/>
            <p:cNvSpPr>
              <a:spLocks noChangeArrowheads="1"/>
            </p:cNvSpPr>
            <p:nvPr/>
          </p:nvSpPr>
          <p:spPr bwMode="auto">
            <a:xfrm>
              <a:off x="7532046" y="3173769"/>
              <a:ext cx="464775" cy="443748"/>
            </a:xfrm>
            <a:prstGeom prst="plaque">
              <a:avLst>
                <a:gd name="adj" fmla="val 1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29" name="Text Box 23"/>
            <p:cNvSpPr txBox="1">
              <a:spLocks noChangeArrowheads="1"/>
            </p:cNvSpPr>
            <p:nvPr/>
          </p:nvSpPr>
          <p:spPr bwMode="auto">
            <a:xfrm>
              <a:off x="7824368" y="3106751"/>
              <a:ext cx="513361" cy="3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cs typeface="Times New Roman (Hebrew)" panose="02020603050405020304" pitchFamily="18" charset="0"/>
                </a:rPr>
                <a:t>+</a:t>
              </a:r>
            </a:p>
          </p:txBody>
        </p:sp>
        <p:sp>
          <p:nvSpPr>
            <p:cNvPr id="13330" name="AutoShape 20"/>
            <p:cNvSpPr>
              <a:spLocks noChangeArrowheads="1"/>
            </p:cNvSpPr>
            <p:nvPr/>
          </p:nvSpPr>
          <p:spPr bwMode="auto">
            <a:xfrm>
              <a:off x="8337729" y="3466680"/>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31" name="Rectangle 1"/>
            <p:cNvSpPr>
              <a:spLocks noChangeArrowheads="1"/>
            </p:cNvSpPr>
            <p:nvPr/>
          </p:nvSpPr>
          <p:spPr bwMode="auto">
            <a:xfrm>
              <a:off x="8233940" y="3169286"/>
              <a:ext cx="672353" cy="48722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32" name="AutoShape 20"/>
            <p:cNvSpPr>
              <a:spLocks noChangeArrowheads="1"/>
            </p:cNvSpPr>
            <p:nvPr/>
          </p:nvSpPr>
          <p:spPr bwMode="auto">
            <a:xfrm>
              <a:off x="2140514" y="2463093"/>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33" name="AutoShape 20"/>
            <p:cNvSpPr>
              <a:spLocks noChangeArrowheads="1"/>
            </p:cNvSpPr>
            <p:nvPr/>
          </p:nvSpPr>
          <p:spPr bwMode="auto">
            <a:xfrm>
              <a:off x="2150452" y="3866335"/>
              <a:ext cx="464775" cy="443748"/>
            </a:xfrm>
            <a:prstGeom prst="plaque">
              <a:avLst>
                <a:gd name="adj" fmla="val 16667"/>
              </a:avLst>
            </a:prstGeom>
            <a:gradFill rotWithShape="0">
              <a:gsLst>
                <a:gs pos="0">
                  <a:srgbClr val="FF6600"/>
                </a:gs>
                <a:gs pos="100000">
                  <a:srgbClr val="DC5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3334" name="Oval 3"/>
            <p:cNvSpPr>
              <a:spLocks noChangeArrowheads="1"/>
            </p:cNvSpPr>
            <p:nvPr/>
          </p:nvSpPr>
          <p:spPr bwMode="auto">
            <a:xfrm>
              <a:off x="2150452" y="2272553"/>
              <a:ext cx="454837" cy="412414"/>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23" name="Trapezoid 22"/>
            <p:cNvSpPr/>
            <p:nvPr/>
          </p:nvSpPr>
          <p:spPr bwMode="auto">
            <a:xfrm>
              <a:off x="1908034" y="3867004"/>
              <a:ext cx="484227" cy="331912"/>
            </a:xfrm>
            <a:prstGeom prst="trapezoid">
              <a:avLst/>
            </a:prstGeom>
            <a:solidFill>
              <a:schemeClr val="bg1"/>
            </a:solidFill>
            <a:ln w="9525" cap="flat" cmpd="sng" algn="ctr">
              <a:noFill/>
              <a:prstDash val="solid"/>
              <a:round/>
              <a:headEnd type="none" w="med" len="med"/>
              <a:tailEnd type="none" w="med" len="med"/>
            </a:ln>
            <a:effectLst/>
          </p:spPr>
          <p:txBody>
            <a:bodyPr/>
            <a:lstStyle/>
            <a:p>
              <a:pPr algn="r" rtl="1" eaLnBrk="1" hangingPunct="1">
                <a:defRPr/>
              </a:pPr>
              <a:endParaRPr lang="en-US">
                <a:ea typeface="+mn-ea"/>
              </a:endParaRPr>
            </a:p>
          </p:txBody>
        </p:sp>
      </p:grpSp>
      <p:sp>
        <p:nvSpPr>
          <p:cNvPr id="13314" name="Text Box 28"/>
          <p:cNvSpPr txBox="1">
            <a:spLocks noChangeArrowheads="1"/>
          </p:cNvSpPr>
          <p:nvPr/>
        </p:nvSpPr>
        <p:spPr bwMode="auto">
          <a:xfrm>
            <a:off x="152400" y="233363"/>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 Roles: Enzymatic Catalysis</a:t>
            </a:r>
          </a:p>
        </p:txBody>
      </p:sp>
      <p:sp>
        <p:nvSpPr>
          <p:cNvPr id="13316" name="Text Box 18"/>
          <p:cNvSpPr txBox="1">
            <a:spLocks noChangeArrowheads="1"/>
          </p:cNvSpPr>
          <p:nvPr/>
        </p:nvSpPr>
        <p:spPr bwMode="auto">
          <a:xfrm>
            <a:off x="131763" y="883990"/>
            <a:ext cx="90122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rPr>
              <a:t>Cellular needs: </a:t>
            </a:r>
            <a:r>
              <a:rPr lang="en-US" altLang="en-US" sz="2400" b="1" dirty="0">
                <a:solidFill>
                  <a:srgbClr val="FF0066"/>
                </a:solidFill>
                <a:latin typeface="Arial" panose="020B0604020202020204" pitchFamily="34" charset="0"/>
                <a:cs typeface="Arial" panose="020B0604020202020204" pitchFamily="34" charset="0"/>
              </a:rPr>
              <a:t>10</a:t>
            </a:r>
            <a:r>
              <a:rPr lang="en-US" altLang="en-US" sz="2400" b="1" baseline="30000" dirty="0">
                <a:solidFill>
                  <a:srgbClr val="FF0066"/>
                </a:solidFill>
                <a:latin typeface="Arial" panose="020B0604020202020204" pitchFamily="34" charset="0"/>
                <a:cs typeface="Arial" panose="020B0604020202020204" pitchFamily="34" charset="0"/>
              </a:rPr>
              <a:t>-5</a:t>
            </a:r>
            <a:r>
              <a:rPr lang="en-US" altLang="en-US" sz="2400" b="1" dirty="0">
                <a:solidFill>
                  <a:srgbClr val="FF0066"/>
                </a:solidFill>
                <a:latin typeface="Arial" panose="020B0604020202020204" pitchFamily="34" charset="0"/>
                <a:cs typeface="Arial" panose="020B0604020202020204" pitchFamily="34" charset="0"/>
              </a:rPr>
              <a:t>-10</a:t>
            </a:r>
            <a:r>
              <a:rPr lang="en-US" altLang="en-US" sz="2400" b="1" baseline="30000" dirty="0">
                <a:solidFill>
                  <a:srgbClr val="FF0066"/>
                </a:solidFill>
                <a:latin typeface="Arial" panose="020B0604020202020204" pitchFamily="34" charset="0"/>
                <a:cs typeface="Arial" panose="020B0604020202020204" pitchFamily="34" charset="0"/>
              </a:rPr>
              <a:t>2</a:t>
            </a:r>
            <a:r>
              <a:rPr lang="en-US" altLang="en-US" sz="2400" b="1" dirty="0">
                <a:solidFill>
                  <a:srgbClr val="FF0066"/>
                </a:solidFill>
                <a:latin typeface="Arial" panose="020B0604020202020204" pitchFamily="34" charset="0"/>
                <a:cs typeface="Arial" panose="020B0604020202020204" pitchFamily="34" charset="0"/>
              </a:rPr>
              <a:t> seconds </a:t>
            </a:r>
            <a:r>
              <a:rPr lang="en-US" altLang="en-US" sz="2400" b="1" dirty="0">
                <a:solidFill>
                  <a:srgbClr val="339933"/>
                </a:solidFill>
                <a:latin typeface="Arial" panose="020B0604020202020204" pitchFamily="34" charset="0"/>
                <a:cs typeface="Arial" panose="020B0604020202020204" pitchFamily="34" charset="0"/>
              </a:rPr>
              <a:t>for each reaction</a:t>
            </a:r>
          </a:p>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Outside cells: </a:t>
            </a:r>
            <a:r>
              <a:rPr lang="en-US" altLang="en-US" sz="2400" b="1" dirty="0">
                <a:solidFill>
                  <a:srgbClr val="339933"/>
                </a:solidFill>
                <a:latin typeface="Arial" panose="020B0604020202020204" pitchFamily="34" charset="0"/>
                <a:cs typeface="Arial" panose="020B0604020202020204" pitchFamily="34" charset="0"/>
              </a:rPr>
              <a:t>seconds to 10</a:t>
            </a:r>
            <a:r>
              <a:rPr lang="en-US" altLang="en-US" sz="2400" b="1" baseline="30000" dirty="0">
                <a:solidFill>
                  <a:srgbClr val="339933"/>
                </a:solidFill>
                <a:latin typeface="Arial" panose="020B0604020202020204" pitchFamily="34" charset="0"/>
                <a:cs typeface="Arial" panose="020B0604020202020204" pitchFamily="34" charset="0"/>
              </a:rPr>
              <a:t>9</a:t>
            </a:r>
            <a:r>
              <a:rPr lang="en-US" altLang="en-US" sz="2400" b="1" dirty="0">
                <a:solidFill>
                  <a:srgbClr val="339933"/>
                </a:solidFill>
                <a:latin typeface="Arial" panose="020B0604020202020204" pitchFamily="34" charset="0"/>
                <a:cs typeface="Arial" panose="020B0604020202020204" pitchFamily="34" charset="0"/>
              </a:rPr>
              <a:t> years (room temp)</a:t>
            </a:r>
          </a:p>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rPr>
              <a:t>Enzymes:</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Efficient (10</a:t>
            </a:r>
            <a:r>
              <a:rPr lang="en-US" altLang="en-US" sz="2200" baseline="30000" dirty="0">
                <a:latin typeface="Arial" panose="020B0604020202020204" pitchFamily="34" charset="0"/>
                <a:cs typeface="Arial" panose="020B0604020202020204" pitchFamily="34" charset="0"/>
              </a:rPr>
              <a:t>11</a:t>
            </a:r>
            <a:r>
              <a:rPr lang="en-US" altLang="en-US" sz="2200" dirty="0">
                <a:latin typeface="Arial" panose="020B0604020202020204" pitchFamily="34" charset="0"/>
                <a:cs typeface="Arial" panose="020B0604020202020204" pitchFamily="34" charset="0"/>
              </a:rPr>
              <a:t>-10</a:t>
            </a:r>
            <a:r>
              <a:rPr lang="en-US" altLang="en-US" sz="2200" baseline="30000" dirty="0">
                <a:latin typeface="Arial" panose="020B0604020202020204" pitchFamily="34" charset="0"/>
                <a:cs typeface="Arial" panose="020B0604020202020204" pitchFamily="34" charset="0"/>
              </a:rPr>
              <a:t>16</a:t>
            </a:r>
            <a:r>
              <a:rPr lang="en-US" altLang="en-US" sz="2200" dirty="0">
                <a:latin typeface="Arial" panose="020B0604020202020204" pitchFamily="34" charset="0"/>
                <a:cs typeface="Arial" panose="020B0604020202020204" pitchFamily="34" charset="0"/>
              </a:rPr>
              <a:t> acceleration, up to 10</a:t>
            </a:r>
            <a:r>
              <a:rPr lang="en-US" altLang="en-US" sz="2200" baseline="30000" dirty="0">
                <a:latin typeface="Arial" panose="020B0604020202020204" pitchFamily="34" charset="0"/>
                <a:cs typeface="Arial" panose="020B0604020202020204" pitchFamily="34" charset="0"/>
              </a:rPr>
              <a:t>21</a:t>
            </a:r>
            <a:r>
              <a:rPr lang="en-US" altLang="en-US" sz="2200" dirty="0">
                <a:latin typeface="Arial" panose="020B0604020202020204" pitchFamily="34" charset="0"/>
                <a:cs typeface="Arial" panose="020B0604020202020204" pitchFamily="34" charset="0"/>
              </a:rPr>
              <a:t>)</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Specific (substrate, reaction)</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Can be controlled</a:t>
            </a:r>
          </a:p>
          <a:p>
            <a:pPr lvl="1" algn="l" rtl="0" eaLnBrk="1" hangingPunct="1">
              <a:spcBef>
                <a:spcPct val="50000"/>
              </a:spcBef>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Can couple endergonic to exergonic reactions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11757</TotalTime>
  <Words>4982</Words>
  <Application>Microsoft Office PowerPoint</Application>
  <PresentationFormat>On-screen Show (4:3)</PresentationFormat>
  <Paragraphs>370</Paragraphs>
  <Slides>44</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Helvetica Neue</vt:lpstr>
      <vt:lpstr>Symbol</vt:lpstr>
      <vt:lpstr>Times New Roman</vt:lpstr>
      <vt:lpstr>Times New Roman (Hebrew)</vt:lpstr>
      <vt:lpstr>Wingdings</vt:lpstr>
      <vt:lpstr>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 Kessel</dc:creator>
  <cp:lastModifiedBy>Amit Kessel</cp:lastModifiedBy>
  <cp:revision>711</cp:revision>
  <cp:lastPrinted>1601-01-01T00:00:00Z</cp:lastPrinted>
  <dcterms:created xsi:type="dcterms:W3CDTF">1601-01-01T00:00:00Z</dcterms:created>
  <dcterms:modified xsi:type="dcterms:W3CDTF">2020-08-26T19:12:49Z</dcterms:modified>
</cp:coreProperties>
</file>