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 id="2147483672" r:id="rId3"/>
  </p:sldMasterIdLst>
  <p:notesMasterIdLst>
    <p:notesMasterId r:id="rId123"/>
  </p:notesMasterIdLst>
  <p:handoutMasterIdLst>
    <p:handoutMasterId r:id="rId124"/>
  </p:handoutMasterIdLst>
  <p:sldIdLst>
    <p:sldId id="483" r:id="rId4"/>
    <p:sldId id="294" r:id="rId5"/>
    <p:sldId id="365" r:id="rId6"/>
    <p:sldId id="366" r:id="rId7"/>
    <p:sldId id="367" r:id="rId8"/>
    <p:sldId id="368" r:id="rId9"/>
    <p:sldId id="369" r:id="rId10"/>
    <p:sldId id="370" r:id="rId11"/>
    <p:sldId id="371" r:id="rId12"/>
    <p:sldId id="372" r:id="rId13"/>
    <p:sldId id="373"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531" r:id="rId28"/>
    <p:sldId id="532" r:id="rId29"/>
    <p:sldId id="387" r:id="rId30"/>
    <p:sldId id="388" r:id="rId31"/>
    <p:sldId id="389" r:id="rId32"/>
    <p:sldId id="533"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5" r:id="rId59"/>
    <p:sldId id="416" r:id="rId60"/>
    <p:sldId id="417" r:id="rId61"/>
    <p:sldId id="418" r:id="rId62"/>
    <p:sldId id="419" r:id="rId63"/>
    <p:sldId id="420" r:id="rId64"/>
    <p:sldId id="421" r:id="rId65"/>
    <p:sldId id="422" r:id="rId66"/>
    <p:sldId id="534" r:id="rId67"/>
    <p:sldId id="535" r:id="rId68"/>
    <p:sldId id="536" r:id="rId69"/>
    <p:sldId id="426" r:id="rId70"/>
    <p:sldId id="427" r:id="rId71"/>
    <p:sldId id="428" r:id="rId72"/>
    <p:sldId id="429" r:id="rId73"/>
    <p:sldId id="430" r:id="rId74"/>
    <p:sldId id="431" r:id="rId75"/>
    <p:sldId id="432" r:id="rId76"/>
    <p:sldId id="537" r:id="rId77"/>
    <p:sldId id="538" r:id="rId78"/>
    <p:sldId id="433" r:id="rId79"/>
    <p:sldId id="550" r:id="rId80"/>
    <p:sldId id="551" r:id="rId81"/>
    <p:sldId id="435" r:id="rId82"/>
    <p:sldId id="436" r:id="rId83"/>
    <p:sldId id="547" r:id="rId84"/>
    <p:sldId id="437" r:id="rId85"/>
    <p:sldId id="438" r:id="rId86"/>
    <p:sldId id="548" r:id="rId87"/>
    <p:sldId id="549" r:id="rId88"/>
    <p:sldId id="439" r:id="rId89"/>
    <p:sldId id="539" r:id="rId90"/>
    <p:sldId id="440" r:id="rId91"/>
    <p:sldId id="441" r:id="rId92"/>
    <p:sldId id="442" r:id="rId93"/>
    <p:sldId id="443" r:id="rId94"/>
    <p:sldId id="444" r:id="rId95"/>
    <p:sldId id="445" r:id="rId96"/>
    <p:sldId id="446" r:id="rId97"/>
    <p:sldId id="447" r:id="rId98"/>
    <p:sldId id="448" r:id="rId99"/>
    <p:sldId id="449" r:id="rId100"/>
    <p:sldId id="450" r:id="rId101"/>
    <p:sldId id="454" r:id="rId102"/>
    <p:sldId id="455" r:id="rId103"/>
    <p:sldId id="456" r:id="rId104"/>
    <p:sldId id="541" r:id="rId105"/>
    <p:sldId id="542" r:id="rId106"/>
    <p:sldId id="543" r:id="rId107"/>
    <p:sldId id="540" r:id="rId108"/>
    <p:sldId id="544" r:id="rId109"/>
    <p:sldId id="460" r:id="rId110"/>
    <p:sldId id="545" r:id="rId111"/>
    <p:sldId id="546" r:id="rId112"/>
    <p:sldId id="461" r:id="rId113"/>
    <p:sldId id="462" r:id="rId114"/>
    <p:sldId id="463" r:id="rId115"/>
    <p:sldId id="464" r:id="rId116"/>
    <p:sldId id="465" r:id="rId117"/>
    <p:sldId id="466" r:id="rId118"/>
    <p:sldId id="467" r:id="rId119"/>
    <p:sldId id="468" r:id="rId120"/>
    <p:sldId id="469" r:id="rId121"/>
    <p:sldId id="470" r:id="rId12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9933"/>
    <a:srgbClr val="0066FF"/>
    <a:srgbClr val="FF0000"/>
    <a:srgbClr val="339966"/>
    <a:srgbClr val="D60093"/>
    <a:srgbClr val="80008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79" autoAdjust="0"/>
    <p:restoredTop sz="86745" autoAdjust="0"/>
  </p:normalViewPr>
  <p:slideViewPr>
    <p:cSldViewPr snapToGrid="0">
      <p:cViewPr varScale="1">
        <p:scale>
          <a:sx n="61" d="100"/>
          <a:sy n="61" d="100"/>
        </p:scale>
        <p:origin x="159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72623C74-61D2-4626-BD84-378BA9C8D251}" type="slidenum">
              <a:rPr lang="en-US" altLang="en-US"/>
              <a:pPr>
                <a:defRPr/>
              </a:pPr>
              <a:t>‹#›</a:t>
            </a:fld>
            <a:endParaRPr lang="en-US" altLang="en-US"/>
          </a:p>
        </p:txBody>
      </p:sp>
    </p:spTree>
    <p:extLst>
      <p:ext uri="{BB962C8B-B14F-4D97-AF65-F5344CB8AC3E}">
        <p14:creationId xmlns:p14="http://schemas.microsoft.com/office/powerpoint/2010/main" val="39092490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pitchFamily="18"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7174"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ea typeface="Times New Roman (Hebrew)" charset="0"/>
                <a:cs typeface="Times New Roman" panose="02020603050405020304" pitchFamily="18" charset="0"/>
              </a:defRPr>
            </a:lvl1pPr>
          </a:lstStyle>
          <a:p>
            <a:pPr>
              <a:defRPr/>
            </a:pPr>
            <a:fld id="{395993E1-A8B5-4E19-8003-594D230A6864}" type="slidenum">
              <a:rPr lang="en-US" altLang="en-US"/>
              <a:pPr>
                <a:defRPr/>
              </a:pPr>
              <a:t>‹#›</a:t>
            </a:fld>
            <a:endParaRPr lang="en-US" altLang="en-US"/>
          </a:p>
        </p:txBody>
      </p:sp>
    </p:spTree>
    <p:extLst>
      <p:ext uri="{BB962C8B-B14F-4D97-AF65-F5344CB8AC3E}">
        <p14:creationId xmlns:p14="http://schemas.microsoft.com/office/powerpoint/2010/main" val="1197802124"/>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consurf.tau.ac.i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8B16D07-593C-436C-969D-0FB152A5980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86371" name="Rectangle 2"/>
          <p:cNvSpPr>
            <a:spLocks noGrp="1" noRot="1" noChangeAspect="1" noChangeArrowheads="1" noTextEdit="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endParaRPr lang="en-US" altLang="en-US" dirty="0" smtClean="0"/>
          </a:p>
        </p:txBody>
      </p:sp>
    </p:spTree>
    <p:extLst>
      <p:ext uri="{BB962C8B-B14F-4D97-AF65-F5344CB8AC3E}">
        <p14:creationId xmlns:p14="http://schemas.microsoft.com/office/powerpoint/2010/main" val="538929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CBEC62-3EBB-4294-B216-3BCB526F292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2.24. The helix-loop-helix (HLH) motif. </a:t>
            </a:r>
            <a:r>
              <a:rPr lang="en-US" sz="1200" kern="1200" dirty="0" smtClean="0">
                <a:solidFill>
                  <a:schemeClr val="tx1"/>
                </a:solidFill>
                <a:effectLst/>
                <a:latin typeface="Times New Roman" pitchFamily="18" charset="0"/>
                <a:ea typeface="+mn-ea"/>
                <a:cs typeface="Times New Roman" pitchFamily="18" charset="0"/>
              </a:rPr>
              <a:t>(c) Calmodulin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in its free state (PDB entry 1osa). The molecule contains four HLH motifs, each binding one Ca</a:t>
            </a:r>
            <a:r>
              <a:rPr lang="en-US" sz="1200" kern="1200" baseline="30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ion (blue sphere). (d)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bound to the myosin light chain (PDB entry 2bbm).</a:t>
            </a:r>
            <a:endParaRPr lang="en-US" altLang="en-US" dirty="0" smtClean="0"/>
          </a:p>
        </p:txBody>
      </p:sp>
    </p:spTree>
    <p:extLst>
      <p:ext uri="{BB962C8B-B14F-4D97-AF65-F5344CB8AC3E}">
        <p14:creationId xmlns:p14="http://schemas.microsoft.com/office/powerpoint/2010/main" val="27672242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9A498D9-07A8-4E6E-9B6E-58246FE695E0}" type="slidenum">
              <a:rPr lang="en-US" altLang="en-US" smtClean="0">
                <a:solidFill>
                  <a:srgbClr val="000000"/>
                </a:solidFill>
                <a:ea typeface="Times New Roman (Hebrew)"/>
                <a:cs typeface="Times New Roman (Hebrew)"/>
              </a:rPr>
              <a:pPr algn="l">
                <a:spcBef>
                  <a:spcPct val="0"/>
                </a:spcBef>
              </a:pPr>
              <a:t>108</a:t>
            </a:fld>
            <a:endParaRPr lang="en-US" altLang="en-US" smtClean="0">
              <a:solidFill>
                <a:srgbClr val="000000"/>
              </a:solidFill>
              <a:ea typeface="Times New Roman (Hebrew)"/>
              <a:cs typeface="Times New Roman (Hebrew)"/>
            </a:endParaRPr>
          </a:p>
        </p:txBody>
      </p:sp>
      <p:sp>
        <p:nvSpPr>
          <p:cNvPr id="277507"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Procollagen </a:t>
            </a:r>
            <a:r>
              <a:rPr lang="en-US" altLang="en-US" dirty="0" smtClean="0"/>
              <a:t>has a secretion signal peptide in the </a:t>
            </a:r>
            <a:r>
              <a:rPr lang="en-US" altLang="en-US" i="1" dirty="0" smtClean="0"/>
              <a:t>N’</a:t>
            </a:r>
            <a:r>
              <a:rPr lang="en-US" altLang="en-US" dirty="0" smtClean="0"/>
              <a:t>. After secretion to the ECM the termini are cleaved to form </a:t>
            </a:r>
            <a:r>
              <a:rPr lang="en-US" altLang="en-US" dirty="0" err="1" smtClean="0"/>
              <a:t>tropocollegen</a:t>
            </a:r>
            <a:endParaRPr lang="en-US" altLang="en-US" dirty="0" smtClean="0"/>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2.47. Collagen maturation.</a:t>
            </a:r>
            <a:r>
              <a:rPr lang="en-US" altLang="en-US" dirty="0" smtClean="0"/>
              <a:t> The figure shows the proteolytic processing of pro-collagen into tropocollagen (upper left side) and the assembly of tropo-collagen units into collagen fibers (right side). </a:t>
            </a:r>
          </a:p>
        </p:txBody>
      </p:sp>
    </p:spTree>
    <p:extLst>
      <p:ext uri="{BB962C8B-B14F-4D97-AF65-F5344CB8AC3E}">
        <p14:creationId xmlns:p14="http://schemas.microsoft.com/office/powerpoint/2010/main" val="33245793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smtClean="0"/>
              <a:t>Figure 2.47. Collagen maturation.</a:t>
            </a:r>
            <a:r>
              <a:rPr lang="en-US" altLang="en-US" smtClean="0"/>
              <a:t> The figure shows the proteolytic processing of pro-collagen into tropocollagen (upper left side) and the assembly of tropo-collagen units into collagen fibers (right side). </a:t>
            </a:r>
          </a:p>
          <a:p>
            <a:pPr algn="l" rtl="0"/>
            <a:endParaRPr lang="en-US" altLang="en-US" smtClean="0"/>
          </a:p>
          <a:p>
            <a:pPr algn="l" rtl="0"/>
            <a:r>
              <a:rPr lang="en-US" altLang="en-US" b="1" smtClean="0"/>
              <a:t>Right: </a:t>
            </a:r>
            <a:r>
              <a:rPr lang="en-US" altLang="en-US" smtClean="0"/>
              <a:t>collagen fibers in skin tissue (SEM, taken from https://www.pinterest.com/pin/338121884494190097/)</a:t>
            </a:r>
          </a:p>
          <a:p>
            <a:pPr algn="l" rtl="0"/>
            <a:r>
              <a:rPr lang="en-US" altLang="en-US" smtClean="0"/>
              <a:t> </a:t>
            </a:r>
          </a:p>
          <a:p>
            <a:pPr algn="l" rtl="0"/>
            <a:endParaRPr lang="en-US" altLang="en-US" smtClean="0"/>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2C311AAA-7D32-4BB5-92AB-C2B1E8BCC547}" type="slidenum">
              <a:rPr lang="en-US" altLang="en-US" sz="1200" smtClean="0">
                <a:solidFill>
                  <a:srgbClr val="000000"/>
                </a:solidFill>
                <a:cs typeface="Times New Roman" panose="02020603050405020304" pitchFamily="18" charset="0"/>
              </a:rPr>
              <a:pPr/>
              <a:t>109</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9730374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49F2CB7-1EBB-4783-8150-8BEC84BB7D81}"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72739"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3D structure of the collagen triple-helix is difficult to determine because of its low solubility and its self-assembly into higher-order structure. Instead, biologists usually relate to structures of models, like the collagen-like peptide (1qsu).</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2.52. The structure of collagen.</a:t>
            </a:r>
            <a:r>
              <a:rPr lang="en-US" altLang="en-US" dirty="0" smtClean="0"/>
              <a:t> (a) Ribbon representation of the triple helix of a collagen-like peptide (PDB entry 1qsu). Each chain is colored differently, and a segment extending one turn of the coil (7/2 residues) is marked. (b) A </a:t>
            </a:r>
            <a:r>
              <a:rPr lang="en-US" altLang="en-US" dirty="0" err="1" smtClean="0"/>
              <a:t>spacefill</a:t>
            </a:r>
            <a:r>
              <a:rPr lang="en-US" altLang="en-US" dirty="0" smtClean="0"/>
              <a:t> model of the triple helix. </a:t>
            </a:r>
          </a:p>
        </p:txBody>
      </p:sp>
    </p:spTree>
    <p:extLst>
      <p:ext uri="{BB962C8B-B14F-4D97-AF65-F5344CB8AC3E}">
        <p14:creationId xmlns:p14="http://schemas.microsoft.com/office/powerpoint/2010/main" val="1177348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B8267C9-0DD4-47C9-AB32-F2C7AA2DF72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74787"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The PPII helical conformation is geometrically compatible, and even required, for the formation of the triple helix. First, the Pro/</a:t>
            </a:r>
            <a:r>
              <a:rPr lang="en-US" dirty="0" err="1" smtClean="0"/>
              <a:t>Hyp</a:t>
            </a:r>
            <a:r>
              <a:rPr lang="en-US" dirty="0" smtClean="0"/>
              <a:t>-induced kink produces the right curvature of the chain needed for the tree helices to fit around each other. Second, the PPII helical conformation is much more flexible than the α-helix.</a:t>
            </a:r>
          </a:p>
          <a:p>
            <a:pPr marL="171450" indent="-171450" algn="l" rtl="0" eaLnBrk="1" hangingPunct="1">
              <a:buFont typeface="Arial" panose="020B0604020202020204" pitchFamily="34" charset="0"/>
              <a:buChar char="•"/>
              <a:defRPr/>
            </a:pPr>
            <a:r>
              <a:rPr lang="en-US" dirty="0" smtClean="0"/>
              <a:t> </a:t>
            </a:r>
            <a:endParaRPr lang="en-US" altLang="en-US" dirty="0" smtClean="0"/>
          </a:p>
          <a:p>
            <a:pPr algn="l" rtl="0" eaLnBrk="1" hangingPunct="1">
              <a:defRPr/>
            </a:pPr>
            <a:r>
              <a:rPr lang="en-US" altLang="en-US" dirty="0" smtClean="0"/>
              <a:t>(c) The topology of the triple helix. The glycine residues of each helix face the center of triple helix unit, whereas proline and hydroxy-proline (</a:t>
            </a:r>
            <a:r>
              <a:rPr lang="en-US" altLang="en-US" dirty="0" err="1" smtClean="0"/>
              <a:t>Hyp</a:t>
            </a:r>
            <a:r>
              <a:rPr lang="en-US" altLang="en-US" dirty="0" smtClean="0"/>
              <a:t>) residues face outwards. </a:t>
            </a:r>
          </a:p>
        </p:txBody>
      </p:sp>
    </p:spTree>
    <p:extLst>
      <p:ext uri="{BB962C8B-B14F-4D97-AF65-F5344CB8AC3E}">
        <p14:creationId xmlns:p14="http://schemas.microsoft.com/office/powerpoint/2010/main" val="20650875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134743B-745F-4090-8A63-9E0139DEFEA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76835"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Originally, it was proposed that the OH group of </a:t>
            </a:r>
            <a:r>
              <a:rPr lang="en-US" dirty="0" err="1" smtClean="0"/>
              <a:t>Hyp</a:t>
            </a:r>
            <a:r>
              <a:rPr lang="en-US" dirty="0" smtClean="0"/>
              <a:t> stabilizes the triple-helix by forming hydrogen bonds between the helices, but the solved structure showed that the side chain of </a:t>
            </a:r>
            <a:r>
              <a:rPr lang="en-US" dirty="0" err="1" smtClean="0"/>
              <a:t>Hyp</a:t>
            </a:r>
            <a:r>
              <a:rPr lang="en-US" dirty="0" smtClean="0"/>
              <a:t> turns away from the triple-helical interface. Then, it was proposed that the bond exists, and is mediated by a water molecule, but this was refuted too. It should be mentioned, though, that while </a:t>
            </a:r>
            <a:r>
              <a:rPr lang="en-US" dirty="0" err="1" smtClean="0"/>
              <a:t>Hyp</a:t>
            </a:r>
            <a:r>
              <a:rPr lang="en-US" dirty="0" smtClean="0"/>
              <a:t> does not H-bonds within the triple-helix, it does seem to do so between triple-helices each from a different fibril.</a:t>
            </a:r>
          </a:p>
          <a:p>
            <a:pPr marL="171450" indent="-171450" algn="l" rtl="0" eaLnBrk="1" hangingPunct="1">
              <a:buFont typeface="Arial" panose="020B0604020202020204" pitchFamily="34" charset="0"/>
              <a:buChar char="•"/>
              <a:defRPr/>
            </a:pPr>
            <a:r>
              <a:rPr lang="en-US" dirty="0" smtClean="0"/>
              <a:t>Stereoelectronic effects - effects resulting from the alignment of electronic orbitals.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(c) The topology of the triple helix. The glycine residues of each helix face the center of triple helix unit, whereas proline and hydroxy-proline (</a:t>
            </a:r>
            <a:r>
              <a:rPr lang="en-US" altLang="en-US" dirty="0" err="1" smtClean="0"/>
              <a:t>Hyp</a:t>
            </a:r>
            <a:r>
              <a:rPr lang="en-US" altLang="en-US" dirty="0" smtClean="0"/>
              <a:t>) residues face outwards. </a:t>
            </a:r>
          </a:p>
        </p:txBody>
      </p:sp>
    </p:spTree>
    <p:extLst>
      <p:ext uri="{BB962C8B-B14F-4D97-AF65-F5344CB8AC3E}">
        <p14:creationId xmlns:p14="http://schemas.microsoft.com/office/powerpoint/2010/main" val="38628345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824991C-9EA8-4344-BD43-B194D16BDA2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78883" name="Rectangle 2"/>
          <p:cNvSpPr>
            <a:spLocks noGrp="1" noRot="1" noChangeAspect="1" noChangeArrowheads="1" noTextEdit="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b="1" dirty="0" smtClean="0"/>
              <a:t>Figure 2.6.1. Vitamin C (ascorbic acid). </a:t>
            </a:r>
            <a:r>
              <a:rPr lang="en-US" altLang="en-US" dirty="0" smtClean="0"/>
              <a:t>The molecule is colored by atom type. </a:t>
            </a:r>
          </a:p>
        </p:txBody>
      </p:sp>
    </p:spTree>
    <p:extLst>
      <p:ext uri="{BB962C8B-B14F-4D97-AF65-F5344CB8AC3E}">
        <p14:creationId xmlns:p14="http://schemas.microsoft.com/office/powerpoint/2010/main" val="9041991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40DC14C-C625-40AC-B64B-8587742F321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80931"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X and Y in the motif can be any residues, but are often Pro and </a:t>
            </a:r>
            <a:r>
              <a:rPr lang="en-US" altLang="en-US" dirty="0" err="1" smtClean="0"/>
              <a:t>Hyp</a:t>
            </a:r>
            <a:r>
              <a:rPr lang="en-US" altLang="en-US" dirty="0" smtClean="0"/>
              <a:t>.</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(c) The topology of the triple helix. The glycine residues of each helix face the center of triple helix unit, whereas proline and hydroxy-proline (</a:t>
            </a:r>
            <a:r>
              <a:rPr lang="en-US" altLang="en-US" dirty="0" err="1" smtClean="0"/>
              <a:t>Hyp</a:t>
            </a:r>
            <a:r>
              <a:rPr lang="en-US" altLang="en-US" dirty="0" smtClean="0"/>
              <a:t>) residues face outwards. </a:t>
            </a:r>
          </a:p>
        </p:txBody>
      </p:sp>
    </p:spTree>
    <p:extLst>
      <p:ext uri="{BB962C8B-B14F-4D97-AF65-F5344CB8AC3E}">
        <p14:creationId xmlns:p14="http://schemas.microsoft.com/office/powerpoint/2010/main" val="384737165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4078044-4A84-4A8A-9935-3A49EBC130A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82979"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Interestingly, the interactions within the triple helix do not seem to be sufficient; the triple helix unit (tropocollagen) becomes stable only following the formation of the fibril. Indeed, mutations that disrupt interactions between triple-helices lead to pathologies far worse than mutations interfering with interactions within each triple-helix.</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(d) A schematic representation of the hydrogen bonds within the triple helix. A four-residue segment of each helix is depicted, from the amino terminus (top) to carboxy terminus (bottom). Hydrogen bonds are depicted as dotted lines connecting the N-H and C=O backbone groups of the residues, which are also marked schematically.</a:t>
            </a:r>
          </a:p>
        </p:txBody>
      </p:sp>
    </p:spTree>
    <p:extLst>
      <p:ext uri="{BB962C8B-B14F-4D97-AF65-F5344CB8AC3E}">
        <p14:creationId xmlns:p14="http://schemas.microsoft.com/office/powerpoint/2010/main" val="14103803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BE54016-0611-48D6-B704-EEB8EE08CF3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85027"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oxidative deamination is enzyme-catalyzed (</a:t>
            </a:r>
            <a:r>
              <a:rPr lang="en-US" altLang="en-US" dirty="0" err="1" smtClean="0"/>
              <a:t>lysyl</a:t>
            </a:r>
            <a:r>
              <a:rPr lang="en-US" altLang="en-US" dirty="0" smtClean="0"/>
              <a:t> amino oxidase).</a:t>
            </a:r>
          </a:p>
          <a:p>
            <a:pPr marL="171450" indent="-171450" algn="l" rtl="0" eaLnBrk="1" hangingPunct="1">
              <a:buFont typeface="Arial" panose="020B0604020202020204" pitchFamily="34" charset="0"/>
              <a:buChar char="•"/>
              <a:defRPr/>
            </a:pPr>
            <a:r>
              <a:rPr lang="en-US" altLang="en-US" dirty="0" smtClean="0"/>
              <a:t>The crosslinking is between helices within a fibril or between fibrils.</a:t>
            </a:r>
          </a:p>
          <a:p>
            <a:pPr marL="171450" indent="-171450" algn="l" rtl="0" eaLnBrk="1" hangingPunct="1">
              <a:buFont typeface="Arial" panose="020B0604020202020204" pitchFamily="34" charset="0"/>
              <a:buChar char="•"/>
              <a:defRPr/>
            </a:pPr>
            <a:r>
              <a:rPr lang="en-US" altLang="en-US" dirty="0" smtClean="0"/>
              <a:t>Ageing increases the number of crosslinks, which makes collagen brittle</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(e) Allysine (left), compared to Lys (right). </a:t>
            </a:r>
          </a:p>
        </p:txBody>
      </p:sp>
    </p:spTree>
    <p:extLst>
      <p:ext uri="{BB962C8B-B14F-4D97-AF65-F5344CB8AC3E}">
        <p14:creationId xmlns:p14="http://schemas.microsoft.com/office/powerpoint/2010/main" val="25282337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387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12E7403-B927-43DD-8A52-5A95CCB10B88}" type="slidenum">
              <a:rPr lang="en-US" altLang="en-US" sz="1200" smtClean="0">
                <a:solidFill>
                  <a:srgbClr val="000000"/>
                </a:solidFill>
                <a:cs typeface="Times New Roman" panose="02020603050405020304" pitchFamily="18" charset="0"/>
              </a:rPr>
              <a:pPr/>
              <a:t>117</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354470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E9BDCDC-9C77-4B28-8F39-45C4E59352B6}"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6851"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Calmodulin activates </a:t>
            </a:r>
            <a:r>
              <a:rPr lang="en-US" altLang="en-US" dirty="0" err="1" smtClean="0"/>
              <a:t>CaM</a:t>
            </a:r>
            <a:r>
              <a:rPr lang="en-US" altLang="en-US" dirty="0" smtClean="0"/>
              <a:t>-dependent kinases by disrupting the interactions between an </a:t>
            </a:r>
            <a:r>
              <a:rPr lang="en-US" altLang="en-US" dirty="0" err="1" smtClean="0"/>
              <a:t>autoinhibitory</a:t>
            </a:r>
            <a:r>
              <a:rPr lang="en-US" altLang="en-US" dirty="0" smtClean="0"/>
              <a:t> domain and the catalytic domain in the enzymes.</a:t>
            </a:r>
          </a:p>
          <a:p>
            <a:pPr marL="171450" indent="-171450" algn="l" rtl="0" eaLnBrk="1" hangingPunct="1">
              <a:buFont typeface="Arial" panose="020B0604020202020204" pitchFamily="34" charset="0"/>
              <a:buChar char="•"/>
              <a:defRPr/>
            </a:pPr>
            <a:endParaRPr lang="en-US" altLang="en-US" dirty="0" smtClean="0"/>
          </a:p>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2.24. The helix-loop-helix (HLH) motif. </a:t>
            </a:r>
            <a:r>
              <a:rPr lang="en-US" sz="1200" kern="1200" dirty="0" smtClean="0">
                <a:solidFill>
                  <a:schemeClr val="tx1"/>
                </a:solidFill>
                <a:effectLst/>
                <a:latin typeface="Times New Roman" pitchFamily="18" charset="0"/>
                <a:ea typeface="+mn-ea"/>
                <a:cs typeface="Times New Roman" pitchFamily="18" charset="0"/>
              </a:rPr>
              <a:t>(c) Calmodulin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in its free state (PDB entry 1osa). The molecule contains four HLH motifs, each binding one Ca</a:t>
            </a:r>
            <a:r>
              <a:rPr lang="en-US" sz="1200" kern="1200" baseline="30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ion (blue sphere). (d)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bound to the myosin light chain (PDB entry 2bbm).</a:t>
            </a:r>
            <a:endParaRPr lang="en-US" altLang="en-US" dirty="0" smtClean="0"/>
          </a:p>
        </p:txBody>
      </p:sp>
    </p:spTree>
    <p:extLst>
      <p:ext uri="{BB962C8B-B14F-4D97-AF65-F5344CB8AC3E}">
        <p14:creationId xmlns:p14="http://schemas.microsoft.com/office/powerpoint/2010/main" val="4198675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389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5DFD0D51-66B5-4F80-B9FF-9C5F7073FFA6}" type="slidenum">
              <a:rPr lang="en-US" altLang="en-US" sz="1200" smtClean="0">
                <a:solidFill>
                  <a:srgbClr val="000000"/>
                </a:solidFill>
                <a:cs typeface="Times New Roman" panose="02020603050405020304" pitchFamily="18" charset="0"/>
              </a:rPr>
              <a:pPr/>
              <a:t>118</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10901395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ln/>
        </p:spPr>
      </p:sp>
      <p:sp>
        <p:nvSpPr>
          <p:cNvPr id="391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391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A3803C4B-9575-4F42-A271-C046999008D0}" type="slidenum">
              <a:rPr lang="en-US" altLang="en-US" sz="1200" smtClean="0">
                <a:solidFill>
                  <a:srgbClr val="000000"/>
                </a:solidFill>
                <a:cs typeface="Times New Roman" panose="02020603050405020304" pitchFamily="18" charset="0"/>
              </a:rPr>
              <a:pPr/>
              <a:t>119</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353062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EEAC013-CD80-4555-A6AD-6F052C9616E1}"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2.24. The helix-loop-helix (HLH) motif</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e,f</a:t>
            </a:r>
            <a:r>
              <a:rPr lang="en-US" sz="1200" kern="1200" dirty="0" smtClean="0">
                <a:solidFill>
                  <a:schemeClr val="tx1"/>
                </a:solidFill>
                <a:effectLst/>
                <a:latin typeface="Times New Roman" pitchFamily="18" charset="0"/>
                <a:ea typeface="+mn-ea"/>
                <a:cs typeface="Times New Roman" pitchFamily="18" charset="0"/>
              </a:rPr>
              <a:t>) Free and bound states of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with polar and nonpolar residues colored in red and green, respectively. The myosin chain in (f) is colored in blue. The figure shows how </a:t>
            </a:r>
            <a:r>
              <a:rPr lang="en-US" sz="1200" kern="1200" dirty="0" err="1" smtClean="0">
                <a:solidFill>
                  <a:schemeClr val="tx1"/>
                </a:solidFill>
                <a:effectLst/>
                <a:latin typeface="Times New Roman" pitchFamily="18" charset="0"/>
                <a:ea typeface="+mn-ea"/>
                <a:cs typeface="Times New Roman" pitchFamily="18" charset="0"/>
              </a:rPr>
              <a:t>CaM</a:t>
            </a:r>
            <a:r>
              <a:rPr lang="en-US" sz="1200" kern="1200" dirty="0" smtClean="0">
                <a:solidFill>
                  <a:schemeClr val="tx1"/>
                </a:solidFill>
                <a:effectLst/>
                <a:latin typeface="Times New Roman" pitchFamily="18" charset="0"/>
                <a:ea typeface="+mn-ea"/>
                <a:cs typeface="Times New Roman" pitchFamily="18" charset="0"/>
              </a:rPr>
              <a:t> folds so as to surround the bound peptide with nonpolar residues.</a:t>
            </a:r>
            <a:endParaRPr lang="en-US" altLang="en-US" dirty="0" smtClean="0"/>
          </a:p>
        </p:txBody>
      </p:sp>
    </p:spTree>
    <p:extLst>
      <p:ext uri="{BB962C8B-B14F-4D97-AF65-F5344CB8AC3E}">
        <p14:creationId xmlns:p14="http://schemas.microsoft.com/office/powerpoint/2010/main" val="58568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2BA25E5-8677-477F-88EF-CE1DAC0B731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397758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5E35AB6-6EC8-4067-A97B-B2716162545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2.24. </a:t>
            </a:r>
            <a:r>
              <a:rPr lang="en-US" altLang="en-US" smtClean="0"/>
              <a:t>(g) Human transcription factor (TF) Max in complex with DNA (PDB entry 1hlo). Max contains an HLH motif, which positions the second helix in a way that allows it a close contact with the DNA. Helices are colored red, except for the basic residues, which are colored in blue. </a:t>
            </a:r>
            <a:endParaRPr lang="en-US" altLang="en-US" b="1" smtClean="0"/>
          </a:p>
        </p:txBody>
      </p:sp>
    </p:spTree>
    <p:extLst>
      <p:ext uri="{BB962C8B-B14F-4D97-AF65-F5344CB8AC3E}">
        <p14:creationId xmlns:p14="http://schemas.microsoft.com/office/powerpoint/2010/main" val="2265966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A34AD26-B1AB-47E0-B946-3977C400D66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15043"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zinc finger motif also serves for amino acid binding in certain protein-binding domains.</a:t>
            </a:r>
          </a:p>
          <a:p>
            <a:pPr algn="l" rtl="0" eaLnBrk="1" hangingPunct="1">
              <a:defRPr/>
            </a:pPr>
            <a:endParaRPr lang="en-US" altLang="en-US" b="1" dirty="0" smtClean="0"/>
          </a:p>
          <a:p>
            <a:pPr algn="l" rtl="0" eaLnBrk="1" hangingPunct="1">
              <a:defRPr/>
            </a:pPr>
            <a:r>
              <a:rPr lang="en-US" b="1" dirty="0" smtClean="0"/>
              <a:t>Figure 2.8. Roles of cysteine residues in proteins. </a:t>
            </a:r>
            <a:r>
              <a:rPr lang="en-US" dirty="0" smtClean="0"/>
              <a:t>(b) </a:t>
            </a:r>
            <a:r>
              <a:rPr lang="en-US" dirty="0" err="1" smtClean="0"/>
              <a:t>Cys</a:t>
            </a:r>
            <a:r>
              <a:rPr lang="en-US" dirty="0" smtClean="0"/>
              <a:t> as a metal binding residue. The figure on the left shows a complex between a protein (red) and DNA (light blue). The protein contains a 'zinc finger' motif as a mean of attaching to the negatively charged DNA molecule. The figure on the right is a magnification of the motif, revealing 4 residues coordinating the zinc cation, two of which are </a:t>
            </a:r>
            <a:r>
              <a:rPr lang="en-US" dirty="0" err="1" smtClean="0"/>
              <a:t>Cys</a:t>
            </a:r>
            <a:r>
              <a:rPr lang="en-US" dirty="0" smtClean="0"/>
              <a:t> residues. The zinc atom is presented as a gray sphere, and the residues as balls and sticks, colored according to atom type. </a:t>
            </a:r>
            <a:endParaRPr lang="en-US" altLang="en-US" b="1" dirty="0" smtClean="0"/>
          </a:p>
        </p:txBody>
      </p:sp>
    </p:spTree>
    <p:extLst>
      <p:ext uri="{BB962C8B-B14F-4D97-AF65-F5344CB8AC3E}">
        <p14:creationId xmlns:p14="http://schemas.microsoft.com/office/powerpoint/2010/main" val="460727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207C247-6382-4F3F-9BD0-73AA0874A72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2.24. The helix-loop-helix (HLH) motif. </a:t>
            </a:r>
            <a:r>
              <a:rPr lang="en-US" altLang="en-US" smtClean="0"/>
              <a:t>(h) The structurally similar HTH motif of the λ phage repressor (PDB entry 1lmb). The dimeric protein and the DNA to which it is bound are shown as ribbons. The chains of the protein are in green and cyan, where the two HTH motifs (one in each chain) are colored in red </a:t>
            </a:r>
            <a:endParaRPr lang="en-US" altLang="en-US" b="1" smtClean="0"/>
          </a:p>
        </p:txBody>
      </p:sp>
    </p:spTree>
    <p:extLst>
      <p:ext uri="{BB962C8B-B14F-4D97-AF65-F5344CB8AC3E}">
        <p14:creationId xmlns:p14="http://schemas.microsoft.com/office/powerpoint/2010/main" val="2911263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8C150AA-3CA1-4336-B52A-9900F53E2DF9}"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2.25. β motifs. </a:t>
            </a:r>
            <a:r>
              <a:rPr lang="en-US" sz="1200" kern="1200" dirty="0" smtClean="0">
                <a:solidFill>
                  <a:schemeClr val="tx1"/>
                </a:solidFill>
                <a:effectLst/>
                <a:latin typeface="Times New Roman" pitchFamily="18" charset="0"/>
                <a:ea typeface="+mn-ea"/>
                <a:cs typeface="Times New Roman" pitchFamily="18" charset="0"/>
              </a:rPr>
              <a:t>(</a:t>
            </a:r>
            <a:r>
              <a:rPr lang="en-US" sz="1200" kern="1200" dirty="0" err="1" smtClean="0">
                <a:solidFill>
                  <a:schemeClr val="tx1"/>
                </a:solidFill>
                <a:effectLst/>
                <a:latin typeface="Times New Roman" pitchFamily="18" charset="0"/>
                <a:ea typeface="+mn-ea"/>
                <a:cs typeface="Times New Roman" pitchFamily="18" charset="0"/>
              </a:rPr>
              <a:t>a,b</a:t>
            </a:r>
            <a:r>
              <a:rPr lang="en-US" sz="1200" kern="1200" dirty="0" smtClean="0">
                <a:solidFill>
                  <a:schemeClr val="tx1"/>
                </a:solidFill>
                <a:effectLst/>
                <a:latin typeface="Times New Roman" pitchFamily="18" charset="0"/>
                <a:ea typeface="+mn-ea"/>
                <a:cs typeface="Times New Roman" pitchFamily="18" charset="0"/>
              </a:rPr>
              <a:t>) Three-dimensional structure of the β-hairpin and β-meander motifs (respectively), represented implicitly by ribbons. (c)</a:t>
            </a:r>
            <a:r>
              <a:rPr lang="en-US" sz="1200" kern="1200" baseline="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Schematic representation of the Greek key. </a:t>
            </a:r>
            <a:endParaRPr lang="en-US" altLang="en-US" dirty="0" smtClean="0"/>
          </a:p>
        </p:txBody>
      </p:sp>
    </p:spTree>
    <p:extLst>
      <p:ext uri="{BB962C8B-B14F-4D97-AF65-F5344CB8AC3E}">
        <p14:creationId xmlns:p14="http://schemas.microsoft.com/office/powerpoint/2010/main" val="34614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kern="1200" dirty="0" smtClean="0">
                <a:solidFill>
                  <a:schemeClr val="tx1"/>
                </a:solidFill>
                <a:effectLst/>
                <a:latin typeface="Times New Roman" pitchFamily="18" charset="0"/>
                <a:ea typeface="+mn-ea"/>
                <a:cs typeface="Times New Roman" pitchFamily="18" charset="0"/>
              </a:rPr>
              <a:t>(c)</a:t>
            </a:r>
            <a:r>
              <a:rPr lang="en-US" sz="1200" kern="1200" baseline="0" dirty="0" smtClean="0">
                <a:solidFill>
                  <a:schemeClr val="tx1"/>
                </a:solidFill>
                <a:effectLst/>
                <a:latin typeface="Times New Roman" pitchFamily="18" charset="0"/>
                <a:ea typeface="+mn-ea"/>
                <a:cs typeface="Times New Roman" pitchFamily="18" charset="0"/>
              </a:rPr>
              <a:t> T</a:t>
            </a:r>
            <a:r>
              <a:rPr lang="en-US" sz="1200" kern="1200" dirty="0" smtClean="0">
                <a:solidFill>
                  <a:schemeClr val="tx1"/>
                </a:solidFill>
                <a:effectLst/>
                <a:latin typeface="Times New Roman" pitchFamily="18" charset="0"/>
                <a:ea typeface="+mn-ea"/>
                <a:cs typeface="Times New Roman" pitchFamily="18" charset="0"/>
              </a:rPr>
              <a:t>he jelly-roll motif.</a:t>
            </a:r>
            <a:endParaRPr lang="en-US" dirty="0"/>
          </a:p>
        </p:txBody>
      </p:sp>
      <p:sp>
        <p:nvSpPr>
          <p:cNvPr id="4" name="Slide Number Placeholder 3"/>
          <p:cNvSpPr>
            <a:spLocks noGrp="1"/>
          </p:cNvSpPr>
          <p:nvPr>
            <p:ph type="sldNum" sz="quarter" idx="10"/>
          </p:nvPr>
        </p:nvSpPr>
        <p:spPr/>
        <p:txBody>
          <a:bodyPr/>
          <a:lstStyle/>
          <a:p>
            <a:pPr>
              <a:defRPr/>
            </a:pPr>
            <a:fld id="{395993E1-A8B5-4E19-8003-594D230A6864}" type="slidenum">
              <a:rPr lang="en-US" altLang="en-US" smtClean="0"/>
              <a:pPr>
                <a:defRPr/>
              </a:pPr>
              <a:t>21</a:t>
            </a:fld>
            <a:endParaRPr lang="en-US" altLang="en-US"/>
          </a:p>
        </p:txBody>
      </p:sp>
    </p:spTree>
    <p:extLst>
      <p:ext uri="{BB962C8B-B14F-4D97-AF65-F5344CB8AC3E}">
        <p14:creationId xmlns:p14="http://schemas.microsoft.com/office/powerpoint/2010/main" val="329143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705CF5C-EF68-488B-A613-53DD09867CA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2221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beta-sandwich motif constitutes the basis for the Ig fold (next slide)</a:t>
            </a:r>
          </a:p>
          <a:p>
            <a:pPr algn="l" rtl="0" eaLnBrk="1" hangingPunct="1">
              <a:buFont typeface="Arial" panose="020B0604020202020204" pitchFamily="34" charset="0"/>
              <a:buNone/>
              <a:defRPr/>
            </a:pPr>
            <a:endParaRPr lang="en-US" altLang="en-US" dirty="0" smtClean="0"/>
          </a:p>
          <a:p>
            <a:pPr algn="l" rtl="0" eaLnBrk="1" hangingPunct="1">
              <a:defRPr/>
            </a:pPr>
            <a:r>
              <a:rPr lang="en-US" altLang="en-US" dirty="0" smtClean="0"/>
              <a:t>(e) Three-dimensional structure of the β sandwich motif (PDB entry 1igt). </a:t>
            </a:r>
          </a:p>
        </p:txBody>
      </p:sp>
    </p:spTree>
    <p:extLst>
      <p:ext uri="{BB962C8B-B14F-4D97-AF65-F5344CB8AC3E}">
        <p14:creationId xmlns:p14="http://schemas.microsoft.com/office/powerpoint/2010/main" val="2868356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55E65A4-064F-485B-A960-40A40163D8F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2.22. Globular vs. fibrous proteins. </a:t>
            </a:r>
            <a:r>
              <a:rPr lang="en-US" sz="1200" kern="1200" dirty="0" smtClean="0">
                <a:solidFill>
                  <a:schemeClr val="tx1"/>
                </a:solidFill>
                <a:effectLst/>
                <a:latin typeface="Times New Roman" pitchFamily="18" charset="0"/>
                <a:ea typeface="+mn-ea"/>
                <a:cs typeface="Times New Roman" pitchFamily="18" charset="0"/>
              </a:rPr>
              <a:t>The former type of protein is represented in the figure by the enzyme carbonic anhydrase (PDB entry 1ray), and the latter is represented by the structural protein collagen (PDB entry 1bkv). The secondary structures and the general shape of the protein are shown by a ribbon representation and by a semi-transparent surface representation, respectively. </a:t>
            </a:r>
            <a:endParaRPr lang="en-US" altLang="en-US" dirty="0" smtClean="0"/>
          </a:p>
        </p:txBody>
      </p:sp>
    </p:spTree>
    <p:extLst>
      <p:ext uri="{BB962C8B-B14F-4D97-AF65-F5344CB8AC3E}">
        <p14:creationId xmlns:p14="http://schemas.microsoft.com/office/powerpoint/2010/main" val="4156957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26EED99-BFCB-4B5A-8A56-0F748C17ED41}"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(h) The β propeller motif (PDB entry 1gyd). (i) The β helix motif (PDB entry 1ezg). </a:t>
            </a:r>
          </a:p>
        </p:txBody>
      </p:sp>
    </p:spTree>
    <p:extLst>
      <p:ext uri="{BB962C8B-B14F-4D97-AF65-F5344CB8AC3E}">
        <p14:creationId xmlns:p14="http://schemas.microsoft.com/office/powerpoint/2010/main" val="106152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573E2DC-F47A-4F7B-94B6-F3C47F2D6B9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2.26. The β-α-β motif and </a:t>
            </a:r>
            <a:r>
              <a:rPr lang="en-US" sz="1200" b="1" kern="1200" dirty="0" err="1" smtClean="0">
                <a:solidFill>
                  <a:schemeClr val="tx1"/>
                </a:solidFill>
                <a:effectLst/>
                <a:latin typeface="Times New Roman" pitchFamily="18" charset="0"/>
                <a:ea typeface="+mn-ea"/>
                <a:cs typeface="Times New Roman" pitchFamily="18" charset="0"/>
              </a:rPr>
              <a:t>Rossmannoid</a:t>
            </a:r>
            <a:r>
              <a:rPr lang="en-US" sz="1200" b="1" kern="1200" dirty="0" smtClean="0">
                <a:solidFill>
                  <a:schemeClr val="tx1"/>
                </a:solidFill>
                <a:effectLst/>
                <a:latin typeface="Times New Roman" pitchFamily="18" charset="0"/>
                <a:ea typeface="+mn-ea"/>
                <a:cs typeface="Times New Roman" pitchFamily="18" charset="0"/>
              </a:rPr>
              <a:t> folds. </a:t>
            </a:r>
            <a:r>
              <a:rPr lang="en-US" sz="1200" kern="1200" dirty="0" smtClean="0">
                <a:solidFill>
                  <a:schemeClr val="tx1"/>
                </a:solidFill>
                <a:effectLst/>
                <a:latin typeface="Times New Roman" pitchFamily="18" charset="0"/>
                <a:ea typeface="+mn-ea"/>
                <a:cs typeface="Times New Roman" pitchFamily="18" charset="0"/>
              </a:rPr>
              <a:t>(a) The structure and topology of the β-α-β motif. </a:t>
            </a:r>
            <a:endParaRPr lang="en-US" altLang="en-US" dirty="0" smtClean="0"/>
          </a:p>
        </p:txBody>
      </p:sp>
    </p:spTree>
    <p:extLst>
      <p:ext uri="{BB962C8B-B14F-4D97-AF65-F5344CB8AC3E}">
        <p14:creationId xmlns:p14="http://schemas.microsoft.com/office/powerpoint/2010/main" val="3823857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0DED28-A9EA-440C-8D42-B86A82E9ACE1}" type="slidenum">
              <a:rPr lang="en-US" altLang="en-US" smtClean="0">
                <a:solidFill>
                  <a:srgbClr val="000000"/>
                </a:solidFill>
                <a:ea typeface="Times New Roman (Hebrew)"/>
                <a:cs typeface="Times New Roman (Hebrew)"/>
              </a:rPr>
              <a:pPr algn="l">
                <a:spcBef>
                  <a:spcPct val="0"/>
                </a:spcBef>
              </a:pPr>
              <a:t>25</a:t>
            </a:fld>
            <a:endParaRPr lang="en-US" altLang="en-US" smtClean="0">
              <a:solidFill>
                <a:srgbClr val="000000"/>
              </a:solidFill>
              <a:ea typeface="Times New Roman (Hebrew)"/>
              <a:cs typeface="Times New Roman (Hebrew)"/>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The number of folds is estimated as 10</a:t>
            </a:r>
            <a:r>
              <a:rPr lang="en-US" altLang="en-US" baseline="30000" dirty="0" smtClean="0"/>
              <a:t>3</a:t>
            </a:r>
            <a:r>
              <a:rPr lang="en-US" altLang="en-US" dirty="0" smtClean="0"/>
              <a:t>-10</a:t>
            </a:r>
            <a:r>
              <a:rPr lang="en-US" altLang="en-US" baseline="30000" dirty="0" smtClean="0"/>
              <a:t>4</a:t>
            </a:r>
            <a:r>
              <a:rPr lang="en-US" altLang="en-US" dirty="0" smtClean="0"/>
              <a:t>, much lower than the number of sequences (‘</a:t>
            </a:r>
            <a:r>
              <a:rPr lang="en-US" altLang="en-US" i="1" dirty="0" smtClean="0"/>
              <a:t>structure is more conserved than sequence</a:t>
            </a:r>
            <a:r>
              <a:rPr lang="en-US" altLang="en-US" dirty="0" smtClean="0"/>
              <a:t>’).</a:t>
            </a:r>
          </a:p>
        </p:txBody>
      </p:sp>
    </p:spTree>
    <p:extLst>
      <p:ext uri="{BB962C8B-B14F-4D97-AF65-F5344CB8AC3E}">
        <p14:creationId xmlns:p14="http://schemas.microsoft.com/office/powerpoint/2010/main" val="939285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0DED28-A9EA-440C-8D42-B86A82E9ACE1}" type="slidenum">
              <a:rPr lang="en-US" altLang="en-US" smtClean="0">
                <a:solidFill>
                  <a:srgbClr val="000000"/>
                </a:solidFill>
                <a:ea typeface="Times New Roman (Hebrew)"/>
                <a:cs typeface="Times New Roman (Hebrew)"/>
              </a:rPr>
              <a:pPr algn="l">
                <a:spcBef>
                  <a:spcPct val="0"/>
                </a:spcBef>
              </a:pPr>
              <a:t>26</a:t>
            </a:fld>
            <a:endParaRPr lang="en-US" altLang="en-US" smtClean="0">
              <a:solidFill>
                <a:srgbClr val="000000"/>
              </a:solidFill>
              <a:ea typeface="Times New Roman (Hebrew)"/>
              <a:cs typeface="Times New Roman (Hebrew)"/>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It has been shown that the 10 most frequent </a:t>
            </a:r>
            <a:r>
              <a:rPr lang="en-US" altLang="en-US" dirty="0" err="1" smtClean="0"/>
              <a:t>superfolds</a:t>
            </a:r>
            <a:r>
              <a:rPr lang="en-US" altLang="en-US" dirty="0" smtClean="0"/>
              <a:t> account for more than ⅓ of the genes in a typical genome.</a:t>
            </a:r>
          </a:p>
          <a:p>
            <a:pPr marL="171450" indent="-171450" algn="l" rtl="0" eaLnBrk="1" hangingPunct="1">
              <a:buFontTx/>
              <a:buChar char="•"/>
            </a:pPr>
            <a:r>
              <a:rPr lang="en-US" altLang="en-US" dirty="0" smtClean="0"/>
              <a:t>The number of folds is estimated as 10</a:t>
            </a:r>
            <a:r>
              <a:rPr lang="en-US" altLang="en-US" baseline="30000" dirty="0" smtClean="0"/>
              <a:t>3</a:t>
            </a:r>
            <a:r>
              <a:rPr lang="en-US" altLang="en-US" dirty="0" smtClean="0"/>
              <a:t>-10</a:t>
            </a:r>
            <a:r>
              <a:rPr lang="en-US" altLang="en-US" baseline="30000" dirty="0" smtClean="0"/>
              <a:t>4</a:t>
            </a:r>
            <a:r>
              <a:rPr lang="en-US" altLang="en-US" dirty="0" smtClean="0"/>
              <a:t>, much lower than the number of sequences (‘</a:t>
            </a:r>
            <a:r>
              <a:rPr lang="en-US" altLang="en-US" i="1" dirty="0" smtClean="0"/>
              <a:t>structure is more conserved than sequence</a:t>
            </a:r>
            <a:r>
              <a:rPr lang="en-US" altLang="en-US" dirty="0" smtClean="0"/>
              <a:t>’).</a:t>
            </a:r>
          </a:p>
          <a:p>
            <a:pPr algn="l" rtl="0" eaLnBrk="1" hangingPunct="1"/>
            <a:endParaRPr lang="en-US" sz="1200" b="1" i="0" kern="1200" dirty="0" smtClean="0">
              <a:solidFill>
                <a:schemeClr val="tx1"/>
              </a:solidFill>
              <a:effectLst/>
              <a:latin typeface="Times New Roman" pitchFamily="18" charset="0"/>
              <a:ea typeface="+mn-ea"/>
              <a:cs typeface="Times New Roman" pitchFamily="18" charset="0"/>
            </a:endParaRPr>
          </a:p>
          <a:p>
            <a:pPr algn="l" rtl="0" eaLnBrk="1" hangingPunct="1"/>
            <a:r>
              <a:rPr lang="en-US" sz="1200" b="1" i="0" kern="1200" dirty="0" smtClean="0">
                <a:solidFill>
                  <a:schemeClr val="tx1"/>
                </a:solidFill>
                <a:effectLst/>
                <a:latin typeface="Times New Roman" pitchFamily="18" charset="0"/>
                <a:ea typeface="+mn-ea"/>
                <a:cs typeface="Times New Roman" pitchFamily="18" charset="0"/>
              </a:rPr>
              <a:t>Figure 2.29. Examples of </a:t>
            </a:r>
            <a:r>
              <a:rPr lang="en-US" sz="1200" b="1" i="0" kern="1200" dirty="0" err="1" smtClean="0">
                <a:solidFill>
                  <a:schemeClr val="tx1"/>
                </a:solidFill>
                <a:effectLst/>
                <a:latin typeface="Times New Roman" pitchFamily="18" charset="0"/>
                <a:ea typeface="+mn-ea"/>
                <a:cs typeface="Times New Roman" pitchFamily="18" charset="0"/>
              </a:rPr>
              <a:t>superfolds</a:t>
            </a:r>
            <a:r>
              <a:rPr lang="en-US" sz="1200" b="1" i="0" kern="1200" dirty="0" smtClean="0">
                <a:solidFill>
                  <a:schemeClr val="tx1"/>
                </a:solidFill>
                <a:effectLst/>
                <a:latin typeface="Times New Roman" pitchFamily="18" charset="0"/>
                <a:ea typeface="+mn-ea"/>
                <a:cs typeface="Times New Roman" pitchFamily="18" charset="0"/>
              </a:rPr>
              <a:t>. </a:t>
            </a:r>
            <a:r>
              <a:rPr lang="en-US" sz="1200" b="0" i="0" kern="1200" dirty="0" smtClean="0">
                <a:solidFill>
                  <a:schemeClr val="tx1"/>
                </a:solidFill>
                <a:effectLst/>
                <a:latin typeface="Times New Roman" pitchFamily="18" charset="0"/>
                <a:ea typeface="+mn-ea"/>
                <a:cs typeface="Times New Roman" pitchFamily="18" charset="0"/>
              </a:rPr>
              <a:t>The PDB entries corresponding to the structures are: 2stv (jelly-roll), 1igt (immunoglobulin), 1jg2 (</a:t>
            </a:r>
            <a:r>
              <a:rPr lang="en-US" sz="1200" b="0" i="0" kern="1200" dirty="0" err="1" smtClean="0">
                <a:solidFill>
                  <a:schemeClr val="tx1"/>
                </a:solidFill>
                <a:effectLst/>
                <a:latin typeface="Times New Roman" pitchFamily="18" charset="0"/>
                <a:ea typeface="+mn-ea"/>
                <a:cs typeface="Times New Roman" pitchFamily="18" charset="0"/>
              </a:rPr>
              <a:t>Rossmann</a:t>
            </a:r>
            <a:r>
              <a:rPr lang="en-US" sz="1200" b="0" i="0" kern="1200" dirty="0" smtClean="0">
                <a:solidFill>
                  <a:schemeClr val="tx1"/>
                </a:solidFill>
                <a:effectLst/>
                <a:latin typeface="Times New Roman" pitchFamily="18" charset="0"/>
                <a:ea typeface="+mn-ea"/>
                <a:cs typeface="Times New Roman" pitchFamily="18" charset="0"/>
              </a:rPr>
              <a:t>), 1jah (P-loop), 8tim (TIM barrel), 1hho (globin-like), 1bfg (</a:t>
            </a:r>
            <a:r>
              <a:rPr lang="el-GR" sz="1200" b="0" i="1" kern="1200" dirty="0" smtClean="0">
                <a:solidFill>
                  <a:schemeClr val="tx1"/>
                </a:solidFill>
                <a:effectLst/>
                <a:latin typeface="Times New Roman" pitchFamily="18" charset="0"/>
                <a:ea typeface="+mn-ea"/>
                <a:cs typeface="Times New Roman" pitchFamily="18" charset="0"/>
              </a:rPr>
              <a:t>β</a:t>
            </a:r>
            <a:r>
              <a:rPr lang="el-GR" sz="1200" b="0" i="0" kern="1200" dirty="0" smtClean="0">
                <a:solidFill>
                  <a:schemeClr val="tx1"/>
                </a:solidFill>
                <a:effectLst/>
                <a:latin typeface="Times New Roman" pitchFamily="18" charset="0"/>
                <a:ea typeface="+mn-ea"/>
                <a:cs typeface="Times New Roman" pitchFamily="18" charset="0"/>
              </a:rPr>
              <a:t>-</a:t>
            </a:r>
            <a:r>
              <a:rPr lang="en-US" sz="1200" b="0" i="0" kern="1200" dirty="0" smtClean="0">
                <a:solidFill>
                  <a:schemeClr val="tx1"/>
                </a:solidFill>
                <a:effectLst/>
                <a:latin typeface="Times New Roman" pitchFamily="18" charset="0"/>
                <a:ea typeface="+mn-ea"/>
                <a:cs typeface="Times New Roman" pitchFamily="18" charset="0"/>
              </a:rPr>
              <a:t>trefoil), and 1sc6 (ferredoxin-like).</a:t>
            </a:r>
            <a:r>
              <a:rPr lang="en-US" dirty="0" smtClean="0"/>
              <a:t> </a:t>
            </a:r>
            <a:br>
              <a:rPr lang="en-US" dirty="0" smtClean="0"/>
            </a:br>
            <a:endParaRPr lang="en-US" altLang="en-US" dirty="0" smtClean="0"/>
          </a:p>
        </p:txBody>
      </p:sp>
    </p:spTree>
    <p:extLst>
      <p:ext uri="{BB962C8B-B14F-4D97-AF65-F5344CB8AC3E}">
        <p14:creationId xmlns:p14="http://schemas.microsoft.com/office/powerpoint/2010/main" val="3302693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F5DEA6E-2CD3-4382-8EA2-7481A7F6EDC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2303181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D539E1B-8175-4C5C-8F9A-50507331F3D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Ab - antibodies</a:t>
            </a:r>
          </a:p>
          <a:p>
            <a:pPr marL="171450" indent="-171450" algn="l" rtl="0" eaLnBrk="1" hangingPunct="1">
              <a:buFont typeface="Arial" panose="020B0604020202020204" pitchFamily="34" charset="0"/>
              <a:buChar char="•"/>
            </a:pPr>
            <a:r>
              <a:rPr lang="en-US" altLang="en-US" b="0" dirty="0" smtClean="0"/>
              <a:t>TCR – T-cell receptor </a:t>
            </a:r>
          </a:p>
          <a:p>
            <a:pPr marL="171450" indent="-171450" algn="l" rtl="0" eaLnBrk="1" hangingPunct="1">
              <a:buFont typeface="Arial" panose="020B0604020202020204" pitchFamily="34" charset="0"/>
              <a:buChar char="•"/>
            </a:pPr>
            <a:r>
              <a:rPr lang="en-US" altLang="en-US" b="0" dirty="0" smtClean="0"/>
              <a:t>MHC – major histocompatibility</a:t>
            </a:r>
            <a:r>
              <a:rPr lang="en-US" altLang="en-US" b="0" baseline="0" dirty="0" smtClean="0"/>
              <a:t> complex</a:t>
            </a:r>
            <a:endParaRPr lang="en-US" altLang="en-US" b="0" dirty="0" smtClean="0"/>
          </a:p>
          <a:p>
            <a:pPr algn="l" rtl="0" eaLnBrk="1" hangingPunct="1"/>
            <a:r>
              <a:rPr lang="en-US" altLang="en-US" b="1" dirty="0" smtClean="0"/>
              <a:t>Figure 2.25. β motifs. </a:t>
            </a:r>
            <a:r>
              <a:rPr lang="en-US" altLang="en-US" dirty="0" smtClean="0"/>
              <a:t>(</a:t>
            </a:r>
            <a:r>
              <a:rPr lang="en-US" altLang="en-US" dirty="0" err="1" smtClean="0"/>
              <a:t>f+g</a:t>
            </a:r>
            <a:r>
              <a:rPr lang="en-US" altLang="en-US" dirty="0" smtClean="0"/>
              <a:t>) The immunoglobulin fold (</a:t>
            </a:r>
            <a:r>
              <a:rPr lang="en-US" altLang="en-US" dirty="0" err="1" smtClean="0"/>
              <a:t>IgF</a:t>
            </a:r>
            <a:r>
              <a:rPr lang="en-US" altLang="en-US" dirty="0" smtClean="0"/>
              <a:t>). The full atomic structure of IgG and an enlargement of one of its antigen-binding 'arms' (secondary elements only) are shown, respectively (PDB entry 1igt). The C</a:t>
            </a:r>
            <a:r>
              <a:rPr lang="en-US" altLang="en-US" baseline="-25000" dirty="0" smtClean="0"/>
              <a:t>H</a:t>
            </a:r>
            <a:r>
              <a:rPr lang="en-US" altLang="en-US" dirty="0" smtClean="0"/>
              <a:t> (constant-heavy), C</a:t>
            </a:r>
            <a:r>
              <a:rPr lang="en-US" altLang="en-US" baseline="-25000" dirty="0" smtClean="0"/>
              <a:t>L</a:t>
            </a:r>
            <a:r>
              <a:rPr lang="en-US" altLang="en-US" dirty="0" smtClean="0"/>
              <a:t> (constant-light), V</a:t>
            </a:r>
            <a:r>
              <a:rPr lang="en-US" altLang="en-US" baseline="-25000" dirty="0" smtClean="0"/>
              <a:t>H</a:t>
            </a:r>
            <a:r>
              <a:rPr lang="en-US" altLang="en-US" dirty="0" smtClean="0"/>
              <a:t> (variable-heavy) and V</a:t>
            </a:r>
            <a:r>
              <a:rPr lang="en-US" altLang="en-US" baseline="-25000" dirty="0" smtClean="0"/>
              <a:t>L</a:t>
            </a:r>
            <a:r>
              <a:rPr lang="en-US" altLang="en-US" dirty="0" smtClean="0"/>
              <a:t> (variable-light) domains, as well as the antigen-binding site are denoted.</a:t>
            </a:r>
            <a:endParaRPr lang="en-US" altLang="en-US" b="1" dirty="0" smtClean="0"/>
          </a:p>
        </p:txBody>
      </p:sp>
    </p:spTree>
    <p:extLst>
      <p:ext uri="{BB962C8B-B14F-4D97-AF65-F5344CB8AC3E}">
        <p14:creationId xmlns:p14="http://schemas.microsoft.com/office/powerpoint/2010/main" val="2417076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18F0D5B-E75D-45E6-8DFC-B6CEB52640E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29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2283661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C7F895-F030-45C9-AE90-CF0AA6F7C871}" type="slidenum">
              <a:rPr lang="en-US" altLang="en-US" smtClean="0">
                <a:solidFill>
                  <a:srgbClr val="000000"/>
                </a:solidFill>
                <a:ea typeface="Times New Roman (Hebrew)"/>
                <a:cs typeface="Times New Roman (Hebrew)"/>
              </a:rPr>
              <a:pPr algn="l">
                <a:spcBef>
                  <a:spcPct val="0"/>
                </a:spcBef>
              </a:pPr>
              <a:t>30</a:t>
            </a:fld>
            <a:endParaRPr lang="en-US" altLang="en-US" smtClean="0">
              <a:solidFill>
                <a:srgbClr val="000000"/>
              </a:solidFill>
              <a:ea typeface="Times New Roman (Hebrew)"/>
              <a:cs typeface="Times New Roman (Hebrew)"/>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dirty="0" smtClean="0"/>
              <a:t>Electrostatic complementarity</a:t>
            </a:r>
            <a:r>
              <a:rPr lang="en-US" altLang="en-US" baseline="0" dirty="0" smtClean="0"/>
              <a:t> between an antibody (residues R61 and D53) and its cognate antigen. PDB entry 1adq.</a:t>
            </a:r>
            <a:endParaRPr lang="en-US" altLang="en-US" dirty="0" smtClean="0"/>
          </a:p>
        </p:txBody>
      </p:sp>
    </p:spTree>
    <p:extLst>
      <p:ext uri="{BB962C8B-B14F-4D97-AF65-F5344CB8AC3E}">
        <p14:creationId xmlns:p14="http://schemas.microsoft.com/office/powerpoint/2010/main" val="2496525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6F7C867-C19A-454D-A14E-F7567F43E61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34499"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defRPr/>
            </a:pPr>
            <a:r>
              <a:rPr lang="en-US" altLang="en-US" dirty="0" smtClean="0"/>
              <a:t>The need for variability in antibodies makes their functional sites non-conserved. In most other proteins functional sites are highly conserved because they bind same/similar ligands or carry out the same type of catalysis.</a:t>
            </a:r>
          </a:p>
          <a:p>
            <a:pPr marL="171450" indent="-171450" algn="l" rtl="0" eaLnBrk="1" hangingPunct="1">
              <a:buFontTx/>
              <a:buChar char="•"/>
              <a:defRPr/>
            </a:pPr>
            <a:r>
              <a:rPr lang="en-US" altLang="en-US" dirty="0" smtClean="0"/>
              <a:t>The variability results from both the sequence and the loops’ inherent flexibility.</a:t>
            </a:r>
          </a:p>
          <a:p>
            <a:pPr marL="171450" indent="-171450" algn="l" rtl="0" eaLnBrk="1" hangingPunct="1">
              <a:buFontTx/>
              <a:buChar char="•"/>
              <a:defRPr/>
            </a:pPr>
            <a:endParaRPr lang="en-US" altLang="en-US" dirty="0" smtClean="0"/>
          </a:p>
          <a:p>
            <a:pPr algn="l" rtl="0" eaLnBrk="1" hangingPunct="1">
              <a:defRPr/>
            </a:pPr>
            <a:r>
              <a:rPr lang="en-US" dirty="0" smtClean="0"/>
              <a:t>. </a:t>
            </a:r>
            <a:r>
              <a:rPr lang="en-US" sz="1200" b="1" kern="1200" dirty="0" smtClean="0">
                <a:solidFill>
                  <a:schemeClr val="tx1"/>
                </a:solidFill>
                <a:effectLst/>
                <a:latin typeface="Times New Roman" pitchFamily="18" charset="0"/>
                <a:ea typeface="+mn-ea"/>
                <a:cs typeface="Times New Roman" pitchFamily="18" charset="0"/>
              </a:rPr>
              <a:t>Figure 2.25. β motifs. </a:t>
            </a:r>
            <a:r>
              <a:rPr lang="en-US" dirty="0" smtClean="0"/>
              <a:t>(h) The evolutionary conservation of IgG, as calculated by the </a:t>
            </a:r>
            <a:r>
              <a:rPr lang="en-US" dirty="0" err="1" smtClean="0"/>
              <a:t>ConSurf</a:t>
            </a:r>
            <a:r>
              <a:rPr lang="en-US" dirty="0" smtClean="0"/>
              <a:t> web server (</a:t>
            </a:r>
            <a:r>
              <a:rPr lang="en-US" u="sng" dirty="0" smtClean="0">
                <a:hlinkClick r:id="rId3"/>
              </a:rPr>
              <a:t>http://consurf.tau.ac.il</a:t>
            </a:r>
            <a:r>
              <a:rPr lang="en-US" dirty="0" smtClean="0"/>
              <a:t>) </a:t>
            </a:r>
            <a:r>
              <a:rPr lang="en-US" baseline="30000" dirty="0" smtClean="0"/>
              <a:t>[196, 292]</a:t>
            </a:r>
            <a:r>
              <a:rPr lang="en-US" dirty="0" smtClean="0"/>
              <a:t> (cyan - lowest, maroon - highest. See color-code in figure). The hypervariable antigen binding site as well as other regions are marked. </a:t>
            </a:r>
            <a:endParaRPr lang="en-US" altLang="en-US" dirty="0" smtClean="0"/>
          </a:p>
        </p:txBody>
      </p:sp>
    </p:spTree>
    <p:extLst>
      <p:ext uri="{BB962C8B-B14F-4D97-AF65-F5344CB8AC3E}">
        <p14:creationId xmlns:p14="http://schemas.microsoft.com/office/powerpoint/2010/main" val="1675795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C27C667-1AB6-4CCF-AECF-29CB73DE8AB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2.26. The β-α-β motif and Rossmannoid folds. </a:t>
            </a:r>
            <a:r>
              <a:rPr lang="en-US" altLang="en-US" smtClean="0"/>
              <a:t>(c) The Rossmann fold in the enzyme malate dehydrogenase (PDB entry 1cme, residues 1-146). For clarity, helices are depicted as solid cylinders, loops are smoothened, and the entire chain is colored by the sequential β-α units. Strands and helices are numbered. </a:t>
            </a:r>
            <a:endParaRPr lang="en-US" altLang="en-US" b="1" smtClean="0"/>
          </a:p>
        </p:txBody>
      </p:sp>
    </p:spTree>
    <p:extLst>
      <p:ext uri="{BB962C8B-B14F-4D97-AF65-F5344CB8AC3E}">
        <p14:creationId xmlns:p14="http://schemas.microsoft.com/office/powerpoint/2010/main" val="2782279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CD97848-7E37-48B4-B889-9542B291888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90467"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 typeface="Arial" panose="020B0604020202020204" pitchFamily="34" charset="0"/>
              <a:buChar char="•"/>
              <a:defRPr/>
            </a:pPr>
            <a:r>
              <a:rPr lang="en-US" altLang="en-US" dirty="0" smtClean="0"/>
              <a:t>The globular shape results from the polypeptide chain’s ability to change direction. This leads to several important outcomes that characterize globular proteins.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2.23. Solvent exposure of various protein regions in the folded vs. unfolded states. </a:t>
            </a:r>
            <a:r>
              <a:rPr lang="en-US" sz="1200" kern="1200" dirty="0" smtClean="0">
                <a:solidFill>
                  <a:schemeClr val="tx1"/>
                </a:solidFill>
                <a:effectLst/>
                <a:latin typeface="Times New Roman" pitchFamily="18" charset="0"/>
                <a:ea typeface="+mn-ea"/>
                <a:cs typeface="Times New Roman" pitchFamily="18" charset="0"/>
              </a:rPr>
              <a:t>Polar and nonpolar residues are colored in magenta and green, respectively. The solvent (water) molecules surrounding the protein are represented as spheres. In the folded state, nonpolar residues reside mainly in the protein core away from the solvent, whereas in the unfolded state both polar and nonpolar residues are exposed to the solvent. Still, the folded state contains patches of hydrophobic residues, as explained in the main text. Water molecules were added to the protein computationally by the </a:t>
            </a:r>
            <a:r>
              <a:rPr lang="en-US" sz="1200" kern="1200" dirty="0" err="1" smtClean="0">
                <a:solidFill>
                  <a:schemeClr val="tx1"/>
                </a:solidFill>
                <a:effectLst/>
                <a:latin typeface="Times New Roman" pitchFamily="18" charset="0"/>
                <a:ea typeface="+mn-ea"/>
                <a:cs typeface="Times New Roman" pitchFamily="18" charset="0"/>
              </a:rPr>
              <a:t>PDB_hydro</a:t>
            </a:r>
            <a:r>
              <a:rPr lang="en-US" sz="1200" kern="1200" dirty="0" smtClean="0">
                <a:solidFill>
                  <a:schemeClr val="tx1"/>
                </a:solidFill>
                <a:effectLst/>
                <a:latin typeface="Times New Roman" pitchFamily="18" charset="0"/>
                <a:ea typeface="+mn-ea"/>
                <a:cs typeface="Times New Roman" pitchFamily="18" charset="0"/>
              </a:rPr>
              <a:t> server </a:t>
            </a:r>
            <a:r>
              <a:rPr lang="en-US" sz="1200" kern="1200" baseline="30000" dirty="0" smtClean="0">
                <a:solidFill>
                  <a:schemeClr val="tx1"/>
                </a:solidFill>
                <a:effectLst/>
                <a:latin typeface="Times New Roman" pitchFamily="18" charset="0"/>
                <a:ea typeface="+mn-ea"/>
                <a:cs typeface="Times New Roman" pitchFamily="18" charset="0"/>
              </a:rPr>
              <a:t>[277]</a:t>
            </a:r>
            <a:r>
              <a:rPr lang="en-US" sz="1200" kern="1200" dirty="0" smtClean="0">
                <a:solidFill>
                  <a:schemeClr val="tx1"/>
                </a:solidFill>
                <a:effectLst/>
                <a:latin typeface="Times New Roman" pitchFamily="18" charset="0"/>
                <a:ea typeface="+mn-ea"/>
                <a:cs typeface="Times New Roman" pitchFamily="18" charset="0"/>
              </a:rPr>
              <a:t> (</a:t>
            </a:r>
            <a:r>
              <a:rPr lang="en-US" sz="1200" kern="1200" dirty="0" err="1" smtClean="0">
                <a:solidFill>
                  <a:schemeClr val="tx1"/>
                </a:solidFill>
                <a:effectLst/>
                <a:latin typeface="Times New Roman" pitchFamily="18" charset="0"/>
                <a:ea typeface="+mn-ea"/>
                <a:cs typeface="Times New Roman" pitchFamily="18" charset="0"/>
              </a:rPr>
              <a:t>Delarue</a:t>
            </a:r>
            <a:r>
              <a:rPr lang="en-US" sz="1200" kern="1200" dirty="0" smtClean="0">
                <a:solidFill>
                  <a:schemeClr val="tx1"/>
                </a:solidFill>
                <a:effectLst/>
                <a:latin typeface="Times New Roman" pitchFamily="18" charset="0"/>
                <a:ea typeface="+mn-ea"/>
                <a:cs typeface="Times New Roman" pitchFamily="18" charset="0"/>
              </a:rPr>
              <a:t> group, </a:t>
            </a:r>
            <a:r>
              <a:rPr lang="en-US" sz="1200" kern="1200" dirty="0" err="1" smtClean="0">
                <a:solidFill>
                  <a:schemeClr val="tx1"/>
                </a:solidFill>
                <a:effectLst/>
                <a:latin typeface="Times New Roman" pitchFamily="18" charset="0"/>
                <a:ea typeface="+mn-ea"/>
                <a:cs typeface="Times New Roman" pitchFamily="18" charset="0"/>
              </a:rPr>
              <a:t>Institut</a:t>
            </a:r>
            <a:r>
              <a:rPr lang="en-US" sz="1200" kern="1200" dirty="0" smtClean="0">
                <a:solidFill>
                  <a:schemeClr val="tx1"/>
                </a:solidFill>
                <a:effectLst/>
                <a:latin typeface="Times New Roman" pitchFamily="18" charset="0"/>
                <a:ea typeface="+mn-ea"/>
                <a:cs typeface="Times New Roman" pitchFamily="18" charset="0"/>
              </a:rPr>
              <a:t> Pasteur </a:t>
            </a:r>
            <a:r>
              <a:rPr lang="en-US" sz="1200" kern="1200" baseline="30000" dirty="0" smtClean="0">
                <a:solidFill>
                  <a:schemeClr val="tx1"/>
                </a:solidFill>
                <a:effectLst/>
                <a:latin typeface="Times New Roman" pitchFamily="18" charset="0"/>
                <a:ea typeface="+mn-ea"/>
                <a:cs typeface="Times New Roman" pitchFamily="18" charset="0"/>
              </a:rPr>
              <a:t>[278]</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1487995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C0E3664-13CE-4BA6-B70E-CB9DC6E24D76}"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The dinucleotide co-enzymes NADH, NADPH, and FADH</a:t>
            </a:r>
            <a:r>
              <a:rPr lang="en-US" altLang="en-US" baseline="-30000" smtClean="0"/>
              <a:t>2</a:t>
            </a:r>
            <a:r>
              <a:rPr lang="en-US" altLang="en-US" smtClean="0"/>
              <a:t>. </a:t>
            </a:r>
          </a:p>
        </p:txBody>
      </p:sp>
    </p:spTree>
    <p:extLst>
      <p:ext uri="{BB962C8B-B14F-4D97-AF65-F5344CB8AC3E}">
        <p14:creationId xmlns:p14="http://schemas.microsoft.com/office/powerpoint/2010/main" val="35834151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9091E7B-10AF-45E4-BC3E-BE8A646FD95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(d) The β</a:t>
            </a:r>
            <a:r>
              <a:rPr lang="en-US" altLang="en-US" baseline="-30000" smtClean="0"/>
              <a:t>1</a:t>
            </a:r>
            <a:r>
              <a:rPr lang="en-US" altLang="en-US" smtClean="0"/>
              <a:t>-loop-α</a:t>
            </a:r>
            <a:r>
              <a:rPr lang="en-US" altLang="en-US" baseline="-30000" smtClean="0"/>
              <a:t>1-2</a:t>
            </a:r>
            <a:r>
              <a:rPr lang="en-US" altLang="en-US" smtClean="0"/>
              <a:t> structure in sarcosine oxidase (PDB entry 1el5). The interactions stabilizing the structure are detailed in the main text. </a:t>
            </a:r>
          </a:p>
        </p:txBody>
      </p:sp>
    </p:spTree>
    <p:extLst>
      <p:ext uri="{BB962C8B-B14F-4D97-AF65-F5344CB8AC3E}">
        <p14:creationId xmlns:p14="http://schemas.microsoft.com/office/powerpoint/2010/main" val="2114865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7B29553-801D-48C4-BE0A-61DED1D0817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(e) Interactions between the β</a:t>
            </a:r>
            <a:r>
              <a:rPr lang="en-US" altLang="en-US" baseline="-30000" smtClean="0"/>
              <a:t>1</a:t>
            </a:r>
            <a:r>
              <a:rPr lang="en-US" altLang="en-US" smtClean="0"/>
              <a:t>-α</a:t>
            </a:r>
            <a:r>
              <a:rPr lang="en-US" altLang="en-US" baseline="-30000" smtClean="0"/>
              <a:t>1-2</a:t>
            </a:r>
            <a:r>
              <a:rPr lang="en-US" altLang="en-US" smtClean="0"/>
              <a:t> loop of sarcosine oxidase, and the pyrophosphate unit of it FADH</a:t>
            </a:r>
            <a:r>
              <a:rPr lang="en-US" altLang="en-US" baseline="-30000" smtClean="0"/>
              <a:t>2</a:t>
            </a:r>
            <a:r>
              <a:rPr lang="en-US" altLang="en-US" smtClean="0"/>
              <a:t> co-enzyme. </a:t>
            </a:r>
          </a:p>
        </p:txBody>
      </p:sp>
    </p:spTree>
    <p:extLst>
      <p:ext uri="{BB962C8B-B14F-4D97-AF65-F5344CB8AC3E}">
        <p14:creationId xmlns:p14="http://schemas.microsoft.com/office/powerpoint/2010/main" val="1016893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CD36961-D863-4626-B6D0-662ED33961D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dirty="0" smtClean="0"/>
              <a:t>(f) The </a:t>
            </a:r>
            <a:r>
              <a:rPr lang="en-US" altLang="en-US" dirty="0" err="1" smtClean="0"/>
              <a:t>Rossmannoid</a:t>
            </a:r>
            <a:r>
              <a:rPr lang="en-US" altLang="en-US" dirty="0" smtClean="0"/>
              <a:t> fold in p21</a:t>
            </a:r>
            <a:r>
              <a:rPr lang="en-US" altLang="en-US" baseline="-30000" dirty="0" smtClean="0"/>
              <a:t>ras</a:t>
            </a:r>
            <a:r>
              <a:rPr lang="en-US" altLang="en-US" dirty="0" smtClean="0"/>
              <a:t> (PDB entry 1jah). The location of the mononucleotide co-enzyme is marked. </a:t>
            </a:r>
          </a:p>
        </p:txBody>
      </p:sp>
    </p:spTree>
    <p:extLst>
      <p:ext uri="{BB962C8B-B14F-4D97-AF65-F5344CB8AC3E}">
        <p14:creationId xmlns:p14="http://schemas.microsoft.com/office/powerpoint/2010/main" val="298496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B7DA38-5CE3-438E-8134-1ED01ED4733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(g) Interactions between GTP (h), and the corresponding loop of p21</a:t>
            </a:r>
            <a:r>
              <a:rPr lang="en-US" sz="1200" kern="1200" baseline="-25000" dirty="0" smtClean="0">
                <a:solidFill>
                  <a:schemeClr val="tx1"/>
                </a:solidFill>
                <a:effectLst/>
                <a:latin typeface="Times New Roman" pitchFamily="18" charset="0"/>
                <a:ea typeface="+mn-ea"/>
                <a:cs typeface="Times New Roman" pitchFamily="18" charset="0"/>
              </a:rPr>
              <a:t>ras</a:t>
            </a:r>
            <a:r>
              <a:rPr lang="en-US" sz="1200" kern="1200" dirty="0" smtClean="0">
                <a:solidFill>
                  <a:schemeClr val="tx1"/>
                </a:solidFill>
                <a:effectLst/>
                <a:latin typeface="Times New Roman" pitchFamily="18" charset="0"/>
                <a:ea typeface="+mn-ea"/>
                <a:cs typeface="Times New Roman" pitchFamily="18" charset="0"/>
              </a:rPr>
              <a:t>.</a:t>
            </a:r>
            <a:endParaRPr lang="en-US" altLang="en-US" dirty="0" smtClean="0"/>
          </a:p>
        </p:txBody>
      </p:sp>
    </p:spTree>
    <p:extLst>
      <p:ext uri="{BB962C8B-B14F-4D97-AF65-F5344CB8AC3E}">
        <p14:creationId xmlns:p14="http://schemas.microsoft.com/office/powerpoint/2010/main" val="355532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15333E0-FC86-459A-95AA-DB4189CD79E9}"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48835"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TIM Barrel enzymes catalyze diverse reactions, therefore the catalytic residues and even their location are not conserved (may appear on any of the </a:t>
            </a:r>
            <a:r>
              <a:rPr lang="el-GR" dirty="0" smtClean="0"/>
              <a:t>β→α</a:t>
            </a:r>
            <a:r>
              <a:rPr lang="en-US" dirty="0" smtClean="0"/>
              <a:t> loops). </a:t>
            </a:r>
          </a:p>
          <a:p>
            <a:pPr algn="l" rtl="0" eaLnBrk="1" hangingPunct="1">
              <a:defRPr/>
            </a:pPr>
            <a:endParaRPr lang="en-US" altLang="en-US" b="1"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2.27. The TIM barrel fold. </a:t>
            </a:r>
            <a:r>
              <a:rPr lang="en-US" sz="1200" kern="1200" dirty="0" smtClean="0">
                <a:solidFill>
                  <a:schemeClr val="tx1"/>
                </a:solidFill>
                <a:effectLst/>
                <a:latin typeface="Times New Roman" pitchFamily="18" charset="0"/>
                <a:ea typeface="+mn-ea"/>
                <a:cs typeface="Times New Roman" pitchFamily="18" charset="0"/>
              </a:rPr>
              <a:t>(a) The topology of the fold (PDB entry 8tim). The strands are numbered by their order. (b) A side view of the β-strands constituting the barrel shape. </a:t>
            </a:r>
            <a:endParaRPr lang="en-US" altLang="en-US" dirty="0" smtClean="0"/>
          </a:p>
        </p:txBody>
      </p:sp>
    </p:spTree>
    <p:extLst>
      <p:ext uri="{BB962C8B-B14F-4D97-AF65-F5344CB8AC3E}">
        <p14:creationId xmlns:p14="http://schemas.microsoft.com/office/powerpoint/2010/main" val="3139459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F043178-AAC6-4DE2-99AC-4796E6723A3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39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50883"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Like in the Ig fold, the TIM Barrel loops too provide functional diversity within a fold that has the same shape in all proteins in which it appears</a:t>
            </a:r>
            <a:endParaRPr lang="en-US" altLang="en-US" b="1" dirty="0" smtClean="0"/>
          </a:p>
          <a:p>
            <a:pPr algn="l" rtl="0" eaLnBrk="1" hangingPunct="1">
              <a:defRPr/>
            </a:pPr>
            <a:endParaRPr lang="en-US" altLang="en-US" b="1"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2.27. The TIM barrel fold. </a:t>
            </a:r>
            <a:r>
              <a:rPr lang="en-US" sz="1200" kern="1200" dirty="0" smtClean="0">
                <a:solidFill>
                  <a:schemeClr val="tx1"/>
                </a:solidFill>
                <a:effectLst/>
                <a:latin typeface="Times New Roman" pitchFamily="18" charset="0"/>
                <a:ea typeface="+mn-ea"/>
                <a:cs typeface="Times New Roman" pitchFamily="18" charset="0"/>
              </a:rPr>
              <a:t>(a) The topology of the fold (PDB entry 8tim). The strands are numbered by their order. (b) A side view of the β-strands constituting the barrel shape. </a:t>
            </a:r>
            <a:endParaRPr lang="en-US" altLang="en-US" dirty="0" smtClean="0"/>
          </a:p>
        </p:txBody>
      </p:sp>
    </p:spTree>
    <p:extLst>
      <p:ext uri="{BB962C8B-B14F-4D97-AF65-F5344CB8AC3E}">
        <p14:creationId xmlns:p14="http://schemas.microsoft.com/office/powerpoint/2010/main" val="3661632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C419ACC-DAAE-495D-9195-5D06C4C39BF4}"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2.27. The TIM barrel fold. </a:t>
            </a:r>
            <a:r>
              <a:rPr lang="en-US" altLang="en-US" dirty="0" smtClean="0"/>
              <a:t>(c) A sphere representation of the fold, showing the tight packing of nonpolar (cyan) residues within the core. </a:t>
            </a:r>
          </a:p>
        </p:txBody>
      </p:sp>
    </p:spTree>
    <p:extLst>
      <p:ext uri="{BB962C8B-B14F-4D97-AF65-F5344CB8AC3E}">
        <p14:creationId xmlns:p14="http://schemas.microsoft.com/office/powerpoint/2010/main" val="1785649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7463468-7847-4BEA-A2CC-5942317BF93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(d) The phosphate-binding site. The surface of the protein is colored according to electrostatic potential, calculated using APBS </a:t>
            </a:r>
            <a:r>
              <a:rPr lang="he-IL" sz="1200" kern="1200" baseline="30000" dirty="0" smtClean="0">
                <a:solidFill>
                  <a:schemeClr val="tx1"/>
                </a:solidFill>
                <a:effectLst/>
                <a:latin typeface="Times New Roman" pitchFamily="18" charset="0"/>
                <a:ea typeface="+mn-ea"/>
                <a:cs typeface="Times New Roman" pitchFamily="18" charset="0"/>
              </a:rPr>
              <a:t>[196]</a:t>
            </a:r>
            <a:r>
              <a:rPr lang="en-US" sz="1200" kern="1200" dirty="0" smtClean="0">
                <a:solidFill>
                  <a:schemeClr val="tx1"/>
                </a:solidFill>
                <a:effectLst/>
                <a:latin typeface="Times New Roman" pitchFamily="18" charset="0"/>
                <a:ea typeface="+mn-ea"/>
                <a:cs typeface="Times New Roman" pitchFamily="18" charset="0"/>
              </a:rPr>
              <a:t> in the absence of the phosphate group, represented by balls and sticks. Red represents negative potential (0</a:t>
            </a:r>
            <a:r>
              <a:rPr lang="en-US" sz="1200" i="1" kern="1200" dirty="0" smtClean="0">
                <a:solidFill>
                  <a:schemeClr val="tx1"/>
                </a:solidFill>
                <a:effectLst/>
                <a:latin typeface="Times New Roman" pitchFamily="18" charset="0"/>
                <a:ea typeface="+mn-ea"/>
                <a:cs typeface="Times New Roman" pitchFamily="18" charset="0"/>
              </a:rPr>
              <a:t>k</a:t>
            </a:r>
            <a:r>
              <a:rPr lang="en-US" sz="1200" i="1" kern="1200" baseline="-25000" dirty="0" smtClean="0">
                <a:solidFill>
                  <a:schemeClr val="tx1"/>
                </a:solidFill>
                <a:effectLst/>
                <a:latin typeface="Times New Roman" pitchFamily="18" charset="0"/>
                <a:ea typeface="+mn-ea"/>
                <a:cs typeface="Times New Roman" pitchFamily="18" charset="0"/>
              </a:rPr>
              <a:t>B</a:t>
            </a:r>
            <a:r>
              <a:rPr lang="en-US" sz="1200" kern="1200" dirty="0" smtClean="0">
                <a:solidFill>
                  <a:schemeClr val="tx1"/>
                </a:solidFill>
                <a:effectLst/>
                <a:latin typeface="Times New Roman" pitchFamily="18" charset="0"/>
                <a:ea typeface="+mn-ea"/>
                <a:cs typeface="Times New Roman" pitchFamily="18" charset="0"/>
              </a:rPr>
              <a:t>T/e &gt; </a:t>
            </a:r>
            <a:r>
              <a:rPr lang="en-US" sz="1200" kern="1200" dirty="0" smtClean="0">
                <a:solidFill>
                  <a:schemeClr val="tx1"/>
                </a:solidFill>
                <a:effectLst/>
                <a:latin typeface="Times New Roman" pitchFamily="18" charset="0"/>
                <a:ea typeface="+mn-ea"/>
                <a:cs typeface="Times New Roman" pitchFamily="18" charset="0"/>
                <a:sym typeface="Symbol" panose="05050102010706020507" pitchFamily="18" charset="2"/>
              </a:rPr>
              <a:t></a:t>
            </a:r>
            <a:r>
              <a:rPr lang="en-US" sz="1200" kern="1200" dirty="0" smtClean="0">
                <a:solidFill>
                  <a:schemeClr val="tx1"/>
                </a:solidFill>
                <a:effectLst/>
                <a:latin typeface="Times New Roman" pitchFamily="18" charset="0"/>
                <a:ea typeface="+mn-ea"/>
                <a:cs typeface="Times New Roman" pitchFamily="18" charset="0"/>
              </a:rPr>
              <a:t> &gt; -50</a:t>
            </a:r>
            <a:r>
              <a:rPr lang="en-US" sz="1200" i="1" kern="1200" dirty="0" smtClean="0">
                <a:solidFill>
                  <a:schemeClr val="tx1"/>
                </a:solidFill>
                <a:effectLst/>
                <a:latin typeface="Times New Roman" pitchFamily="18" charset="0"/>
                <a:ea typeface="+mn-ea"/>
                <a:cs typeface="Times New Roman" pitchFamily="18" charset="0"/>
              </a:rPr>
              <a:t>k</a:t>
            </a:r>
            <a:r>
              <a:rPr lang="en-US" sz="1200" i="1" kern="1200" baseline="-25000" dirty="0" smtClean="0">
                <a:solidFill>
                  <a:schemeClr val="tx1"/>
                </a:solidFill>
                <a:effectLst/>
                <a:latin typeface="Times New Roman" pitchFamily="18" charset="0"/>
                <a:ea typeface="+mn-ea"/>
                <a:cs typeface="Times New Roman" pitchFamily="18" charset="0"/>
              </a:rPr>
              <a:t>B</a:t>
            </a:r>
            <a:r>
              <a:rPr lang="en-US" sz="1200" kern="1200" dirty="0" smtClean="0">
                <a:solidFill>
                  <a:schemeClr val="tx1"/>
                </a:solidFill>
                <a:effectLst/>
                <a:latin typeface="Times New Roman" pitchFamily="18" charset="0"/>
                <a:ea typeface="+mn-ea"/>
                <a:cs typeface="Times New Roman" pitchFamily="18" charset="0"/>
              </a:rPr>
              <a:t>T/e); blue represents positive potential (0</a:t>
            </a:r>
            <a:r>
              <a:rPr lang="en-US" sz="1200" i="1" kern="1200" dirty="0" smtClean="0">
                <a:solidFill>
                  <a:schemeClr val="tx1"/>
                </a:solidFill>
                <a:effectLst/>
                <a:latin typeface="Times New Roman" pitchFamily="18" charset="0"/>
                <a:ea typeface="+mn-ea"/>
                <a:cs typeface="Times New Roman" pitchFamily="18" charset="0"/>
              </a:rPr>
              <a:t>k</a:t>
            </a:r>
            <a:r>
              <a:rPr lang="en-US" sz="1200" i="1" kern="1200" baseline="-25000" dirty="0" smtClean="0">
                <a:solidFill>
                  <a:schemeClr val="tx1"/>
                </a:solidFill>
                <a:effectLst/>
                <a:latin typeface="Times New Roman" pitchFamily="18" charset="0"/>
                <a:ea typeface="+mn-ea"/>
                <a:cs typeface="Times New Roman" pitchFamily="18" charset="0"/>
              </a:rPr>
              <a:t>B</a:t>
            </a:r>
            <a:r>
              <a:rPr lang="en-US" sz="1200" kern="1200" dirty="0" smtClean="0">
                <a:solidFill>
                  <a:schemeClr val="tx1"/>
                </a:solidFill>
                <a:effectLst/>
                <a:latin typeface="Times New Roman" pitchFamily="18" charset="0"/>
                <a:ea typeface="+mn-ea"/>
                <a:cs typeface="Times New Roman" pitchFamily="18" charset="0"/>
              </a:rPr>
              <a:t>T/e &lt; </a:t>
            </a:r>
            <a:r>
              <a:rPr lang="en-US" sz="1200" kern="1200" dirty="0" smtClean="0">
                <a:solidFill>
                  <a:schemeClr val="tx1"/>
                </a:solidFill>
                <a:effectLst/>
                <a:latin typeface="Times New Roman" pitchFamily="18" charset="0"/>
                <a:ea typeface="+mn-ea"/>
                <a:cs typeface="Times New Roman" pitchFamily="18" charset="0"/>
                <a:sym typeface="Symbol" panose="05050102010706020507" pitchFamily="18" charset="2"/>
              </a:rPr>
              <a:t></a:t>
            </a:r>
            <a:r>
              <a:rPr lang="en-US" sz="1200" kern="1200" dirty="0" smtClean="0">
                <a:solidFill>
                  <a:schemeClr val="tx1"/>
                </a:solidFill>
                <a:effectLst/>
                <a:latin typeface="Times New Roman" pitchFamily="18" charset="0"/>
                <a:ea typeface="+mn-ea"/>
                <a:cs typeface="Times New Roman" pitchFamily="18" charset="0"/>
              </a:rPr>
              <a:t> &lt; 50</a:t>
            </a:r>
            <a:r>
              <a:rPr lang="en-US" sz="1200" i="1" kern="1200" dirty="0" smtClean="0">
                <a:solidFill>
                  <a:schemeClr val="tx1"/>
                </a:solidFill>
                <a:effectLst/>
                <a:latin typeface="Times New Roman" pitchFamily="18" charset="0"/>
                <a:ea typeface="+mn-ea"/>
                <a:cs typeface="Times New Roman" pitchFamily="18" charset="0"/>
              </a:rPr>
              <a:t>k</a:t>
            </a:r>
            <a:r>
              <a:rPr lang="en-US" sz="1200" i="1" kern="1200" baseline="-25000" dirty="0" smtClean="0">
                <a:solidFill>
                  <a:schemeClr val="tx1"/>
                </a:solidFill>
                <a:effectLst/>
                <a:latin typeface="Times New Roman" pitchFamily="18" charset="0"/>
                <a:ea typeface="+mn-ea"/>
                <a:cs typeface="Times New Roman" pitchFamily="18" charset="0"/>
              </a:rPr>
              <a:t>B</a:t>
            </a:r>
            <a:r>
              <a:rPr lang="en-US" sz="1200" kern="1200" dirty="0" smtClean="0">
                <a:solidFill>
                  <a:schemeClr val="tx1"/>
                </a:solidFill>
                <a:effectLst/>
                <a:latin typeface="Times New Roman" pitchFamily="18" charset="0"/>
                <a:ea typeface="+mn-ea"/>
                <a:cs typeface="Times New Roman" pitchFamily="18" charset="0"/>
              </a:rPr>
              <a:t>T/e); and white represents neutral potential. The positive electrostatic potential of the binding site is complementary to the negatively-charged phosphate group. (e) The specific interactions of the substrate in its binding site. The figure reveals Lys13 and His95 to be the primary source of the positive electrostatic potential at the phosphate-binding site, as well as the backbone NH groups of Gly171, Ser2111, Gly232 and Gly233. These residues come from different segments of the chain, but the three-dimensional fold brings them close together, near strand β</a:t>
            </a:r>
            <a:r>
              <a:rPr lang="en-US" sz="1200" kern="1200" baseline="-25000" dirty="0" smtClean="0">
                <a:solidFill>
                  <a:schemeClr val="tx1"/>
                </a:solidFill>
                <a:effectLst/>
                <a:latin typeface="Times New Roman" pitchFamily="18" charset="0"/>
                <a:ea typeface="+mn-ea"/>
                <a:cs typeface="Times New Roman" pitchFamily="18" charset="0"/>
              </a:rPr>
              <a:t>8</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2974570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33370C3-59A8-4BA2-BCE0-6FEE4612A821}"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57027"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Studies carried out on TIM Barrel families suggest that the basic structural unit of the fold in not the (βα)</a:t>
            </a:r>
            <a:r>
              <a:rPr lang="en-US" baseline="-25000" dirty="0" smtClean="0"/>
              <a:t>8</a:t>
            </a:r>
            <a:r>
              <a:rPr lang="en-US" dirty="0" smtClean="0"/>
              <a:t> barrel, but rather the (βα)</a:t>
            </a:r>
            <a:r>
              <a:rPr lang="en-US" baseline="-25000" dirty="0" smtClean="0"/>
              <a:t>4</a:t>
            </a:r>
            <a:r>
              <a:rPr lang="en-US" dirty="0" smtClean="0"/>
              <a:t> 'half barrel‘.</a:t>
            </a:r>
            <a:endParaRPr lang="en-US" altLang="en-US" dirty="0" smtClean="0"/>
          </a:p>
          <a:p>
            <a:pPr algn="l" rtl="0" eaLnBrk="1" hangingPunct="1">
              <a:defRPr/>
            </a:pPr>
            <a:endParaRPr lang="en-US" altLang="en-US" dirty="0" smtClean="0"/>
          </a:p>
          <a:p>
            <a:pPr algn="l" rtl="0" eaLnBrk="1" hangingPunct="1">
              <a:defRPr/>
            </a:pPr>
            <a:r>
              <a:rPr lang="en-US" altLang="en-US" b="1" dirty="0" smtClean="0"/>
              <a:t>Figure 7.27. </a:t>
            </a:r>
            <a:r>
              <a:rPr lang="en-US" sz="1200" kern="1200" dirty="0" smtClean="0">
                <a:solidFill>
                  <a:schemeClr val="tx1"/>
                </a:solidFill>
                <a:effectLst/>
                <a:latin typeface="Times New Roman" pitchFamily="18" charset="0"/>
                <a:ea typeface="+mn-ea"/>
                <a:cs typeface="Times New Roman" pitchFamily="18" charset="0"/>
              </a:rPr>
              <a:t>(</a:t>
            </a:r>
            <a:r>
              <a:rPr lang="en-US" sz="1200" kern="1200" dirty="0" err="1" smtClean="0">
                <a:solidFill>
                  <a:schemeClr val="tx1"/>
                </a:solidFill>
                <a:effectLst/>
                <a:latin typeface="Times New Roman" pitchFamily="18" charset="0"/>
                <a:ea typeface="+mn-ea"/>
                <a:cs typeface="Times New Roman" pitchFamily="18" charset="0"/>
              </a:rPr>
              <a:t>f,g</a:t>
            </a:r>
            <a:r>
              <a:rPr lang="en-US" sz="1200" kern="1200" dirty="0" smtClean="0">
                <a:solidFill>
                  <a:schemeClr val="tx1"/>
                </a:solidFill>
                <a:effectLst/>
                <a:latin typeface="Times New Roman" pitchFamily="18" charset="0"/>
                <a:ea typeface="+mn-ea"/>
                <a:cs typeface="Times New Roman" pitchFamily="18" charset="0"/>
              </a:rPr>
              <a:t>) Formation of a TIM barrel fold in the protein </a:t>
            </a:r>
            <a:r>
              <a:rPr lang="en-US" sz="1200" kern="1200" dirty="0" err="1" smtClean="0">
                <a:solidFill>
                  <a:schemeClr val="tx1"/>
                </a:solidFill>
                <a:effectLst/>
                <a:latin typeface="Times New Roman" pitchFamily="18" charset="0"/>
                <a:ea typeface="+mn-ea"/>
                <a:cs typeface="Times New Roman" pitchFamily="18" charset="0"/>
              </a:rPr>
              <a:t>HisF</a:t>
            </a:r>
            <a:r>
              <a:rPr lang="en-US" sz="1200" kern="1200" dirty="0" smtClean="0">
                <a:solidFill>
                  <a:schemeClr val="tx1"/>
                </a:solidFill>
                <a:effectLst/>
                <a:latin typeface="Times New Roman" pitchFamily="18" charset="0"/>
                <a:ea typeface="+mn-ea"/>
                <a:cs typeface="Times New Roman" pitchFamily="18" charset="0"/>
              </a:rPr>
              <a:t> by duplication of the gene coding for half of the barrel. The complete structure is shown in (g) with the two half-barrels colored differently. In (f), the two half-barrels are superimposed and shown from the side. </a:t>
            </a:r>
            <a:endParaRPr lang="en-US" altLang="en-US" b="0" dirty="0" smtClean="0"/>
          </a:p>
        </p:txBody>
      </p:sp>
    </p:spTree>
    <p:extLst>
      <p:ext uri="{BB962C8B-B14F-4D97-AF65-F5344CB8AC3E}">
        <p14:creationId xmlns:p14="http://schemas.microsoft.com/office/powerpoint/2010/main" val="41949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00F6350-B7EC-443A-B8CB-84F63034906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92515" name="Rectangle 2"/>
          <p:cNvSpPr>
            <a:spLocks noGrp="1" noRot="1" noChangeAspect="1" noChangeArrowheads="1" noTextEdit="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endParaRPr lang="en-US" altLang="en-US" smtClean="0"/>
          </a:p>
        </p:txBody>
      </p:sp>
    </p:spTree>
    <p:extLst>
      <p:ext uri="{BB962C8B-B14F-4D97-AF65-F5344CB8AC3E}">
        <p14:creationId xmlns:p14="http://schemas.microsoft.com/office/powerpoint/2010/main" val="31714231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D6B40BB-306C-403D-AC21-403628B61C07}"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It has been shown that the 10 most frequent </a:t>
            </a:r>
            <a:r>
              <a:rPr lang="en-US" altLang="en-US" dirty="0" err="1" smtClean="0"/>
              <a:t>superfolds</a:t>
            </a:r>
            <a:r>
              <a:rPr lang="en-US" altLang="en-US" dirty="0" smtClean="0"/>
              <a:t> account for more than ⅓ of the genes in a typical genome.</a:t>
            </a:r>
          </a:p>
          <a:p>
            <a:pPr marL="171450" indent="-171450" algn="l" rtl="0" eaLnBrk="1" hangingPunct="1">
              <a:buFontTx/>
              <a:buChar char="•"/>
            </a:pPr>
            <a:r>
              <a:rPr lang="en-US" altLang="en-US" dirty="0" smtClean="0"/>
              <a:t>The number of folds is estimated as 10</a:t>
            </a:r>
            <a:r>
              <a:rPr lang="en-US" altLang="en-US" baseline="30000" dirty="0" smtClean="0"/>
              <a:t>3</a:t>
            </a:r>
            <a:r>
              <a:rPr lang="en-US" altLang="en-US" dirty="0" smtClean="0"/>
              <a:t>-10</a:t>
            </a:r>
            <a:r>
              <a:rPr lang="en-US" altLang="en-US" baseline="30000" dirty="0" smtClean="0"/>
              <a:t>4</a:t>
            </a:r>
            <a:r>
              <a:rPr lang="en-US" altLang="en-US" dirty="0" smtClean="0"/>
              <a:t>, much lower than the number of sequences (‘</a:t>
            </a:r>
            <a:r>
              <a:rPr lang="en-US" altLang="en-US" i="1" dirty="0" smtClean="0"/>
              <a:t>structure is more conserved than sequence</a:t>
            </a:r>
            <a:r>
              <a:rPr lang="en-US" altLang="en-US" dirty="0" smtClean="0"/>
              <a:t>’).</a:t>
            </a:r>
          </a:p>
          <a:p>
            <a:pPr marL="171450" indent="-171450" algn="l" rtl="0" eaLnBrk="1" hangingPunct="1">
              <a:buFontTx/>
              <a:buChar cha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itchFamily="18" charset="0"/>
                <a:ea typeface="+mn-ea"/>
                <a:cs typeface="Times New Roman" pitchFamily="18" charset="0"/>
              </a:rPr>
              <a:t>Figure 2.29. Examples of </a:t>
            </a:r>
            <a:r>
              <a:rPr lang="en-US" sz="1200" b="1" i="0" kern="1200" dirty="0" err="1" smtClean="0">
                <a:solidFill>
                  <a:schemeClr val="tx1"/>
                </a:solidFill>
                <a:effectLst/>
                <a:latin typeface="Times New Roman" pitchFamily="18" charset="0"/>
                <a:ea typeface="+mn-ea"/>
                <a:cs typeface="Times New Roman" pitchFamily="18" charset="0"/>
              </a:rPr>
              <a:t>superfolds</a:t>
            </a:r>
            <a:r>
              <a:rPr lang="en-US" sz="1200" b="1" i="0" kern="1200" dirty="0" smtClean="0">
                <a:solidFill>
                  <a:schemeClr val="tx1"/>
                </a:solidFill>
                <a:effectLst/>
                <a:latin typeface="Times New Roman" pitchFamily="18" charset="0"/>
                <a:ea typeface="+mn-ea"/>
                <a:cs typeface="Times New Roman" pitchFamily="18" charset="0"/>
              </a:rPr>
              <a:t>. </a:t>
            </a:r>
            <a:r>
              <a:rPr lang="en-US" sz="1200" b="0" i="0" kern="1200" dirty="0" smtClean="0">
                <a:solidFill>
                  <a:schemeClr val="tx1"/>
                </a:solidFill>
                <a:effectLst/>
                <a:latin typeface="Times New Roman" pitchFamily="18" charset="0"/>
                <a:ea typeface="+mn-ea"/>
                <a:cs typeface="Times New Roman" pitchFamily="18" charset="0"/>
              </a:rPr>
              <a:t>The PDB entries corresponding to the structures are: 2stv (jelly-roll), 1igt (immunoglobulin), 1jg2 (</a:t>
            </a:r>
            <a:r>
              <a:rPr lang="en-US" sz="1200" b="0" i="0" kern="1200" dirty="0" err="1" smtClean="0">
                <a:solidFill>
                  <a:schemeClr val="tx1"/>
                </a:solidFill>
                <a:effectLst/>
                <a:latin typeface="Times New Roman" pitchFamily="18" charset="0"/>
                <a:ea typeface="+mn-ea"/>
                <a:cs typeface="Times New Roman" pitchFamily="18" charset="0"/>
              </a:rPr>
              <a:t>Rossmann</a:t>
            </a:r>
            <a:r>
              <a:rPr lang="en-US" sz="1200" b="0" i="0" kern="1200" dirty="0" smtClean="0">
                <a:solidFill>
                  <a:schemeClr val="tx1"/>
                </a:solidFill>
                <a:effectLst/>
                <a:latin typeface="Times New Roman" pitchFamily="18" charset="0"/>
                <a:ea typeface="+mn-ea"/>
                <a:cs typeface="Times New Roman" pitchFamily="18" charset="0"/>
              </a:rPr>
              <a:t>), 1jah (P-loop), 8tim (TIM barrel), 1hho (globin-like), 1bfg (</a:t>
            </a:r>
            <a:r>
              <a:rPr lang="el-GR" sz="1200" b="0" i="1" kern="1200" dirty="0" smtClean="0">
                <a:solidFill>
                  <a:schemeClr val="tx1"/>
                </a:solidFill>
                <a:effectLst/>
                <a:latin typeface="Times New Roman" pitchFamily="18" charset="0"/>
                <a:ea typeface="+mn-ea"/>
                <a:cs typeface="Times New Roman" pitchFamily="18" charset="0"/>
              </a:rPr>
              <a:t>β</a:t>
            </a:r>
            <a:r>
              <a:rPr lang="el-GR" sz="1200" b="0" i="0" kern="1200" dirty="0" smtClean="0">
                <a:solidFill>
                  <a:schemeClr val="tx1"/>
                </a:solidFill>
                <a:effectLst/>
                <a:latin typeface="Times New Roman" pitchFamily="18" charset="0"/>
                <a:ea typeface="+mn-ea"/>
                <a:cs typeface="Times New Roman" pitchFamily="18" charset="0"/>
              </a:rPr>
              <a:t>-</a:t>
            </a:r>
            <a:r>
              <a:rPr lang="en-US" sz="1200" b="0" i="0" kern="1200" dirty="0" smtClean="0">
                <a:solidFill>
                  <a:schemeClr val="tx1"/>
                </a:solidFill>
                <a:effectLst/>
                <a:latin typeface="Times New Roman" pitchFamily="18" charset="0"/>
                <a:ea typeface="+mn-ea"/>
                <a:cs typeface="Times New Roman" pitchFamily="18" charset="0"/>
              </a:rPr>
              <a:t>trefoil), and 1sc6 (ferredoxin-like).</a:t>
            </a:r>
            <a:r>
              <a:rPr lang="en-US" dirty="0" smtClean="0"/>
              <a:t> </a:t>
            </a:r>
            <a:endParaRPr lang="en-US" altLang="en-US" dirty="0" smtClean="0"/>
          </a:p>
        </p:txBody>
      </p:sp>
    </p:spTree>
    <p:extLst>
      <p:ext uri="{BB962C8B-B14F-4D97-AF65-F5344CB8AC3E}">
        <p14:creationId xmlns:p14="http://schemas.microsoft.com/office/powerpoint/2010/main" val="3503591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B09ECFA-F201-49F0-AA31-0F87C1FBEC6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1671814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C0C7EEA-EE03-4CD3-B340-9C3F883D49B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3171"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Since there is no one definition to domains, there is little point in going over examples for structures and folds of domains. The importance of domains is mainly as modular functional units. This can be illustrated by the SH2, SH3 and PH domains.</a:t>
            </a:r>
          </a:p>
          <a:p>
            <a:pPr marL="171450" indent="-171450" algn="l" rtl="0" eaLnBrk="1" hangingPunct="1">
              <a:buFont typeface="Arial" panose="020B0604020202020204" pitchFamily="34" charset="0"/>
              <a:buChar char="•"/>
              <a:defRPr/>
            </a:pPr>
            <a:r>
              <a:rPr lang="en-US" altLang="en-US" dirty="0" smtClean="0"/>
              <a:t>The presence of SH2 in a protein enables it to recognize membrane-bound receptors, which are activated by phosphorylation. SH3 is a protein-recognition domain.</a:t>
            </a:r>
          </a:p>
          <a:p>
            <a:pPr marL="171450" indent="-171450" algn="l" rtl="0" eaLnBrk="1" hangingPunct="1">
              <a:buFont typeface="Arial" panose="020B0604020202020204" pitchFamily="34" charset="0"/>
              <a:buChar char="•"/>
              <a:defRPr/>
            </a:pPr>
            <a:r>
              <a:rPr lang="en-US" altLang="en-US" b="1" dirty="0" err="1" smtClean="0"/>
              <a:t>Lck</a:t>
            </a:r>
            <a:r>
              <a:rPr lang="en-US" altLang="en-US" dirty="0" smtClean="0"/>
              <a:t> participates in the activation of T-lymphocytes following antigen binding. The SH2-SH3-kinase domain sequence enables </a:t>
            </a:r>
            <a:r>
              <a:rPr lang="en-US" altLang="en-US" dirty="0" err="1" smtClean="0"/>
              <a:t>Lck</a:t>
            </a:r>
            <a:r>
              <a:rPr lang="en-US" altLang="en-US" dirty="0" smtClean="0"/>
              <a:t> to relay a signal from the T-cell receptor in the membrane (via SH2) to target proteins (via SH3) by activating them via phosphorylation (by the kinase domain). </a:t>
            </a:r>
            <a:r>
              <a:rPr lang="en-US" altLang="en-US" b="1" dirty="0" smtClean="0"/>
              <a:t>Tec</a:t>
            </a:r>
            <a:r>
              <a:rPr lang="en-US" altLang="en-US" dirty="0" smtClean="0"/>
              <a:t> works in a similar way, but the PH domain in it allows it to act on proteins in certain locations in the plasma membrane.</a:t>
            </a:r>
          </a:p>
          <a:p>
            <a:pPr algn="l" rtl="0" eaLnBrk="1" hangingPunct="1">
              <a:defRPr/>
            </a:pPr>
            <a:endParaRPr lang="en-US" altLang="en-US" dirty="0" smtClean="0"/>
          </a:p>
          <a:p>
            <a:pPr algn="l" rtl="0" eaLnBrk="1" hangingPunct="1">
              <a:defRPr/>
            </a:pPr>
            <a:r>
              <a:rPr lang="en-US" altLang="en-US" b="1" dirty="0" smtClean="0"/>
              <a:t>Figure 2.31. Domain composition of the proteins </a:t>
            </a:r>
            <a:r>
              <a:rPr lang="en-US" altLang="en-US" b="1" dirty="0" err="1" smtClean="0"/>
              <a:t>Lck</a:t>
            </a:r>
            <a:r>
              <a:rPr lang="en-US" altLang="en-US" b="1" dirty="0" smtClean="0"/>
              <a:t> and Tec. </a:t>
            </a:r>
            <a:r>
              <a:rPr lang="en-US" altLang="en-US" b="0" dirty="0" smtClean="0"/>
              <a:t>The function of each domain is specified. </a:t>
            </a:r>
          </a:p>
        </p:txBody>
      </p:sp>
    </p:spTree>
    <p:extLst>
      <p:ext uri="{BB962C8B-B14F-4D97-AF65-F5344CB8AC3E}">
        <p14:creationId xmlns:p14="http://schemas.microsoft.com/office/powerpoint/2010/main" val="36887786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DAAC95A-CE2A-4712-8BF5-9009C09E23A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Understanding of protein structure allows us to classify them and find those that share a common evolutionary origin. To do this, the classification relies not only on structure but also on sequence. These reflect different levels of evolutionary kinship.</a:t>
            </a:r>
          </a:p>
          <a:p>
            <a:pPr marL="171450" indent="-171450" algn="l" rtl="0" eaLnBrk="1" hangingPunct="1">
              <a:buFontTx/>
              <a:buChar char="•"/>
            </a:pPr>
            <a:r>
              <a:rPr lang="en-US" altLang="en-US" smtClean="0"/>
              <a:t>The general </a:t>
            </a:r>
            <a:r>
              <a:rPr lang="en-US" altLang="en-US" b="1" smtClean="0"/>
              <a:t>fold</a:t>
            </a:r>
            <a:r>
              <a:rPr lang="en-US" altLang="en-US" smtClean="0"/>
              <a:t> of protein </a:t>
            </a:r>
            <a:r>
              <a:rPr lang="en-US" altLang="en-US" b="1" smtClean="0"/>
              <a:t>analogs</a:t>
            </a:r>
            <a:r>
              <a:rPr lang="en-US" altLang="en-US" smtClean="0"/>
              <a:t> is expressed in the types of secondary elements, their number, their relative orientation, and the way they are connected.</a:t>
            </a:r>
          </a:p>
        </p:txBody>
      </p:sp>
    </p:spTree>
    <p:extLst>
      <p:ext uri="{BB962C8B-B14F-4D97-AF65-F5344CB8AC3E}">
        <p14:creationId xmlns:p14="http://schemas.microsoft.com/office/powerpoint/2010/main" val="2550704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6EA2E47-EFB8-4017-93EA-6FBC0511D8A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7267"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fold category includes proteins with very different sequences, yet similar general fold (protein </a:t>
            </a:r>
            <a:r>
              <a:rPr lang="en-US" altLang="en-US" b="1" dirty="0" smtClean="0"/>
              <a:t>analogs</a:t>
            </a:r>
            <a:r>
              <a:rPr lang="en-US" altLang="en-US" dirty="0" smtClean="0"/>
              <a:t>). The fold is expressed in the types of secondary elements, their number, their relative orientation, and the way they are connected.</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2.32. Protein classification. </a:t>
            </a:r>
            <a:r>
              <a:rPr lang="en-US" sz="1200" kern="1200" dirty="0" smtClean="0">
                <a:solidFill>
                  <a:schemeClr val="tx1"/>
                </a:solidFill>
                <a:effectLst/>
                <a:latin typeface="Times New Roman" pitchFamily="18" charset="0"/>
                <a:ea typeface="+mn-ea"/>
                <a:cs typeface="Times New Roman" pitchFamily="18" charset="0"/>
              </a:rPr>
              <a:t>(a) The hierarchical classification of SCOP. </a:t>
            </a:r>
            <a:endParaRPr lang="en-US" altLang="en-US" dirty="0" smtClean="0"/>
          </a:p>
        </p:txBody>
      </p:sp>
    </p:spTree>
    <p:extLst>
      <p:ext uri="{BB962C8B-B14F-4D97-AF65-F5344CB8AC3E}">
        <p14:creationId xmlns:p14="http://schemas.microsoft.com/office/powerpoint/2010/main" val="3634119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013D74F-9572-41A1-9C10-0F5C0FFD5B3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(b) Detailed view of SCOP's classes. The first four classes are demonstrated by graphic examples. </a:t>
            </a:r>
            <a:endParaRPr lang="en-US" altLang="en-US" dirty="0" smtClean="0"/>
          </a:p>
        </p:txBody>
      </p:sp>
    </p:spTree>
    <p:extLst>
      <p:ext uri="{BB962C8B-B14F-4D97-AF65-F5344CB8AC3E}">
        <p14:creationId xmlns:p14="http://schemas.microsoft.com/office/powerpoint/2010/main" val="13011188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12BE25B-2CB2-438F-B5CD-7996509A34A7}"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49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(c) Illustration of SCOP classification with the example of </a:t>
            </a:r>
            <a:r>
              <a:rPr lang="en-US" sz="1200" kern="1200" dirty="0" err="1" smtClean="0">
                <a:solidFill>
                  <a:schemeClr val="tx1"/>
                </a:solidFill>
                <a:effectLst/>
                <a:latin typeface="Times New Roman" pitchFamily="18" charset="0"/>
                <a:ea typeface="+mn-ea"/>
                <a:cs typeface="Times New Roman" pitchFamily="18" charset="0"/>
              </a:rPr>
              <a:t>triosephosphate</a:t>
            </a:r>
            <a:r>
              <a:rPr lang="en-US" sz="1200" kern="1200" dirty="0" smtClean="0">
                <a:solidFill>
                  <a:schemeClr val="tx1"/>
                </a:solidFill>
                <a:effectLst/>
                <a:latin typeface="Times New Roman" pitchFamily="18" charset="0"/>
                <a:ea typeface="+mn-ea"/>
                <a:cs typeface="Times New Roman" pitchFamily="18" charset="0"/>
              </a:rPr>
              <a:t> isomerase (TIM). Representative structures are shown in each category, and the one corresponding to TIM is marked with an asterisk. </a:t>
            </a:r>
            <a:endParaRPr lang="en-US" altLang="en-US" dirty="0" smtClean="0"/>
          </a:p>
        </p:txBody>
      </p:sp>
    </p:spTree>
    <p:extLst>
      <p:ext uri="{BB962C8B-B14F-4D97-AF65-F5344CB8AC3E}">
        <p14:creationId xmlns:p14="http://schemas.microsoft.com/office/powerpoint/2010/main" val="3388530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504BBCB-EB69-434D-B1D1-0137FA93AF7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(e) The CATH classification hierarchy. </a:t>
            </a:r>
            <a:endParaRPr lang="en-US" altLang="en-US" dirty="0" smtClean="0"/>
          </a:p>
        </p:txBody>
      </p:sp>
    </p:spTree>
    <p:extLst>
      <p:ext uri="{BB962C8B-B14F-4D97-AF65-F5344CB8AC3E}">
        <p14:creationId xmlns:p14="http://schemas.microsoft.com/office/powerpoint/2010/main" val="1576088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2EC1F1-FF21-49D8-BC2A-DBE9F84D1CE6}"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kern="1200" dirty="0" smtClean="0">
                <a:solidFill>
                  <a:schemeClr val="tx1"/>
                </a:solidFill>
                <a:effectLst/>
                <a:latin typeface="Times New Roman" pitchFamily="18" charset="0"/>
                <a:ea typeface="+mn-ea"/>
                <a:cs typeface="Times New Roman" pitchFamily="18" charset="0"/>
              </a:rPr>
              <a:t>(f) Illustration of CATH classification with the example of TIM, as in (c). The numbers in brackets are CATH codes for each group. </a:t>
            </a:r>
            <a:endParaRPr lang="en-US" altLang="en-US" dirty="0" smtClean="0"/>
          </a:p>
        </p:txBody>
      </p:sp>
    </p:spTree>
    <p:extLst>
      <p:ext uri="{BB962C8B-B14F-4D97-AF65-F5344CB8AC3E}">
        <p14:creationId xmlns:p14="http://schemas.microsoft.com/office/powerpoint/2010/main" val="707636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26280A2-6B37-466C-8576-EA8DC954143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2.34. Hemoglobin and sickle-cell anemia. </a:t>
            </a:r>
            <a:r>
              <a:rPr lang="en-US" sz="1200" kern="1200" dirty="0" smtClean="0">
                <a:solidFill>
                  <a:schemeClr val="tx1"/>
                </a:solidFill>
                <a:effectLst/>
                <a:latin typeface="Times New Roman" pitchFamily="18" charset="0"/>
                <a:ea typeface="+mn-ea"/>
                <a:cs typeface="Times New Roman" pitchFamily="18" charset="0"/>
              </a:rPr>
              <a:t>(a) The quaternary structure of normal hemoglobin (</a:t>
            </a:r>
            <a:r>
              <a:rPr lang="en-US" sz="1200" kern="1200" dirty="0" err="1" smtClean="0">
                <a:solidFill>
                  <a:schemeClr val="tx1"/>
                </a:solidFill>
                <a:effectLst/>
                <a:latin typeface="Times New Roman" pitchFamily="18" charset="0"/>
                <a:ea typeface="+mn-ea"/>
                <a:cs typeface="Times New Roman" pitchFamily="18" charset="0"/>
              </a:rPr>
              <a:t>HbA</a:t>
            </a:r>
            <a:r>
              <a:rPr lang="en-US" sz="1200" kern="1200" dirty="0" smtClean="0">
                <a:solidFill>
                  <a:schemeClr val="tx1"/>
                </a:solidFill>
                <a:effectLst/>
                <a:latin typeface="Times New Roman" pitchFamily="18" charset="0"/>
                <a:ea typeface="+mn-ea"/>
                <a:cs typeface="Times New Roman" pitchFamily="18" charset="0"/>
              </a:rPr>
              <a:t>). The four subunits are denoted. (b) The secondary structure of </a:t>
            </a:r>
            <a:r>
              <a:rPr lang="en-US" sz="1200" kern="1200" dirty="0" err="1" smtClean="0">
                <a:solidFill>
                  <a:schemeClr val="tx1"/>
                </a:solidFill>
                <a:effectLst/>
                <a:latin typeface="Times New Roman" pitchFamily="18" charset="0"/>
                <a:ea typeface="+mn-ea"/>
                <a:cs typeface="Times New Roman" pitchFamily="18" charset="0"/>
              </a:rPr>
              <a:t>HbA</a:t>
            </a:r>
            <a:r>
              <a:rPr lang="en-US" sz="1200" kern="1200" dirty="0" smtClean="0">
                <a:solidFill>
                  <a:schemeClr val="tx1"/>
                </a:solidFill>
                <a:effectLst/>
                <a:latin typeface="Times New Roman" pitchFamily="18" charset="0"/>
                <a:ea typeface="+mn-ea"/>
                <a:cs typeface="Times New Roman" pitchFamily="18" charset="0"/>
              </a:rPr>
              <a:t>. </a:t>
            </a:r>
            <a:endParaRPr lang="en-US" altLang="en-US" dirty="0" smtClean="0"/>
          </a:p>
        </p:txBody>
      </p:sp>
    </p:spTree>
    <p:extLst>
      <p:ext uri="{BB962C8B-B14F-4D97-AF65-F5344CB8AC3E}">
        <p14:creationId xmlns:p14="http://schemas.microsoft.com/office/powerpoint/2010/main" val="3468924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A6A7C2E-566D-4B57-94E7-4C435162D47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94563" name="Rectangle 2"/>
          <p:cNvSpPr>
            <a:spLocks noGrp="1" noRot="1" noChangeAspect="1" noChangeArrowheads="1" noTextEdit="1"/>
          </p:cNvSpPr>
          <p:nvPr>
            <p:ph type="sldImg"/>
          </p:nvPr>
        </p:nvSpPr>
        <p:spPr>
          <a:solidFill>
            <a:srgbClr val="FFFFFF"/>
          </a:solidFill>
          <a:ln/>
        </p:spPr>
      </p:sp>
      <p:sp>
        <p:nvSpPr>
          <p:cNvPr id="194564"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endParaRPr lang="en-US" altLang="en-US" smtClean="0"/>
          </a:p>
        </p:txBody>
      </p:sp>
    </p:spTree>
    <p:extLst>
      <p:ext uri="{BB962C8B-B14F-4D97-AF65-F5344CB8AC3E}">
        <p14:creationId xmlns:p14="http://schemas.microsoft.com/office/powerpoint/2010/main" val="1221094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67FFB67-2EE6-48FA-A5CD-227CBED233F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1603"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mutation is on chromosome 11.</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kern="1200" dirty="0" smtClean="0">
                <a:solidFill>
                  <a:schemeClr val="tx1"/>
                </a:solidFill>
                <a:effectLst/>
                <a:latin typeface="Times New Roman" pitchFamily="18" charset="0"/>
                <a:ea typeface="+mn-ea"/>
                <a:cs typeface="Times New Roman" pitchFamily="18" charset="0"/>
              </a:rPr>
              <a:t>(c) The difference in the sequence of the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subunit between normal (</a:t>
            </a:r>
            <a:r>
              <a:rPr lang="en-US" sz="1200" kern="1200" dirty="0" err="1" smtClean="0">
                <a:solidFill>
                  <a:schemeClr val="tx1"/>
                </a:solidFill>
                <a:effectLst/>
                <a:latin typeface="Times New Roman" pitchFamily="18" charset="0"/>
                <a:ea typeface="+mn-ea"/>
                <a:cs typeface="Times New Roman" pitchFamily="18" charset="0"/>
              </a:rPr>
              <a:t>HbA</a:t>
            </a:r>
            <a:r>
              <a:rPr lang="en-US" sz="1200" kern="1200" dirty="0" smtClean="0">
                <a:solidFill>
                  <a:schemeClr val="tx1"/>
                </a:solidFill>
                <a:effectLst/>
                <a:latin typeface="Times New Roman" pitchFamily="18" charset="0"/>
                <a:ea typeface="+mn-ea"/>
                <a:cs typeface="Times New Roman" pitchFamily="18" charset="0"/>
              </a:rPr>
              <a:t>) and mutated (</a:t>
            </a:r>
            <a:r>
              <a:rPr lang="en-US" sz="1200" kern="1200" dirty="0" err="1" smtClean="0">
                <a:solidFill>
                  <a:schemeClr val="tx1"/>
                </a:solidFill>
                <a:effectLst/>
                <a:latin typeface="Times New Roman" pitchFamily="18" charset="0"/>
                <a:ea typeface="+mn-ea"/>
                <a:cs typeface="Times New Roman" pitchFamily="18" charset="0"/>
              </a:rPr>
              <a:t>HbS</a:t>
            </a:r>
            <a:r>
              <a:rPr lang="en-US" sz="1200" kern="1200" dirty="0" smtClean="0">
                <a:solidFill>
                  <a:schemeClr val="tx1"/>
                </a:solidFill>
                <a:effectLst/>
                <a:latin typeface="Times New Roman" pitchFamily="18" charset="0"/>
                <a:ea typeface="+mn-ea"/>
                <a:cs typeface="Times New Roman" pitchFamily="18" charset="0"/>
              </a:rPr>
              <a:t>) hemoglobin. The side chains of amino acids at position 6 of </a:t>
            </a:r>
            <a:r>
              <a:rPr lang="en-US" sz="1200" kern="1200" dirty="0" err="1" smtClean="0">
                <a:solidFill>
                  <a:schemeClr val="tx1"/>
                </a:solidFill>
                <a:effectLst/>
                <a:latin typeface="Times New Roman" pitchFamily="18" charset="0"/>
                <a:ea typeface="+mn-ea"/>
                <a:cs typeface="Times New Roman" pitchFamily="18" charset="0"/>
              </a:rPr>
              <a:t>HbA</a:t>
            </a:r>
            <a:r>
              <a:rPr lang="en-US" sz="1200" kern="1200" dirty="0" smtClean="0">
                <a:solidFill>
                  <a:schemeClr val="tx1"/>
                </a:solidFill>
                <a:effectLst/>
                <a:latin typeface="Times New Roman" pitchFamily="18" charset="0"/>
                <a:ea typeface="+mn-ea"/>
                <a:cs typeface="Times New Roman" pitchFamily="18" charset="0"/>
              </a:rPr>
              <a:t> and </a:t>
            </a:r>
            <a:r>
              <a:rPr lang="en-US" sz="1200" kern="1200" dirty="0" err="1" smtClean="0">
                <a:solidFill>
                  <a:schemeClr val="tx1"/>
                </a:solidFill>
                <a:effectLst/>
                <a:latin typeface="Times New Roman" pitchFamily="18" charset="0"/>
                <a:ea typeface="+mn-ea"/>
                <a:cs typeface="Times New Roman" pitchFamily="18" charset="0"/>
              </a:rPr>
              <a:t>HbS</a:t>
            </a:r>
            <a:r>
              <a:rPr lang="en-US" sz="1200" kern="1200" dirty="0" smtClean="0">
                <a:solidFill>
                  <a:schemeClr val="tx1"/>
                </a:solidFill>
                <a:effectLst/>
                <a:latin typeface="Times New Roman" pitchFamily="18" charset="0"/>
                <a:ea typeface="+mn-ea"/>
                <a:cs typeface="Times New Roman" pitchFamily="18" charset="0"/>
              </a:rPr>
              <a:t> are shown in detail to demonstrate physicochemical differences. </a:t>
            </a:r>
            <a:endParaRPr lang="en-US" altLang="en-US" dirty="0" smtClean="0"/>
          </a:p>
        </p:txBody>
      </p:sp>
    </p:spTree>
    <p:extLst>
      <p:ext uri="{BB962C8B-B14F-4D97-AF65-F5344CB8AC3E}">
        <p14:creationId xmlns:p14="http://schemas.microsoft.com/office/powerpoint/2010/main" val="1505763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5F2A282-B18F-4443-BB2B-F5F9D30AA6A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3651"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aggregation happens mainly under </a:t>
            </a:r>
            <a:r>
              <a:rPr lang="en-US" altLang="en-US" b="1" dirty="0" smtClean="0"/>
              <a:t>low oxygen concentrations </a:t>
            </a:r>
            <a:r>
              <a:rPr lang="en-US" altLang="en-US" dirty="0" smtClean="0"/>
              <a:t>(i.e., in peripheral tissues), were a non-oxygen-binding form of hemoglobin is dominant. This is because in this form the hydrophobic depression to which Val6 binds becomes exposed, thus enabling the binding.</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kern="1200" dirty="0" smtClean="0">
                <a:solidFill>
                  <a:schemeClr val="tx1"/>
                </a:solidFill>
                <a:effectLst/>
                <a:latin typeface="Times New Roman" pitchFamily="18" charset="0"/>
                <a:ea typeface="+mn-ea"/>
                <a:cs typeface="Times New Roman" pitchFamily="18" charset="0"/>
              </a:rPr>
              <a:t>(d) The interaction between subunits β</a:t>
            </a:r>
            <a:r>
              <a:rPr lang="en-US" sz="1200"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and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(in red and blue, respectively) of different </a:t>
            </a:r>
            <a:r>
              <a:rPr lang="en-US" sz="1200" kern="1200" dirty="0" err="1" smtClean="0">
                <a:solidFill>
                  <a:schemeClr val="tx1"/>
                </a:solidFill>
                <a:effectLst/>
                <a:latin typeface="Times New Roman" pitchFamily="18" charset="0"/>
                <a:ea typeface="+mn-ea"/>
                <a:cs typeface="Times New Roman" pitchFamily="18" charset="0"/>
              </a:rPr>
              <a:t>HbS</a:t>
            </a:r>
            <a:r>
              <a:rPr lang="en-US" sz="1200" kern="1200" dirty="0" smtClean="0">
                <a:solidFill>
                  <a:schemeClr val="tx1"/>
                </a:solidFill>
                <a:effectLst/>
                <a:latin typeface="Times New Roman" pitchFamily="18" charset="0"/>
                <a:ea typeface="+mn-ea"/>
                <a:cs typeface="Times New Roman" pitchFamily="18" charset="0"/>
              </a:rPr>
              <a:t> molecules. The overall binding topology between the two molecules is shown on the left, whereas the exact nonpolar interaction between Val6 of β</a:t>
            </a:r>
            <a:r>
              <a:rPr lang="en-US" sz="1200" kern="1200" baseline="-25000" dirty="0" smtClean="0">
                <a:solidFill>
                  <a:schemeClr val="tx1"/>
                </a:solidFill>
                <a:effectLst/>
                <a:latin typeface="Times New Roman" pitchFamily="18" charset="0"/>
                <a:ea typeface="+mn-ea"/>
                <a:cs typeface="Times New Roman" pitchFamily="18" charset="0"/>
              </a:rPr>
              <a:t>2</a:t>
            </a:r>
            <a:r>
              <a:rPr lang="en-US" sz="1200" kern="1200" dirty="0" smtClean="0">
                <a:solidFill>
                  <a:schemeClr val="tx1"/>
                </a:solidFill>
                <a:effectLst/>
                <a:latin typeface="Times New Roman" pitchFamily="18" charset="0"/>
                <a:ea typeface="+mn-ea"/>
                <a:cs typeface="Times New Roman" pitchFamily="18" charset="0"/>
              </a:rPr>
              <a:t> and the hydrophobic pocket of β</a:t>
            </a:r>
            <a:r>
              <a:rPr lang="en-US" sz="1200" kern="1200" baseline="-25000" dirty="0" smtClean="0">
                <a:solidFill>
                  <a:schemeClr val="tx1"/>
                </a:solidFill>
                <a:effectLst/>
                <a:latin typeface="Times New Roman" pitchFamily="18" charset="0"/>
                <a:ea typeface="+mn-ea"/>
                <a:cs typeface="Times New Roman" pitchFamily="18" charset="0"/>
              </a:rPr>
              <a:t>1</a:t>
            </a:r>
            <a:r>
              <a:rPr lang="en-US" sz="1200" kern="1200" dirty="0" smtClean="0">
                <a:solidFill>
                  <a:schemeClr val="tx1"/>
                </a:solidFill>
                <a:effectLst/>
                <a:latin typeface="Times New Roman" pitchFamily="18" charset="0"/>
                <a:ea typeface="+mn-ea"/>
                <a:cs typeface="Times New Roman" pitchFamily="18" charset="0"/>
              </a:rPr>
              <a:t> is magnified on the right.</a:t>
            </a:r>
            <a:endParaRPr lang="en-US" altLang="en-US" dirty="0" smtClean="0"/>
          </a:p>
        </p:txBody>
      </p:sp>
    </p:spTree>
    <p:extLst>
      <p:ext uri="{BB962C8B-B14F-4D97-AF65-F5344CB8AC3E}">
        <p14:creationId xmlns:p14="http://schemas.microsoft.com/office/powerpoint/2010/main" val="29243358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A2CEE3F-B862-49FB-A233-7334853FA057}"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5699"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anemia causes fatigue and short of breath. In addition, the obstruction of small blood vessels, causing damages to the kidneys, liver, spleen, and lungs. </a:t>
            </a:r>
          </a:p>
          <a:p>
            <a:pPr marL="171450" indent="-171450" algn="l" rtl="0" eaLnBrk="1" hangingPunct="1">
              <a:buFont typeface="Arial" panose="020B0604020202020204" pitchFamily="34" charset="0"/>
              <a:buChar char="•"/>
              <a:defRPr/>
            </a:pPr>
            <a:r>
              <a:rPr lang="en-US" altLang="en-US" dirty="0" smtClean="0"/>
              <a:t>These usually appear in people that are </a:t>
            </a:r>
            <a:r>
              <a:rPr lang="en-US" altLang="en-US" b="1" dirty="0" err="1" smtClean="0"/>
              <a:t>HbS</a:t>
            </a:r>
            <a:r>
              <a:rPr lang="en-US" altLang="en-US" b="1" dirty="0" smtClean="0"/>
              <a:t> homozygotes</a:t>
            </a:r>
            <a:r>
              <a:rPr lang="en-US" altLang="en-US" dirty="0" smtClean="0"/>
              <a:t>. In these people, all blood cells contain </a:t>
            </a:r>
            <a:r>
              <a:rPr lang="en-US" altLang="en-US" dirty="0" err="1" smtClean="0"/>
              <a:t>HbS</a:t>
            </a:r>
            <a:r>
              <a:rPr lang="en-US" altLang="en-US" dirty="0" smtClean="0"/>
              <a:t>, which constantly shifts between regular and sickle forms. </a:t>
            </a:r>
            <a:r>
              <a:rPr lang="en-US" altLang="en-US" b="1" dirty="0" smtClean="0"/>
              <a:t>Heterozygotes</a:t>
            </a:r>
            <a:r>
              <a:rPr lang="en-US" altLang="en-US" dirty="0" smtClean="0"/>
              <a:t> carry the sickle-cell trait but usually don’t have symptoms, because half of their RBC contain </a:t>
            </a:r>
            <a:r>
              <a:rPr lang="en-US" altLang="en-US" dirty="0" err="1" smtClean="0"/>
              <a:t>HbA</a:t>
            </a:r>
            <a:r>
              <a:rPr lang="en-US" altLang="en-US" dirty="0" smtClean="0"/>
              <a:t>, and in those that contain </a:t>
            </a:r>
            <a:r>
              <a:rPr lang="en-US" altLang="en-US" dirty="0" err="1" smtClean="0"/>
              <a:t>HbS</a:t>
            </a:r>
            <a:r>
              <a:rPr lang="en-US" altLang="en-US" dirty="0" smtClean="0"/>
              <a:t>, the latter shifts between regular and sickle forms. However, when they are deprived of oxygen (exercise, high altitude), the sickle form in the RBC with </a:t>
            </a:r>
            <a:r>
              <a:rPr lang="en-US" altLang="en-US" dirty="0" err="1" smtClean="0"/>
              <a:t>HbS</a:t>
            </a:r>
            <a:r>
              <a:rPr lang="en-US" altLang="en-US" dirty="0" smtClean="0"/>
              <a:t> becomes dominant, and they developed </a:t>
            </a:r>
            <a:r>
              <a:rPr lang="en-US" altLang="en-US" dirty="0" err="1" smtClean="0"/>
              <a:t>symptomes</a:t>
            </a:r>
            <a:r>
              <a:rPr lang="en-US" altLang="en-US" dirty="0" smtClean="0"/>
              <a:t>.</a:t>
            </a:r>
          </a:p>
        </p:txBody>
      </p:sp>
    </p:spTree>
    <p:extLst>
      <p:ext uri="{BB962C8B-B14F-4D97-AF65-F5344CB8AC3E}">
        <p14:creationId xmlns:p14="http://schemas.microsoft.com/office/powerpoint/2010/main" val="35937291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5936E55-6029-479D-B265-2A96F7CCEB7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In antibodies the trend is opposite: the functional sites are the least conserved.</a:t>
            </a:r>
          </a:p>
          <a:p>
            <a:pPr marL="171450" indent="-171450" algn="l" rtl="0" eaLnBrk="1" hangingPunct="1">
              <a:buFontTx/>
              <a:buChar char="•"/>
            </a:pPr>
            <a:r>
              <a:rPr lang="en-US" altLang="en-US" smtClean="0"/>
              <a:t>The sequence and structure around catalytic residues can change dramatically and they’ll still perform catalysis (e.g. chymotrypsin vs. subtilisin)</a:t>
            </a:r>
          </a:p>
          <a:p>
            <a:pPr marL="171450" indent="-171450" algn="l" rtl="0" eaLnBrk="1" hangingPunct="1">
              <a:buFontTx/>
              <a:buChar char="•"/>
            </a:pPr>
            <a:r>
              <a:rPr lang="en-US" altLang="en-US" smtClean="0"/>
              <a:t>Some mutations in binding sites are allowed, as they form different substrate/ligand specificities in related proteins.</a:t>
            </a:r>
          </a:p>
          <a:p>
            <a:pPr marL="171450" indent="-171450" algn="l" rtl="0" eaLnBrk="1" hangingPunct="1">
              <a:buFontTx/>
              <a:buChar char="•"/>
            </a:pPr>
            <a:r>
              <a:rPr lang="en-US" altLang="en-US" smtClean="0"/>
              <a:t>Loops can tolerate mutations for two reasons: (1) they tend to appear on the surface, and (2) they can change conformation more easily to compensate for change.</a:t>
            </a:r>
          </a:p>
        </p:txBody>
      </p:sp>
    </p:spTree>
    <p:extLst>
      <p:ext uri="{BB962C8B-B14F-4D97-AF65-F5344CB8AC3E}">
        <p14:creationId xmlns:p14="http://schemas.microsoft.com/office/powerpoint/2010/main" val="2120787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8411FA1-9042-43C7-8E44-83CB62E37EFB}" type="slidenum">
              <a:rPr lang="he-IL"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59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spcBef>
                <a:spcPct val="0"/>
              </a:spcBef>
              <a:buFontTx/>
              <a:buNone/>
            </a:pPr>
            <a:r>
              <a:rPr lang="en-US" altLang="en-US" sz="1200" dirty="0" smtClean="0">
                <a:solidFill>
                  <a:srgbClr val="000000"/>
                </a:solidFill>
                <a:cs typeface="Times New Roman (Hebrew)" panose="02020603050405020304" pitchFamily="18" charset="0"/>
              </a:rPr>
              <a:t>A cross section of the </a:t>
            </a:r>
            <a:r>
              <a:rPr lang="en-US" altLang="en-US" sz="1200" dirty="0" err="1" smtClean="0">
                <a:solidFill>
                  <a:srgbClr val="000000"/>
                </a:solidFill>
                <a:cs typeface="Times New Roman (Hebrew)" panose="02020603050405020304" pitchFamily="18" charset="0"/>
              </a:rPr>
              <a:t>Kcsa</a:t>
            </a:r>
            <a:r>
              <a:rPr lang="en-US" altLang="en-US" sz="1200" dirty="0" smtClean="0">
                <a:solidFill>
                  <a:srgbClr val="000000"/>
                </a:solidFill>
                <a:cs typeface="Times New Roman (Hebrew)" panose="02020603050405020304" pitchFamily="18" charset="0"/>
              </a:rPr>
              <a:t> (K</a:t>
            </a:r>
            <a:r>
              <a:rPr lang="en-US" altLang="en-US" sz="1200" baseline="30000" dirty="0" smtClean="0">
                <a:solidFill>
                  <a:srgbClr val="000000"/>
                </a:solidFill>
                <a:cs typeface="Times New Roman (Hebrew)" panose="02020603050405020304" pitchFamily="18" charset="0"/>
              </a:rPr>
              <a:t>+</a:t>
            </a:r>
            <a:r>
              <a:rPr lang="en-US" altLang="en-US" sz="1200" dirty="0" smtClean="0">
                <a:solidFill>
                  <a:srgbClr val="000000"/>
                </a:solidFill>
                <a:cs typeface="Times New Roman (Hebrew)" panose="02020603050405020304" pitchFamily="18" charset="0"/>
              </a:rPr>
              <a:t>) channel, with one subunit colored by conservation. The orange</a:t>
            </a:r>
            <a:r>
              <a:rPr lang="en-US" altLang="en-US" sz="1200" baseline="0" dirty="0" smtClean="0">
                <a:solidFill>
                  <a:srgbClr val="000000"/>
                </a:solidFill>
                <a:cs typeface="Times New Roman (Hebrew)" panose="02020603050405020304" pitchFamily="18" charset="0"/>
              </a:rPr>
              <a:t> spheres denote the potassium ions in the middle of the channel. The red spheres denote the residues forming the selectivity filter. The evolutionary conservation was calculated with the </a:t>
            </a:r>
            <a:r>
              <a:rPr lang="en-US" altLang="en-US" sz="1200" baseline="0" dirty="0" err="1" smtClean="0">
                <a:solidFill>
                  <a:srgbClr val="000000"/>
                </a:solidFill>
                <a:cs typeface="Times New Roman (Hebrew)" panose="02020603050405020304" pitchFamily="18" charset="0"/>
              </a:rPr>
              <a:t>ConSurf</a:t>
            </a:r>
            <a:r>
              <a:rPr lang="en-US" altLang="en-US" sz="1200" baseline="0" dirty="0" smtClean="0">
                <a:solidFill>
                  <a:srgbClr val="000000"/>
                </a:solidFill>
                <a:cs typeface="Times New Roman (Hebrew)" panose="02020603050405020304" pitchFamily="18" charset="0"/>
              </a:rPr>
              <a:t> </a:t>
            </a:r>
            <a:r>
              <a:rPr lang="en-US" altLang="en-US" sz="1200" baseline="0" smtClean="0">
                <a:solidFill>
                  <a:srgbClr val="000000"/>
                </a:solidFill>
                <a:cs typeface="Times New Roman (Hebrew)" panose="02020603050405020304" pitchFamily="18" charset="0"/>
              </a:rPr>
              <a:t>web server (</a:t>
            </a:r>
            <a:r>
              <a:rPr lang="en-US" altLang="en-US" sz="1100" smtClean="0">
                <a:solidFill>
                  <a:srgbClr val="000000"/>
                </a:solidFill>
                <a:cs typeface="Times New Roman (Hebrew)" panose="02020603050405020304" pitchFamily="18" charset="0"/>
              </a:rPr>
              <a:t>http</a:t>
            </a:r>
            <a:r>
              <a:rPr lang="en-US" altLang="en-US" sz="1100" dirty="0" smtClean="0">
                <a:solidFill>
                  <a:srgbClr val="000000"/>
                </a:solidFill>
                <a:cs typeface="Times New Roman (Hebrew)" panose="02020603050405020304" pitchFamily="18" charset="0"/>
              </a:rPr>
              <a:t>://</a:t>
            </a:r>
            <a:r>
              <a:rPr lang="en-US" altLang="en-US" sz="1100" smtClean="0">
                <a:solidFill>
                  <a:srgbClr val="000000"/>
                </a:solidFill>
                <a:cs typeface="Times New Roman (Hebrew)" panose="02020603050405020304" pitchFamily="18" charset="0"/>
              </a:rPr>
              <a:t>consurf.tau.ac.il).</a:t>
            </a:r>
            <a:endParaRPr lang="en-US" altLang="en-US" sz="1100" dirty="0" smtClean="0">
              <a:solidFill>
                <a:srgbClr val="000000"/>
              </a:solidFill>
              <a:cs typeface="Times New Roman (Hebrew)" panose="02020603050405020304" pitchFamily="18" charset="0"/>
            </a:endParaRPr>
          </a:p>
          <a:p>
            <a:pPr algn="l" rtl="0"/>
            <a:endParaRPr lang="he-IL" altLang="en-US" dirty="0" smtClean="0"/>
          </a:p>
        </p:txBody>
      </p:sp>
    </p:spTree>
    <p:extLst>
      <p:ext uri="{BB962C8B-B14F-4D97-AF65-F5344CB8AC3E}">
        <p14:creationId xmlns:p14="http://schemas.microsoft.com/office/powerpoint/2010/main" val="8874453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AE9D29B-A1C5-4B98-866C-3B28703E295D}" type="slidenum">
              <a:rPr lang="he-IL"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2.35. Polar interactions mediated by </a:t>
            </a:r>
            <a:r>
              <a:rPr lang="en-US" sz="1200" b="1" kern="1200" dirty="0" err="1" smtClean="0">
                <a:solidFill>
                  <a:schemeClr val="tx1"/>
                </a:solidFill>
                <a:effectLst/>
                <a:latin typeface="Times New Roman" pitchFamily="18" charset="0"/>
                <a:ea typeface="+mn-ea"/>
                <a:cs typeface="Times New Roman" pitchFamily="18" charset="0"/>
              </a:rPr>
              <a:t>intraprotein</a:t>
            </a:r>
            <a:r>
              <a:rPr lang="en-US" sz="1200" b="1" kern="1200" dirty="0" smtClean="0">
                <a:solidFill>
                  <a:schemeClr val="tx1"/>
                </a:solidFill>
                <a:effectLst/>
                <a:latin typeface="Times New Roman" pitchFamily="18" charset="0"/>
                <a:ea typeface="+mn-ea"/>
                <a:cs typeface="Times New Roman" pitchFamily="18" charset="0"/>
              </a:rPr>
              <a:t> water molecules. </a:t>
            </a:r>
            <a:r>
              <a:rPr lang="en-US" sz="1200" kern="1200" dirty="0" smtClean="0">
                <a:solidFill>
                  <a:schemeClr val="tx1"/>
                </a:solidFill>
                <a:effectLst/>
                <a:latin typeface="Times New Roman" pitchFamily="18" charset="0"/>
                <a:ea typeface="+mn-ea"/>
                <a:cs typeface="Times New Roman" pitchFamily="18" charset="0"/>
              </a:rPr>
              <a:t>The interactions are demonstrated by horseradish peroxidase C1a (PDB entry 1w4y). The two water molecules involved in the interactions are marked by asterisks.</a:t>
            </a:r>
            <a:endParaRPr lang="he-IL" altLang="en-US" dirty="0" smtClean="0"/>
          </a:p>
        </p:txBody>
      </p:sp>
    </p:spTree>
    <p:extLst>
      <p:ext uri="{BB962C8B-B14F-4D97-AF65-F5344CB8AC3E}">
        <p14:creationId xmlns:p14="http://schemas.microsoft.com/office/powerpoint/2010/main" val="11052735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594C1E1-EF0D-46F1-AE27-0376877E63B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491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Most oligomers have a few chains, others (like viral capsid proteins) may get to 60 subunits.</a:t>
            </a:r>
          </a:p>
          <a:p>
            <a:pPr marL="171450" indent="-171450" algn="l" rtl="0" eaLnBrk="1" hangingPunct="1">
              <a:buFont typeface="Arial" panose="020B0604020202020204" pitchFamily="34" charset="0"/>
              <a:buChar char="•"/>
              <a:defRPr/>
            </a:pPr>
            <a:r>
              <a:rPr lang="en-US" altLang="en-US" dirty="0" smtClean="0"/>
              <a:t>In </a:t>
            </a:r>
            <a:r>
              <a:rPr lang="en-US" altLang="en-US" dirty="0" err="1" smtClean="0"/>
              <a:t>heteromers</a:t>
            </a:r>
            <a:r>
              <a:rPr lang="en-US" altLang="en-US" dirty="0" smtClean="0"/>
              <a:t>, it is sometimes difficult to determine whether it is hetero-oligomer of the same protein or different proteins working as a complex. This is usually decided according to the degree of obligation presented by the protein. </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2.36. The multi-subunit character of the enzyme F</a:t>
            </a:r>
            <a:r>
              <a:rPr lang="en-US" sz="1200" b="1" kern="1200" baseline="-25000" dirty="0" smtClean="0">
                <a:solidFill>
                  <a:schemeClr val="tx1"/>
                </a:solidFill>
                <a:effectLst/>
                <a:latin typeface="Times New Roman" pitchFamily="18" charset="0"/>
                <a:ea typeface="+mn-ea"/>
                <a:cs typeface="Times New Roman" pitchFamily="18" charset="0"/>
              </a:rPr>
              <a:t>0</a:t>
            </a:r>
            <a:r>
              <a:rPr lang="en-US" sz="1200" b="1" kern="1200" dirty="0" smtClean="0">
                <a:solidFill>
                  <a:schemeClr val="tx1"/>
                </a:solidFill>
                <a:effectLst/>
                <a:latin typeface="Times New Roman" pitchFamily="18" charset="0"/>
                <a:ea typeface="+mn-ea"/>
                <a:cs typeface="Times New Roman" pitchFamily="18" charset="0"/>
              </a:rPr>
              <a:t>-ATP synthase (PDB entry 1c17). </a:t>
            </a:r>
            <a:r>
              <a:rPr lang="en-US" sz="1200" kern="1200" dirty="0" smtClean="0">
                <a:solidFill>
                  <a:schemeClr val="tx1"/>
                </a:solidFill>
                <a:effectLst/>
                <a:latin typeface="Times New Roman" pitchFamily="18" charset="0"/>
                <a:ea typeface="+mn-ea"/>
                <a:cs typeface="Times New Roman" pitchFamily="18" charset="0"/>
              </a:rPr>
              <a:t>The subunits are marked with different colors. </a:t>
            </a:r>
            <a:endParaRPr lang="en-US" altLang="en-US" dirty="0" smtClean="0"/>
          </a:p>
        </p:txBody>
      </p:sp>
    </p:spTree>
    <p:extLst>
      <p:ext uri="{BB962C8B-B14F-4D97-AF65-F5344CB8AC3E}">
        <p14:creationId xmlns:p14="http://schemas.microsoft.com/office/powerpoint/2010/main" val="37101504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1ABB67D-A8C0-40D0-8464-7774C067B8B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96963"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Symmetry is usually formed by duplication of genes, and is probably another consequence of evolution's general tendency towards parsimony, as it allows the cell to achieve a higher function using copies of the same structural unit. Asymmetrical oligomers appeared only later in evolution.</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2.37. Symmetry in homo-oligomers. </a:t>
            </a:r>
            <a:r>
              <a:rPr lang="en-US" sz="1200" kern="1200" dirty="0" smtClean="0">
                <a:solidFill>
                  <a:schemeClr val="tx1"/>
                </a:solidFill>
                <a:effectLst/>
                <a:latin typeface="Times New Roman" pitchFamily="18" charset="0"/>
                <a:ea typeface="+mn-ea"/>
                <a:cs typeface="Times New Roman" pitchFamily="18" charset="0"/>
              </a:rPr>
              <a:t>(a) 2-fold symmetry in dimeric </a:t>
            </a:r>
            <a:r>
              <a:rPr lang="en-US" sz="1200" kern="1200" dirty="0" err="1" smtClean="0">
                <a:solidFill>
                  <a:schemeClr val="tx1"/>
                </a:solidFill>
                <a:effectLst/>
                <a:latin typeface="Times New Roman" pitchFamily="18" charset="0"/>
                <a:ea typeface="+mn-ea"/>
                <a:cs typeface="Times New Roman" pitchFamily="18" charset="0"/>
              </a:rPr>
              <a:t>triosephosphate</a:t>
            </a:r>
            <a:r>
              <a:rPr lang="en-US" sz="1200" kern="1200" dirty="0" smtClean="0">
                <a:solidFill>
                  <a:schemeClr val="tx1"/>
                </a:solidFill>
                <a:effectLst/>
                <a:latin typeface="Times New Roman" pitchFamily="18" charset="0"/>
                <a:ea typeface="+mn-ea"/>
                <a:cs typeface="Times New Roman" pitchFamily="18" charset="0"/>
              </a:rPr>
              <a:t> isomerase (PDB entry 1amk). The binding surfaces of the two subunits are identical and rotated 180º with respect to each other, making the interface '</a:t>
            </a:r>
            <a:r>
              <a:rPr lang="en-US" sz="1200" kern="1200" dirty="0" err="1" smtClean="0">
                <a:solidFill>
                  <a:schemeClr val="tx1"/>
                </a:solidFill>
                <a:effectLst/>
                <a:latin typeface="Times New Roman" pitchFamily="18" charset="0"/>
                <a:ea typeface="+mn-ea"/>
                <a:cs typeface="Times New Roman" pitchFamily="18" charset="0"/>
              </a:rPr>
              <a:t>isologous</a:t>
            </a:r>
            <a:r>
              <a:rPr lang="en-US" sz="1200" kern="1200" dirty="0" smtClean="0">
                <a:solidFill>
                  <a:schemeClr val="tx1"/>
                </a:solidFill>
                <a:effectLst/>
                <a:latin typeface="Times New Roman" pitchFamily="18" charset="0"/>
                <a:ea typeface="+mn-ea"/>
                <a:cs typeface="Times New Roman" pitchFamily="18" charset="0"/>
              </a:rPr>
              <a:t>'. (b) 3-fold symmetry in trimeric chloramphenicol acetyltransferase (PDB entry 3cla). The interface includes two different binding surfaces, i.e., it is 'heterologous'. (c) Dihedral symmetry in tetrameric β-</a:t>
            </a:r>
            <a:r>
              <a:rPr lang="en-US" sz="1200" kern="1200" dirty="0" err="1" smtClean="0">
                <a:solidFill>
                  <a:schemeClr val="tx1"/>
                </a:solidFill>
                <a:effectLst/>
                <a:latin typeface="Times New Roman" pitchFamily="18" charset="0"/>
                <a:ea typeface="+mn-ea"/>
                <a:cs typeface="Times New Roman" pitchFamily="18" charset="0"/>
              </a:rPr>
              <a:t>tryptase</a:t>
            </a:r>
            <a:r>
              <a:rPr lang="en-US" sz="1200" kern="1200" dirty="0" smtClean="0">
                <a:solidFill>
                  <a:schemeClr val="tx1"/>
                </a:solidFill>
                <a:effectLst/>
                <a:latin typeface="Times New Roman" pitchFamily="18" charset="0"/>
                <a:ea typeface="+mn-ea"/>
                <a:cs typeface="Times New Roman" pitchFamily="18" charset="0"/>
              </a:rPr>
              <a:t> (PDB entry 1a01), including two </a:t>
            </a:r>
            <a:r>
              <a:rPr lang="en-US" sz="1200" kern="1200" dirty="0" err="1" smtClean="0">
                <a:solidFill>
                  <a:schemeClr val="tx1"/>
                </a:solidFill>
                <a:effectLst/>
                <a:latin typeface="Times New Roman" pitchFamily="18" charset="0"/>
                <a:ea typeface="+mn-ea"/>
                <a:cs typeface="Times New Roman" pitchFamily="18" charset="0"/>
              </a:rPr>
              <a:t>isologous</a:t>
            </a:r>
            <a:r>
              <a:rPr lang="en-US" sz="1200" kern="1200" dirty="0" smtClean="0">
                <a:solidFill>
                  <a:schemeClr val="tx1"/>
                </a:solidFill>
                <a:effectLst/>
                <a:latin typeface="Times New Roman" pitchFamily="18" charset="0"/>
                <a:ea typeface="+mn-ea"/>
                <a:cs typeface="Times New Roman" pitchFamily="18" charset="0"/>
              </a:rPr>
              <a:t> interfaces. Dihedral symmetry appears in most tetrameric and </a:t>
            </a:r>
            <a:r>
              <a:rPr lang="en-US" sz="1200" kern="1200" dirty="0" err="1" smtClean="0">
                <a:solidFill>
                  <a:schemeClr val="tx1"/>
                </a:solidFill>
                <a:effectLst/>
                <a:latin typeface="Times New Roman" pitchFamily="18" charset="0"/>
                <a:ea typeface="+mn-ea"/>
                <a:cs typeface="Times New Roman" pitchFamily="18" charset="0"/>
              </a:rPr>
              <a:t>hexameric</a:t>
            </a:r>
            <a:r>
              <a:rPr lang="en-US" sz="1200" kern="1200" dirty="0" smtClean="0">
                <a:solidFill>
                  <a:schemeClr val="tx1"/>
                </a:solidFill>
                <a:effectLst/>
                <a:latin typeface="Times New Roman" pitchFamily="18" charset="0"/>
                <a:ea typeface="+mn-ea"/>
                <a:cs typeface="Times New Roman" pitchFamily="18" charset="0"/>
              </a:rPr>
              <a:t> proteins. The axes of symmetry are denoted in each structure. </a:t>
            </a:r>
            <a:endParaRPr lang="en-US" altLang="en-US" dirty="0" smtClean="0"/>
          </a:p>
        </p:txBody>
      </p:sp>
    </p:spTree>
    <p:extLst>
      <p:ext uri="{BB962C8B-B14F-4D97-AF65-F5344CB8AC3E}">
        <p14:creationId xmlns:p14="http://schemas.microsoft.com/office/powerpoint/2010/main" val="1770795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F07B779-35BA-4D39-B3AA-A314A666016E}" type="slidenum">
              <a:rPr lang="en-US" altLang="en-US" smtClean="0">
                <a:solidFill>
                  <a:srgbClr val="000000"/>
                </a:solidFill>
                <a:ea typeface="Times New Roman (Hebrew)"/>
                <a:cs typeface="Times New Roman (Hebrew)"/>
              </a:rPr>
              <a:pPr algn="l">
                <a:spcBef>
                  <a:spcPct val="0"/>
                </a:spcBef>
              </a:pPr>
              <a:t>64</a:t>
            </a:fld>
            <a:endParaRPr lang="en-US" altLang="en-US" smtClean="0">
              <a:solidFill>
                <a:srgbClr val="000000"/>
              </a:solidFill>
              <a:ea typeface="Times New Roman (Hebrew)"/>
              <a:cs typeface="Times New Roman (Hebrew)"/>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2.39. The active site of HIV-1 aspartyl protease (PDB entry 1a8k</a:t>
            </a:r>
            <a:r>
              <a:rPr lang="en-US" sz="1200" kern="1200" dirty="0" smtClean="0">
                <a:solidFill>
                  <a:schemeClr val="tx1"/>
                </a:solidFill>
                <a:effectLst/>
                <a:latin typeface="Times New Roman" pitchFamily="18" charset="0"/>
                <a:ea typeface="+mn-ea"/>
                <a:cs typeface="Times New Roman" pitchFamily="18" charset="0"/>
              </a:rPr>
              <a:t>)</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enzyme is shown in ribbon representation, and the peptide ligand as an atom-sphere model. The two polypeptide chains building the entire enzyme (including the binding site) are colored differently. </a:t>
            </a:r>
            <a:endParaRPr lang="en-US" altLang="en-US" dirty="0" smtClean="0"/>
          </a:p>
        </p:txBody>
      </p:sp>
    </p:spTree>
    <p:extLst>
      <p:ext uri="{BB962C8B-B14F-4D97-AF65-F5344CB8AC3E}">
        <p14:creationId xmlns:p14="http://schemas.microsoft.com/office/powerpoint/2010/main" val="2672268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35CFE4F-8F5D-42D3-8995-73D158066A44}" type="slidenum">
              <a:rPr lang="en-US" altLang="en-US" smtClean="0">
                <a:solidFill>
                  <a:srgbClr val="000000"/>
                </a:solidFill>
                <a:ea typeface="Times New Roman (Hebrew)"/>
                <a:cs typeface="Times New Roman (Hebrew)"/>
              </a:rPr>
              <a:pPr algn="l">
                <a:spcBef>
                  <a:spcPct val="0"/>
                </a:spcBef>
              </a:pPr>
              <a:t>65</a:t>
            </a:fld>
            <a:endParaRPr lang="en-US" altLang="en-US" smtClean="0">
              <a:solidFill>
                <a:srgbClr val="000000"/>
              </a:solidFill>
              <a:ea typeface="Times New Roman (Hebrew)"/>
              <a:cs typeface="Times New Roman (Hebrew)"/>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2.40. A schematic depiction of the enzyme protein kinase A (PKA) and the process of its activation by the secondary messenger </a:t>
            </a:r>
            <a:r>
              <a:rPr lang="en-US" sz="1200" b="1" kern="1200" dirty="0" err="1" smtClean="0">
                <a:solidFill>
                  <a:schemeClr val="tx1"/>
                </a:solidFill>
                <a:effectLst/>
                <a:latin typeface="Times New Roman" pitchFamily="18" charset="0"/>
                <a:ea typeface="+mn-ea"/>
                <a:cs typeface="Times New Roman" pitchFamily="18" charset="0"/>
              </a:rPr>
              <a:t>cAMP</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The catalytic and regulatory subunits of PKA are marked as 'Cat' and '</a:t>
            </a:r>
            <a:r>
              <a:rPr lang="en-US" sz="1200" kern="1200" dirty="0" err="1" smtClean="0">
                <a:solidFill>
                  <a:schemeClr val="tx1"/>
                </a:solidFill>
                <a:effectLst/>
                <a:latin typeface="Times New Roman" pitchFamily="18" charset="0"/>
                <a:ea typeface="+mn-ea"/>
                <a:cs typeface="Times New Roman" pitchFamily="18" charset="0"/>
              </a:rPr>
              <a:t>Reg</a:t>
            </a:r>
            <a:r>
              <a:rPr lang="en-US" sz="1200" kern="1200" dirty="0" smtClean="0">
                <a:solidFill>
                  <a:schemeClr val="tx1"/>
                </a:solidFill>
                <a:effectLst/>
                <a:latin typeface="Times New Roman" pitchFamily="18" charset="0"/>
                <a:ea typeface="+mn-ea"/>
                <a:cs typeface="Times New Roman" pitchFamily="18" charset="0"/>
              </a:rPr>
              <a:t>', respectively.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 is represented by cyan spheres. Binding of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 induces the detachment of catalytic and regulatory subunits, allowing the former to bind to other proteins and phosphorylate them.</a:t>
            </a:r>
            <a:endParaRPr lang="en-US" altLang="en-US" dirty="0" smtClean="0"/>
          </a:p>
        </p:txBody>
      </p:sp>
    </p:spTree>
    <p:extLst>
      <p:ext uri="{BB962C8B-B14F-4D97-AF65-F5344CB8AC3E}">
        <p14:creationId xmlns:p14="http://schemas.microsoft.com/office/powerpoint/2010/main" val="127999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DCB0978-3C2C-4F1A-97CF-C38FD44C1C39}"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96611" name="Rectangle 2"/>
          <p:cNvSpPr>
            <a:spLocks noGrp="1" noRot="1" noChangeAspect="1" noChangeArrowheads="1" noTextEdit="1"/>
          </p:cNvSpPr>
          <p:nvPr>
            <p:ph type="sldImg"/>
          </p:nvPr>
        </p:nvSpPr>
        <p:spPr>
          <a:solidFill>
            <a:srgbClr val="FFFFFF"/>
          </a:solidFill>
          <a:ln/>
        </p:spPr>
      </p:sp>
      <p:sp>
        <p:nvSpPr>
          <p:cNvPr id="196612"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endParaRPr lang="en-US" altLang="en-US" smtClean="0"/>
          </a:p>
        </p:txBody>
      </p:sp>
    </p:spTree>
    <p:extLst>
      <p:ext uri="{BB962C8B-B14F-4D97-AF65-F5344CB8AC3E}">
        <p14:creationId xmlns:p14="http://schemas.microsoft.com/office/powerpoint/2010/main" val="2432592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3D06496-E894-4C3E-BC7F-4652ED938766}" type="slidenum">
              <a:rPr lang="en-US" altLang="en-US" smtClean="0">
                <a:solidFill>
                  <a:srgbClr val="000000"/>
                </a:solidFill>
                <a:ea typeface="Times New Roman (Hebrew)"/>
                <a:cs typeface="Times New Roman (Hebrew)"/>
              </a:rPr>
              <a:pPr algn="l">
                <a:spcBef>
                  <a:spcPct val="0"/>
                </a:spcBef>
              </a:pPr>
              <a:t>66</a:t>
            </a:fld>
            <a:endParaRPr lang="en-US" altLang="en-US" smtClean="0">
              <a:solidFill>
                <a:srgbClr val="000000"/>
              </a:solidFill>
              <a:ea typeface="Times New Roman (Hebrew)"/>
              <a:cs typeface="Times New Roman (Hebrew)"/>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2.42. Constituents of the cytoskeleton.</a:t>
            </a:r>
            <a:r>
              <a:rPr lang="en-US" sz="1200" kern="1200" dirty="0" smtClean="0">
                <a:solidFill>
                  <a:schemeClr val="tx1"/>
                </a:solidFill>
                <a:effectLst/>
                <a:latin typeface="Times New Roman" pitchFamily="18" charset="0"/>
                <a:ea typeface="+mn-ea"/>
                <a:cs typeface="Times New Roman" pitchFamily="18" charset="0"/>
              </a:rPr>
              <a:t> The figure depicts the three types of cytoskeletal fibers, and their assembly from the basic units (taken from </a:t>
            </a:r>
            <a:r>
              <a:rPr lang="en-US" sz="1200" kern="1200" baseline="30000" dirty="0" smtClean="0">
                <a:solidFill>
                  <a:schemeClr val="tx1"/>
                </a:solidFill>
                <a:effectLst/>
                <a:latin typeface="Times New Roman" pitchFamily="18" charset="0"/>
                <a:ea typeface="+mn-ea"/>
                <a:cs typeface="Times New Roman" pitchFamily="18" charset="0"/>
              </a:rPr>
              <a:t>[543]</a:t>
            </a:r>
            <a:r>
              <a:rPr lang="en-US" sz="1200" kern="1200" dirty="0" smtClean="0">
                <a:solidFill>
                  <a:schemeClr val="tx1"/>
                </a:solidFill>
                <a:effectLst/>
                <a:latin typeface="Times New Roman" pitchFamily="18" charset="0"/>
                <a:ea typeface="+mn-ea"/>
                <a:cs typeface="Times New Roman" pitchFamily="18" charset="0"/>
              </a:rPr>
              <a:t>). (a) Microﬁlaments made of F-actin. Although F-actin forms structural fibers, it is a globular protein (see subsection 2.7.2 in the main text for details). The fiber is dynamic; each of the F-actin monomers, depicted as spheres, can join the fiber from its (+) side or depart from it at the (-) side. </a:t>
            </a:r>
            <a:endParaRPr lang="en-US" altLang="en-US" b="1" dirty="0" smtClean="0"/>
          </a:p>
        </p:txBody>
      </p:sp>
    </p:spTree>
    <p:extLst>
      <p:ext uri="{BB962C8B-B14F-4D97-AF65-F5344CB8AC3E}">
        <p14:creationId xmlns:p14="http://schemas.microsoft.com/office/powerpoint/2010/main" val="229659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747D20F-B074-4EE1-B245-83DF4CE79139}"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2.41. Post-translational modifications in proteins. </a:t>
            </a:r>
            <a:r>
              <a:rPr lang="en-US" sz="1200" kern="1200" dirty="0" smtClean="0">
                <a:solidFill>
                  <a:schemeClr val="tx1"/>
                </a:solidFill>
                <a:effectLst/>
                <a:latin typeface="Times New Roman" pitchFamily="18" charset="0"/>
                <a:ea typeface="+mn-ea"/>
                <a:cs typeface="Times New Roman" pitchFamily="18" charset="0"/>
              </a:rPr>
              <a:t>(a) Phosphorylation of serine's side chain. (b) </a:t>
            </a:r>
            <a:r>
              <a:rPr lang="en-US" sz="1200" i="1" kern="1200" dirty="0" smtClean="0">
                <a:solidFill>
                  <a:schemeClr val="tx1"/>
                </a:solidFill>
                <a:effectLst/>
                <a:latin typeface="Times New Roman" pitchFamily="18" charset="0"/>
                <a:ea typeface="+mn-ea"/>
                <a:cs typeface="Times New Roman" pitchFamily="18" charset="0"/>
              </a:rPr>
              <a:t>O</a:t>
            </a:r>
            <a:r>
              <a:rPr lang="en-US" sz="1200" kern="1200" dirty="0" smtClean="0">
                <a:solidFill>
                  <a:schemeClr val="tx1"/>
                </a:solidFill>
                <a:effectLst/>
                <a:latin typeface="Times New Roman" pitchFamily="18" charset="0"/>
                <a:ea typeface="+mn-ea"/>
                <a:cs typeface="Times New Roman" pitchFamily="18" charset="0"/>
              </a:rPr>
              <a:t>-glycosylation of serine’s side chain. (c) </a:t>
            </a:r>
            <a:r>
              <a:rPr lang="en-US" sz="1200" i="1" kern="1200" dirty="0" smtClean="0">
                <a:solidFill>
                  <a:schemeClr val="tx1"/>
                </a:solidFill>
                <a:effectLst/>
                <a:latin typeface="Times New Roman" pitchFamily="18" charset="0"/>
                <a:ea typeface="+mn-ea"/>
                <a:cs typeface="Times New Roman" pitchFamily="18" charset="0"/>
              </a:rPr>
              <a:t>N</a:t>
            </a:r>
            <a:r>
              <a:rPr lang="en-US" sz="1200" kern="1200" dirty="0" smtClean="0">
                <a:solidFill>
                  <a:schemeClr val="tx1"/>
                </a:solidFill>
                <a:effectLst/>
                <a:latin typeface="Times New Roman" pitchFamily="18" charset="0"/>
                <a:ea typeface="+mn-ea"/>
                <a:cs typeface="Times New Roman" pitchFamily="18" charset="0"/>
              </a:rPr>
              <a:t>-acylation of lysine's side chain, with R denoting any chemical group. (d) </a:t>
            </a:r>
            <a:r>
              <a:rPr lang="en-US" sz="1200" i="1" kern="1200" dirty="0" smtClean="0">
                <a:solidFill>
                  <a:schemeClr val="tx1"/>
                </a:solidFill>
                <a:effectLst/>
                <a:latin typeface="Times New Roman" pitchFamily="18" charset="0"/>
                <a:ea typeface="+mn-ea"/>
                <a:cs typeface="Times New Roman" pitchFamily="18" charset="0"/>
              </a:rPr>
              <a:t>N</a:t>
            </a:r>
            <a:r>
              <a:rPr lang="en-US" sz="1200" kern="1200" dirty="0" smtClean="0">
                <a:solidFill>
                  <a:schemeClr val="tx1"/>
                </a:solidFill>
                <a:effectLst/>
                <a:latin typeface="Times New Roman" pitchFamily="18" charset="0"/>
                <a:ea typeface="+mn-ea"/>
                <a:cs typeface="Times New Roman" pitchFamily="18" charset="0"/>
              </a:rPr>
              <a:t>-alkylation of lysine's side chain. </a:t>
            </a:r>
            <a:endParaRPr lang="en-US" altLang="en-US" dirty="0" smtClean="0"/>
          </a:p>
        </p:txBody>
      </p:sp>
    </p:spTree>
    <p:extLst>
      <p:ext uri="{BB962C8B-B14F-4D97-AF65-F5344CB8AC3E}">
        <p14:creationId xmlns:p14="http://schemas.microsoft.com/office/powerpoint/2010/main" val="3292989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FD0ADF2-67F6-4315-946B-28DF85B1F87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69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(e) </a:t>
            </a:r>
            <a:r>
              <a:rPr lang="en-US" altLang="en-US" i="1" smtClean="0"/>
              <a:t>N</a:t>
            </a:r>
            <a:r>
              <a:rPr lang="en-US" altLang="en-US" smtClean="0"/>
              <a:t>-myristoylation of glycine's amino terminus. (f) </a:t>
            </a:r>
            <a:r>
              <a:rPr lang="en-US" altLang="en-US" i="1" smtClean="0"/>
              <a:t>S</a:t>
            </a:r>
            <a:r>
              <a:rPr lang="en-US" altLang="en-US" smtClean="0"/>
              <a:t>-palmitoylation of cysteine's side-chain. </a:t>
            </a:r>
          </a:p>
        </p:txBody>
      </p:sp>
    </p:spTree>
    <p:extLst>
      <p:ext uri="{BB962C8B-B14F-4D97-AF65-F5344CB8AC3E}">
        <p14:creationId xmlns:p14="http://schemas.microsoft.com/office/powerpoint/2010/main" val="17513997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561A7F-3BC3-4485-B455-78E6C8CEA40C}"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(g) S-farnesylation of cysteine's side-chain. (h) </a:t>
            </a:r>
            <a:r>
              <a:rPr lang="en-US" altLang="en-US" i="1" smtClean="0"/>
              <a:t>S</a:t>
            </a:r>
            <a:r>
              <a:rPr lang="en-US" altLang="en-US" smtClean="0"/>
              <a:t>-geranyl-geranylation of cysteine's side-chain. </a:t>
            </a:r>
          </a:p>
        </p:txBody>
      </p:sp>
    </p:spTree>
    <p:extLst>
      <p:ext uri="{BB962C8B-B14F-4D97-AF65-F5344CB8AC3E}">
        <p14:creationId xmlns:p14="http://schemas.microsoft.com/office/powerpoint/2010/main" val="178887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B196389-5A79-4FA3-8FCF-629F0223EF7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23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Some PTM add a specific functional group, like biotin and lipoic acid in pyruvate dehydrogenase.</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a:t>
            </a:r>
            <a:r>
              <a:rPr lang="en-US" altLang="en-US" dirty="0" err="1" smtClean="0"/>
              <a:t>i</a:t>
            </a:r>
            <a:r>
              <a:rPr lang="en-US" altLang="en-US" dirty="0" smtClean="0"/>
              <a:t>) </a:t>
            </a:r>
            <a:r>
              <a:rPr lang="en-US" altLang="en-US" i="1" dirty="0" smtClean="0"/>
              <a:t>N</a:t>
            </a:r>
            <a:r>
              <a:rPr lang="en-US" altLang="en-US" dirty="0" smtClean="0"/>
              <a:t>-carboxy-</a:t>
            </a:r>
            <a:r>
              <a:rPr lang="en-US" altLang="en-US" dirty="0" err="1" smtClean="0"/>
              <a:t>biotinylation</a:t>
            </a:r>
            <a:r>
              <a:rPr lang="en-US" altLang="en-US" dirty="0" smtClean="0"/>
              <a:t> of lysine's side-chain. (j) </a:t>
            </a:r>
            <a:r>
              <a:rPr lang="en-US" altLang="en-US" i="1" dirty="0" smtClean="0"/>
              <a:t>N</a:t>
            </a:r>
            <a:r>
              <a:rPr lang="en-US" altLang="en-US" dirty="0" smtClean="0"/>
              <a:t>-</a:t>
            </a:r>
            <a:r>
              <a:rPr lang="en-US" altLang="en-US" dirty="0" err="1" smtClean="0"/>
              <a:t>lipoatylaion</a:t>
            </a:r>
            <a:r>
              <a:rPr lang="en-US" altLang="en-US" dirty="0" smtClean="0"/>
              <a:t> of lysine's side-chain.</a:t>
            </a:r>
          </a:p>
          <a:p>
            <a:pPr algn="l" rtl="0" eaLnBrk="1" hangingPunct="1">
              <a:defRPr/>
            </a:pPr>
            <a:endParaRPr lang="en-US" altLang="en-US" dirty="0" smtClean="0"/>
          </a:p>
        </p:txBody>
      </p:sp>
    </p:spTree>
    <p:extLst>
      <p:ext uri="{BB962C8B-B14F-4D97-AF65-F5344CB8AC3E}">
        <p14:creationId xmlns:p14="http://schemas.microsoft.com/office/powerpoint/2010/main" val="36983141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E2C715E-F65C-418B-98BC-D2997A07D42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Table 2.7. General mechanisms of PTM's affect on proteins.</a:t>
            </a:r>
            <a:r>
              <a:rPr lang="en-US" altLang="en-US" dirty="0" smtClean="0"/>
              <a:t> </a:t>
            </a:r>
          </a:p>
        </p:txBody>
      </p:sp>
    </p:spTree>
    <p:extLst>
      <p:ext uri="{BB962C8B-B14F-4D97-AF65-F5344CB8AC3E}">
        <p14:creationId xmlns:p14="http://schemas.microsoft.com/office/powerpoint/2010/main" val="26836180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8AC0485-D49E-4DFD-AE83-EA50CE1C668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29800126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9DA470C-CDEE-4B9F-B836-A0E037F27996}" type="slidenum">
              <a:rPr lang="en-US" altLang="en-US" smtClean="0">
                <a:solidFill>
                  <a:srgbClr val="000000"/>
                </a:solidFill>
                <a:ea typeface="Times New Roman (Hebrew)"/>
                <a:cs typeface="Times New Roman (Hebrew)"/>
              </a:rPr>
              <a:pPr algn="l">
                <a:spcBef>
                  <a:spcPct val="0"/>
                </a:spcBef>
              </a:pPr>
              <a:t>74</a:t>
            </a:fld>
            <a:endParaRPr lang="en-US" altLang="en-US" smtClean="0">
              <a:solidFill>
                <a:srgbClr val="000000"/>
              </a:solidFill>
              <a:ea typeface="Times New Roman (Hebrew)"/>
              <a:cs typeface="Times New Roman (Hebrew)"/>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dirty="0" smtClean="0"/>
              <a:t>The change from the native (1dbw,</a:t>
            </a:r>
            <a:r>
              <a:rPr lang="en-US" altLang="en-US" baseline="0" dirty="0" smtClean="0"/>
              <a:t> pink) and phosphorylated (1d5w, blue) forms of the </a:t>
            </a:r>
            <a:r>
              <a:rPr lang="en-US" altLang="en-US" baseline="0" dirty="0" err="1" smtClean="0"/>
              <a:t>FixJ</a:t>
            </a:r>
            <a:r>
              <a:rPr lang="en-US" altLang="en-US" baseline="0" dirty="0" smtClean="0"/>
              <a:t> receiver domain is shown. The change mainly involves movements of two loops (red arrows). The phosphate group (on D54) moves to the left to get away from D11 and D12, as well as to hydrogen bond with T82 (which moves towards it). The appearance of the bulky phosphate group also compels R56 to make way by moving to the left (black arrow).</a:t>
            </a:r>
            <a:endParaRPr lang="en-US" altLang="en-US" dirty="0" smtClean="0"/>
          </a:p>
        </p:txBody>
      </p:sp>
    </p:spTree>
    <p:extLst>
      <p:ext uri="{BB962C8B-B14F-4D97-AF65-F5344CB8AC3E}">
        <p14:creationId xmlns:p14="http://schemas.microsoft.com/office/powerpoint/2010/main" val="331788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9DA470C-CDEE-4B9F-B836-A0E037F27996}" type="slidenum">
              <a:rPr lang="en-US" altLang="en-US" smtClean="0">
                <a:solidFill>
                  <a:srgbClr val="000000"/>
                </a:solidFill>
                <a:ea typeface="Times New Roman (Hebrew)"/>
                <a:cs typeface="Times New Roman (Hebrew)"/>
              </a:rPr>
              <a:pPr algn="l">
                <a:spcBef>
                  <a:spcPct val="0"/>
                </a:spcBef>
              </a:pPr>
              <a:t>75</a:t>
            </a:fld>
            <a:endParaRPr lang="en-US" altLang="en-US" smtClean="0">
              <a:solidFill>
                <a:srgbClr val="000000"/>
              </a:solidFill>
              <a:ea typeface="Times New Roman (Hebrew)"/>
              <a:cs typeface="Times New Roman (Hebrew)"/>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Times New Roman" pitchFamily="18" charset="0"/>
              </a:rPr>
              <a:t>The animation</a:t>
            </a:r>
            <a:r>
              <a:rPr lang="en-US" sz="1200" kern="1200" baseline="0" dirty="0" smtClean="0">
                <a:solidFill>
                  <a:schemeClr val="tx1"/>
                </a:solidFill>
                <a:effectLst/>
                <a:latin typeface="Times New Roman" pitchFamily="18" charset="0"/>
                <a:ea typeface="+mn-ea"/>
                <a:cs typeface="Times New Roman" pitchFamily="18" charset="0"/>
              </a:rPr>
              <a:t> was produced by </a:t>
            </a:r>
            <a:r>
              <a:rPr lang="en-US" sz="1200" kern="1200" baseline="0" dirty="0" err="1" smtClean="0">
                <a:solidFill>
                  <a:schemeClr val="tx1"/>
                </a:solidFill>
                <a:effectLst/>
                <a:latin typeface="Times New Roman" pitchFamily="18" charset="0"/>
                <a:ea typeface="+mn-ea"/>
                <a:cs typeface="Times New Roman" pitchFamily="18" charset="0"/>
              </a:rPr>
              <a:t>intrapolation</a:t>
            </a:r>
            <a:r>
              <a:rPr lang="en-US" sz="1200" kern="1200" baseline="0" dirty="0" smtClean="0">
                <a:solidFill>
                  <a:schemeClr val="tx1"/>
                </a:solidFill>
                <a:effectLst/>
                <a:latin typeface="Times New Roman" pitchFamily="18" charset="0"/>
                <a:ea typeface="+mn-ea"/>
                <a:cs typeface="Times New Roman" pitchFamily="18" charset="0"/>
              </a:rPr>
              <a:t> between the phosphorylated and non-phosphorylated structures.</a:t>
            </a:r>
            <a:endParaRPr lang="en-US" altLang="en-US" dirty="0" smtClean="0"/>
          </a:p>
        </p:txBody>
      </p:sp>
    </p:spTree>
    <p:extLst>
      <p:ext uri="{BB962C8B-B14F-4D97-AF65-F5344CB8AC3E}">
        <p14:creationId xmlns:p14="http://schemas.microsoft.com/office/powerpoint/2010/main" val="2078210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575C21D-E1F6-4E6A-B79F-8A070828C220}"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smtClean="0">
                <a:solidFill>
                  <a:schemeClr val="tx1"/>
                </a:solidFill>
                <a:effectLst/>
                <a:latin typeface="Times New Roman" pitchFamily="18" charset="0"/>
                <a:ea typeface="+mn-ea"/>
                <a:cs typeface="Times New Roman" pitchFamily="18" charset="0"/>
              </a:rPr>
              <a:t>Figure 1.7. The main players in a typical signal transduction cascade.</a:t>
            </a:r>
            <a:r>
              <a:rPr lang="en-US" sz="1200" kern="1200" dirty="0" smtClean="0">
                <a:solidFill>
                  <a:schemeClr val="tx1"/>
                </a:solidFill>
                <a:effectLst/>
                <a:latin typeface="Times New Roman" pitchFamily="18" charset="0"/>
                <a:ea typeface="+mn-ea"/>
                <a:cs typeface="Times New Roman" pitchFamily="18" charset="0"/>
              </a:rPr>
              <a:t> (b) The </a:t>
            </a:r>
            <a:r>
              <a:rPr lang="en-US" sz="1200" kern="1200" dirty="0" err="1" smtClean="0">
                <a:solidFill>
                  <a:schemeClr val="tx1"/>
                </a:solidFill>
                <a:effectLst/>
                <a:latin typeface="Times New Roman" pitchFamily="18" charset="0"/>
                <a:ea typeface="+mn-ea"/>
                <a:cs typeface="Times New Roman" pitchFamily="18" charset="0"/>
              </a:rPr>
              <a:t>cAMP</a:t>
            </a:r>
            <a:r>
              <a:rPr lang="en-US" sz="1200" kern="1200" dirty="0" smtClean="0">
                <a:solidFill>
                  <a:schemeClr val="tx1"/>
                </a:solidFill>
                <a:effectLst/>
                <a:latin typeface="Times New Roman" pitchFamily="18" charset="0"/>
                <a:ea typeface="+mn-ea"/>
                <a:cs typeface="Times New Roman" pitchFamily="18" charset="0"/>
              </a:rPr>
              <a:t>-PKA cascade. Binding of an external chemical messenger (hormone, neurotransmitter, etc.) to a membrane-bound protein receptor induces the activation</a:t>
            </a:r>
            <a:r>
              <a:rPr lang="en-US" sz="1200" b="1" kern="1200" dirty="0" smtClean="0">
                <a:solidFill>
                  <a:schemeClr val="tx1"/>
                </a:solidFill>
                <a:effectLst/>
                <a:latin typeface="Times New Roman" pitchFamily="18" charset="0"/>
                <a:ea typeface="+mn-ea"/>
                <a:cs typeface="Times New Roman" pitchFamily="18" charset="0"/>
              </a:rPr>
              <a:t> </a:t>
            </a:r>
            <a:r>
              <a:rPr lang="en-US" sz="1200" kern="1200" dirty="0" smtClean="0">
                <a:solidFill>
                  <a:schemeClr val="tx1"/>
                </a:solidFill>
                <a:effectLst/>
                <a:latin typeface="Times New Roman" pitchFamily="18" charset="0"/>
                <a:ea typeface="+mn-ea"/>
                <a:cs typeface="Times New Roman" pitchFamily="18" charset="0"/>
              </a:rPr>
              <a:t>of an enzyme called a G-protein, which acts as a transducer. This activation makes one of the protein's subunits detach from the other, bind to the enzyme adenylyl cyclase (AC), and activate it. Activated AC catalyzes the conversion of ATP into cyclic AMP, which acts as an intracellular messenger. It binds to and activates the enzyme amplifier PKA, which in turn phosphorylates a large set of cytoplasmic proteins. The phosphorylated proteins may activate other cellular components, or perform a certain function (that is, they may act as sensors and/or effectors). In any case, this signal transduction eventually leads to changes in the cell's behavior, i.e., to a biological response. </a:t>
            </a:r>
            <a:endParaRPr lang="en-US" altLang="en-US" dirty="0" smtClean="0"/>
          </a:p>
        </p:txBody>
      </p:sp>
    </p:spTree>
    <p:extLst>
      <p:ext uri="{BB962C8B-B14F-4D97-AF65-F5344CB8AC3E}">
        <p14:creationId xmlns:p14="http://schemas.microsoft.com/office/powerpoint/2010/main" val="33839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97BF248-99D3-4091-9DCC-DC73C7D4E6B6}"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198659" name="Rectangle 2"/>
          <p:cNvSpPr>
            <a:spLocks noGrp="1" noRot="1" noChangeAspect="1" noChangeArrowheads="1" noTextEdit="1"/>
          </p:cNvSpPr>
          <p:nvPr>
            <p:ph type="sldImg"/>
          </p:nvPr>
        </p:nvSpPr>
        <p:spPr>
          <a:solidFill>
            <a:srgbClr val="FFFFFF"/>
          </a:solidFill>
          <a:ln/>
        </p:spPr>
      </p:sp>
      <p:sp>
        <p:nvSpPr>
          <p:cNvPr id="198660"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2.24. The helix-loop-helix (HLH) motif. </a:t>
            </a:r>
            <a:r>
              <a:rPr lang="en-US" sz="1200" kern="1200" dirty="0" smtClean="0">
                <a:solidFill>
                  <a:schemeClr val="tx1"/>
                </a:solidFill>
                <a:effectLst/>
                <a:latin typeface="Times New Roman" pitchFamily="18" charset="0"/>
                <a:ea typeface="+mn-ea"/>
                <a:cs typeface="Times New Roman" pitchFamily="18" charset="0"/>
              </a:rPr>
              <a:t>(a) The isolated motif. </a:t>
            </a:r>
            <a:endParaRPr lang="en-US" altLang="en-US" dirty="0" smtClean="0"/>
          </a:p>
        </p:txBody>
      </p:sp>
    </p:spTree>
    <p:extLst>
      <p:ext uri="{BB962C8B-B14F-4D97-AF65-F5344CB8AC3E}">
        <p14:creationId xmlns:p14="http://schemas.microsoft.com/office/powerpoint/2010/main" val="36038527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E3E328D-2FC8-41A8-8381-18588014BA13}" type="slidenum">
              <a:rPr lang="en-US" altLang="en-US" smtClean="0">
                <a:solidFill>
                  <a:srgbClr val="000000"/>
                </a:solidFill>
                <a:ea typeface="Times New Roman (Hebrew)"/>
                <a:cs typeface="Times New Roman (Hebrew)"/>
              </a:rPr>
              <a:pPr algn="l">
                <a:spcBef>
                  <a:spcPct val="0"/>
                </a:spcBef>
              </a:pPr>
              <a:t>77</a:t>
            </a:fld>
            <a:endParaRPr lang="en-US" altLang="en-US" smtClean="0">
              <a:solidFill>
                <a:srgbClr val="000000"/>
              </a:solidFill>
              <a:ea typeface="Times New Roman (Hebrew)"/>
              <a:cs typeface="Times New Roman (Hebrew)"/>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36786037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E3E328D-2FC8-41A8-8381-18588014BA13}" type="slidenum">
              <a:rPr lang="en-US" altLang="en-US" smtClean="0">
                <a:solidFill>
                  <a:srgbClr val="000000"/>
                </a:solidFill>
                <a:ea typeface="Times New Roman (Hebrew)"/>
                <a:cs typeface="Times New Roman (Hebrew)"/>
              </a:rPr>
              <a:pPr algn="l">
                <a:spcBef>
                  <a:spcPct val="0"/>
                </a:spcBef>
              </a:pPr>
              <a:t>78</a:t>
            </a:fld>
            <a:endParaRPr lang="en-US" altLang="en-US" smtClean="0">
              <a:solidFill>
                <a:srgbClr val="000000"/>
              </a:solidFill>
              <a:ea typeface="Times New Roman (Hebrew)"/>
              <a:cs typeface="Times New Roman (Hebrew)"/>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829292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7A37652-55D7-452F-9E82-4558D17C9A4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79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The tumor suppression protein p53 can be either ubiquitinylated (when targeted for degradation) or acetylated (when it should remain active). The acetylation prevents ubiquitinylation.</a:t>
            </a:r>
          </a:p>
        </p:txBody>
      </p:sp>
    </p:spTree>
    <p:extLst>
      <p:ext uri="{BB962C8B-B14F-4D97-AF65-F5344CB8AC3E}">
        <p14:creationId xmlns:p14="http://schemas.microsoft.com/office/powerpoint/2010/main" val="60946844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6AC5A20-A0E2-418E-9D4E-956BEF9B5D9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The alkyl group is often attached to pyrophosphate, which leaves upon bond formation.</a:t>
            </a:r>
          </a:p>
        </p:txBody>
      </p:sp>
    </p:spTree>
    <p:extLst>
      <p:ext uri="{BB962C8B-B14F-4D97-AF65-F5344CB8AC3E}">
        <p14:creationId xmlns:p14="http://schemas.microsoft.com/office/powerpoint/2010/main" val="2572683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561A7F-3BC3-4485-B455-78E6C8CEA40C}"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rtl="0">
              <a:defRPr/>
            </a:pPr>
            <a:r>
              <a:rPr lang="en-US" sz="1200" b="0" dirty="0" smtClean="0">
                <a:effectLst>
                  <a:outerShdw blurRad="38100" dist="38100" dir="2700000" algn="tl">
                    <a:srgbClr val="C0C0C0"/>
                  </a:outerShdw>
                </a:effectLst>
                <a:latin typeface="Times New Roman (Hebrew)" charset="0"/>
              </a:rPr>
              <a:t>1</a:t>
            </a:r>
            <a:r>
              <a:rPr lang="en-US" sz="1200" b="1" dirty="0" smtClean="0">
                <a:effectLst>
                  <a:outerShdw blurRad="38100" dist="38100" dir="2700000" algn="tl">
                    <a:srgbClr val="C0C0C0"/>
                  </a:outerShdw>
                </a:effectLst>
                <a:latin typeface="Times New Roman (Hebrew)" charset="0"/>
              </a:rPr>
              <a:t>) Fatty acyl group (</a:t>
            </a:r>
            <a:r>
              <a:rPr lang="en-US" sz="1200" b="1" dirty="0" err="1" smtClean="0">
                <a:effectLst>
                  <a:outerShdw blurRad="38100" dist="38100" dir="2700000" algn="tl">
                    <a:srgbClr val="C0C0C0"/>
                  </a:outerShdw>
                </a:effectLst>
                <a:latin typeface="Times New Roman (Hebrew)" charset="0"/>
              </a:rPr>
              <a:t>myristate</a:t>
            </a:r>
            <a:r>
              <a:rPr lang="en-US" sz="1200" b="1" dirty="0" smtClean="0">
                <a:effectLst>
                  <a:outerShdw blurRad="38100" dist="38100" dir="2700000" algn="tl">
                    <a:srgbClr val="C0C0C0"/>
                  </a:outerShdw>
                </a:effectLst>
                <a:latin typeface="Times New Roman (Hebrew)" charset="0"/>
              </a:rPr>
              <a:t> or palmitate) </a:t>
            </a:r>
            <a:r>
              <a:rPr lang="en-US" sz="1200" b="0" dirty="0" smtClean="0">
                <a:effectLst>
                  <a:outerShdw blurRad="38100" dist="38100" dir="2700000" algn="tl">
                    <a:srgbClr val="C0C0C0"/>
                  </a:outerShdw>
                </a:effectLst>
                <a:latin typeface="Times New Roman (Hebrew)" charset="0"/>
              </a:rPr>
              <a:t>covalently attached to an </a:t>
            </a:r>
            <a:r>
              <a:rPr lang="en-US" sz="1200" b="1" i="1" dirty="0" smtClean="0">
                <a:effectLst>
                  <a:outerShdw blurRad="38100" dist="38100" dir="2700000" algn="tl">
                    <a:srgbClr val="C0C0C0"/>
                  </a:outerShdw>
                </a:effectLst>
                <a:latin typeface="Times New Roman (Hebrew)" charset="0"/>
              </a:rPr>
              <a:t>N</a:t>
            </a:r>
            <a:r>
              <a:rPr lang="en-US" sz="1200" b="1" dirty="0" smtClean="0">
                <a:effectLst>
                  <a:outerShdw blurRad="38100" dist="38100" dir="2700000" algn="tl">
                    <a:srgbClr val="C0C0C0"/>
                  </a:outerShdw>
                </a:effectLst>
                <a:latin typeface="Times New Roman (Hebrew)" charset="0"/>
              </a:rPr>
              <a:t>-terminal </a:t>
            </a:r>
            <a:r>
              <a:rPr lang="en-US" sz="1200" b="1" dirty="0" smtClean="0">
                <a:solidFill>
                  <a:schemeClr val="accent2"/>
                </a:solidFill>
                <a:effectLst>
                  <a:outerShdw blurRad="38100" dist="38100" dir="2700000" algn="tl">
                    <a:srgbClr val="C0C0C0"/>
                  </a:outerShdw>
                </a:effectLst>
                <a:latin typeface="Times New Roman (Hebrew)" charset="0"/>
              </a:rPr>
              <a:t>glycine of internal cysteine</a:t>
            </a:r>
            <a:r>
              <a:rPr lang="en-US" sz="1200" b="1" baseline="0" dirty="0" smtClean="0">
                <a:solidFill>
                  <a:schemeClr val="accent2"/>
                </a:solidFill>
                <a:effectLst>
                  <a:outerShdw blurRad="38100" dist="38100" dir="2700000" algn="tl">
                    <a:srgbClr val="C0C0C0"/>
                  </a:outerShdw>
                </a:effectLst>
                <a:latin typeface="Times New Roman (Hebrew)" charset="0"/>
              </a:rPr>
              <a:t> (respectively)</a:t>
            </a:r>
            <a:r>
              <a:rPr lang="en-US" sz="1200" b="0" dirty="0" smtClean="0">
                <a:effectLst>
                  <a:outerShdw blurRad="38100" dist="38100" dir="2700000" algn="tl">
                    <a:srgbClr val="C0C0C0"/>
                  </a:outerShdw>
                </a:effectLst>
                <a:latin typeface="Times New Roman (Hebrew)" charset="0"/>
              </a:rPr>
              <a:t>.</a:t>
            </a:r>
          </a:p>
          <a:p>
            <a:pPr algn="just" rtl="0">
              <a:defRPr/>
            </a:pPr>
            <a:r>
              <a:rPr lang="en-US" sz="1200" b="0" dirty="0" smtClean="0">
                <a:effectLst>
                  <a:outerShdw blurRad="38100" dist="38100" dir="2700000" algn="tl">
                    <a:srgbClr val="C0C0C0"/>
                  </a:outerShdw>
                </a:effectLst>
                <a:latin typeface="Times New Roman (Hebrew)" charset="0"/>
              </a:rPr>
              <a:t>2) </a:t>
            </a:r>
            <a:r>
              <a:rPr lang="en-US" sz="1200" b="1" dirty="0" smtClean="0">
                <a:effectLst>
                  <a:outerShdw blurRad="38100" dist="38100" dir="2700000" algn="tl">
                    <a:srgbClr val="C0C0C0"/>
                  </a:outerShdw>
                </a:effectLst>
                <a:latin typeface="Times New Roman (Hebrew)" charset="0"/>
              </a:rPr>
              <a:t>Hydrocarbon </a:t>
            </a:r>
            <a:r>
              <a:rPr lang="en-US" sz="1200" b="1" dirty="0" err="1" smtClean="0">
                <a:effectLst>
                  <a:outerShdw blurRad="38100" dist="38100" dir="2700000" algn="tl">
                    <a:srgbClr val="C0C0C0"/>
                  </a:outerShdw>
                </a:effectLst>
                <a:latin typeface="Times New Roman (Hebrew)" charset="0"/>
              </a:rPr>
              <a:t>prenyl</a:t>
            </a:r>
            <a:r>
              <a:rPr lang="en-US" sz="1200" b="1" dirty="0" smtClean="0">
                <a:effectLst>
                  <a:outerShdw blurRad="38100" dist="38100" dir="2700000" algn="tl">
                    <a:srgbClr val="C0C0C0"/>
                  </a:outerShdw>
                </a:effectLst>
                <a:latin typeface="Times New Roman (Hebrew)" charset="0"/>
              </a:rPr>
              <a:t> chain (farnesyl, geranyl-geranyl)</a:t>
            </a:r>
            <a:r>
              <a:rPr lang="en-US" sz="1200" b="1" baseline="0" dirty="0" smtClean="0">
                <a:effectLst>
                  <a:outerShdw blurRad="38100" dist="38100" dir="2700000" algn="tl">
                    <a:srgbClr val="C0C0C0"/>
                  </a:outerShdw>
                </a:effectLst>
                <a:latin typeface="Times New Roman (Hebrew)" charset="0"/>
              </a:rPr>
              <a:t> </a:t>
            </a:r>
            <a:r>
              <a:rPr lang="en-US" sz="1200" b="0" dirty="0" smtClean="0">
                <a:effectLst>
                  <a:outerShdw blurRad="38100" dist="38100" dir="2700000" algn="tl">
                    <a:srgbClr val="C0C0C0"/>
                  </a:outerShdw>
                </a:effectLst>
                <a:latin typeface="Times New Roman (Hebrew)" charset="0"/>
              </a:rPr>
              <a:t>attached to a </a:t>
            </a:r>
            <a:r>
              <a:rPr lang="en-US" sz="1200" b="1" dirty="0" smtClean="0">
                <a:effectLst>
                  <a:outerShdw blurRad="38100" dist="38100" dir="2700000" algn="tl">
                    <a:srgbClr val="C0C0C0"/>
                  </a:outerShdw>
                </a:effectLst>
                <a:latin typeface="Times New Roman (Hebrew)" charset="0"/>
              </a:rPr>
              <a:t>cysteine</a:t>
            </a:r>
            <a:r>
              <a:rPr lang="en-US" sz="1200" b="0" dirty="0" smtClean="0">
                <a:effectLst>
                  <a:outerShdw blurRad="38100" dist="38100" dir="2700000" algn="tl">
                    <a:srgbClr val="C0C0C0"/>
                  </a:outerShdw>
                </a:effectLst>
                <a:latin typeface="Times New Roman (Hebrew)" charset="0"/>
              </a:rPr>
              <a:t> residue </a:t>
            </a:r>
            <a:r>
              <a:rPr lang="en-US" sz="1200" b="1" dirty="0" smtClean="0">
                <a:effectLst>
                  <a:outerShdw blurRad="38100" dist="38100" dir="2700000" algn="tl">
                    <a:srgbClr val="C0C0C0"/>
                  </a:outerShdw>
                </a:effectLst>
                <a:latin typeface="Times New Roman (Hebrew)" charset="0"/>
              </a:rPr>
              <a:t>at or near the C-terminus</a:t>
            </a:r>
            <a:r>
              <a:rPr lang="en-US" sz="1200" b="0" dirty="0" smtClean="0">
                <a:effectLst>
                  <a:outerShdw blurRad="38100" dist="38100" dir="2700000" algn="tl">
                    <a:srgbClr val="C0C0C0"/>
                  </a:outerShdw>
                </a:effectLst>
                <a:latin typeface="Times New Roman (Hebrew)" charset="0"/>
              </a:rPr>
              <a:t>. </a:t>
            </a:r>
          </a:p>
        </p:txBody>
      </p:sp>
    </p:spTree>
    <p:extLst>
      <p:ext uri="{BB962C8B-B14F-4D97-AF65-F5344CB8AC3E}">
        <p14:creationId xmlns:p14="http://schemas.microsoft.com/office/powerpoint/2010/main" val="21237722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781CD6A-90C9-48D9-A57D-981A4EE680F3}"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4206914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9C20BD9-2DC7-48E4-99E5-956645D4730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34373998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9C20BD9-2DC7-48E4-99E5-956645D4730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Table 2.8.</a:t>
            </a:r>
            <a:r>
              <a:rPr lang="en-US" altLang="en-US" b="1" baseline="0" dirty="0" smtClean="0"/>
              <a:t> </a:t>
            </a:r>
            <a:r>
              <a:rPr lang="en-US" sz="1200" b="1" i="0" kern="1200" dirty="0" smtClean="0">
                <a:solidFill>
                  <a:schemeClr val="tx1"/>
                </a:solidFill>
                <a:effectLst/>
                <a:latin typeface="Times New Roman" pitchFamily="18" charset="0"/>
                <a:ea typeface="+mn-ea"/>
                <a:cs typeface="Times New Roman" pitchFamily="18" charset="0"/>
              </a:rPr>
              <a:t>Cellular and physiological roles of key cationic metals in living organisms.</a:t>
            </a:r>
            <a:r>
              <a:rPr lang="en-US" dirty="0" smtClean="0"/>
              <a:t> </a:t>
            </a:r>
            <a:br>
              <a:rPr lang="en-US" dirty="0" smtClean="0"/>
            </a:br>
            <a:endParaRPr lang="en-US" altLang="en-US" dirty="0" smtClean="0"/>
          </a:p>
        </p:txBody>
      </p:sp>
    </p:spTree>
    <p:extLst>
      <p:ext uri="{BB962C8B-B14F-4D97-AF65-F5344CB8AC3E}">
        <p14:creationId xmlns:p14="http://schemas.microsoft.com/office/powerpoint/2010/main" val="33859649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9C20BD9-2DC7-48E4-99E5-956645D4730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1" dirty="0" smtClean="0"/>
              <a:t>Table 2.8.</a:t>
            </a:r>
            <a:r>
              <a:rPr lang="en-US" altLang="en-US" b="1" baseline="0" dirty="0" smtClean="0"/>
              <a:t> </a:t>
            </a:r>
            <a:r>
              <a:rPr lang="en-US" sz="1200" b="1" i="0" kern="1200" dirty="0" smtClean="0">
                <a:solidFill>
                  <a:schemeClr val="tx1"/>
                </a:solidFill>
                <a:effectLst/>
                <a:latin typeface="Times New Roman" pitchFamily="18" charset="0"/>
                <a:ea typeface="+mn-ea"/>
                <a:cs typeface="Times New Roman" pitchFamily="18" charset="0"/>
              </a:rPr>
              <a:t>Cellular and physiological roles of key cationic metals in living organisms.</a:t>
            </a:r>
            <a:r>
              <a:rPr lang="en-US" dirty="0" smtClean="0"/>
              <a:t> </a:t>
            </a:r>
            <a:br>
              <a:rPr lang="en-US" dirty="0" smtClean="0"/>
            </a:br>
            <a:endParaRPr lang="en-US" altLang="en-US" dirty="0" smtClean="0"/>
          </a:p>
          <a:p>
            <a:pPr algn="l" rtl="0" eaLnBrk="1" hangingPunct="1"/>
            <a:endParaRPr lang="en-US" altLang="en-US" dirty="0" smtClean="0"/>
          </a:p>
        </p:txBody>
      </p:sp>
    </p:spTree>
    <p:extLst>
      <p:ext uri="{BB962C8B-B14F-4D97-AF65-F5344CB8AC3E}">
        <p14:creationId xmlns:p14="http://schemas.microsoft.com/office/powerpoint/2010/main" val="28111166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01888E8-AC85-48C5-923B-D1F41AC154D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smtClean="0"/>
              <a:t>There are also poly-ADP-ribosylations, which occur in eukaryotes, and are involved in cell signaling, DNA repair, gene regulation and apoptosis. They are not carried out by ADP-ribosyltransferases, but rather by Poly-(ADP-ribose) polymerases (PARPs).</a:t>
            </a:r>
          </a:p>
        </p:txBody>
      </p:sp>
    </p:spTree>
    <p:extLst>
      <p:ext uri="{BB962C8B-B14F-4D97-AF65-F5344CB8AC3E}">
        <p14:creationId xmlns:p14="http://schemas.microsoft.com/office/powerpoint/2010/main" val="1156940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F4640FC-00A5-406D-9994-6919833810E9}"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11</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Tx/>
              <a:buChar char="•"/>
            </a:pPr>
            <a:r>
              <a:rPr lang="en-US" altLang="en-US" smtClean="0"/>
              <a:t>The EF-hand motif is </a:t>
            </a:r>
            <a:r>
              <a:rPr lang="en-US" altLang="en-US" smtClean="0">
                <a:latin typeface="Arial" panose="020B0604020202020204" pitchFamily="34" charset="0"/>
                <a:cs typeface="Arial" panose="020B0604020202020204" pitchFamily="34" charset="0"/>
              </a:rPr>
              <a:t>found in small proteins (e.g. calmodulin), or within the domains of larger proteins (e.g. myosin or calpain)</a:t>
            </a:r>
          </a:p>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12652744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06E6D54-1962-46A8-AAAE-65A27ADCEBE3}" type="slidenum">
              <a:rPr lang="en-US" altLang="en-US" smtClean="0">
                <a:solidFill>
                  <a:srgbClr val="000000"/>
                </a:solidFill>
                <a:ea typeface="Times New Roman (Hebrew)"/>
                <a:cs typeface="Times New Roman (Hebrew)"/>
              </a:rPr>
              <a:pPr algn="l">
                <a:spcBef>
                  <a:spcPct val="0"/>
                </a:spcBef>
              </a:pPr>
              <a:t>87</a:t>
            </a:fld>
            <a:endParaRPr lang="en-US" altLang="en-US" smtClean="0">
              <a:solidFill>
                <a:srgbClr val="000000"/>
              </a:solidFill>
              <a:ea typeface="Times New Roman (Hebrew)"/>
              <a:cs typeface="Times New Roman (Hebrew)"/>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6285900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BB4CE02-4F22-4EFB-A3FF-D8F4443B6EE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88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Table 2.9. Some of the bacterial toxins using ADP-</a:t>
            </a:r>
            <a:r>
              <a:rPr lang="en-US" sz="1200" b="1" kern="1200" dirty="0" err="1" smtClean="0">
                <a:solidFill>
                  <a:schemeClr val="tx1"/>
                </a:solidFill>
                <a:effectLst/>
                <a:latin typeface="Times New Roman" pitchFamily="18" charset="0"/>
                <a:ea typeface="+mn-ea"/>
                <a:cs typeface="Times New Roman" pitchFamily="18" charset="0"/>
              </a:rPr>
              <a:t>ribosylation</a:t>
            </a:r>
            <a:r>
              <a:rPr lang="en-US" sz="1200" b="1" kern="1200" dirty="0" smtClean="0">
                <a:solidFill>
                  <a:schemeClr val="tx1"/>
                </a:solidFill>
                <a:effectLst/>
                <a:latin typeface="Times New Roman" pitchFamily="18" charset="0"/>
                <a:ea typeface="+mn-ea"/>
                <a:cs typeface="Times New Roman" pitchFamily="18" charset="0"/>
              </a:rPr>
              <a:t> on host proteins.</a:t>
            </a:r>
            <a:endParaRPr lang="en-US" altLang="en-US" dirty="0" smtClean="0"/>
          </a:p>
        </p:txBody>
      </p:sp>
    </p:spTree>
    <p:extLst>
      <p:ext uri="{BB962C8B-B14F-4D97-AF65-F5344CB8AC3E}">
        <p14:creationId xmlns:p14="http://schemas.microsoft.com/office/powerpoint/2010/main" val="42685650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695F16F-7F5D-489E-BF78-D6F9AC08962B}"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5875" name="Rectangle 2"/>
          <p:cNvSpPr>
            <a:spLocks noGrp="1" noRot="1" noChangeAspect="1" noChangeArrowheads="1" noTextEdit="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b="1" dirty="0" smtClean="0"/>
              <a:t>Figure 2.22. Globular vs. fibrous proteins. </a:t>
            </a:r>
            <a:r>
              <a:rPr lang="en-US" altLang="en-US" dirty="0" smtClean="0"/>
              <a:t>The former is represented in the figure by the enzyme carbonic anhydrase (PDB entry 1ray), and the latter is represented by the structural protein collagen (PDB entry 1bkv). </a:t>
            </a:r>
          </a:p>
        </p:txBody>
      </p:sp>
    </p:spTree>
    <p:extLst>
      <p:ext uri="{BB962C8B-B14F-4D97-AF65-F5344CB8AC3E}">
        <p14:creationId xmlns:p14="http://schemas.microsoft.com/office/powerpoint/2010/main" val="11652525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We will focus on the first two roles.</a:t>
            </a:r>
          </a:p>
          <a:p>
            <a:pPr marL="171450" indent="-171450" algn="l" rtl="0">
              <a:buFontTx/>
              <a:buChar char="•"/>
            </a:pPr>
            <a:r>
              <a:rPr lang="en-US" altLang="en-US" smtClean="0"/>
              <a:t>The mechanical protection provided by fibrous proteins is especially important in cells that are exposed to this type of mechanical stress, including the intestinal and skin epithelia, as well as the oral mucosa, cornea, and muscle.</a:t>
            </a:r>
          </a:p>
        </p:txBody>
      </p:sp>
      <p:sp>
        <p:nvSpPr>
          <p:cNvPr id="337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742950" indent="-28575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11430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6002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2057400" indent="-228600">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fld id="{3DA203A6-79CF-43B4-97E0-B862520A1074}" type="slidenum">
              <a:rPr lang="en-US" altLang="en-US" sz="1200" smtClean="0">
                <a:solidFill>
                  <a:srgbClr val="000000"/>
                </a:solidFill>
                <a:cs typeface="Times New Roman" panose="02020603050405020304" pitchFamily="18" charset="0"/>
              </a:rPr>
              <a:pPr/>
              <a:t>91</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2454780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BC0BF15-4604-457E-9AC4-E821D209F737}"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39971" name="Rectangle 2"/>
          <p:cNvSpPr>
            <a:spLocks noGrp="1" noRot="1" noChangeAspect="1" noChangeArrowheads="1" noTextEdit="1"/>
          </p:cNvSpPr>
          <p:nvPr>
            <p:ph type="sldImg"/>
          </p:nvPr>
        </p:nvSpPr>
        <p:spPr>
          <a:solidFill>
            <a:srgbClr val="FFFFFF"/>
          </a:solidFill>
          <a:ln/>
        </p:spPr>
      </p:sp>
      <p:sp>
        <p:nvSpPr>
          <p:cNvPr id="339972"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b="1" smtClean="0"/>
              <a:t>Figure 2.48. Connectivity of the extracellular matrix and intracellular elements.</a:t>
            </a:r>
            <a:r>
              <a:rPr lang="en-US" altLang="en-US" smtClean="0"/>
              <a:t> The figure shows the continuous protein network starting from collagen and fibronectin fibers outside the cell, to membrane-crossing elements such as integrins, to intracellular elements like actin- and intermediate-filaments of the cytoskeleton, and finally to elements inside the cell nucleus, such as lamins.</a:t>
            </a:r>
          </a:p>
        </p:txBody>
      </p:sp>
    </p:spTree>
    <p:extLst>
      <p:ext uri="{BB962C8B-B14F-4D97-AF65-F5344CB8AC3E}">
        <p14:creationId xmlns:p14="http://schemas.microsoft.com/office/powerpoint/2010/main" val="18346222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7BF97FC-ED83-47CF-96F7-1F16F6020198}"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93</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42019" name="Rectangle 2"/>
          <p:cNvSpPr>
            <a:spLocks noGrp="1" noRot="1" noChangeAspect="1" noChangeArrowheads="1" noTextEdit="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b="1" smtClean="0"/>
              <a:t>Figure 2.42. Constituents of the cytoskeleton.</a:t>
            </a:r>
            <a:r>
              <a:rPr lang="en-US" altLang="en-US" smtClean="0"/>
              <a:t> The figure depicts the three types of cytoskeletal fibers, and their assembly from the basic units. (a) Microﬁlaments made of F-actin. Although F-actin forms structural fibers, it is a globular protein (see section </a:t>
            </a:r>
            <a:r>
              <a:rPr lang="en-US" altLang="en-US" i="1" smtClean="0"/>
              <a:t>2.2</a:t>
            </a:r>
            <a:r>
              <a:rPr lang="en-US" altLang="en-US" smtClean="0"/>
              <a:t> in the main-text for details). The fiber is dynamic; each of the F-actin monomers, depicted as spheres, can join the fiber from its (+) side or depart from it at the (-) side. (c) Microtubules made of α/β-tubulin. As F-actin, tubulin is also a globular protein. The orange lines delineate the α and β tubulin arrangements transversely to the fiber's axis. The image on the right shows the microtubule fiber from an angle perpendicular to the left image. </a:t>
            </a:r>
          </a:p>
          <a:p>
            <a:pPr algn="l" rtl="0" eaLnBrk="1" hangingPunct="1"/>
            <a:endParaRPr lang="en-US" altLang="en-US" smtClean="0"/>
          </a:p>
        </p:txBody>
      </p:sp>
    </p:spTree>
    <p:extLst>
      <p:ext uri="{BB962C8B-B14F-4D97-AF65-F5344CB8AC3E}">
        <p14:creationId xmlns:p14="http://schemas.microsoft.com/office/powerpoint/2010/main" val="32808995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5A08447-8F85-400F-B729-175E02BB370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94</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44067" name="Rectangle 2"/>
          <p:cNvSpPr>
            <a:spLocks noGrp="1" noRot="1" noChangeAspect="1" noChangeArrowheads="1" noTextEdit="1"/>
          </p:cNvSpPr>
          <p:nvPr>
            <p:ph type="sldImg"/>
          </p:nvPr>
        </p:nvSpPr>
        <p:spPr>
          <a:solidFill>
            <a:srgbClr val="FFFFFF"/>
          </a:solidFill>
          <a:ln/>
        </p:spPr>
      </p:sp>
      <p:sp>
        <p:nvSpPr>
          <p:cNvPr id="11268"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 typeface="Arial" panose="020B0604020202020204" pitchFamily="34" charset="0"/>
              <a:buChar char="•"/>
              <a:defRPr/>
            </a:pPr>
            <a:r>
              <a:rPr lang="en-US" altLang="en-US" dirty="0" smtClean="0"/>
              <a:t>Epithelia are tissues that line organs. They include organized lines and columns of tightly packed cells.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Left: Figure 2.42. </a:t>
            </a:r>
            <a:r>
              <a:rPr lang="en-US" altLang="en-US" dirty="0" smtClean="0"/>
              <a:t>(b) Intermediate ﬁlaments made of α-keratin. In contrast to F-actin, α-keratin (shown as elongated blue line) is a fibrous protein. As a result, it oligomerizes sideways to create a super-secondary (dimeric) structure called 'coiled-coil'. Two such dimers can align head-to-tail to form a tetrameric structure, assemble along a single axis to form a 'protofilament'. Finally, a number of protofilaments may join in a parallel formation to create a filament. </a:t>
            </a:r>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Right: Figure 2.44. Keratin intermediate filaments.</a:t>
            </a:r>
            <a:r>
              <a:rPr lang="en-US" sz="1200" kern="1200" dirty="0" smtClean="0">
                <a:solidFill>
                  <a:schemeClr val="tx1"/>
                </a:solidFill>
                <a:effectLst/>
                <a:latin typeface="Times New Roman" pitchFamily="18" charset="0"/>
                <a:ea typeface="+mn-ea"/>
                <a:cs typeface="Times New Roman" pitchFamily="18" charset="0"/>
              </a:rPr>
              <a:t> (a) Fluorescence scanning laser confocal microscopy of keratin intermediate filaments in epithelial cells. The keratin intermediate filament constitutes most of the red stain in the image, whereas nuclear DNA is colored in green. The image is taken from </a:t>
            </a:r>
            <a:r>
              <a:rPr lang="en-US" sz="1200" kern="1200" baseline="30000" dirty="0" smtClean="0">
                <a:solidFill>
                  <a:schemeClr val="tx1"/>
                </a:solidFill>
                <a:effectLst/>
                <a:latin typeface="Times New Roman" pitchFamily="18" charset="0"/>
                <a:ea typeface="+mn-ea"/>
                <a:cs typeface="Times New Roman" pitchFamily="18" charset="0"/>
              </a:rPr>
              <a:t>[552]</a:t>
            </a:r>
            <a:r>
              <a:rPr lang="en-US" sz="1200" kern="1200" dirty="0" smtClean="0">
                <a:solidFill>
                  <a:schemeClr val="tx1"/>
                </a:solidFill>
                <a:effectLst/>
                <a:latin typeface="Times New Roman" pitchFamily="18" charset="0"/>
                <a:ea typeface="+mn-ea"/>
                <a:cs typeface="Times New Roman" pitchFamily="18" charset="0"/>
              </a:rPr>
              <a:t>.</a:t>
            </a:r>
            <a:endParaRPr lang="en-US" altLang="en-US" dirty="0" smtClean="0"/>
          </a:p>
        </p:txBody>
      </p:sp>
    </p:spTree>
    <p:extLst>
      <p:ext uri="{BB962C8B-B14F-4D97-AF65-F5344CB8AC3E}">
        <p14:creationId xmlns:p14="http://schemas.microsoft.com/office/powerpoint/2010/main" val="35562189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B3A0133-CDEB-4175-B5E3-A5F3706ED49E}"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95</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46115" name="Rectangle 2"/>
          <p:cNvSpPr>
            <a:spLocks noGrp="1" noRot="1" noChangeAspect="1" noChangeArrowheads="1" noTextEdit="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 typeface="Arial" panose="020B0604020202020204" pitchFamily="34" charset="0"/>
              <a:buChar char="•"/>
              <a:defRPr/>
            </a:pPr>
            <a:r>
              <a:rPr lang="en-US" altLang="en-US" dirty="0" smtClean="0"/>
              <a:t>The </a:t>
            </a:r>
            <a:r>
              <a:rPr lang="en-US" dirty="0" smtClean="0"/>
              <a:t>innermost layer of skin epidermis is composed of keratinocytes. Some of these cells differentiate while physically moving towards the external side of the epidermis, creating the other four layers of cells (from inside to outside) that differ in their degree of differentiation, metabolic activity, and amount of keratin. The differentiation process involves the disappearance of the nucleus and organelles, increase in keratin content, and the abolishing of metabolic activity. It ends after 26-42 days, with the activation of programmed cell death (apoptosis). At this stage, the dead cells are full of keratin and reside at the outermost layer of the skin. This layer is highly efficient in protecting the inner layers against physical attrition, and as a barrier preventing the penetration of water and chemical/biological agents into the tissue. </a:t>
            </a:r>
            <a:endParaRPr lang="en-US" altLang="en-US" dirty="0" smtClean="0"/>
          </a:p>
          <a:p>
            <a:pPr algn="l" rtl="0" eaLnBrk="1" hangingPunct="1">
              <a:defRPr/>
            </a:pPr>
            <a:endParaRPr lang="en-US" altLang="en-US" b="1" dirty="0" smtClean="0"/>
          </a:p>
          <a:p>
            <a:pPr algn="l" rtl="0" eaLnBrk="1" hangingPunct="1">
              <a:defRPr/>
            </a:pPr>
            <a:r>
              <a:rPr lang="en-US" altLang="en-US" b="1" dirty="0" smtClean="0"/>
              <a:t>Figure 2.44. Keratin intermediate-filaments.</a:t>
            </a:r>
            <a:r>
              <a:rPr lang="en-US" altLang="en-US" dirty="0" smtClean="0"/>
              <a:t> (b) The structure of skin. The entire structure is shown on the left. A blow up of the epidermal layer is shown on the right, along with the major protein-based structures. </a:t>
            </a:r>
          </a:p>
        </p:txBody>
      </p:sp>
    </p:spTree>
    <p:extLst>
      <p:ext uri="{BB962C8B-B14F-4D97-AF65-F5344CB8AC3E}">
        <p14:creationId xmlns:p14="http://schemas.microsoft.com/office/powerpoint/2010/main" val="24171244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EBECAAE-F1B5-43E4-97E1-71B41F6D20AF}"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96</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48163"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Connective tissues support, connect, or separate different types of tissues and organs in the body. The ECM constitutes most of the volume of connective tissues, with the cells sparsely checkered in it.  All connective tissues include fibers, ground substance and cells (except blood and lymph that lack fibers).</a:t>
            </a:r>
          </a:p>
          <a:p>
            <a:pPr algn="l" rtl="0" eaLnBrk="1" hangingPunct="1">
              <a:defRPr/>
            </a:pPr>
            <a:endParaRPr lang="en-US" dirty="0" smtClean="0"/>
          </a:p>
          <a:p>
            <a:pPr algn="l" rtl="0" eaLnBrk="1" hangingPunct="1">
              <a:defRPr/>
            </a:pPr>
            <a:r>
              <a:rPr lang="en-US" b="1" dirty="0" smtClean="0"/>
              <a:t>Figure 1-9 Types of animal tissues.</a:t>
            </a:r>
            <a:r>
              <a:rPr lang="en-US" dirty="0" smtClean="0"/>
              <a:t> (a) Connective tissue. A longitudinal section of skin tissue. Beneath the epithelium is the thick connective tissue (dermis), which includes fibroblasts (ECM-synthesizing cells), protein fibers, and other components. </a:t>
            </a:r>
            <a:br>
              <a:rPr lang="en-US" dirty="0" smtClean="0"/>
            </a:br>
            <a:endParaRPr lang="en-US" altLang="en-US" dirty="0" smtClean="0"/>
          </a:p>
        </p:txBody>
      </p:sp>
    </p:spTree>
    <p:extLst>
      <p:ext uri="{BB962C8B-B14F-4D97-AF65-F5344CB8AC3E}">
        <p14:creationId xmlns:p14="http://schemas.microsoft.com/office/powerpoint/2010/main" val="42407089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2CEF8A9-F4B8-4CF1-B3B8-29551B5AAE8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97</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2.48. Connectivity of the extracellular matrix and intracellular elements.</a:t>
            </a:r>
            <a:r>
              <a:rPr lang="en-US" altLang="en-US" smtClean="0"/>
              <a:t> The figure shows the continuous protein network starting from collagen and fibronectin fibers outside the cell, to membrane-crossing elements such as integrins, to intracellular elements like actin- and intermediate-filaments of the cytoskeleton, and finally to elements inside the cell nucleus, such as lamins.</a:t>
            </a:r>
          </a:p>
        </p:txBody>
      </p:sp>
    </p:spTree>
    <p:extLst>
      <p:ext uri="{BB962C8B-B14F-4D97-AF65-F5344CB8AC3E}">
        <p14:creationId xmlns:p14="http://schemas.microsoft.com/office/powerpoint/2010/main" val="3030239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BF885B9-7778-44BD-88BC-8E6BC57FE10A}"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12</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2.24. The helix-loop-helix (HLH) motif. </a:t>
            </a:r>
            <a:r>
              <a:rPr lang="en-US" sz="1200" kern="1200" dirty="0" smtClean="0">
                <a:solidFill>
                  <a:schemeClr val="tx1"/>
                </a:solidFill>
                <a:effectLst/>
                <a:latin typeface="Times New Roman" pitchFamily="18" charset="0"/>
                <a:ea typeface="+mn-ea"/>
                <a:cs typeface="Times New Roman" pitchFamily="18" charset="0"/>
              </a:rPr>
              <a:t>(a) The isolated motif. (b) The HLH motif as part of the EF-hand structure (adapted from </a:t>
            </a:r>
            <a:r>
              <a:rPr lang="he-IL" sz="1200" kern="1200" baseline="30000" dirty="0" smtClean="0">
                <a:solidFill>
                  <a:schemeClr val="tx1"/>
                </a:solidFill>
                <a:effectLst/>
                <a:latin typeface="Times New Roman" pitchFamily="18" charset="0"/>
                <a:ea typeface="+mn-ea"/>
                <a:cs typeface="Times New Roman" pitchFamily="18" charset="0"/>
              </a:rPr>
              <a:t>[284]</a:t>
            </a:r>
            <a:r>
              <a:rPr lang="en-US" sz="1200" kern="1200" dirty="0" smtClean="0">
                <a:solidFill>
                  <a:schemeClr val="tx1"/>
                </a:solidFill>
                <a:effectLst/>
                <a:latin typeface="Times New Roman" pitchFamily="18" charset="0"/>
                <a:ea typeface="+mn-ea"/>
                <a:cs typeface="Times New Roman" pitchFamily="18" charset="0"/>
              </a:rPr>
              <a:t>). The figure on the left demonstrates the 'hand' analogy of the motif, whereas the figure on the right shows the calcium binding residues. </a:t>
            </a:r>
            <a:endParaRPr lang="en-US" altLang="en-US" dirty="0" smtClean="0"/>
          </a:p>
        </p:txBody>
      </p:sp>
    </p:spTree>
    <p:extLst>
      <p:ext uri="{BB962C8B-B14F-4D97-AF65-F5344CB8AC3E}">
        <p14:creationId xmlns:p14="http://schemas.microsoft.com/office/powerpoint/2010/main" val="40625664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93EEFB9-1426-4183-979A-7EA0A064E3A5}"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98</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Table 2.10. Types of extracellular (ECM) proteins and their functions.</a:t>
            </a:r>
            <a:r>
              <a:rPr lang="en-US" altLang="en-US" smtClean="0"/>
              <a:t> ECM: extracellular matrix.</a:t>
            </a:r>
          </a:p>
          <a:p>
            <a:pPr algn="l" rtl="0" eaLnBrk="1" hangingPunct="1"/>
            <a:endParaRPr lang="en-US" altLang="en-US" smtClean="0"/>
          </a:p>
        </p:txBody>
      </p:sp>
    </p:spTree>
    <p:extLst>
      <p:ext uri="{BB962C8B-B14F-4D97-AF65-F5344CB8AC3E}">
        <p14:creationId xmlns:p14="http://schemas.microsoft.com/office/powerpoint/2010/main" val="6682649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ED55F37-3DFF-4D7C-A782-FDEC10ADF802}"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99</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60451"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The link between microfilaments and the ECM leads to integrin clustering in one area of the membrane and activation of tyrosine kinases in that area.</a:t>
            </a:r>
          </a:p>
          <a:p>
            <a:pPr marL="171450" indent="-171450" algn="l" rtl="0" eaLnBrk="1" hangingPunct="1">
              <a:buFont typeface="Arial" panose="020B0604020202020204" pitchFamily="34" charset="0"/>
              <a:buChar char="•"/>
              <a:defRPr/>
            </a:pPr>
            <a:r>
              <a:rPr lang="en-US" dirty="0" smtClean="0"/>
              <a:t>Cell-ECM interactions affect significantly the shape, proliferation, differentiation, and even death of the former </a:t>
            </a:r>
            <a:endParaRPr lang="en-US" altLang="en-US" dirty="0" smtClean="0"/>
          </a:p>
          <a:p>
            <a:pPr algn="l" rtl="0" eaLnBrk="1" hangingPunct="1">
              <a:defRPr/>
            </a:pPr>
            <a:endParaRPr lang="en-US" altLang="en-US" b="1" dirty="0" smtClean="0"/>
          </a:p>
          <a:p>
            <a:pPr algn="l" rtl="0" eaLnBrk="1" hangingPunct="1">
              <a:defRPr/>
            </a:pPr>
            <a:r>
              <a:rPr lang="en-US" altLang="en-US" b="1" dirty="0" smtClean="0"/>
              <a:t>Figure 2.48 Connectivity of the extracellular matrix and intracellular elements.</a:t>
            </a:r>
            <a:r>
              <a:rPr lang="en-US" altLang="en-US" dirty="0" smtClean="0"/>
              <a:t> The figure shows the continuous protein network starting from collagen and fibronectin fibers outside the cell, to membrane-crossing elements such as </a:t>
            </a:r>
            <a:r>
              <a:rPr lang="en-US" altLang="en-US" dirty="0" err="1" smtClean="0"/>
              <a:t>integrins</a:t>
            </a:r>
            <a:r>
              <a:rPr lang="en-US" altLang="en-US" dirty="0" smtClean="0"/>
              <a:t>, to intracellular elements like actin- and intermediate-filaments of the cytoskeleton, and finally to elements inside the cell nucleus, such as </a:t>
            </a:r>
            <a:r>
              <a:rPr lang="en-US" altLang="en-US" dirty="0" err="1" smtClean="0"/>
              <a:t>lamins</a:t>
            </a:r>
            <a:r>
              <a:rPr lang="en-US" altLang="en-US" dirty="0" smtClean="0"/>
              <a:t>.</a:t>
            </a:r>
          </a:p>
        </p:txBody>
      </p:sp>
    </p:spTree>
    <p:extLst>
      <p:ext uri="{BB962C8B-B14F-4D97-AF65-F5344CB8AC3E}">
        <p14:creationId xmlns:p14="http://schemas.microsoft.com/office/powerpoint/2010/main" val="27891000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670BA0E9-ABCE-4F61-9F97-4E61EEA808CD}" type="slidenum">
              <a:rPr lang="en-US" altLang="en-US" smtClean="0">
                <a:solidFill>
                  <a:srgbClr val="000000"/>
                </a:solidFill>
                <a:ea typeface="Times New Roman (Hebrew)" panose="02020603050405020304" pitchFamily="18" charset="0"/>
                <a:cs typeface="Times New Roman (Hebrew)" panose="02020603050405020304" pitchFamily="18" charset="0"/>
              </a:rPr>
              <a:pPr algn="l">
                <a:spcBef>
                  <a:spcPct val="0"/>
                </a:spcBef>
              </a:pPr>
              <a:t>100</a:t>
            </a:fld>
            <a:endParaRPr lang="en-US" altLang="en-US" smtClean="0">
              <a:solidFill>
                <a:srgbClr val="000000"/>
              </a:solidFill>
              <a:ea typeface="Times New Roman (Hebrew)" panose="02020603050405020304" pitchFamily="18" charset="0"/>
              <a:cs typeface="Times New Roman (Hebrew)" panose="02020603050405020304" pitchFamily="18" charset="0"/>
            </a:endParaRPr>
          </a:p>
        </p:txBody>
      </p:sp>
      <p:sp>
        <p:nvSpPr>
          <p:cNvPr id="36249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In contrast to globular proteins, which need to be soluble in order to create transient contacts with other molecules without forming aggregates, fibrous proteins act mainly as building blocks for large stable structures, which does not require water solubility. </a:t>
            </a:r>
          </a:p>
          <a:p>
            <a:pPr marL="171450" indent="-171450" algn="l" rtl="0" eaLnBrk="1" hangingPunct="1">
              <a:buFont typeface="Arial" panose="020B0604020202020204" pitchFamily="34" charset="0"/>
              <a:buChar char="•"/>
              <a:defRPr/>
            </a:pPr>
            <a:r>
              <a:rPr lang="en-US" dirty="0" smtClean="0"/>
              <a:t>The complex tertiary structure characterizing globular proteins is usually absent in fibrous proteins, since the sophistication it confers to the protein is not needed. </a:t>
            </a:r>
          </a:p>
          <a:p>
            <a:pPr marL="171450" indent="-171450" algn="l" rtl="0" eaLnBrk="1" hangingPunct="1">
              <a:buFont typeface="Arial" panose="020B0604020202020204" pitchFamily="34" charset="0"/>
              <a:buChar char="•"/>
              <a:defRPr/>
            </a:pPr>
            <a:r>
              <a:rPr lang="en-US" dirty="0" smtClean="0"/>
              <a:t>Silk fibroin is composed of β sheets bound to each other via flexible linkers.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2.50. Super-secondary structure in fiber-forming proteins. </a:t>
            </a:r>
            <a:r>
              <a:rPr lang="en-US" altLang="en-US" dirty="0" smtClean="0"/>
              <a:t>(a) The coiled-coil structure of α-keratin. (b) The triple helix structure of collagen. (c) The complex β-structure of spider silk-forming protein from </a:t>
            </a:r>
            <a:r>
              <a:rPr lang="en-US" altLang="en-US" i="1" dirty="0" err="1" smtClean="0"/>
              <a:t>Nephila</a:t>
            </a:r>
            <a:r>
              <a:rPr lang="en-US" altLang="en-US" i="1" dirty="0" smtClean="0"/>
              <a:t> </a:t>
            </a:r>
            <a:r>
              <a:rPr lang="en-US" altLang="en-US" i="1" dirty="0" err="1" smtClean="0"/>
              <a:t>clavipes</a:t>
            </a:r>
            <a:r>
              <a:rPr lang="en-US" altLang="en-US" dirty="0" smtClean="0"/>
              <a:t>.</a:t>
            </a:r>
            <a:r>
              <a:rPr lang="en-US" altLang="en-US" b="1" dirty="0" smtClean="0"/>
              <a:t> </a:t>
            </a:r>
            <a:r>
              <a:rPr lang="en-US" altLang="en-US" dirty="0" smtClean="0"/>
              <a:t>A model of both relax and extended forms of the protein are shown. </a:t>
            </a:r>
          </a:p>
          <a:p>
            <a:pPr algn="l" rtl="0" eaLnBrk="1" hangingPunct="1">
              <a:defRPr/>
            </a:pPr>
            <a:endParaRPr lang="en-US" altLang="en-US" dirty="0" smtClean="0"/>
          </a:p>
        </p:txBody>
      </p:sp>
    </p:spTree>
    <p:extLst>
      <p:ext uri="{BB962C8B-B14F-4D97-AF65-F5344CB8AC3E}">
        <p14:creationId xmlns:p14="http://schemas.microsoft.com/office/powerpoint/2010/main" val="26764059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1" kern="1200" dirty="0" smtClean="0">
                <a:solidFill>
                  <a:schemeClr val="tx1"/>
                </a:solidFill>
                <a:effectLst/>
                <a:latin typeface="Times New Roman" pitchFamily="18" charset="0"/>
                <a:ea typeface="+mn-ea"/>
                <a:cs typeface="Times New Roman" pitchFamily="18" charset="0"/>
              </a:rPr>
              <a:t>Figure 2.44. Keratin intermediate filaments.</a:t>
            </a:r>
            <a:r>
              <a:rPr lang="en-US" sz="1200" kern="1200" dirty="0" smtClean="0">
                <a:solidFill>
                  <a:schemeClr val="tx1"/>
                </a:solidFill>
                <a:effectLst/>
                <a:latin typeface="Times New Roman" pitchFamily="18" charset="0"/>
                <a:ea typeface="+mn-ea"/>
                <a:cs typeface="Times New Roman" pitchFamily="18" charset="0"/>
              </a:rPr>
              <a:t> (a) Fluorescence scanning laser confocal microscopy of keratin intermediate filaments in epithelial cells. The keratin intermediate filament constitutes most of the red stain in the image, whereas nuclear DNA is colored in green. The image is taken from </a:t>
            </a:r>
            <a:r>
              <a:rPr lang="en-US" sz="1200" kern="1200" baseline="30000" dirty="0" smtClean="0">
                <a:solidFill>
                  <a:schemeClr val="tx1"/>
                </a:solidFill>
                <a:effectLst/>
                <a:latin typeface="Times New Roman" pitchFamily="18" charset="0"/>
                <a:ea typeface="+mn-ea"/>
                <a:cs typeface="Times New Roman" pitchFamily="18" charset="0"/>
              </a:rPr>
              <a:t>[552]</a:t>
            </a:r>
            <a:r>
              <a:rPr lang="en-US" sz="1200" kern="1200" dirty="0" smtClean="0">
                <a:solidFill>
                  <a:schemeClr val="tx1"/>
                </a:solidFill>
                <a:effectLst/>
                <a:latin typeface="Times New Roman" pitchFamily="18" charset="0"/>
                <a:ea typeface="+mn-ea"/>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pPr>
              <a:defRPr/>
            </a:pPr>
            <a:fld id="{395993E1-A8B5-4E19-8003-594D230A6864}" type="slidenum">
              <a:rPr lang="en-US" altLang="en-US" smtClean="0"/>
              <a:pPr>
                <a:defRPr/>
              </a:pPr>
              <a:t>101</a:t>
            </a:fld>
            <a:endParaRPr lang="en-US" altLang="en-US"/>
          </a:p>
        </p:txBody>
      </p:sp>
    </p:spTree>
    <p:extLst>
      <p:ext uri="{BB962C8B-B14F-4D97-AF65-F5344CB8AC3E}">
        <p14:creationId xmlns:p14="http://schemas.microsoft.com/office/powerpoint/2010/main" val="8722515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FAA63B0-ED90-4636-917F-E745718FEAC1}" type="slidenum">
              <a:rPr lang="en-US" altLang="en-US" smtClean="0">
                <a:solidFill>
                  <a:srgbClr val="000000"/>
                </a:solidFill>
                <a:ea typeface="Times New Roman (Hebrew)"/>
                <a:cs typeface="Times New Roman (Hebrew)"/>
              </a:rPr>
              <a:pPr algn="l">
                <a:spcBef>
                  <a:spcPct val="0"/>
                </a:spcBef>
              </a:pPr>
              <a:t>102</a:t>
            </a:fld>
            <a:endParaRPr lang="en-US" altLang="en-US" smtClean="0">
              <a:solidFill>
                <a:srgbClr val="000000"/>
              </a:solidFill>
              <a:ea typeface="Times New Roman (Hebrew)"/>
              <a:cs typeface="Times New Roman (Hebrew)"/>
            </a:endParaRPr>
          </a:p>
        </p:txBody>
      </p:sp>
      <p:sp>
        <p:nvSpPr>
          <p:cNvPr id="268291"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leucine zipper in the dimerization domain of the transcriptional activator GCN4 (also coiled-coil) is used here since there is no available keratin structure. </a:t>
            </a:r>
          </a:p>
          <a:p>
            <a:pPr marL="171450" indent="-171450" algn="l" rtl="0" eaLnBrk="1" hangingPunct="1">
              <a:buFont typeface="Arial" panose="020B0604020202020204" pitchFamily="34" charset="0"/>
              <a:buChar char="•"/>
              <a:defRPr/>
            </a:pPr>
            <a:r>
              <a:rPr lang="en-US" dirty="0" smtClean="0"/>
              <a:t>The coiled-coil is one of the commonest structural arrangements in proteins, promoting dimerization of proteins and domains.</a:t>
            </a:r>
          </a:p>
          <a:p>
            <a:pPr marL="171450" indent="-171450" algn="l" rtl="0" eaLnBrk="1" hangingPunct="1">
              <a:buFont typeface="Arial" panose="020B0604020202020204" pitchFamily="34" charset="0"/>
              <a:buChar char="•"/>
              <a:defRPr/>
            </a:pPr>
            <a:endParaRPr lang="en-US" altLang="en-US" b="1" dirty="0" smtClean="0"/>
          </a:p>
          <a:p>
            <a:pPr algn="l" rtl="0" eaLnBrk="1" hangingPunct="1">
              <a:defRPr/>
            </a:pPr>
            <a:r>
              <a:rPr lang="en-US" sz="1200" b="1" kern="1200" dirty="0" smtClean="0">
                <a:solidFill>
                  <a:schemeClr val="tx1"/>
                </a:solidFill>
                <a:effectLst/>
                <a:latin typeface="Times New Roman" pitchFamily="18" charset="0"/>
                <a:ea typeface="+mn-ea"/>
                <a:cs typeface="Times New Roman" pitchFamily="18" charset="0"/>
              </a:rPr>
              <a:t>Figure 2.51. The structure of α-keratin.</a:t>
            </a:r>
            <a:r>
              <a:rPr lang="en-US" sz="1200" kern="1200" dirty="0" smtClean="0">
                <a:solidFill>
                  <a:schemeClr val="tx1"/>
                </a:solidFill>
                <a:effectLst/>
                <a:latin typeface="Times New Roman" pitchFamily="18" charset="0"/>
                <a:ea typeface="+mn-ea"/>
                <a:cs typeface="Times New Roman" pitchFamily="18" charset="0"/>
              </a:rPr>
              <a:t> (a) The basic coiled-coil structure of α-keratin. Since a high-resolution structure of keratin is unavailable, we used the structure of another coiled-coil, that of the leucine zipper, formed by the dimerization domain of the yeast transcriptional activator GCN4 (PDB entry 1zik). The latter is an accepted model of coiled-coils </a:t>
            </a:r>
            <a:r>
              <a:rPr lang="en-US" sz="1200" kern="1200" baseline="30000" dirty="0" smtClean="0">
                <a:solidFill>
                  <a:schemeClr val="tx1"/>
                </a:solidFill>
                <a:effectLst/>
                <a:latin typeface="Times New Roman" pitchFamily="18" charset="0"/>
                <a:ea typeface="+mn-ea"/>
                <a:cs typeface="Times New Roman" pitchFamily="18" charset="0"/>
              </a:rPr>
              <a:t>[597]</a:t>
            </a:r>
            <a:r>
              <a:rPr lang="en-US" sz="1200" kern="1200" dirty="0" smtClean="0">
                <a:solidFill>
                  <a:schemeClr val="tx1"/>
                </a:solidFill>
                <a:effectLst/>
                <a:latin typeface="Times New Roman" pitchFamily="18" charset="0"/>
                <a:ea typeface="+mn-ea"/>
                <a:cs typeface="Times New Roman" pitchFamily="18" charset="0"/>
              </a:rPr>
              <a:t>. The image shows the structure as semi-transparent spheres, with each helix colored differently and the intertwined backbones of the two helices visible. </a:t>
            </a:r>
            <a:endParaRPr lang="en-US" altLang="en-US" dirty="0" smtClean="0"/>
          </a:p>
        </p:txBody>
      </p:sp>
    </p:spTree>
    <p:extLst>
      <p:ext uri="{BB962C8B-B14F-4D97-AF65-F5344CB8AC3E}">
        <p14:creationId xmlns:p14="http://schemas.microsoft.com/office/powerpoint/2010/main" val="39094686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0A6FDF6-31B8-4C64-B5C5-402EA01E0E68}" type="slidenum">
              <a:rPr lang="en-US" altLang="en-US" smtClean="0">
                <a:solidFill>
                  <a:srgbClr val="000000"/>
                </a:solidFill>
                <a:ea typeface="Times New Roman (Hebrew)"/>
                <a:cs typeface="Times New Roman (Hebrew)"/>
              </a:rPr>
              <a:pPr algn="l">
                <a:spcBef>
                  <a:spcPct val="0"/>
                </a:spcBef>
              </a:pPr>
              <a:t>103</a:t>
            </a:fld>
            <a:endParaRPr lang="en-US" altLang="en-US" smtClean="0">
              <a:solidFill>
                <a:srgbClr val="000000"/>
              </a:solidFill>
              <a:ea typeface="Times New Roman (Hebrew)"/>
              <a:cs typeface="Times New Roman (Hebrew)"/>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heptad repeat contains hydrophobic (h) and charged (c) amino acids, separated by others (x): </a:t>
            </a:r>
            <a:r>
              <a:rPr lang="en-US" altLang="en-US" b="1" dirty="0" err="1" smtClean="0"/>
              <a:t>hxxhcxc</a:t>
            </a:r>
            <a:endParaRPr lang="en-US" altLang="en-US" b="1" dirty="0" smtClean="0"/>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(b) A helical wheel projection of the two helices in the coiled-coil structure, showing the distribution of the heptad residues (marked by their positions, from 1 to 7) along the helix axis. (c) The tilted hydrophobic stripe along the axis of each helix in the coiled-coil structure. The surface of one of the chains in the structure of GCN4 is colored using the Kessel-Ben-Tal hydrophobicity scale (see Figure 2-7 for details). The nonpolar stripe is colored in yellow. </a:t>
            </a:r>
          </a:p>
        </p:txBody>
      </p:sp>
    </p:spTree>
    <p:extLst>
      <p:ext uri="{BB962C8B-B14F-4D97-AF65-F5344CB8AC3E}">
        <p14:creationId xmlns:p14="http://schemas.microsoft.com/office/powerpoint/2010/main" val="814239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ECC67C-E7C2-4258-B450-E2789A242FBD}" type="slidenum">
              <a:rPr lang="en-US" altLang="en-US" smtClean="0">
                <a:solidFill>
                  <a:srgbClr val="000000"/>
                </a:solidFill>
                <a:ea typeface="Times New Roman (Hebrew)"/>
                <a:cs typeface="Times New Roman (Hebrew)"/>
              </a:rPr>
              <a:pPr algn="l">
                <a:spcBef>
                  <a:spcPct val="0"/>
                </a:spcBef>
              </a:pPr>
              <a:t>104</a:t>
            </a:fld>
            <a:endParaRPr lang="en-US" altLang="en-US" smtClean="0">
              <a:solidFill>
                <a:srgbClr val="000000"/>
              </a:solidFill>
              <a:ea typeface="Times New Roman (Hebrew)"/>
              <a:cs typeface="Times New Roman (Hebrew)"/>
            </a:endParaRPr>
          </a:p>
        </p:txBody>
      </p:sp>
      <p:sp>
        <p:nvSpPr>
          <p:cNvPr id="272387"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smtClean="0"/>
              <a:t>The S-S bonds are between helices of </a:t>
            </a:r>
            <a:r>
              <a:rPr lang="en-US" altLang="en-US" u="sng" dirty="0" smtClean="0"/>
              <a:t>different</a:t>
            </a:r>
            <a:r>
              <a:rPr lang="en-US" altLang="en-US" dirty="0" smtClean="0"/>
              <a:t> coiled-coils.</a:t>
            </a:r>
            <a:endParaRPr lang="en-US" dirty="0" smtClean="0"/>
          </a:p>
          <a:p>
            <a:pPr marL="171450" indent="-171450" algn="l" rtl="0" eaLnBrk="1" hangingPunct="1">
              <a:buFont typeface="Arial" panose="020B0604020202020204" pitchFamily="34" charset="0"/>
              <a:buChar char="•"/>
              <a:defRPr/>
            </a:pPr>
            <a:r>
              <a:rPr lang="en-US" dirty="0" smtClean="0"/>
              <a:t>In 'soft' keratin, the ULFs are able to slide against each other, thus allowing the fiber to increase its length by 350%</a:t>
            </a:r>
            <a:endParaRPr lang="en-US" altLang="en-US" dirty="0" smtClean="0"/>
          </a:p>
          <a:p>
            <a:pPr algn="l" rtl="0" eaLnBrk="1" hangingPunct="1">
              <a:defRPr/>
            </a:pPr>
            <a:endParaRPr lang="en-US" altLang="en-US" dirty="0" smtClean="0"/>
          </a:p>
          <a:p>
            <a:pPr algn="l" rtl="0" eaLnBrk="1" hangingPunct="1">
              <a:defRPr/>
            </a:pPr>
            <a:r>
              <a:rPr lang="en-US" altLang="en-US" dirty="0" smtClean="0"/>
              <a:t>(d) Assembly of the unit length filament (ULF). The process is described in the main text.</a:t>
            </a:r>
          </a:p>
        </p:txBody>
      </p:sp>
    </p:spTree>
    <p:extLst>
      <p:ext uri="{BB962C8B-B14F-4D97-AF65-F5344CB8AC3E}">
        <p14:creationId xmlns:p14="http://schemas.microsoft.com/office/powerpoint/2010/main" val="20668763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DECC67C-E7C2-4258-B450-E2789A242FBD}" type="slidenum">
              <a:rPr lang="en-US" altLang="en-US" smtClean="0">
                <a:solidFill>
                  <a:srgbClr val="000000"/>
                </a:solidFill>
                <a:ea typeface="Times New Roman (Hebrew)"/>
                <a:cs typeface="Times New Roman (Hebrew)"/>
              </a:rPr>
              <a:pPr algn="l">
                <a:spcBef>
                  <a:spcPct val="0"/>
                </a:spcBef>
              </a:pPr>
              <a:t>105</a:t>
            </a:fld>
            <a:endParaRPr lang="en-US" altLang="en-US" smtClean="0">
              <a:solidFill>
                <a:srgbClr val="000000"/>
              </a:solidFill>
              <a:ea typeface="Times New Roman (Hebrew)"/>
              <a:cs typeface="Times New Roman (Hebrew)"/>
            </a:endParaRPr>
          </a:p>
        </p:txBody>
      </p:sp>
      <p:sp>
        <p:nvSpPr>
          <p:cNvPr id="272387"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smtClean="0"/>
              <a:t>The S-S bonds are between helices of </a:t>
            </a:r>
            <a:r>
              <a:rPr lang="en-US" altLang="en-US" u="sng" smtClean="0"/>
              <a:t>different</a:t>
            </a:r>
            <a:r>
              <a:rPr lang="en-US" altLang="en-US" smtClean="0"/>
              <a:t> coiled-coils.</a:t>
            </a:r>
            <a:endParaRPr lang="en-US" smtClean="0"/>
          </a:p>
          <a:p>
            <a:pPr marL="171450" indent="-171450" algn="l" rtl="0" eaLnBrk="1" hangingPunct="1">
              <a:buFont typeface="Arial" panose="020B0604020202020204" pitchFamily="34" charset="0"/>
              <a:buChar char="•"/>
              <a:defRPr/>
            </a:pPr>
            <a:r>
              <a:rPr lang="en-US" dirty="0" smtClean="0"/>
              <a:t>In 'soft' keratin, the ULFs are able to slide against each other, thus allowing the fiber to increase its length by 350%</a:t>
            </a:r>
            <a:endParaRPr lang="en-US" altLang="en-US" dirty="0" smtClean="0"/>
          </a:p>
          <a:p>
            <a:pPr algn="l" rtl="0" eaLnBrk="1" hangingPunct="1">
              <a:defRPr/>
            </a:pPr>
            <a:endParaRPr lang="en-US" altLang="en-US" dirty="0" smtClean="0"/>
          </a:p>
          <a:p>
            <a:pPr algn="l" rtl="0" eaLnBrk="1" hangingPunct="1">
              <a:defRPr/>
            </a:pPr>
            <a:r>
              <a:rPr lang="en-US" altLang="en-US" dirty="0" smtClean="0"/>
              <a:t>(d) Assembly of the unit length filament (ULF). The process is described in the main text.</a:t>
            </a:r>
          </a:p>
        </p:txBody>
      </p:sp>
    </p:spTree>
    <p:extLst>
      <p:ext uri="{BB962C8B-B14F-4D97-AF65-F5344CB8AC3E}">
        <p14:creationId xmlns:p14="http://schemas.microsoft.com/office/powerpoint/2010/main" val="15417304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smtClean="0"/>
              <a:t>In humans, collagen constitutes 33% of the total protein and 67% of the skin's dry weight.</a:t>
            </a:r>
          </a:p>
        </p:txBody>
      </p:sp>
      <p:sp>
        <p:nvSpPr>
          <p:cNvPr id="274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a:cs typeface="Times New Roman (Hebrew)"/>
              </a:defRPr>
            </a:lvl1pPr>
            <a:lvl2pPr marL="742950" indent="-285750">
              <a:defRPr sz="2400">
                <a:solidFill>
                  <a:schemeClr val="tx1"/>
                </a:solidFill>
                <a:latin typeface="Times New Roman" panose="02020603050405020304" pitchFamily="18" charset="0"/>
                <a:ea typeface="Times New Roman (Hebrew)"/>
                <a:cs typeface="Times New Roman (Hebrew)"/>
              </a:defRPr>
            </a:lvl2pPr>
            <a:lvl3pPr marL="1143000" indent="-228600">
              <a:defRPr sz="2400">
                <a:solidFill>
                  <a:schemeClr val="tx1"/>
                </a:solidFill>
                <a:latin typeface="Times New Roman" panose="02020603050405020304" pitchFamily="18" charset="0"/>
                <a:ea typeface="Times New Roman (Hebrew)"/>
                <a:cs typeface="Times New Roman (Hebrew)"/>
              </a:defRPr>
            </a:lvl3pPr>
            <a:lvl4pPr marL="1600200" indent="-228600">
              <a:defRPr sz="2400">
                <a:solidFill>
                  <a:schemeClr val="tx1"/>
                </a:solidFill>
                <a:latin typeface="Times New Roman" panose="02020603050405020304" pitchFamily="18" charset="0"/>
                <a:ea typeface="Times New Roman (Hebrew)"/>
                <a:cs typeface="Times New Roman (Hebrew)"/>
              </a:defRPr>
            </a:lvl4pPr>
            <a:lvl5pPr marL="2057400" indent="-228600">
              <a:defRPr sz="2400">
                <a:solidFill>
                  <a:schemeClr val="tx1"/>
                </a:solidFill>
                <a:latin typeface="Times New Roman" panose="02020603050405020304" pitchFamily="18" charset="0"/>
                <a:ea typeface="Times New Roman (Hebrew)"/>
                <a:cs typeface="Times New Roman (Hebrew)"/>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a:cs typeface="Times New Roman (Hebrew)"/>
              </a:defRPr>
            </a:lvl9pPr>
          </a:lstStyle>
          <a:p>
            <a:fld id="{A19CE670-B4BC-4AE3-B9D4-DC4A0F9E24F7}" type="slidenum">
              <a:rPr lang="en-US" altLang="en-US" sz="1200" smtClean="0">
                <a:solidFill>
                  <a:srgbClr val="000000"/>
                </a:solidFill>
                <a:cs typeface="Times New Roman" panose="02020603050405020304" pitchFamily="18" charset="0"/>
              </a:rPr>
              <a:pPr/>
              <a:t>106</a:t>
            </a:fld>
            <a:endParaRPr lang="en-US" altLang="en-US" sz="1200" smtClean="0">
              <a:solidFill>
                <a:srgbClr val="000000"/>
              </a:solidFill>
              <a:cs typeface="Times New Roman" panose="02020603050405020304" pitchFamily="18" charset="0"/>
            </a:endParaRPr>
          </a:p>
        </p:txBody>
      </p:sp>
    </p:spTree>
    <p:extLst>
      <p:ext uri="{BB962C8B-B14F-4D97-AF65-F5344CB8AC3E}">
        <p14:creationId xmlns:p14="http://schemas.microsoft.com/office/powerpoint/2010/main" val="1366533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The laminins are an important and biologically active part of the basal lamina, influencing cell differentiation, migration, and adhesion. </a:t>
            </a:r>
            <a:r>
              <a:rPr lang="en-US" sz="1200" b="0" i="0" kern="1200" dirty="0" smtClean="0">
                <a:solidFill>
                  <a:schemeClr val="tx1"/>
                </a:solidFill>
                <a:effectLst/>
                <a:latin typeface="Times New Roman" pitchFamily="18" charset="0"/>
                <a:ea typeface="+mn-ea"/>
                <a:cs typeface="Times New Roman" pitchFamily="18" charset="0"/>
              </a:rPr>
              <a:t>They connect the ECM to</a:t>
            </a:r>
            <a:r>
              <a:rPr lang="en-US" sz="1200" b="0" i="0" kern="1200" baseline="0" dirty="0" smtClean="0">
                <a:solidFill>
                  <a:schemeClr val="tx1"/>
                </a:solidFill>
                <a:effectLst/>
                <a:latin typeface="Times New Roman" pitchFamily="18" charset="0"/>
                <a:ea typeface="+mn-ea"/>
                <a:cs typeface="Times New Roman" pitchFamily="18" charset="0"/>
              </a:rPr>
              <a:t> the plasma membrane.</a:t>
            </a:r>
            <a:endParaRPr lang="en-US" dirty="0" smtClean="0"/>
          </a:p>
          <a:p>
            <a:pPr algn="l" rtl="0"/>
            <a:endParaRPr lang="en-US" dirty="0"/>
          </a:p>
        </p:txBody>
      </p:sp>
      <p:sp>
        <p:nvSpPr>
          <p:cNvPr id="4" name="Slide Number Placeholder 3"/>
          <p:cNvSpPr>
            <a:spLocks noGrp="1"/>
          </p:cNvSpPr>
          <p:nvPr>
            <p:ph type="sldNum" sz="quarter" idx="10"/>
          </p:nvPr>
        </p:nvSpPr>
        <p:spPr/>
        <p:txBody>
          <a:bodyPr/>
          <a:lstStyle/>
          <a:p>
            <a:pPr>
              <a:defRPr/>
            </a:pPr>
            <a:fld id="{395993E1-A8B5-4E19-8003-594D230A6864}" type="slidenum">
              <a:rPr lang="en-US" altLang="en-US" smtClean="0"/>
              <a:pPr>
                <a:defRPr/>
              </a:pPr>
              <a:t>107</a:t>
            </a:fld>
            <a:endParaRPr lang="en-US" altLang="en-US"/>
          </a:p>
        </p:txBody>
      </p:sp>
    </p:spTree>
    <p:extLst>
      <p:ext uri="{BB962C8B-B14F-4D97-AF65-F5344CB8AC3E}">
        <p14:creationId xmlns:p14="http://schemas.microsoft.com/office/powerpoint/2010/main" val="39439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5413D4-C03E-4943-909E-78A0E96B4719}" type="slidenum">
              <a:rPr lang="en-US" altLang="en-US"/>
              <a:pPr>
                <a:defRPr/>
              </a:pPr>
              <a:t>‹#›</a:t>
            </a:fld>
            <a:endParaRPr lang="en-US" altLang="en-US"/>
          </a:p>
        </p:txBody>
      </p:sp>
    </p:spTree>
    <p:extLst>
      <p:ext uri="{BB962C8B-B14F-4D97-AF65-F5344CB8AC3E}">
        <p14:creationId xmlns:p14="http://schemas.microsoft.com/office/powerpoint/2010/main" val="166029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5D966-6F69-43C0-B2C8-03462746700C}" type="slidenum">
              <a:rPr lang="en-US" altLang="en-US"/>
              <a:pPr>
                <a:defRPr/>
              </a:pPr>
              <a:t>‹#›</a:t>
            </a:fld>
            <a:endParaRPr lang="en-US" altLang="en-US"/>
          </a:p>
        </p:txBody>
      </p:sp>
    </p:spTree>
    <p:extLst>
      <p:ext uri="{BB962C8B-B14F-4D97-AF65-F5344CB8AC3E}">
        <p14:creationId xmlns:p14="http://schemas.microsoft.com/office/powerpoint/2010/main" val="314724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03AF29-DF92-4930-8854-5777F120765B}" type="slidenum">
              <a:rPr lang="en-US" altLang="en-US"/>
              <a:pPr>
                <a:defRPr/>
              </a:pPr>
              <a:t>‹#›</a:t>
            </a:fld>
            <a:endParaRPr lang="en-US" altLang="en-US"/>
          </a:p>
        </p:txBody>
      </p:sp>
    </p:spTree>
    <p:extLst>
      <p:ext uri="{BB962C8B-B14F-4D97-AF65-F5344CB8AC3E}">
        <p14:creationId xmlns:p14="http://schemas.microsoft.com/office/powerpoint/2010/main" val="300787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EB5C4-C4C1-4593-9F8A-1A7AAFD21037}" type="slidenum">
              <a:rPr lang="en-US" altLang="en-US"/>
              <a:pPr>
                <a:defRPr/>
              </a:pPr>
              <a:t>‹#›</a:t>
            </a:fld>
            <a:endParaRPr lang="en-US" altLang="en-US"/>
          </a:p>
        </p:txBody>
      </p:sp>
    </p:spTree>
    <p:extLst>
      <p:ext uri="{BB962C8B-B14F-4D97-AF65-F5344CB8AC3E}">
        <p14:creationId xmlns:p14="http://schemas.microsoft.com/office/powerpoint/2010/main" val="892781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83C9C-5011-4E99-8735-4418A018DFD6}" type="slidenum">
              <a:rPr lang="en-US" altLang="en-US"/>
              <a:pPr>
                <a:defRPr/>
              </a:pPr>
              <a:t>‹#›</a:t>
            </a:fld>
            <a:endParaRPr lang="en-US" altLang="en-US"/>
          </a:p>
        </p:txBody>
      </p:sp>
    </p:spTree>
    <p:extLst>
      <p:ext uri="{BB962C8B-B14F-4D97-AF65-F5344CB8AC3E}">
        <p14:creationId xmlns:p14="http://schemas.microsoft.com/office/powerpoint/2010/main" val="304127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A04BDF-9B2B-4386-9827-4E5AE106C2EF}" type="slidenum">
              <a:rPr lang="en-US" altLang="en-US"/>
              <a:pPr>
                <a:defRPr/>
              </a:pPr>
              <a:t>‹#›</a:t>
            </a:fld>
            <a:endParaRPr lang="en-US" altLang="en-US"/>
          </a:p>
        </p:txBody>
      </p:sp>
    </p:spTree>
    <p:extLst>
      <p:ext uri="{BB962C8B-B14F-4D97-AF65-F5344CB8AC3E}">
        <p14:creationId xmlns:p14="http://schemas.microsoft.com/office/powerpoint/2010/main" val="33417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293EFD-8786-4552-9A30-173DEEE7DFCE}" type="slidenum">
              <a:rPr lang="en-US" altLang="en-US"/>
              <a:pPr>
                <a:defRPr/>
              </a:pPr>
              <a:t>‹#›</a:t>
            </a:fld>
            <a:endParaRPr lang="en-US" altLang="en-US"/>
          </a:p>
        </p:txBody>
      </p:sp>
    </p:spTree>
    <p:extLst>
      <p:ext uri="{BB962C8B-B14F-4D97-AF65-F5344CB8AC3E}">
        <p14:creationId xmlns:p14="http://schemas.microsoft.com/office/powerpoint/2010/main" val="2261812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1A455DD-BE99-418F-8D86-6A4B1CCCC548}" type="slidenum">
              <a:rPr lang="en-US" altLang="en-US"/>
              <a:pPr>
                <a:defRPr/>
              </a:pPr>
              <a:t>‹#›</a:t>
            </a:fld>
            <a:endParaRPr lang="en-US" altLang="en-US"/>
          </a:p>
        </p:txBody>
      </p:sp>
    </p:spTree>
    <p:extLst>
      <p:ext uri="{BB962C8B-B14F-4D97-AF65-F5344CB8AC3E}">
        <p14:creationId xmlns:p14="http://schemas.microsoft.com/office/powerpoint/2010/main" val="3963766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82C2C0-78B6-4987-8656-815F90D2BAE0}" type="slidenum">
              <a:rPr lang="en-US" altLang="en-US"/>
              <a:pPr>
                <a:defRPr/>
              </a:pPr>
              <a:t>‹#›</a:t>
            </a:fld>
            <a:endParaRPr lang="en-US" altLang="en-US"/>
          </a:p>
        </p:txBody>
      </p:sp>
    </p:spTree>
    <p:extLst>
      <p:ext uri="{BB962C8B-B14F-4D97-AF65-F5344CB8AC3E}">
        <p14:creationId xmlns:p14="http://schemas.microsoft.com/office/powerpoint/2010/main" val="1860761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B3E3DE-EC29-4D88-B6D5-F6FB9F36BA0E}" type="slidenum">
              <a:rPr lang="en-US" altLang="en-US"/>
              <a:pPr>
                <a:defRPr/>
              </a:pPr>
              <a:t>‹#›</a:t>
            </a:fld>
            <a:endParaRPr lang="en-US" altLang="en-US"/>
          </a:p>
        </p:txBody>
      </p:sp>
    </p:spTree>
    <p:extLst>
      <p:ext uri="{BB962C8B-B14F-4D97-AF65-F5344CB8AC3E}">
        <p14:creationId xmlns:p14="http://schemas.microsoft.com/office/powerpoint/2010/main" val="3488146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3714C0-14EC-4721-8F09-7F10B776E6D4}" type="slidenum">
              <a:rPr lang="en-US" altLang="en-US"/>
              <a:pPr>
                <a:defRPr/>
              </a:pPr>
              <a:t>‹#›</a:t>
            </a:fld>
            <a:endParaRPr lang="en-US" altLang="en-US"/>
          </a:p>
        </p:txBody>
      </p:sp>
    </p:spTree>
    <p:extLst>
      <p:ext uri="{BB962C8B-B14F-4D97-AF65-F5344CB8AC3E}">
        <p14:creationId xmlns:p14="http://schemas.microsoft.com/office/powerpoint/2010/main" val="4172905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7ABA48-924F-4C3C-86F0-92DB84296F0C}" type="slidenum">
              <a:rPr lang="en-US" altLang="en-US"/>
              <a:pPr>
                <a:defRPr/>
              </a:pPr>
              <a:t>‹#›</a:t>
            </a:fld>
            <a:endParaRPr lang="en-US" altLang="en-US"/>
          </a:p>
        </p:txBody>
      </p:sp>
    </p:spTree>
    <p:extLst>
      <p:ext uri="{BB962C8B-B14F-4D97-AF65-F5344CB8AC3E}">
        <p14:creationId xmlns:p14="http://schemas.microsoft.com/office/powerpoint/2010/main" val="2885632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DB3767-9DF6-47BE-BAFA-AB91D72BC6D6}" type="slidenum">
              <a:rPr lang="en-US" altLang="en-US"/>
              <a:pPr>
                <a:defRPr/>
              </a:pPr>
              <a:t>‹#›</a:t>
            </a:fld>
            <a:endParaRPr lang="en-US" altLang="en-US"/>
          </a:p>
        </p:txBody>
      </p:sp>
    </p:spTree>
    <p:extLst>
      <p:ext uri="{BB962C8B-B14F-4D97-AF65-F5344CB8AC3E}">
        <p14:creationId xmlns:p14="http://schemas.microsoft.com/office/powerpoint/2010/main" val="823693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86FB3A-90F8-4F4E-9951-57CECC9B2262}" type="slidenum">
              <a:rPr lang="en-US" altLang="en-US"/>
              <a:pPr>
                <a:defRPr/>
              </a:pPr>
              <a:t>‹#›</a:t>
            </a:fld>
            <a:endParaRPr lang="en-US" altLang="en-US"/>
          </a:p>
        </p:txBody>
      </p:sp>
    </p:spTree>
    <p:extLst>
      <p:ext uri="{BB962C8B-B14F-4D97-AF65-F5344CB8AC3E}">
        <p14:creationId xmlns:p14="http://schemas.microsoft.com/office/powerpoint/2010/main" val="205049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DC728-4219-4800-8B63-73FDC1E9102E}" type="slidenum">
              <a:rPr lang="en-US" altLang="en-US"/>
              <a:pPr>
                <a:defRPr/>
              </a:pPr>
              <a:t>‹#›</a:t>
            </a:fld>
            <a:endParaRPr lang="en-US" altLang="en-US"/>
          </a:p>
        </p:txBody>
      </p:sp>
    </p:spTree>
    <p:extLst>
      <p:ext uri="{BB962C8B-B14F-4D97-AF65-F5344CB8AC3E}">
        <p14:creationId xmlns:p14="http://schemas.microsoft.com/office/powerpoint/2010/main" val="655109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469C9C-7EE7-4605-95D9-CB5B02D10898}" type="slidenum">
              <a:rPr lang="en-US" altLang="en-US"/>
              <a:pPr>
                <a:defRPr/>
              </a:pPr>
              <a:t>‹#›</a:t>
            </a:fld>
            <a:endParaRPr lang="en-US" altLang="en-US"/>
          </a:p>
        </p:txBody>
      </p:sp>
    </p:spTree>
    <p:extLst>
      <p:ext uri="{BB962C8B-B14F-4D97-AF65-F5344CB8AC3E}">
        <p14:creationId xmlns:p14="http://schemas.microsoft.com/office/powerpoint/2010/main" val="1707073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6EA1E2-F384-43A6-AD2B-014CB1EA3894}" type="slidenum">
              <a:rPr lang="en-US" altLang="en-US"/>
              <a:pPr>
                <a:defRPr/>
              </a:pPr>
              <a:t>‹#›</a:t>
            </a:fld>
            <a:endParaRPr lang="en-US" altLang="en-US"/>
          </a:p>
        </p:txBody>
      </p:sp>
    </p:spTree>
    <p:extLst>
      <p:ext uri="{BB962C8B-B14F-4D97-AF65-F5344CB8AC3E}">
        <p14:creationId xmlns:p14="http://schemas.microsoft.com/office/powerpoint/2010/main" val="264734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F89D0-51F6-4765-A7EB-E07B37CB638D}" type="slidenum">
              <a:rPr lang="en-US" altLang="en-US"/>
              <a:pPr>
                <a:defRPr/>
              </a:pPr>
              <a:t>‹#›</a:t>
            </a:fld>
            <a:endParaRPr lang="en-US" altLang="en-US"/>
          </a:p>
        </p:txBody>
      </p:sp>
    </p:spTree>
    <p:extLst>
      <p:ext uri="{BB962C8B-B14F-4D97-AF65-F5344CB8AC3E}">
        <p14:creationId xmlns:p14="http://schemas.microsoft.com/office/powerpoint/2010/main" val="3948034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AA60F1-B583-4F61-8448-219945A3B601}" type="slidenum">
              <a:rPr lang="en-US" altLang="en-US"/>
              <a:pPr>
                <a:defRPr/>
              </a:pPr>
              <a:t>‹#›</a:t>
            </a:fld>
            <a:endParaRPr lang="en-US" altLang="en-US"/>
          </a:p>
        </p:txBody>
      </p:sp>
    </p:spTree>
    <p:extLst>
      <p:ext uri="{BB962C8B-B14F-4D97-AF65-F5344CB8AC3E}">
        <p14:creationId xmlns:p14="http://schemas.microsoft.com/office/powerpoint/2010/main" val="391485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2ADC4D-7D9F-452D-B774-F6F6E2866119}" type="slidenum">
              <a:rPr lang="en-US" altLang="en-US"/>
              <a:pPr>
                <a:defRPr/>
              </a:pPr>
              <a:t>‹#›</a:t>
            </a:fld>
            <a:endParaRPr lang="en-US" altLang="en-US"/>
          </a:p>
        </p:txBody>
      </p:sp>
    </p:spTree>
    <p:extLst>
      <p:ext uri="{BB962C8B-B14F-4D97-AF65-F5344CB8AC3E}">
        <p14:creationId xmlns:p14="http://schemas.microsoft.com/office/powerpoint/2010/main" val="21577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8F5250-3AD1-4FD5-A803-09FF6E35BB26}" type="slidenum">
              <a:rPr lang="en-US" altLang="en-US"/>
              <a:pPr>
                <a:defRPr/>
              </a:pPr>
              <a:t>‹#›</a:t>
            </a:fld>
            <a:endParaRPr lang="en-US" altLang="en-US"/>
          </a:p>
        </p:txBody>
      </p:sp>
    </p:spTree>
    <p:extLst>
      <p:ext uri="{BB962C8B-B14F-4D97-AF65-F5344CB8AC3E}">
        <p14:creationId xmlns:p14="http://schemas.microsoft.com/office/powerpoint/2010/main" val="26756424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4543AC-054B-4BD4-BE45-870E77746B59}" type="slidenum">
              <a:rPr lang="en-US" altLang="en-US"/>
              <a:pPr>
                <a:defRPr/>
              </a:pPr>
              <a:t>‹#›</a:t>
            </a:fld>
            <a:endParaRPr lang="en-US" altLang="en-US"/>
          </a:p>
        </p:txBody>
      </p:sp>
    </p:spTree>
    <p:extLst>
      <p:ext uri="{BB962C8B-B14F-4D97-AF65-F5344CB8AC3E}">
        <p14:creationId xmlns:p14="http://schemas.microsoft.com/office/powerpoint/2010/main" val="216874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C1496F-5C26-4A4D-A243-3E314BB77650}" type="slidenum">
              <a:rPr lang="en-US" altLang="en-US"/>
              <a:pPr>
                <a:defRPr/>
              </a:pPr>
              <a:t>‹#›</a:t>
            </a:fld>
            <a:endParaRPr lang="en-US" altLang="en-US"/>
          </a:p>
        </p:txBody>
      </p:sp>
    </p:spTree>
    <p:extLst>
      <p:ext uri="{BB962C8B-B14F-4D97-AF65-F5344CB8AC3E}">
        <p14:creationId xmlns:p14="http://schemas.microsoft.com/office/powerpoint/2010/main" val="3842177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0E4505-AB20-4648-A4CF-FEA3707C17C0}" type="slidenum">
              <a:rPr lang="en-US" altLang="en-US"/>
              <a:pPr>
                <a:defRPr/>
              </a:pPr>
              <a:t>‹#›</a:t>
            </a:fld>
            <a:endParaRPr lang="en-US" altLang="en-US"/>
          </a:p>
        </p:txBody>
      </p:sp>
    </p:spTree>
    <p:extLst>
      <p:ext uri="{BB962C8B-B14F-4D97-AF65-F5344CB8AC3E}">
        <p14:creationId xmlns:p14="http://schemas.microsoft.com/office/powerpoint/2010/main" val="497291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6EF0F1-C8C8-421B-B6E0-E028FB2D5711}" type="slidenum">
              <a:rPr lang="en-US" altLang="en-US"/>
              <a:pPr>
                <a:defRPr/>
              </a:pPr>
              <a:t>‹#›</a:t>
            </a:fld>
            <a:endParaRPr lang="en-US" altLang="en-US"/>
          </a:p>
        </p:txBody>
      </p:sp>
    </p:spTree>
    <p:extLst>
      <p:ext uri="{BB962C8B-B14F-4D97-AF65-F5344CB8AC3E}">
        <p14:creationId xmlns:p14="http://schemas.microsoft.com/office/powerpoint/2010/main" val="10735467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4B5306-8277-4CC9-892F-505459F0E8C5}" type="slidenum">
              <a:rPr lang="en-US" altLang="en-US"/>
              <a:pPr>
                <a:defRPr/>
              </a:pPr>
              <a:t>‹#›</a:t>
            </a:fld>
            <a:endParaRPr lang="en-US" altLang="en-US"/>
          </a:p>
        </p:txBody>
      </p:sp>
    </p:spTree>
    <p:extLst>
      <p:ext uri="{BB962C8B-B14F-4D97-AF65-F5344CB8AC3E}">
        <p14:creationId xmlns:p14="http://schemas.microsoft.com/office/powerpoint/2010/main" val="2223625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FF087A-D726-4895-ACB5-0C18C7EB9780}" type="slidenum">
              <a:rPr lang="en-US" altLang="en-US"/>
              <a:pPr>
                <a:defRPr/>
              </a:pPr>
              <a:t>‹#›</a:t>
            </a:fld>
            <a:endParaRPr lang="en-US" altLang="en-US"/>
          </a:p>
        </p:txBody>
      </p:sp>
    </p:spTree>
    <p:extLst>
      <p:ext uri="{BB962C8B-B14F-4D97-AF65-F5344CB8AC3E}">
        <p14:creationId xmlns:p14="http://schemas.microsoft.com/office/powerpoint/2010/main" val="86051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E9A9C-8314-4FCB-8767-B326F72D5DDB}" type="slidenum">
              <a:rPr lang="en-US" altLang="en-US"/>
              <a:pPr>
                <a:defRPr/>
              </a:pPr>
              <a:t>‹#›</a:t>
            </a:fld>
            <a:endParaRPr lang="en-US" altLang="en-US"/>
          </a:p>
        </p:txBody>
      </p:sp>
    </p:spTree>
    <p:extLst>
      <p:ext uri="{BB962C8B-B14F-4D97-AF65-F5344CB8AC3E}">
        <p14:creationId xmlns:p14="http://schemas.microsoft.com/office/powerpoint/2010/main" val="132389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317E8F-1315-40D9-AD85-724761445188}" type="slidenum">
              <a:rPr lang="en-US" altLang="en-US"/>
              <a:pPr>
                <a:defRPr/>
              </a:pPr>
              <a:t>‹#›</a:t>
            </a:fld>
            <a:endParaRPr lang="en-US" altLang="en-US"/>
          </a:p>
        </p:txBody>
      </p:sp>
    </p:spTree>
    <p:extLst>
      <p:ext uri="{BB962C8B-B14F-4D97-AF65-F5344CB8AC3E}">
        <p14:creationId xmlns:p14="http://schemas.microsoft.com/office/powerpoint/2010/main" val="406301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918700E-4FE7-4F46-A8F8-9D56AC5D601E}" type="slidenum">
              <a:rPr lang="en-US" altLang="en-US"/>
              <a:pPr>
                <a:defRPr/>
              </a:pPr>
              <a:t>‹#›</a:t>
            </a:fld>
            <a:endParaRPr lang="en-US" altLang="en-US"/>
          </a:p>
        </p:txBody>
      </p:sp>
    </p:spTree>
    <p:extLst>
      <p:ext uri="{BB962C8B-B14F-4D97-AF65-F5344CB8AC3E}">
        <p14:creationId xmlns:p14="http://schemas.microsoft.com/office/powerpoint/2010/main" val="615777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F0E2F3-F5C4-453A-9D75-6C284DFD963F}" type="slidenum">
              <a:rPr lang="en-US" altLang="en-US"/>
              <a:pPr>
                <a:defRPr/>
              </a:pPr>
              <a:t>‹#›</a:t>
            </a:fld>
            <a:endParaRPr lang="en-US" altLang="en-US"/>
          </a:p>
        </p:txBody>
      </p:sp>
    </p:spTree>
    <p:extLst>
      <p:ext uri="{BB962C8B-B14F-4D97-AF65-F5344CB8AC3E}">
        <p14:creationId xmlns:p14="http://schemas.microsoft.com/office/powerpoint/2010/main" val="3806396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04F9FD-B839-432C-8FDE-A96BB2BCA688}" type="slidenum">
              <a:rPr lang="en-US" altLang="en-US"/>
              <a:pPr>
                <a:defRPr/>
              </a:pPr>
              <a:t>‹#›</a:t>
            </a:fld>
            <a:endParaRPr lang="en-US" altLang="en-US"/>
          </a:p>
        </p:txBody>
      </p:sp>
    </p:spTree>
    <p:extLst>
      <p:ext uri="{BB962C8B-B14F-4D97-AF65-F5344CB8AC3E}">
        <p14:creationId xmlns:p14="http://schemas.microsoft.com/office/powerpoint/2010/main" val="326863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64518E-12F1-4E3B-84D9-1F7B6A68330F}" type="slidenum">
              <a:rPr lang="en-US" altLang="en-US"/>
              <a:pPr>
                <a:defRPr/>
              </a:pPr>
              <a:t>‹#›</a:t>
            </a:fld>
            <a:endParaRPr lang="en-US" altLang="en-US"/>
          </a:p>
        </p:txBody>
      </p:sp>
    </p:spTree>
    <p:extLst>
      <p:ext uri="{BB962C8B-B14F-4D97-AF65-F5344CB8AC3E}">
        <p14:creationId xmlns:p14="http://schemas.microsoft.com/office/powerpoint/2010/main" val="310751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Times New Roman (Hebrew)" charset="0"/>
                <a:cs typeface="Times New Roman (Hebrew)" charset="0"/>
              </a:defRPr>
            </a:lvl1pPr>
          </a:lstStyle>
          <a:p>
            <a:pPr>
              <a:defRPr/>
            </a:pPr>
            <a:fld id="{3D1505E6-CED0-49DA-8D5D-3EEC6EE6246A}" type="slidenum">
              <a:rPr lang="en-US" altLang="en-US"/>
              <a:pPr>
                <a:defRPr/>
              </a:pPr>
              <a:t>‹#›</a:t>
            </a:fld>
            <a:endParaRPr lang="en-US" altLang="en-US"/>
          </a:p>
        </p:txBody>
      </p:sp>
      <p:sp>
        <p:nvSpPr>
          <p:cNvPr id="7" name="TextBox 6"/>
          <p:cNvSpPr txBox="1"/>
          <p:nvPr userDrawn="1"/>
        </p:nvSpPr>
        <p:spPr>
          <a:xfrm>
            <a:off x="6628" y="6467061"/>
            <a:ext cx="4724398" cy="338554"/>
          </a:xfrm>
          <a:prstGeom prst="rect">
            <a:avLst/>
          </a:prstGeom>
          <a:noFill/>
        </p:spPr>
        <p:txBody>
          <a:bodyPr wrap="square" rtlCol="0">
            <a:spAutoFit/>
          </a:body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Times New Roman (Hebrew)" charset="0"/>
                <a:cs typeface="Times New Roman (Hebrew)" charset="0"/>
              </a:defRPr>
            </a:lvl1pPr>
          </a:lstStyle>
          <a:p>
            <a:pPr>
              <a:defRPr/>
            </a:pPr>
            <a:fld id="{9BDE3124-FD82-4CFC-84FE-AE28C033D9B1}" type="slidenum">
              <a:rPr lang="en-US" altLang="en-US"/>
              <a:pPr>
                <a:defRPr/>
              </a:pPr>
              <a:t>‹#›</a:t>
            </a:fld>
            <a:endParaRPr lang="en-US" altLang="en-US"/>
          </a:p>
        </p:txBody>
      </p:sp>
      <p:sp>
        <p:nvSpPr>
          <p:cNvPr id="7" name="TextBox 6"/>
          <p:cNvSpPr txBox="1"/>
          <p:nvPr userDrawn="1"/>
        </p:nvSpPr>
        <p:spPr>
          <a:xfrm>
            <a:off x="0" y="6492942"/>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1" eaLnBrk="0" fontAlgn="base" hangingPunct="0">
        <a:spcBef>
          <a:spcPct val="0"/>
        </a:spcBef>
        <a:spcAft>
          <a:spcPct val="0"/>
        </a:spcAft>
        <a:defRPr sz="4400">
          <a:solidFill>
            <a:schemeClr val="tx2"/>
          </a:solidFill>
          <a:latin typeface="+mj-lt"/>
          <a:ea typeface="+mj-ea"/>
          <a:cs typeface="Arial" charset="0"/>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Arial"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Arial"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solidFill>
                  <a:srgbClr val="000000"/>
                </a:solidFill>
                <a:ea typeface="+mn-ea"/>
                <a:cs typeface="Times New Roman (Hebrew)"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solidFill>
                  <a:srgbClr val="000000"/>
                </a:solidFill>
                <a:ea typeface="+mn-ea"/>
                <a:cs typeface="Times New Roman (Hebrew)"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solidFill>
                  <a:srgbClr val="000000"/>
                </a:solidFill>
                <a:ea typeface="Times New Roman (Hebrew)" charset="0"/>
                <a:cs typeface="Times New Roman (Hebrew)" charset="0"/>
              </a:defRPr>
            </a:lvl1pPr>
          </a:lstStyle>
          <a:p>
            <a:pPr>
              <a:defRPr/>
            </a:pPr>
            <a:fld id="{1AD905D2-1DA0-4A06-8173-E7D7C852149D}" type="slidenum">
              <a:rPr lang="en-US" altLang="en-US"/>
              <a:pPr>
                <a:defRPr/>
              </a:pPr>
              <a:t>‹#›</a:t>
            </a:fld>
            <a:endParaRPr lang="en-US" altLang="en-US"/>
          </a:p>
        </p:txBody>
      </p:sp>
      <p:sp>
        <p:nvSpPr>
          <p:cNvPr id="7" name="TextBox 6"/>
          <p:cNvSpPr txBox="1"/>
          <p:nvPr userDrawn="1"/>
        </p:nvSpPr>
        <p:spPr>
          <a:xfrm>
            <a:off x="0" y="6490252"/>
            <a:ext cx="4724398" cy="338554"/>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panose="02020603050405020304" pitchFamily="18" charset="0"/>
                <a:cs typeface="Times New Roman (Hebrew)" panose="02020603050405020304" pitchFamily="18" charset="0"/>
              </a:defRPr>
            </a:lvl9pPr>
          </a:lstStyle>
          <a:p>
            <a:r>
              <a:rPr lang="en-US" sz="1600" b="1" dirty="0" smtClean="0">
                <a:solidFill>
                  <a:schemeClr val="bg2"/>
                </a:solidFill>
              </a:rPr>
              <a:t>Introduction to Proteins, Kessel and Ben-Tal, 2018</a:t>
            </a:r>
            <a:endParaRPr lang="en-US" sz="1600" b="1" dirty="0">
              <a:solidFill>
                <a:schemeClr val="bg2"/>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1" eaLnBrk="0" fontAlgn="base" hangingPunct="0">
        <a:spcBef>
          <a:spcPct val="0"/>
        </a:spcBef>
        <a:spcAft>
          <a:spcPct val="0"/>
        </a:spcAft>
        <a:defRPr sz="4400">
          <a:solidFill>
            <a:schemeClr val="tx2"/>
          </a:solidFill>
          <a:latin typeface="+mj-lt"/>
          <a:ea typeface="+mj-ea"/>
          <a:cs typeface="Arial" charset="0"/>
        </a:defRPr>
      </a:lvl1pPr>
      <a:lvl2pPr algn="ctr" rtl="1" eaLnBrk="0" fontAlgn="base" hangingPunct="0">
        <a:spcBef>
          <a:spcPct val="0"/>
        </a:spcBef>
        <a:spcAft>
          <a:spcPct val="0"/>
        </a:spcAft>
        <a:defRPr sz="4400">
          <a:solidFill>
            <a:schemeClr val="tx2"/>
          </a:solidFill>
          <a:latin typeface="Times New Roman" pitchFamily="18" charset="0"/>
          <a:cs typeface="Arial" charset="0"/>
        </a:defRPr>
      </a:lvl2pPr>
      <a:lvl3pPr algn="ctr" rtl="1" eaLnBrk="0" fontAlgn="base" hangingPunct="0">
        <a:spcBef>
          <a:spcPct val="0"/>
        </a:spcBef>
        <a:spcAft>
          <a:spcPct val="0"/>
        </a:spcAft>
        <a:defRPr sz="4400">
          <a:solidFill>
            <a:schemeClr val="tx2"/>
          </a:solidFill>
          <a:latin typeface="Times New Roman" pitchFamily="18" charset="0"/>
          <a:cs typeface="Arial" charset="0"/>
        </a:defRPr>
      </a:lvl3pPr>
      <a:lvl4pPr algn="ctr" rtl="1" eaLnBrk="0" fontAlgn="base" hangingPunct="0">
        <a:spcBef>
          <a:spcPct val="0"/>
        </a:spcBef>
        <a:spcAft>
          <a:spcPct val="0"/>
        </a:spcAft>
        <a:defRPr sz="4400">
          <a:solidFill>
            <a:schemeClr val="tx2"/>
          </a:solidFill>
          <a:latin typeface="Times New Roman" pitchFamily="18" charset="0"/>
          <a:cs typeface="Arial" charset="0"/>
        </a:defRPr>
      </a:lvl4pPr>
      <a:lvl5pPr algn="ctr" rtl="1" eaLnBrk="0" fontAlgn="base" hangingPunct="0">
        <a:spcBef>
          <a:spcPct val="0"/>
        </a:spcBef>
        <a:spcAft>
          <a:spcPct val="0"/>
        </a:spcAft>
        <a:defRPr sz="4400">
          <a:solidFill>
            <a:schemeClr val="tx2"/>
          </a:solidFill>
          <a:latin typeface="Times New Roman" pitchFamily="18" charset="0"/>
          <a:cs typeface="Arial"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Arial"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Arial"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Arial"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Arial"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2.xml"/><Relationship Id="rId1" Type="http://schemas.openxmlformats.org/officeDocument/2006/relationships/slideLayout" Target="../slideLayouts/slideLayout29.xml"/><Relationship Id="rId5" Type="http://schemas.openxmlformats.org/officeDocument/2006/relationships/image" Target="../media/image99.png"/><Relationship Id="rId4"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4.xml"/><Relationship Id="rId1" Type="http://schemas.openxmlformats.org/officeDocument/2006/relationships/slideLayout" Target="../slideLayouts/slideLayout29.xml"/><Relationship Id="rId4" Type="http://schemas.openxmlformats.org/officeDocument/2006/relationships/image" Target="../media/image10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5.xml"/><Relationship Id="rId1" Type="http://schemas.openxmlformats.org/officeDocument/2006/relationships/slideLayout" Target="../slideLayouts/slideLayout29.xml"/><Relationship Id="rId5" Type="http://schemas.openxmlformats.org/officeDocument/2006/relationships/image" Target="../media/image104.png"/><Relationship Id="rId4" Type="http://schemas.openxmlformats.org/officeDocument/2006/relationships/image" Target="../media/image103.png"/></Relationships>
</file>

<file path=ppt/slides/_rels/slide10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7.xml"/><Relationship Id="rId1" Type="http://schemas.openxmlformats.org/officeDocument/2006/relationships/slideLayout" Target="../slideLayouts/slideLayout29.xml"/><Relationship Id="rId5" Type="http://schemas.openxmlformats.org/officeDocument/2006/relationships/image" Target="../media/image108.jpeg"/><Relationship Id="rId4" Type="http://schemas.openxmlformats.org/officeDocument/2006/relationships/image" Target="../media/image107.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1.xml"/><Relationship Id="rId1" Type="http://schemas.openxmlformats.org/officeDocument/2006/relationships/slideLayout" Target="../slideLayouts/slideLayout29.xml"/><Relationship Id="rId4" Type="http://schemas.openxmlformats.org/officeDocument/2006/relationships/image" Target="../media/image11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2.xml"/><Relationship Id="rId1" Type="http://schemas.openxmlformats.org/officeDocument/2006/relationships/slideLayout" Target="../slideLayouts/slideLayout29.xml"/><Relationship Id="rId5" Type="http://schemas.openxmlformats.org/officeDocument/2006/relationships/image" Target="../media/image114.png"/><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3.xml"/><Relationship Id="rId1" Type="http://schemas.openxmlformats.org/officeDocument/2006/relationships/slideLayout" Target="../slideLayouts/slideLayout29.xml"/><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5.xml"/><Relationship Id="rId1" Type="http://schemas.openxmlformats.org/officeDocument/2006/relationships/slideLayout" Target="../slideLayouts/slideLayout29.xml"/><Relationship Id="rId4" Type="http://schemas.openxmlformats.org/officeDocument/2006/relationships/image" Target="../media/image118.png"/></Relationships>
</file>

<file path=ppt/slides/_rels/slide11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7.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8.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0.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8.xml"/><Relationship Id="rId4" Type="http://schemas.openxmlformats.org/officeDocument/2006/relationships/image" Target="../media/image86.pn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29.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93.jpe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050"/>
          <p:cNvSpPr txBox="1">
            <a:spLocks noChangeArrowheads="1"/>
          </p:cNvSpPr>
          <p:nvPr/>
        </p:nvSpPr>
        <p:spPr bwMode="auto">
          <a:xfrm>
            <a:off x="303213" y="729972"/>
            <a:ext cx="864552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400" b="1">
                <a:solidFill>
                  <a:srgbClr val="3333CC"/>
                </a:solidFill>
                <a:latin typeface="Arial" panose="020B0604020202020204" pitchFamily="34" charset="0"/>
                <a:cs typeface="Arial" panose="020B0604020202020204" pitchFamily="34" charset="0"/>
              </a:rPr>
              <a:t>Introduction to Proteins: </a:t>
            </a:r>
            <a:r>
              <a:rPr lang="en-US" altLang="en-US" sz="4000" b="1">
                <a:solidFill>
                  <a:srgbClr val="3333CC"/>
                </a:solidFill>
                <a:latin typeface="Arial" panose="020B0604020202020204" pitchFamily="34" charset="0"/>
                <a:cs typeface="Arial" panose="020B0604020202020204" pitchFamily="34" charset="0"/>
              </a:rPr>
              <a:t>Structure, Function, and Motion</a:t>
            </a:r>
          </a:p>
          <a:p>
            <a:pPr algn="ctr" rtl="0" eaLnBrk="1" hangingPunct="1">
              <a:spcBef>
                <a:spcPct val="50000"/>
              </a:spcBef>
              <a:buFontTx/>
              <a:buNone/>
            </a:pPr>
            <a:r>
              <a:rPr lang="en-US" altLang="en-US" sz="2800" b="1">
                <a:solidFill>
                  <a:srgbClr val="3333CC"/>
                </a:solidFill>
                <a:cs typeface="Arial" panose="020B0604020202020204" pitchFamily="34" charset="0"/>
              </a:rPr>
              <a:t>2</a:t>
            </a:r>
            <a:r>
              <a:rPr lang="en-US" altLang="en-US" sz="2800" b="1" baseline="30000">
                <a:solidFill>
                  <a:srgbClr val="3333CC"/>
                </a:solidFill>
                <a:cs typeface="Arial" panose="020B0604020202020204" pitchFamily="34" charset="0"/>
              </a:rPr>
              <a:t>nd</a:t>
            </a:r>
            <a:r>
              <a:rPr lang="en-US" altLang="en-US" sz="2800" b="1">
                <a:solidFill>
                  <a:srgbClr val="3333CC"/>
                </a:solidFill>
                <a:cs typeface="Arial" panose="020B0604020202020204" pitchFamily="34" charset="0"/>
              </a:rPr>
              <a:t> Edition (2018)</a:t>
            </a:r>
          </a:p>
          <a:p>
            <a:pPr algn="ctr" rtl="0" eaLnBrk="1" hangingPunct="1">
              <a:spcBef>
                <a:spcPct val="50000"/>
              </a:spcBef>
              <a:buFontTx/>
              <a:buNone/>
            </a:pPr>
            <a:r>
              <a:rPr lang="en-US" altLang="en-US" sz="2800" b="1">
                <a:solidFill>
                  <a:srgbClr val="3333CC"/>
                </a:solidFill>
                <a:latin typeface="Arial" panose="020B0604020202020204" pitchFamily="34" charset="0"/>
                <a:cs typeface="Arial" panose="020B0604020202020204" pitchFamily="34" charset="0"/>
              </a:rPr>
              <a:t>Amit Kessel &amp; Nir Ben-Tal</a:t>
            </a:r>
          </a:p>
        </p:txBody>
      </p:sp>
      <p:sp>
        <p:nvSpPr>
          <p:cNvPr id="6148" name="Rectangle 1"/>
          <p:cNvSpPr>
            <a:spLocks noChangeArrowheads="1"/>
          </p:cNvSpPr>
          <p:nvPr/>
        </p:nvSpPr>
        <p:spPr bwMode="auto">
          <a:xfrm>
            <a:off x="53975" y="117475"/>
            <a:ext cx="9090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a:solidFill>
                  <a:srgbClr val="000000"/>
                </a:solidFill>
                <a:latin typeface="Helvetica Neue"/>
                <a:cs typeface="Times New Roman (Hebrew)" panose="02020603050405020304" pitchFamily="18" charset="0"/>
              </a:rPr>
              <a:t>This PPT presentation is provided as suppl. material to the book:</a:t>
            </a:r>
            <a:endParaRPr lang="en-US" altLang="en-US" sz="2400">
              <a:solidFill>
                <a:srgbClr val="000000"/>
              </a:solidFill>
              <a:cs typeface="Times New Roman (Hebrew)"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991" y="3329254"/>
            <a:ext cx="2333992" cy="315746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motifs: The HLH motif</a:t>
            </a:r>
          </a:p>
        </p:txBody>
      </p:sp>
      <p:sp>
        <p:nvSpPr>
          <p:cNvPr id="197635" name="Text Box 5"/>
          <p:cNvSpPr txBox="1">
            <a:spLocks noChangeArrowheads="1"/>
          </p:cNvSpPr>
          <p:nvPr/>
        </p:nvSpPr>
        <p:spPr bwMode="auto">
          <a:xfrm>
            <a:off x="144463" y="914400"/>
            <a:ext cx="87471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 typeface="Times New Roman" panose="02020603050405020304" pitchFamily="18" charset="0"/>
              <a:buAutoNum type="arabicPeriod"/>
            </a:pPr>
            <a:r>
              <a:rPr lang="en-US" altLang="en-US" sz="2600" b="1">
                <a:solidFill>
                  <a:srgbClr val="339933"/>
                </a:solidFill>
                <a:latin typeface="Arial" panose="020B0604020202020204" pitchFamily="34" charset="0"/>
                <a:cs typeface="Arial" panose="020B0604020202020204" pitchFamily="34" charset="0"/>
              </a:rPr>
              <a:t>EF-hand </a:t>
            </a:r>
            <a:r>
              <a:rPr lang="en-US" altLang="en-US" sz="2000" b="1">
                <a:solidFill>
                  <a:srgbClr val="339933"/>
                </a:solidFill>
                <a:latin typeface="Arial" panose="020B0604020202020204" pitchFamily="34" charset="0"/>
                <a:cs typeface="Arial" panose="020B0604020202020204" pitchFamily="34" charset="0"/>
              </a:rPr>
              <a:t>(Ca</a:t>
            </a:r>
            <a:r>
              <a:rPr lang="en-US" altLang="en-US" sz="2000" b="1" baseline="30000">
                <a:solidFill>
                  <a:srgbClr val="339933"/>
                </a:solidFill>
                <a:latin typeface="Arial" panose="020B0604020202020204" pitchFamily="34" charset="0"/>
                <a:cs typeface="Arial" panose="020B0604020202020204" pitchFamily="34" charset="0"/>
              </a:rPr>
              <a:t>2+</a:t>
            </a:r>
            <a:r>
              <a:rPr lang="en-US" altLang="en-US" sz="2000" b="1">
                <a:solidFill>
                  <a:srgbClr val="339933"/>
                </a:solidFill>
                <a:latin typeface="Arial" panose="020B0604020202020204" pitchFamily="34" charset="0"/>
                <a:cs typeface="Arial" panose="020B0604020202020204" pitchFamily="34" charset="0"/>
              </a:rPr>
              <a:t> binding)</a:t>
            </a:r>
          </a:p>
          <a:p>
            <a:pPr algn="l" rtl="0" eaLnBrk="1" hangingPunct="1">
              <a:spcBef>
                <a:spcPct val="50000"/>
              </a:spcBef>
              <a:buFont typeface="Times New Roman" panose="02020603050405020304" pitchFamily="18" charset="0"/>
              <a:buAutoNum type="arabicPeriod"/>
            </a:pPr>
            <a:r>
              <a:rPr lang="en-US" altLang="en-US" sz="2600" b="1">
                <a:solidFill>
                  <a:srgbClr val="339933"/>
                </a:solidFill>
                <a:latin typeface="Arial" panose="020B0604020202020204" pitchFamily="34" charset="0"/>
                <a:cs typeface="Arial" panose="020B0604020202020204" pitchFamily="34" charset="0"/>
              </a:rPr>
              <a:t>bHLH </a:t>
            </a:r>
            <a:r>
              <a:rPr lang="en-US" altLang="en-US" sz="2000" b="1">
                <a:solidFill>
                  <a:srgbClr val="339933"/>
                </a:solidFill>
                <a:latin typeface="Arial" panose="020B0604020202020204" pitchFamily="34" charset="0"/>
                <a:cs typeface="Arial" panose="020B0604020202020204" pitchFamily="34" charset="0"/>
              </a:rPr>
              <a:t>(DNA-binding)</a:t>
            </a:r>
          </a:p>
        </p:txBody>
      </p:sp>
      <p:pic>
        <p:nvPicPr>
          <p:cNvPr id="197636" name="Picture 2" descr="2-23a"/>
          <p:cNvPicPr>
            <a:picLocks noChangeAspect="1" noChangeArrowheads="1"/>
          </p:cNvPicPr>
          <p:nvPr/>
        </p:nvPicPr>
        <p:blipFill>
          <a:blip r:embed="rId3">
            <a:extLst>
              <a:ext uri="{28A0092B-C50C-407E-A947-70E740481C1C}">
                <a14:useLocalDpi xmlns:a14="http://schemas.microsoft.com/office/drawing/2010/main" val="0"/>
              </a:ext>
            </a:extLst>
          </a:blip>
          <a:srcRect l="21895" t="10223" r="4248" b="15919"/>
          <a:stretch>
            <a:fillRect/>
          </a:stretch>
        </p:blipFill>
        <p:spPr bwMode="auto">
          <a:xfrm>
            <a:off x="3177627" y="2395373"/>
            <a:ext cx="3490913"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Text Box 3"/>
          <p:cNvSpPr txBox="1">
            <a:spLocks noChangeArrowheads="1"/>
          </p:cNvSpPr>
          <p:nvPr/>
        </p:nvSpPr>
        <p:spPr bwMode="auto">
          <a:xfrm>
            <a:off x="-31750" y="6160918"/>
            <a:ext cx="4049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Times New Roman (Hebrew)" panose="02020603050405020304" pitchFamily="18" charset="0"/>
                <a:sym typeface="Symbol" panose="05050102010706020507" pitchFamily="18" charset="2"/>
              </a:rPr>
              <a:t>-keratin (coiled-coil)</a:t>
            </a:r>
            <a:endParaRPr lang="en-US" altLang="en-US" sz="2000" b="1">
              <a:solidFill>
                <a:srgbClr val="000000"/>
              </a:solidFill>
              <a:latin typeface="Arial" panose="020B0604020202020204" pitchFamily="34" charset="0"/>
              <a:cs typeface="Times New Roman (Hebrew)" panose="02020603050405020304" pitchFamily="18" charset="0"/>
            </a:endParaRPr>
          </a:p>
        </p:txBody>
      </p:sp>
      <p:pic>
        <p:nvPicPr>
          <p:cNvPr id="361475" name="Picture 4" descr="C:\Documents and Settings\Amit\My Documents\Amit\Book\English\CH6 - Structural proteins &amp; IUPs\Figures\6-11a.png"/>
          <p:cNvPicPr>
            <a:picLocks noChangeAspect="1" noChangeArrowheads="1"/>
          </p:cNvPicPr>
          <p:nvPr/>
        </p:nvPicPr>
        <p:blipFill>
          <a:blip r:embed="rId3">
            <a:extLst>
              <a:ext uri="{28A0092B-C50C-407E-A947-70E740481C1C}">
                <a14:useLocalDpi xmlns:a14="http://schemas.microsoft.com/office/drawing/2010/main" val="0"/>
              </a:ext>
            </a:extLst>
          </a:blip>
          <a:srcRect l="37849" t="9882" r="37871" b="8545"/>
          <a:stretch>
            <a:fillRect/>
          </a:stretch>
        </p:blipFill>
        <p:spPr bwMode="auto">
          <a:xfrm>
            <a:off x="1211263" y="2933531"/>
            <a:ext cx="9779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1476" name="Picture 5" descr="C:\Documents and Settings\Amit\My Documents\Amit\Book\English\CH6 - Structural proteins &amp; IUPs\Figures\6-11b.png"/>
          <p:cNvPicPr>
            <a:picLocks noChangeAspect="1" noChangeArrowheads="1"/>
          </p:cNvPicPr>
          <p:nvPr/>
        </p:nvPicPr>
        <p:blipFill>
          <a:blip r:embed="rId4">
            <a:extLst>
              <a:ext uri="{28A0092B-C50C-407E-A947-70E740481C1C}">
                <a14:useLocalDpi xmlns:a14="http://schemas.microsoft.com/office/drawing/2010/main" val="0"/>
              </a:ext>
            </a:extLst>
          </a:blip>
          <a:srcRect l="46077" t="4214" r="42642" b="56036"/>
          <a:stretch>
            <a:fillRect/>
          </a:stretch>
        </p:blipFill>
        <p:spPr bwMode="auto">
          <a:xfrm>
            <a:off x="4206875" y="2904956"/>
            <a:ext cx="912813"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Text Box 7"/>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Common properties of fibrous proteins</a:t>
            </a:r>
          </a:p>
        </p:txBody>
      </p:sp>
      <p:sp>
        <p:nvSpPr>
          <p:cNvPr id="361478" name="Text Box 8"/>
          <p:cNvSpPr txBox="1">
            <a:spLocks noChangeArrowheads="1"/>
          </p:cNvSpPr>
          <p:nvPr/>
        </p:nvSpPr>
        <p:spPr bwMode="auto">
          <a:xfrm>
            <a:off x="0" y="966788"/>
            <a:ext cx="91440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Times New Roman (Hebrew)" panose="02020603050405020304" pitchFamily="18" charset="0"/>
              </a:rPr>
              <a:t>Supersecondary</a:t>
            </a:r>
            <a:r>
              <a:rPr lang="en-US" altLang="en-US" sz="2600" b="1">
                <a:solidFill>
                  <a:srgbClr val="339933"/>
                </a:solidFill>
                <a:latin typeface="Arial" panose="020B0604020202020204" pitchFamily="34" charset="0"/>
                <a:cs typeface="Times New Roman (Hebrew)" panose="02020603050405020304" pitchFamily="18" charset="0"/>
              </a:rPr>
              <a:t> structure with </a:t>
            </a:r>
            <a:r>
              <a:rPr lang="en-US" altLang="en-US" sz="2600" b="1" u="sng">
                <a:solidFill>
                  <a:srgbClr val="339933"/>
                </a:solidFill>
                <a:latin typeface="Arial" panose="020B0604020202020204" pitchFamily="34" charset="0"/>
                <a:cs typeface="Times New Roman (Hebrew)" panose="02020603050405020304" pitchFamily="18" charset="0"/>
              </a:rPr>
              <a:t>either</a:t>
            </a:r>
            <a:r>
              <a:rPr lang="en-US" altLang="en-US" sz="2600" b="1">
                <a:solidFill>
                  <a:srgbClr val="339933"/>
                </a:solidFill>
                <a:latin typeface="Arial" panose="020B0604020202020204" pitchFamily="34" charset="0"/>
                <a:cs typeface="Times New Roman (Hebrew)" panose="02020603050405020304" pitchFamily="18" charset="0"/>
              </a:rPr>
              <a:t> α or β elements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Hydrophobic surface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insoluble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in water</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Self-assembly into </a:t>
            </a:r>
            <a:r>
              <a:rPr lang="en-US" altLang="en-US" sz="2600" b="1">
                <a:solidFill>
                  <a:srgbClr val="FF0066"/>
                </a:solidFill>
                <a:latin typeface="Arial" panose="020B0604020202020204" pitchFamily="34" charset="0"/>
                <a:cs typeface="Times New Roman (Hebrew)" panose="02020603050405020304" pitchFamily="18" charset="0"/>
              </a:rPr>
              <a:t>quaternary structure </a:t>
            </a:r>
            <a:r>
              <a:rPr lang="en-US" altLang="en-US" sz="2600" b="1">
                <a:solidFill>
                  <a:srgbClr val="339933"/>
                </a:solidFill>
                <a:latin typeface="Arial" panose="020B0604020202020204" pitchFamily="34" charset="0"/>
                <a:cs typeface="Times New Roman (Hebrew)" panose="02020603050405020304" pitchFamily="18" charset="0"/>
              </a:rPr>
              <a:t>(covalent + non-covalent)</a:t>
            </a:r>
            <a:endPar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endParaRPr>
          </a:p>
        </p:txBody>
      </p:sp>
      <p:sp>
        <p:nvSpPr>
          <p:cNvPr id="361479" name="Text Box 9"/>
          <p:cNvSpPr txBox="1">
            <a:spLocks noChangeArrowheads="1"/>
          </p:cNvSpPr>
          <p:nvPr/>
        </p:nvSpPr>
        <p:spPr bwMode="auto">
          <a:xfrm>
            <a:off x="2965450" y="6160918"/>
            <a:ext cx="383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Times New Roman (Hebrew)" panose="02020603050405020304" pitchFamily="18" charset="0"/>
                <a:sym typeface="Symbol" panose="05050102010706020507" pitchFamily="18" charset="2"/>
              </a:rPr>
              <a:t>Collagen (triple helix)</a:t>
            </a:r>
            <a:endParaRPr lang="en-US" altLang="en-US" sz="2000" b="1">
              <a:solidFill>
                <a:srgbClr val="000000"/>
              </a:solidFill>
              <a:latin typeface="Arial" panose="020B0604020202020204" pitchFamily="34" charset="0"/>
              <a:cs typeface="Times New Roman (Hebrew)" panose="02020603050405020304" pitchFamily="18" charset="0"/>
            </a:endParaRPr>
          </a:p>
        </p:txBody>
      </p:sp>
      <p:grpSp>
        <p:nvGrpSpPr>
          <p:cNvPr id="361480" name="Group 3"/>
          <p:cNvGrpSpPr>
            <a:grpSpLocks/>
          </p:cNvGrpSpPr>
          <p:nvPr/>
        </p:nvGrpSpPr>
        <p:grpSpPr bwMode="auto">
          <a:xfrm>
            <a:off x="6624638" y="2854156"/>
            <a:ext cx="2214562" cy="3394075"/>
            <a:chOff x="6625121" y="2472986"/>
            <a:chExt cx="2518879" cy="3980563"/>
          </a:xfrm>
        </p:grpSpPr>
        <p:grpSp>
          <p:nvGrpSpPr>
            <p:cNvPr id="361482" name="Group 2"/>
            <p:cNvGrpSpPr>
              <a:grpSpLocks/>
            </p:cNvGrpSpPr>
            <p:nvPr/>
          </p:nvGrpSpPr>
          <p:grpSpPr bwMode="auto">
            <a:xfrm rot="5400000">
              <a:off x="5606858" y="3663168"/>
              <a:ext cx="3980563" cy="1600200"/>
              <a:chOff x="376238" y="3591560"/>
              <a:chExt cx="8221662" cy="1800225"/>
            </a:xfrm>
          </p:grpSpPr>
          <p:grpSp>
            <p:nvGrpSpPr>
              <p:cNvPr id="361485" name="Group 7"/>
              <p:cNvGrpSpPr>
                <a:grpSpLocks/>
              </p:cNvGrpSpPr>
              <p:nvPr/>
            </p:nvGrpSpPr>
            <p:grpSpPr bwMode="auto">
              <a:xfrm>
                <a:off x="376238" y="3591560"/>
                <a:ext cx="8221662" cy="1800225"/>
                <a:chOff x="376238" y="2844800"/>
                <a:chExt cx="8221662" cy="1800225"/>
              </a:xfrm>
            </p:grpSpPr>
            <p:pic>
              <p:nvPicPr>
                <p:cNvPr id="3614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63" y="2927350"/>
                  <a:ext cx="8135937"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89" name="Rectangle 4"/>
                <p:cNvSpPr>
                  <a:spLocks noChangeArrowheads="1"/>
                </p:cNvSpPr>
                <p:nvPr/>
              </p:nvSpPr>
              <p:spPr bwMode="auto">
                <a:xfrm>
                  <a:off x="376238" y="2844800"/>
                  <a:ext cx="431800" cy="425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2" name="Rectangle 1"/>
              <p:cNvSpPr/>
              <p:nvPr/>
            </p:nvSpPr>
            <p:spPr>
              <a:xfrm>
                <a:off x="2210535" y="4878282"/>
                <a:ext cx="776789" cy="351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7436559" y="4632489"/>
                <a:ext cx="934453" cy="420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61483" name="Text Box 8"/>
            <p:cNvSpPr txBox="1">
              <a:spLocks noChangeArrowheads="1"/>
            </p:cNvSpPr>
            <p:nvPr/>
          </p:nvSpPr>
          <p:spPr bwMode="auto">
            <a:xfrm>
              <a:off x="6625121" y="3341345"/>
              <a:ext cx="10832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a:solidFill>
                    <a:srgbClr val="000000"/>
                  </a:solidFill>
                  <a:cs typeface="Times New Roman (Hebrew)" panose="02020603050405020304" pitchFamily="18" charset="0"/>
                  <a:sym typeface="Symbol" panose="05050102010706020507" pitchFamily="18" charset="2"/>
                </a:rPr>
                <a:t>Relax</a:t>
              </a:r>
              <a:endParaRPr lang="en-US" altLang="en-US" sz="2400" i="1">
                <a:solidFill>
                  <a:srgbClr val="000000"/>
                </a:solidFill>
                <a:cs typeface="Times New Roman (Hebrew)" panose="02020603050405020304" pitchFamily="18" charset="0"/>
                <a:sym typeface="Symbol" panose="05050102010706020507" pitchFamily="18" charset="2"/>
              </a:endParaRPr>
            </a:p>
          </p:txBody>
        </p:sp>
        <p:sp>
          <p:nvSpPr>
            <p:cNvPr id="361484" name="Text Box 8"/>
            <p:cNvSpPr txBox="1">
              <a:spLocks noChangeArrowheads="1"/>
            </p:cNvSpPr>
            <p:nvPr/>
          </p:nvSpPr>
          <p:spPr bwMode="auto">
            <a:xfrm>
              <a:off x="7825452" y="4554708"/>
              <a:ext cx="13185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a:solidFill>
                    <a:srgbClr val="000000"/>
                  </a:solidFill>
                  <a:cs typeface="Times New Roman (Hebrew)" panose="02020603050405020304" pitchFamily="18" charset="0"/>
                  <a:sym typeface="Symbol" panose="05050102010706020507" pitchFamily="18" charset="2"/>
                </a:rPr>
                <a:t>Extended</a:t>
              </a:r>
              <a:endParaRPr lang="en-US" altLang="en-US" sz="2400" i="1">
                <a:solidFill>
                  <a:srgbClr val="000000"/>
                </a:solidFill>
                <a:cs typeface="Times New Roman (Hebrew)" panose="02020603050405020304" pitchFamily="18" charset="0"/>
                <a:sym typeface="Symbol" panose="05050102010706020507" pitchFamily="18" charset="2"/>
              </a:endParaRPr>
            </a:p>
          </p:txBody>
        </p:sp>
      </p:grpSp>
      <p:sp>
        <p:nvSpPr>
          <p:cNvPr id="361481" name="Text Box 8"/>
          <p:cNvSpPr txBox="1">
            <a:spLocks noChangeArrowheads="1"/>
          </p:cNvSpPr>
          <p:nvPr/>
        </p:nvSpPr>
        <p:spPr bwMode="auto">
          <a:xfrm>
            <a:off x="6532563" y="6138693"/>
            <a:ext cx="26114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sym typeface="Symbol" panose="05050102010706020507" pitchFamily="18" charset="2"/>
              </a:rPr>
              <a:t>Spider silk fibroin </a:t>
            </a:r>
            <a:endParaRPr lang="en-US" altLang="en-US" sz="2400" b="1" i="1">
              <a:solidFill>
                <a:srgbClr val="000000"/>
              </a:solidFill>
              <a:cs typeface="Times New Roman (Hebrew)" panose="02020603050405020304" pitchFamily="18" charset="0"/>
              <a:sym typeface="Symbol" panose="05050102010706020507" pitchFamily="18" charset="2"/>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a:t>
            </a:r>
            <a:r>
              <a:rPr lang="el-GR" altLang="en-US" b="1">
                <a:solidFill>
                  <a:srgbClr val="3333CC"/>
                </a:solidFill>
                <a:latin typeface="Arial" panose="020B0604020202020204" pitchFamily="34" charset="0"/>
                <a:cs typeface="Times New Roman (Hebrew)" panose="02020603050405020304" pitchFamily="18" charset="0"/>
              </a:rPr>
              <a:t>α-</a:t>
            </a:r>
            <a:r>
              <a:rPr lang="en-US" altLang="en-US" b="1">
                <a:solidFill>
                  <a:srgbClr val="3333CC"/>
                </a:solidFill>
                <a:latin typeface="Arial" panose="020B0604020202020204" pitchFamily="34" charset="0"/>
                <a:cs typeface="Times New Roman (Hebrew)" panose="02020603050405020304" pitchFamily="18" charset="0"/>
              </a:rPr>
              <a:t>keratin</a:t>
            </a:r>
          </a:p>
        </p:txBody>
      </p:sp>
      <p:sp>
        <p:nvSpPr>
          <p:cNvPr id="363523" name="Text Box 3"/>
          <p:cNvSpPr txBox="1">
            <a:spLocks noChangeArrowheads="1"/>
          </p:cNvSpPr>
          <p:nvPr/>
        </p:nvSpPr>
        <p:spPr bwMode="auto">
          <a:xfrm>
            <a:off x="130175" y="966788"/>
            <a:ext cx="90138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Principle protein of </a:t>
            </a:r>
            <a:r>
              <a:rPr lang="en-US" altLang="en-US" sz="2600" b="1">
                <a:solidFill>
                  <a:srgbClr val="FF0066"/>
                </a:solidFill>
                <a:latin typeface="Arial" panose="020B0604020202020204" pitchFamily="34" charset="0"/>
                <a:cs typeface="Times New Roman (Hebrew)" panose="02020603050405020304" pitchFamily="18" charset="0"/>
              </a:rPr>
              <a:t>intermediate filaments </a:t>
            </a:r>
            <a:r>
              <a:rPr lang="en-US" altLang="en-US" sz="2600" b="1">
                <a:solidFill>
                  <a:srgbClr val="339933"/>
                </a:solidFill>
                <a:latin typeface="Arial" panose="020B0604020202020204" pitchFamily="34" charset="0"/>
                <a:cs typeface="Times New Roman (Hebrew)" panose="02020603050405020304" pitchFamily="18" charset="0"/>
              </a:rPr>
              <a:t>in mammalian epithelia</a:t>
            </a:r>
          </a:p>
          <a:p>
            <a:pPr algn="l" rtl="0" eaLnBrk="1" hangingPunct="1">
              <a:lnSpc>
                <a:spcPct val="130000"/>
              </a:lnSpc>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Forms </a:t>
            </a:r>
            <a:r>
              <a:rPr lang="en-US" altLang="en-US" sz="2600" b="1">
                <a:solidFill>
                  <a:srgbClr val="FF0066"/>
                </a:solidFill>
                <a:latin typeface="Arial" panose="020B0604020202020204" pitchFamily="34" charset="0"/>
                <a:cs typeface="Times New Roman (Hebrew)" panose="02020603050405020304" pitchFamily="18" charset="0"/>
              </a:rPr>
              <a:t>nails</a:t>
            </a:r>
            <a:r>
              <a:rPr lang="en-US" altLang="en-US" sz="2600" b="1">
                <a:solidFill>
                  <a:srgbClr val="339933"/>
                </a:solidFill>
                <a:latin typeface="Arial" panose="020B0604020202020204" pitchFamily="34" charset="0"/>
                <a:cs typeface="Times New Roman (Hebrew)" panose="02020603050405020304" pitchFamily="18" charset="0"/>
              </a:rPr>
              <a:t>, </a:t>
            </a:r>
            <a:r>
              <a:rPr lang="en-US" altLang="en-US" sz="2600" b="1">
                <a:solidFill>
                  <a:srgbClr val="FF0066"/>
                </a:solidFill>
                <a:latin typeface="Arial" panose="020B0604020202020204" pitchFamily="34" charset="0"/>
                <a:cs typeface="Times New Roman (Hebrew)" panose="02020603050405020304" pitchFamily="18" charset="0"/>
              </a:rPr>
              <a:t>horns</a:t>
            </a:r>
            <a:r>
              <a:rPr lang="en-US" altLang="en-US" sz="2600" b="1">
                <a:solidFill>
                  <a:srgbClr val="339933"/>
                </a:solidFill>
                <a:latin typeface="Arial" panose="020B0604020202020204" pitchFamily="34" charset="0"/>
                <a:cs typeface="Times New Roman (Hebrew)" panose="02020603050405020304" pitchFamily="18" charset="0"/>
              </a:rPr>
              <a:t>, </a:t>
            </a:r>
            <a:r>
              <a:rPr lang="en-US" altLang="en-US" sz="2600" b="1">
                <a:solidFill>
                  <a:srgbClr val="FF0066"/>
                </a:solidFill>
                <a:latin typeface="Arial" panose="020B0604020202020204" pitchFamily="34" charset="0"/>
                <a:cs typeface="Times New Roman (Hebrew)" panose="02020603050405020304" pitchFamily="18" charset="0"/>
              </a:rPr>
              <a:t>hoofs</a:t>
            </a:r>
            <a:r>
              <a:rPr lang="en-US" altLang="en-US" sz="2600" b="1">
                <a:solidFill>
                  <a:srgbClr val="339933"/>
                </a:solidFill>
                <a:latin typeface="Arial" panose="020B0604020202020204" pitchFamily="34" charset="0"/>
                <a:cs typeface="Times New Roman (Hebrew)" panose="02020603050405020304" pitchFamily="18" charset="0"/>
              </a:rPr>
              <a:t>, </a:t>
            </a:r>
            <a:r>
              <a:rPr lang="en-US" altLang="en-US" sz="2600" b="1">
                <a:solidFill>
                  <a:srgbClr val="FF0066"/>
                </a:solidFill>
                <a:latin typeface="Arial" panose="020B0604020202020204" pitchFamily="34" charset="0"/>
                <a:cs typeface="Times New Roman (Hebrew)" panose="02020603050405020304" pitchFamily="18" charset="0"/>
              </a:rPr>
              <a:t>feathers</a:t>
            </a:r>
          </a:p>
          <a:p>
            <a:pPr algn="l" rtl="0" eaLnBrk="1" hangingPunct="1">
              <a:lnSpc>
                <a:spcPct val="130000"/>
              </a:lnSpc>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Confers </a:t>
            </a:r>
            <a:r>
              <a:rPr lang="en-US" altLang="en-US" sz="2600" b="1">
                <a:solidFill>
                  <a:srgbClr val="FF0066"/>
                </a:solidFill>
                <a:latin typeface="Arial" panose="020B0604020202020204" pitchFamily="34" charset="0"/>
                <a:cs typeface="Times New Roman (Hebrew)" panose="02020603050405020304" pitchFamily="18" charset="0"/>
              </a:rPr>
              <a:t>toughness</a:t>
            </a:r>
            <a:r>
              <a:rPr lang="en-US" altLang="en-US" sz="2600" b="1">
                <a:solidFill>
                  <a:srgbClr val="339933"/>
                </a:solidFill>
                <a:latin typeface="Arial" panose="020B0604020202020204" pitchFamily="34" charset="0"/>
                <a:cs typeface="Times New Roman (Hebrew)" panose="02020603050405020304" pitchFamily="18" charset="0"/>
              </a:rPr>
              <a:t> and allows tissues to </a:t>
            </a:r>
            <a:r>
              <a:rPr lang="en-US" altLang="en-US" sz="2600" b="1">
                <a:solidFill>
                  <a:srgbClr val="FF0066"/>
                </a:solidFill>
                <a:latin typeface="Arial" panose="020B0604020202020204" pitchFamily="34" charset="0"/>
                <a:cs typeface="Times New Roman (Hebrew)" panose="02020603050405020304" pitchFamily="18" charset="0"/>
              </a:rPr>
              <a:t>resist mechanical pressure</a:t>
            </a:r>
          </a:p>
        </p:txBody>
      </p:sp>
      <p:pic>
        <p:nvPicPr>
          <p:cNvPr id="363524" name="Picture 5" descr="http://upload.wikimedia.org/wikipedia/en/8/8d/Keratinf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635" y="3600340"/>
            <a:ext cx="3097924" cy="309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4" descr="C:\Documents and Settings\Amit\My Documents\Amit\Book\1_Revised_draft\CH6\Figures\PyMol-PovRay\6-11a.png"/>
          <p:cNvPicPr>
            <a:picLocks noChangeAspect="1" noChangeArrowheads="1"/>
          </p:cNvPicPr>
          <p:nvPr/>
        </p:nvPicPr>
        <p:blipFill>
          <a:blip r:embed="rId3" cstate="print">
            <a:extLst>
              <a:ext uri="{28A0092B-C50C-407E-A947-70E740481C1C}">
                <a14:useLocalDpi xmlns:a14="http://schemas.microsoft.com/office/drawing/2010/main" val="0"/>
              </a:ext>
            </a:extLst>
          </a:blip>
          <a:srcRect l="29984" t="3435" r="29475" b="3795"/>
          <a:stretch>
            <a:fillRect/>
          </a:stretch>
        </p:blipFill>
        <p:spPr bwMode="auto">
          <a:xfrm>
            <a:off x="6405563" y="966788"/>
            <a:ext cx="2265362"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7" name="Text Box 5"/>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a:t>
            </a:r>
            <a:r>
              <a:rPr lang="el-GR" altLang="en-US" b="1">
                <a:solidFill>
                  <a:srgbClr val="3333CC"/>
                </a:solidFill>
                <a:latin typeface="Arial" panose="020B0604020202020204" pitchFamily="34" charset="0"/>
                <a:cs typeface="Times New Roman (Hebrew)"/>
              </a:rPr>
              <a:t>α-</a:t>
            </a:r>
            <a:r>
              <a:rPr lang="en-US" altLang="en-US" b="1">
                <a:solidFill>
                  <a:srgbClr val="3333CC"/>
                </a:solidFill>
                <a:latin typeface="Arial" panose="020B0604020202020204" pitchFamily="34" charset="0"/>
                <a:cs typeface="Times New Roman (Hebrew)"/>
              </a:rPr>
              <a:t>keratin</a:t>
            </a:r>
          </a:p>
        </p:txBody>
      </p:sp>
      <p:sp>
        <p:nvSpPr>
          <p:cNvPr id="267268" name="Text Box 6"/>
          <p:cNvSpPr txBox="1">
            <a:spLocks noChangeArrowheads="1"/>
          </p:cNvSpPr>
          <p:nvPr/>
        </p:nvSpPr>
        <p:spPr bwMode="auto">
          <a:xfrm>
            <a:off x="130175" y="966788"/>
            <a:ext cx="6417582"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4075" indent="-396875"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Left-handed</a:t>
            </a:r>
            <a:r>
              <a:rPr lang="en-US" altLang="en-US" sz="2600" b="1" dirty="0">
                <a:solidFill>
                  <a:srgbClr val="FF0066"/>
                </a:solidFill>
                <a:latin typeface="Arial" panose="020B0604020202020204" pitchFamily="34" charset="0"/>
                <a:cs typeface="Times New Roman (Hebrew)"/>
              </a:rPr>
              <a:t> coiled-coil</a:t>
            </a:r>
            <a:r>
              <a:rPr lang="en-US" altLang="en-US" sz="2600" b="1" dirty="0">
                <a:solidFill>
                  <a:srgbClr val="339933"/>
                </a:solidFill>
                <a:latin typeface="Arial" panose="020B0604020202020204" pitchFamily="34" charset="0"/>
                <a:cs typeface="Times New Roman (Hebrew)"/>
              </a:rPr>
              <a:t>, made of two right-handed </a:t>
            </a:r>
            <a:r>
              <a:rPr lang="el-GR" altLang="en-US" sz="2600" b="1" dirty="0">
                <a:solidFill>
                  <a:srgbClr val="FF0066"/>
                </a:solidFill>
                <a:latin typeface="Arial" panose="020B0604020202020204" pitchFamily="34" charset="0"/>
                <a:cs typeface="Times New Roman (Hebrew)"/>
              </a:rPr>
              <a:t>α</a:t>
            </a:r>
            <a:r>
              <a:rPr lang="en-US" altLang="en-US" sz="2600" b="1" dirty="0">
                <a:solidFill>
                  <a:srgbClr val="FF0066"/>
                </a:solidFill>
                <a:latin typeface="Arial" panose="020B0604020202020204" pitchFamily="34" charset="0"/>
                <a:cs typeface="Times New Roman (Hebrew)"/>
              </a:rPr>
              <a:t>-helices</a:t>
            </a:r>
          </a:p>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a:t>
            </a:r>
            <a:r>
              <a:rPr lang="en-US" altLang="en-US" sz="2600" b="1" dirty="0">
                <a:solidFill>
                  <a:srgbClr val="339933"/>
                </a:solidFill>
                <a:latin typeface="Arial" panose="020B0604020202020204" pitchFamily="34" charset="0"/>
                <a:cs typeface="Times New Roman (Hebrew)"/>
              </a:rPr>
              <a:t>450 </a:t>
            </a:r>
            <a:r>
              <a:rPr lang="en-US" altLang="en-US" sz="2600" b="1" dirty="0">
                <a:solidFill>
                  <a:srgbClr val="339933"/>
                </a:solidFill>
                <a:cs typeface="Times New Roman (Hebrew)"/>
              </a:rPr>
              <a:t>Å</a:t>
            </a:r>
            <a:r>
              <a:rPr lang="en-US" altLang="en-US" sz="2600" b="1" dirty="0">
                <a:solidFill>
                  <a:srgbClr val="339933"/>
                </a:solidFill>
                <a:latin typeface="Arial" panose="020B0604020202020204" pitchFamily="34" charset="0"/>
                <a:cs typeface="Times New Roman (Hebrew)"/>
              </a:rPr>
              <a:t> long </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Rich in </a:t>
            </a:r>
            <a:r>
              <a:rPr lang="en-US" altLang="en-US" sz="2600" b="1" dirty="0">
                <a:solidFill>
                  <a:srgbClr val="FF0066"/>
                </a:solidFill>
                <a:latin typeface="Arial" panose="020B0604020202020204" pitchFamily="34" charset="0"/>
                <a:cs typeface="Times New Roman (Hebrew)"/>
              </a:rPr>
              <a:t>Ala</a:t>
            </a:r>
            <a:r>
              <a:rPr lang="en-US" altLang="en-US" sz="2600" b="1" dirty="0">
                <a:solidFill>
                  <a:srgbClr val="339933"/>
                </a:solidFill>
                <a:latin typeface="Arial" panose="020B0604020202020204" pitchFamily="34" charset="0"/>
                <a:cs typeface="Times New Roman (Hebrew)"/>
              </a:rPr>
              <a:t> &amp; </a:t>
            </a:r>
            <a:r>
              <a:rPr lang="en-US" altLang="en-US" sz="2600" b="1" dirty="0">
                <a:solidFill>
                  <a:srgbClr val="FF0066"/>
                </a:solidFill>
                <a:latin typeface="Arial" panose="020B0604020202020204" pitchFamily="34" charset="0"/>
                <a:cs typeface="Times New Roman (Hebrew)"/>
              </a:rPr>
              <a:t>Gly</a:t>
            </a:r>
            <a:r>
              <a:rPr lang="en-US" altLang="en-US" sz="2600" b="1" dirty="0">
                <a:solidFill>
                  <a:srgbClr val="339933"/>
                </a:solidFill>
                <a:latin typeface="Arial" panose="020B0604020202020204" pitchFamily="34" charset="0"/>
                <a:cs typeface="Times New Roman (Hebrew)"/>
              </a:rPr>
              <a:t> </a:t>
            </a:r>
            <a:r>
              <a:rPr lang="en-US" altLang="en-US" sz="2600" b="1" dirty="0">
                <a:solidFill>
                  <a:srgbClr val="339933"/>
                </a:solidFill>
                <a:latin typeface="Arial" panose="020B0604020202020204" pitchFamily="34" charset="0"/>
                <a:cs typeface="Times New Roman (Hebrew)"/>
                <a:sym typeface="Symbol" panose="05050102010706020507" pitchFamily="18" charset="2"/>
              </a:rPr>
              <a:t> compactness</a:t>
            </a:r>
          </a:p>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Also </a:t>
            </a:r>
            <a:r>
              <a:rPr lang="en-US" altLang="en-US" sz="2600" b="1" dirty="0">
                <a:solidFill>
                  <a:srgbClr val="339933"/>
                </a:solidFill>
                <a:latin typeface="Arial" panose="020B0604020202020204" pitchFamily="34" charset="0"/>
                <a:cs typeface="Times New Roman (Hebrew)"/>
              </a:rPr>
              <a:t>in globular proteins </a:t>
            </a:r>
            <a:r>
              <a:rPr lang="en-US" altLang="en-US" sz="2600" b="1" dirty="0" smtClean="0">
                <a:solidFill>
                  <a:srgbClr val="339933"/>
                </a:solidFill>
                <a:latin typeface="Arial" panose="020B0604020202020204" pitchFamily="34" charset="0"/>
                <a:cs typeface="Times New Roman (Hebrew)"/>
              </a:rPr>
              <a:t>(</a:t>
            </a:r>
            <a:r>
              <a:rPr lang="en-US" altLang="en-US" sz="2600" b="1" dirty="0" smtClean="0">
                <a:solidFill>
                  <a:srgbClr val="FF0066"/>
                </a:solidFill>
                <a:latin typeface="Arial" panose="020B0604020202020204" pitchFamily="34" charset="0"/>
                <a:cs typeface="Times New Roman (Hebrew)"/>
              </a:rPr>
              <a:t>leucine-zipper</a:t>
            </a:r>
            <a:r>
              <a:rPr lang="en-US" altLang="en-US" sz="2600" b="1" dirty="0" smtClean="0">
                <a:solidFill>
                  <a:srgbClr val="339933"/>
                </a:solidFill>
                <a:latin typeface="Arial" panose="020B0604020202020204" pitchFamily="34" charset="0"/>
                <a:cs typeface="Times New Roman (Hebrew)"/>
              </a:rPr>
              <a:t> </a:t>
            </a:r>
            <a:r>
              <a:rPr lang="en-US" altLang="en-US" sz="2600" b="1" dirty="0">
                <a:solidFill>
                  <a:srgbClr val="339933"/>
                </a:solidFill>
                <a:latin typeface="Arial" panose="020B0604020202020204" pitchFamily="34" charset="0"/>
                <a:cs typeface="Times New Roman (Hebrew)"/>
                <a:sym typeface="Symbol" panose="05050102010706020507" pitchFamily="18" charset="2"/>
              </a:rPr>
              <a:t></a:t>
            </a:r>
            <a:r>
              <a:rPr lang="en-US" altLang="en-US" sz="2600" b="1" dirty="0" smtClean="0">
                <a:solidFill>
                  <a:srgbClr val="339933"/>
                </a:solidFill>
                <a:latin typeface="Arial" panose="020B0604020202020204" pitchFamily="34" charset="0"/>
                <a:cs typeface="Times New Roman (Hebrew)"/>
              </a:rPr>
              <a:t> </a:t>
            </a:r>
            <a:r>
              <a:rPr lang="en-US" altLang="en-US" sz="2600" b="1" dirty="0">
                <a:solidFill>
                  <a:srgbClr val="339933"/>
                </a:solidFill>
                <a:latin typeface="Arial" panose="020B0604020202020204" pitchFamily="34" charset="0"/>
                <a:cs typeface="Times New Roman (Hebrew)"/>
              </a:rPr>
              <a:t>dimerization</a:t>
            </a:r>
            <a:r>
              <a:rPr lang="en-US" altLang="en-US" sz="2600" b="1" dirty="0" smtClean="0">
                <a:solidFill>
                  <a:srgbClr val="339933"/>
                </a:solidFill>
                <a:latin typeface="Arial" panose="020B0604020202020204" pitchFamily="34" charset="0"/>
                <a:cs typeface="Times New Roman (Hebrew)"/>
              </a:rPr>
              <a:t>)</a:t>
            </a:r>
            <a:endParaRPr lang="en-US" altLang="en-US" sz="2600" b="1" dirty="0">
              <a:solidFill>
                <a:srgbClr val="339933"/>
              </a:solidFill>
              <a:latin typeface="Arial" panose="020B0604020202020204" pitchFamily="34" charset="0"/>
              <a:cs typeface="Times New Roman (Hebrew)"/>
            </a:endParaRPr>
          </a:p>
        </p:txBody>
      </p:sp>
      <p:sp>
        <p:nvSpPr>
          <p:cNvPr id="267269" name="TextBox 5"/>
          <p:cNvSpPr txBox="1">
            <a:spLocks noChangeArrowheads="1"/>
          </p:cNvSpPr>
          <p:nvPr/>
        </p:nvSpPr>
        <p:spPr bwMode="auto">
          <a:xfrm>
            <a:off x="6975475" y="6283325"/>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a:spcBef>
                <a:spcPct val="0"/>
              </a:spcBef>
              <a:buFontTx/>
              <a:buNone/>
            </a:pPr>
            <a:r>
              <a:rPr lang="en-US" altLang="en-US" sz="2400" b="1">
                <a:solidFill>
                  <a:srgbClr val="000000"/>
                </a:solidFill>
                <a:cs typeface="Times New Roman (Hebrew)"/>
              </a:rPr>
              <a:t>GCN4</a:t>
            </a:r>
          </a:p>
        </p:txBody>
      </p:sp>
      <p:pic>
        <p:nvPicPr>
          <p:cNvPr id="6" name="Picture 5" descr="figure 3-05 part 1"/>
          <p:cNvPicPr>
            <a:picLocks noChangeAspect="1" noChangeArrowheads="1"/>
          </p:cNvPicPr>
          <p:nvPr/>
        </p:nvPicPr>
        <p:blipFill rotWithShape="1">
          <a:blip r:embed="rId4">
            <a:extLst>
              <a:ext uri="{28A0092B-C50C-407E-A947-70E740481C1C}">
                <a14:useLocalDpi xmlns:a14="http://schemas.microsoft.com/office/drawing/2010/main" val="0"/>
              </a:ext>
            </a:extLst>
          </a:blip>
          <a:srcRect t="9039" r="56216" b="58446"/>
          <a:stretch/>
        </p:blipFill>
        <p:spPr bwMode="auto">
          <a:xfrm>
            <a:off x="1677925" y="4355180"/>
            <a:ext cx="3516023" cy="211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551048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3" descr="C:\Documents and Settings\Amit\My Documents\Amit\Book\1_Revised_draft\CH6\Figures\PyMol-PovRay\6-11c.png"/>
          <p:cNvPicPr>
            <a:picLocks noChangeAspect="1" noChangeArrowheads="1"/>
          </p:cNvPicPr>
          <p:nvPr/>
        </p:nvPicPr>
        <p:blipFill>
          <a:blip r:embed="rId3">
            <a:extLst>
              <a:ext uri="{28A0092B-C50C-407E-A947-70E740481C1C}">
                <a14:useLocalDpi xmlns:a14="http://schemas.microsoft.com/office/drawing/2010/main" val="0"/>
              </a:ext>
            </a:extLst>
          </a:blip>
          <a:srcRect l="31552" t="3838" r="32909" b="8015"/>
          <a:stretch>
            <a:fillRect/>
          </a:stretch>
        </p:blipFill>
        <p:spPr bwMode="auto">
          <a:xfrm>
            <a:off x="5988050" y="1376363"/>
            <a:ext cx="198755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5" name="Picture 4" descr="C:\Documents and Settings\Amit\My Documents\Amit\Book\1_Revised_draft\scale_hydro.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4955" y="6308725"/>
            <a:ext cx="4569045" cy="44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Text Box 7"/>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a:t>
            </a:r>
            <a:r>
              <a:rPr lang="el-GR" altLang="en-US" b="1">
                <a:solidFill>
                  <a:srgbClr val="3333CC"/>
                </a:solidFill>
                <a:latin typeface="Arial" panose="020B0604020202020204" pitchFamily="34" charset="0"/>
                <a:cs typeface="Times New Roman (Hebrew)"/>
              </a:rPr>
              <a:t>α-</a:t>
            </a:r>
            <a:r>
              <a:rPr lang="en-US" altLang="en-US" b="1">
                <a:solidFill>
                  <a:srgbClr val="3333CC"/>
                </a:solidFill>
                <a:latin typeface="Arial" panose="020B0604020202020204" pitchFamily="34" charset="0"/>
                <a:cs typeface="Times New Roman (Hebrew)"/>
              </a:rPr>
              <a:t>keratin</a:t>
            </a:r>
          </a:p>
        </p:txBody>
      </p:sp>
      <p:sp>
        <p:nvSpPr>
          <p:cNvPr id="269317" name="Text Box 8"/>
          <p:cNvSpPr txBox="1">
            <a:spLocks noChangeArrowheads="1"/>
          </p:cNvSpPr>
          <p:nvPr/>
        </p:nvSpPr>
        <p:spPr bwMode="auto">
          <a:xfrm>
            <a:off x="130175" y="966788"/>
            <a:ext cx="649922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Heptad repeat</a:t>
            </a:r>
            <a:r>
              <a:rPr lang="en-US" altLang="en-US" sz="2600" b="1" dirty="0">
                <a:solidFill>
                  <a:srgbClr val="339933"/>
                </a:solidFill>
                <a:latin typeface="Arial" panose="020B0604020202020204" pitchFamily="34" charset="0"/>
                <a:cs typeface="Times New Roman (Hebrew)"/>
              </a:rPr>
              <a:t> (</a:t>
            </a:r>
            <a:r>
              <a:rPr lang="en-US" altLang="en-US" sz="2600" b="1" i="1" dirty="0" err="1" smtClean="0">
                <a:solidFill>
                  <a:srgbClr val="FF0066"/>
                </a:solidFill>
                <a:latin typeface="Arial" panose="020B0604020202020204" pitchFamily="34" charset="0"/>
                <a:cs typeface="Times New Roman (Hebrew)"/>
              </a:rPr>
              <a:t>hxxhcxc</a:t>
            </a:r>
            <a:r>
              <a:rPr lang="en-US" altLang="en-US" sz="2600" b="1" dirty="0" smtClean="0">
                <a:solidFill>
                  <a:srgbClr val="339933"/>
                </a:solidFill>
                <a:latin typeface="Arial" panose="020B0604020202020204" pitchFamily="34" charset="0"/>
                <a:cs typeface="Times New Roman (Hebrew)"/>
              </a:rPr>
              <a:t>) </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339933"/>
                </a:solidFill>
                <a:latin typeface="Arial" panose="020B0604020202020204" pitchFamily="34" charset="0"/>
                <a:cs typeface="Times New Roman (Hebrew)"/>
                <a:sym typeface="Symbol" panose="05050102010706020507" pitchFamily="18" charset="2"/>
              </a:rPr>
              <a:t>nonpolar interactions between helices  </a:t>
            </a:r>
            <a:r>
              <a:rPr lang="en-US" altLang="en-US" sz="2600" b="1" dirty="0">
                <a:solidFill>
                  <a:srgbClr val="FF0066"/>
                </a:solidFill>
                <a:latin typeface="Arial" panose="020B0604020202020204" pitchFamily="34" charset="0"/>
                <a:cs typeface="Times New Roman (Hebrew)"/>
                <a:sym typeface="Symbol" panose="05050102010706020507" pitchFamily="18" charset="2"/>
              </a:rPr>
              <a:t>stability</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sym typeface="Symbol" panose="05050102010706020507" pitchFamily="18" charset="2"/>
              </a:rPr>
              <a:t>Surface also nonpolar </a:t>
            </a:r>
            <a:r>
              <a:rPr lang="en-US" altLang="en-US" sz="2000" b="1" dirty="0">
                <a:solidFill>
                  <a:srgbClr val="339933"/>
                </a:solidFill>
                <a:latin typeface="Arial" panose="020B0604020202020204" pitchFamily="34" charset="0"/>
                <a:cs typeface="Times New Roman (Hebrew)"/>
                <a:sym typeface="Symbol" panose="05050102010706020507" pitchFamily="18" charset="2"/>
              </a:rPr>
              <a:t>(not </a:t>
            </a:r>
            <a:r>
              <a:rPr lang="en-US" altLang="en-US" sz="2000" b="1" dirty="0" smtClean="0">
                <a:solidFill>
                  <a:srgbClr val="339933"/>
                </a:solidFill>
                <a:latin typeface="Arial" panose="020B0604020202020204" pitchFamily="34" charset="0"/>
                <a:cs typeface="Times New Roman (Hebrew)"/>
                <a:sym typeface="Symbol" panose="05050102010706020507" pitchFamily="18" charset="2"/>
              </a:rPr>
              <a:t>in GCN4)</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FF0066"/>
                </a:solidFill>
                <a:latin typeface="Arial" panose="020B0604020202020204" pitchFamily="34" charset="0"/>
                <a:cs typeface="Times New Roman (Hebrew)"/>
                <a:sym typeface="Symbol" panose="05050102010706020507" pitchFamily="18" charset="2"/>
              </a:rPr>
              <a:t>water insoluble</a:t>
            </a:r>
          </a:p>
        </p:txBody>
      </p:sp>
      <p:grpSp>
        <p:nvGrpSpPr>
          <p:cNvPr id="269318" name="Group 2"/>
          <p:cNvGrpSpPr>
            <a:grpSpLocks/>
          </p:cNvGrpSpPr>
          <p:nvPr/>
        </p:nvGrpSpPr>
        <p:grpSpPr bwMode="auto">
          <a:xfrm>
            <a:off x="469900" y="3373438"/>
            <a:ext cx="4741863" cy="2784475"/>
            <a:chOff x="688181" y="2450306"/>
            <a:chExt cx="4741863" cy="2784475"/>
          </a:xfrm>
        </p:grpSpPr>
        <p:pic>
          <p:nvPicPr>
            <p:cNvPr id="269320" name="Picture 5"/>
            <p:cNvPicPr>
              <a:picLocks noChangeAspect="1" noChangeArrowheads="1"/>
            </p:cNvPicPr>
            <p:nvPr/>
          </p:nvPicPr>
          <p:blipFill>
            <a:blip r:embed="rId5">
              <a:extLst>
                <a:ext uri="{28A0092B-C50C-407E-A947-70E740481C1C}">
                  <a14:useLocalDpi xmlns:a14="http://schemas.microsoft.com/office/drawing/2010/main" val="0"/>
                </a:ext>
              </a:extLst>
            </a:blip>
            <a:srcRect l="25893" t="26547" r="29657" b="38651"/>
            <a:stretch>
              <a:fillRect/>
            </a:stretch>
          </p:blipFill>
          <p:spPr bwMode="auto">
            <a:xfrm>
              <a:off x="688181" y="2450306"/>
              <a:ext cx="4741863"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21" name="TextBox 1"/>
            <p:cNvSpPr txBox="1">
              <a:spLocks noChangeArrowheads="1"/>
            </p:cNvSpPr>
            <p:nvPr/>
          </p:nvSpPr>
          <p:spPr bwMode="auto">
            <a:xfrm>
              <a:off x="1354138" y="3546961"/>
              <a:ext cx="1123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a:spcBef>
                  <a:spcPct val="0"/>
                </a:spcBef>
                <a:buFontTx/>
                <a:buNone/>
              </a:pPr>
              <a:r>
                <a:rPr lang="en-US" altLang="en-US" sz="2400">
                  <a:solidFill>
                    <a:srgbClr val="000000"/>
                  </a:solidFill>
                  <a:cs typeface="Times New Roman (Hebrew)"/>
                </a:rPr>
                <a:t>Helix 1</a:t>
              </a:r>
            </a:p>
          </p:txBody>
        </p:sp>
        <p:sp>
          <p:nvSpPr>
            <p:cNvPr id="269322" name="TextBox 9"/>
            <p:cNvSpPr txBox="1">
              <a:spLocks noChangeArrowheads="1"/>
            </p:cNvSpPr>
            <p:nvPr/>
          </p:nvSpPr>
          <p:spPr bwMode="auto">
            <a:xfrm>
              <a:off x="3695700" y="3611710"/>
              <a:ext cx="1123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a:spcBef>
                  <a:spcPct val="0"/>
                </a:spcBef>
                <a:buFontTx/>
                <a:buNone/>
              </a:pPr>
              <a:r>
                <a:rPr lang="en-US" altLang="en-US" sz="2400">
                  <a:solidFill>
                    <a:srgbClr val="000000"/>
                  </a:solidFill>
                  <a:cs typeface="Times New Roman (Hebrew)"/>
                </a:rPr>
                <a:t>Helix 2</a:t>
              </a:r>
            </a:p>
          </p:txBody>
        </p:sp>
      </p:grpSp>
      <p:sp>
        <p:nvSpPr>
          <p:cNvPr id="269319" name="TextBox 12"/>
          <p:cNvSpPr txBox="1">
            <a:spLocks noChangeArrowheads="1"/>
          </p:cNvSpPr>
          <p:nvPr/>
        </p:nvSpPr>
        <p:spPr bwMode="auto">
          <a:xfrm>
            <a:off x="7540625" y="5492750"/>
            <a:ext cx="1123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a:spcBef>
                <a:spcPct val="0"/>
              </a:spcBef>
              <a:buFontTx/>
              <a:buNone/>
            </a:pPr>
            <a:r>
              <a:rPr lang="en-US" altLang="en-US" sz="2400" b="1">
                <a:solidFill>
                  <a:srgbClr val="000000"/>
                </a:solidFill>
                <a:cs typeface="Times New Roman (Hebrew)"/>
              </a:rPr>
              <a:t>GCN4</a:t>
            </a:r>
          </a:p>
        </p:txBody>
      </p:sp>
    </p:spTree>
    <p:extLst>
      <p:ext uri="{BB962C8B-B14F-4D97-AF65-F5344CB8AC3E}">
        <p14:creationId xmlns:p14="http://schemas.microsoft.com/office/powerpoint/2010/main" val="124271374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094" y="2970598"/>
            <a:ext cx="6127391" cy="318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7" name="Rectangle 6"/>
          <p:cNvSpPr>
            <a:spLocks noChangeArrowheads="1"/>
          </p:cNvSpPr>
          <p:nvPr/>
        </p:nvSpPr>
        <p:spPr bwMode="auto">
          <a:xfrm>
            <a:off x="2270053" y="3727122"/>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68" name="Rectangle 7"/>
          <p:cNvSpPr>
            <a:spLocks noChangeArrowheads="1"/>
          </p:cNvSpPr>
          <p:nvPr/>
        </p:nvSpPr>
        <p:spPr bwMode="auto">
          <a:xfrm>
            <a:off x="3570388" y="3727122"/>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69" name="Rectangle 8"/>
          <p:cNvSpPr>
            <a:spLocks noChangeArrowheads="1"/>
          </p:cNvSpPr>
          <p:nvPr/>
        </p:nvSpPr>
        <p:spPr bwMode="auto">
          <a:xfrm>
            <a:off x="5381338" y="3702207"/>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70" name="Text Box 9"/>
          <p:cNvSpPr txBox="1">
            <a:spLocks noChangeArrowheads="1"/>
          </p:cNvSpPr>
          <p:nvPr/>
        </p:nvSpPr>
        <p:spPr bwMode="auto">
          <a:xfrm>
            <a:off x="171116" y="5762611"/>
            <a:ext cx="25791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000" dirty="0">
                <a:solidFill>
                  <a:srgbClr val="000000"/>
                </a:solidFill>
                <a:cs typeface="Times New Roman (Hebrew)"/>
              </a:rPr>
              <a:t>Parallel coiled-coil dimer</a:t>
            </a:r>
          </a:p>
        </p:txBody>
      </p:sp>
      <p:sp>
        <p:nvSpPr>
          <p:cNvPr id="271371" name="Text Box 10"/>
          <p:cNvSpPr txBox="1">
            <a:spLocks noChangeArrowheads="1"/>
          </p:cNvSpPr>
          <p:nvPr/>
        </p:nvSpPr>
        <p:spPr bwMode="auto">
          <a:xfrm>
            <a:off x="2381308" y="5817568"/>
            <a:ext cx="20827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000" dirty="0">
                <a:solidFill>
                  <a:srgbClr val="000000"/>
                </a:solidFill>
                <a:cs typeface="Times New Roman (Hebrew)"/>
              </a:rPr>
              <a:t>Anti-parallel tetramer</a:t>
            </a:r>
          </a:p>
        </p:txBody>
      </p:sp>
      <p:sp>
        <p:nvSpPr>
          <p:cNvPr id="271372" name="Text Box 11"/>
          <p:cNvSpPr txBox="1">
            <a:spLocks noChangeArrowheads="1"/>
          </p:cNvSpPr>
          <p:nvPr/>
        </p:nvSpPr>
        <p:spPr bwMode="auto">
          <a:xfrm>
            <a:off x="4061753" y="5817568"/>
            <a:ext cx="1292617" cy="2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000" dirty="0">
                <a:solidFill>
                  <a:srgbClr val="000000"/>
                </a:solidFill>
                <a:cs typeface="Times New Roman (Hebrew)"/>
              </a:rPr>
              <a:t>Octamer</a:t>
            </a:r>
          </a:p>
        </p:txBody>
      </p:sp>
      <p:sp>
        <p:nvSpPr>
          <p:cNvPr id="271373" name="Text Box 12"/>
          <p:cNvSpPr txBox="1">
            <a:spLocks noChangeArrowheads="1"/>
          </p:cNvSpPr>
          <p:nvPr/>
        </p:nvSpPr>
        <p:spPr bwMode="auto">
          <a:xfrm>
            <a:off x="5603848" y="6191990"/>
            <a:ext cx="1292617" cy="29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000" dirty="0">
                <a:solidFill>
                  <a:srgbClr val="000000"/>
                </a:solidFill>
                <a:cs typeface="Times New Roman (Hebrew)"/>
              </a:rPr>
              <a:t>ULF fiber</a:t>
            </a:r>
          </a:p>
        </p:txBody>
      </p:sp>
      <p:sp>
        <p:nvSpPr>
          <p:cNvPr id="271363" name="Text Box 13"/>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a:t>
            </a:r>
            <a:r>
              <a:rPr lang="el-GR" altLang="en-US" b="1">
                <a:solidFill>
                  <a:srgbClr val="3333CC"/>
                </a:solidFill>
                <a:latin typeface="Arial" panose="020B0604020202020204" pitchFamily="34" charset="0"/>
                <a:cs typeface="Times New Roman (Hebrew)"/>
              </a:rPr>
              <a:t>α-</a:t>
            </a:r>
            <a:r>
              <a:rPr lang="en-US" altLang="en-US" b="1">
                <a:solidFill>
                  <a:srgbClr val="3333CC"/>
                </a:solidFill>
                <a:latin typeface="Arial" panose="020B0604020202020204" pitchFamily="34" charset="0"/>
                <a:cs typeface="Times New Roman (Hebrew)"/>
              </a:rPr>
              <a:t>keratin</a:t>
            </a:r>
          </a:p>
        </p:txBody>
      </p:sp>
      <p:sp>
        <p:nvSpPr>
          <p:cNvPr id="271364" name="Text Box 14"/>
          <p:cNvSpPr txBox="1">
            <a:spLocks noChangeArrowheads="1"/>
          </p:cNvSpPr>
          <p:nvPr/>
        </p:nvSpPr>
        <p:spPr bwMode="auto">
          <a:xfrm>
            <a:off x="130175" y="966788"/>
            <a:ext cx="8534400"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Self-assembly into </a:t>
            </a:r>
            <a:r>
              <a:rPr lang="en-US" altLang="en-US" sz="2600" b="1" dirty="0">
                <a:solidFill>
                  <a:srgbClr val="FF0066"/>
                </a:solidFill>
                <a:latin typeface="Arial" panose="020B0604020202020204" pitchFamily="34" charset="0"/>
                <a:cs typeface="Times New Roman (Hebrew)"/>
              </a:rPr>
              <a:t>higher structures </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FF0066"/>
                </a:solidFill>
                <a:latin typeface="Arial" panose="020B0604020202020204" pitchFamily="34" charset="0"/>
                <a:cs typeface="Times New Roman (Hebrew)"/>
                <a:sym typeface="Symbol" panose="05050102010706020507" pitchFamily="18" charset="2"/>
              </a:rPr>
              <a:t>stability</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length</a:t>
            </a:r>
          </a:p>
          <a:p>
            <a:pPr algn="l" rtl="0" eaLnBrk="1" hangingPunct="1">
              <a:spcBef>
                <a:spcPct val="50000"/>
              </a:spcBef>
            </a:pPr>
            <a:r>
              <a:rPr lang="en-US" altLang="en-US" sz="2600" b="1" dirty="0">
                <a:solidFill>
                  <a:srgbClr val="FF0066"/>
                </a:solidFill>
                <a:latin typeface="Arial" panose="020B0604020202020204" pitchFamily="34" charset="0"/>
                <a:cs typeface="Times New Roman (Hebrew)"/>
                <a:sym typeface="Symbol" panose="05050102010706020507" pitchFamily="18" charset="2"/>
              </a:rPr>
              <a:t>S-S bonds </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FF0066"/>
                </a:solidFill>
                <a:latin typeface="Arial" panose="020B0604020202020204" pitchFamily="34" charset="0"/>
                <a:cs typeface="Times New Roman (Hebrew)"/>
                <a:sym typeface="Symbol" panose="05050102010706020507" pitchFamily="18" charset="2"/>
              </a:rPr>
              <a:t>toughness</a:t>
            </a:r>
            <a:r>
              <a:rPr lang="en-US" altLang="en-US" sz="2600" b="1" dirty="0">
                <a:solidFill>
                  <a:srgbClr val="339933"/>
                </a:solidFill>
                <a:latin typeface="Arial" panose="020B0604020202020204" pitchFamily="34" charset="0"/>
                <a:cs typeface="Times New Roman (Hebrew)"/>
                <a:sym typeface="Symbol" panose="05050102010706020507" pitchFamily="18" charset="2"/>
              </a:rPr>
              <a:t>:</a:t>
            </a:r>
          </a:p>
          <a:p>
            <a:pPr lvl="1" algn="l" rtl="0" eaLnBrk="1" hangingPunct="1">
              <a:spcBef>
                <a:spcPct val="50000"/>
              </a:spcBef>
              <a:buFont typeface="Times New Roman" panose="02020603050405020304" pitchFamily="18" charset="0"/>
              <a:buAutoNum type="arabicPeriod"/>
            </a:pPr>
            <a:r>
              <a:rPr lang="en-US" altLang="en-US" sz="2600" dirty="0">
                <a:solidFill>
                  <a:srgbClr val="000000"/>
                </a:solidFill>
                <a:sym typeface="Symbol" panose="05050102010706020507" pitchFamily="18" charset="2"/>
              </a:rPr>
              <a:t>'Hard' keratin - nails, horns, and hoofs</a:t>
            </a:r>
          </a:p>
          <a:p>
            <a:pPr lvl="1" algn="l" rtl="0" eaLnBrk="1" hangingPunct="1">
              <a:spcBef>
                <a:spcPct val="50000"/>
              </a:spcBef>
              <a:buFont typeface="Times New Roman" panose="02020603050405020304" pitchFamily="18" charset="0"/>
              <a:buAutoNum type="arabicPeriod"/>
            </a:pPr>
            <a:r>
              <a:rPr lang="en-US" altLang="en-US" sz="2600" dirty="0">
                <a:solidFill>
                  <a:srgbClr val="000000"/>
                </a:solidFill>
                <a:sym typeface="Symbol" panose="05050102010706020507" pitchFamily="18" charset="2"/>
              </a:rPr>
              <a:t>'Soft' keratin – skin and </a:t>
            </a:r>
            <a:r>
              <a:rPr lang="en-US" altLang="en-US" sz="2600" dirty="0" smtClean="0">
                <a:solidFill>
                  <a:srgbClr val="000000"/>
                </a:solidFill>
                <a:sym typeface="Symbol" panose="05050102010706020507" pitchFamily="18" charset="2"/>
              </a:rPr>
              <a:t>muscle</a:t>
            </a:r>
            <a:endParaRPr lang="en-US" altLang="en-US" sz="2600" dirty="0">
              <a:solidFill>
                <a:srgbClr val="000000"/>
              </a:solidFill>
              <a:sym typeface="Symbol" panose="05050102010706020507" pitchFamily="18" charset="2"/>
            </a:endParaRPr>
          </a:p>
        </p:txBody>
      </p:sp>
    </p:spTree>
    <p:extLst>
      <p:ext uri="{BB962C8B-B14F-4D97-AF65-F5344CB8AC3E}">
        <p14:creationId xmlns:p14="http://schemas.microsoft.com/office/powerpoint/2010/main" val="193530513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Text Box 13"/>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a:t>
            </a:r>
            <a:r>
              <a:rPr lang="el-GR" altLang="en-US" b="1">
                <a:solidFill>
                  <a:srgbClr val="3333CC"/>
                </a:solidFill>
                <a:latin typeface="Arial" panose="020B0604020202020204" pitchFamily="34" charset="0"/>
                <a:cs typeface="Times New Roman (Hebrew)"/>
              </a:rPr>
              <a:t>α-</a:t>
            </a:r>
            <a:r>
              <a:rPr lang="en-US" altLang="en-US" b="1">
                <a:solidFill>
                  <a:srgbClr val="3333CC"/>
                </a:solidFill>
                <a:latin typeface="Arial" panose="020B0604020202020204" pitchFamily="34" charset="0"/>
                <a:cs typeface="Times New Roman (Hebrew)"/>
              </a:rPr>
              <a:t>keratin</a:t>
            </a:r>
          </a:p>
        </p:txBody>
      </p:sp>
      <p:sp>
        <p:nvSpPr>
          <p:cNvPr id="271364" name="Text Box 14"/>
          <p:cNvSpPr txBox="1">
            <a:spLocks noChangeArrowheads="1"/>
          </p:cNvSpPr>
          <p:nvPr/>
        </p:nvSpPr>
        <p:spPr bwMode="auto">
          <a:xfrm>
            <a:off x="130175" y="935258"/>
            <a:ext cx="8534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S-S bonds </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in</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 ‘perm’:</a:t>
            </a:r>
            <a:endParaRPr lang="en-US" altLang="en-US" sz="2600" b="1" dirty="0">
              <a:solidFill>
                <a:srgbClr val="339933"/>
              </a:solidFill>
              <a:latin typeface="Arial" panose="020B0604020202020204" pitchFamily="34" charset="0"/>
              <a:cs typeface="Times New Roman (Hebrew)"/>
              <a:sym typeface="Symbol" panose="05050102010706020507" pitchFamily="18" charset="2"/>
            </a:endParaRPr>
          </a:p>
        </p:txBody>
      </p:sp>
      <p:grpSp>
        <p:nvGrpSpPr>
          <p:cNvPr id="2" name="Group 1"/>
          <p:cNvGrpSpPr/>
          <p:nvPr/>
        </p:nvGrpSpPr>
        <p:grpSpPr>
          <a:xfrm>
            <a:off x="289544" y="1690658"/>
            <a:ext cx="8622221" cy="4452263"/>
            <a:chOff x="289544" y="1841695"/>
            <a:chExt cx="8622221" cy="4452263"/>
          </a:xfrm>
        </p:grpSpPr>
        <p:sp>
          <p:nvSpPr>
            <p:cNvPr id="271366" name="Rectangle 5"/>
            <p:cNvSpPr>
              <a:spLocks noChangeArrowheads="1"/>
            </p:cNvSpPr>
            <p:nvPr/>
          </p:nvSpPr>
          <p:spPr bwMode="auto">
            <a:xfrm>
              <a:off x="1089334" y="3810504"/>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67" name="Rectangle 6"/>
            <p:cNvSpPr>
              <a:spLocks noChangeArrowheads="1"/>
            </p:cNvSpPr>
            <p:nvPr/>
          </p:nvSpPr>
          <p:spPr bwMode="auto">
            <a:xfrm>
              <a:off x="2270053" y="3801444"/>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68" name="Rectangle 7"/>
            <p:cNvSpPr>
              <a:spLocks noChangeArrowheads="1"/>
            </p:cNvSpPr>
            <p:nvPr/>
          </p:nvSpPr>
          <p:spPr bwMode="auto">
            <a:xfrm>
              <a:off x="3570388" y="3801444"/>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sp>
          <p:nvSpPr>
            <p:cNvPr id="271369" name="Rectangle 8"/>
            <p:cNvSpPr>
              <a:spLocks noChangeArrowheads="1"/>
            </p:cNvSpPr>
            <p:nvPr/>
          </p:nvSpPr>
          <p:spPr bwMode="auto">
            <a:xfrm>
              <a:off x="5381338" y="3776529"/>
              <a:ext cx="222510" cy="1778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a:endParaRPr>
            </a:p>
          </p:txBody>
        </p:sp>
        <p:grpSp>
          <p:nvGrpSpPr>
            <p:cNvPr id="13" name="Group 12"/>
            <p:cNvGrpSpPr/>
            <p:nvPr/>
          </p:nvGrpSpPr>
          <p:grpSpPr>
            <a:xfrm>
              <a:off x="6099475" y="1841695"/>
              <a:ext cx="2812290" cy="4430658"/>
              <a:chOff x="6199097" y="1658224"/>
              <a:chExt cx="2812290" cy="4430658"/>
            </a:xfrm>
          </p:grpSpPr>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766"/>
              <a:stretch/>
            </p:blipFill>
            <p:spPr bwMode="auto">
              <a:xfrm>
                <a:off x="6300225" y="1658224"/>
                <a:ext cx="2711162" cy="44306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199097" y="2123230"/>
                <a:ext cx="677203" cy="998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09819" y="4696365"/>
                <a:ext cx="677203" cy="998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44" y="1844872"/>
              <a:ext cx="3379065" cy="44481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683"/>
            <a:stretch/>
          </p:blipFill>
          <p:spPr bwMode="auto">
            <a:xfrm>
              <a:off x="3803900" y="1845841"/>
              <a:ext cx="2490336" cy="444811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 Box 9"/>
          <p:cNvSpPr txBox="1">
            <a:spLocks noChangeArrowheads="1"/>
          </p:cNvSpPr>
          <p:nvPr/>
        </p:nvSpPr>
        <p:spPr bwMode="auto">
          <a:xfrm>
            <a:off x="2015157" y="5932064"/>
            <a:ext cx="51327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000" dirty="0" smtClean="0">
                <a:solidFill>
                  <a:srgbClr val="000000"/>
                </a:solidFill>
                <a:cs typeface="Times New Roman (Hebrew)"/>
              </a:rPr>
              <a:t>(</a:t>
            </a:r>
            <a:r>
              <a:rPr lang="en-US" altLang="en-US" sz="2000" dirty="0" err="1" smtClean="0">
                <a:solidFill>
                  <a:srgbClr val="000000"/>
                </a:solidFill>
                <a:cs typeface="Times New Roman (Hebrew)"/>
              </a:rPr>
              <a:t>Lehninger’s</a:t>
            </a:r>
            <a:r>
              <a:rPr lang="en-US" altLang="en-US" sz="2000" dirty="0" smtClean="0">
                <a:solidFill>
                  <a:srgbClr val="000000"/>
                </a:solidFill>
                <a:cs typeface="Times New Roman (Hebrew)"/>
              </a:rPr>
              <a:t> Principles </a:t>
            </a:r>
            <a:r>
              <a:rPr lang="en-US" altLang="en-US" sz="2000" dirty="0">
                <a:solidFill>
                  <a:srgbClr val="000000"/>
                </a:solidFill>
                <a:cs typeface="Times New Roman (Hebrew)"/>
              </a:rPr>
              <a:t>of </a:t>
            </a:r>
            <a:r>
              <a:rPr lang="en-US" altLang="en-US" sz="2000" dirty="0" smtClean="0">
                <a:solidFill>
                  <a:srgbClr val="000000"/>
                </a:solidFill>
                <a:cs typeface="Times New Roman (Hebrew)"/>
              </a:rPr>
              <a:t>Biochemistry)</a:t>
            </a:r>
            <a:endParaRPr lang="en-US" altLang="en-US" sz="2000" dirty="0">
              <a:solidFill>
                <a:srgbClr val="000000"/>
              </a:solidFill>
              <a:cs typeface="Times New Roman (Hebrew)"/>
            </a:endParaRPr>
          </a:p>
        </p:txBody>
      </p:sp>
    </p:spTree>
    <p:extLst>
      <p:ext uri="{BB962C8B-B14F-4D97-AF65-F5344CB8AC3E}">
        <p14:creationId xmlns:p14="http://schemas.microsoft.com/office/powerpoint/2010/main" val="36950373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3"/>
          <p:cNvSpPr txBox="1">
            <a:spLocks noChangeArrowheads="1"/>
          </p:cNvSpPr>
          <p:nvPr/>
        </p:nvSpPr>
        <p:spPr bwMode="auto">
          <a:xfrm>
            <a:off x="130175" y="966788"/>
            <a:ext cx="9013825"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lnSpc>
                <a:spcPct val="130000"/>
              </a:lnSpc>
              <a:spcBef>
                <a:spcPct val="50000"/>
              </a:spcBef>
            </a:pPr>
            <a:r>
              <a:rPr lang="en-US" altLang="en-US" sz="2600" b="1" dirty="0">
                <a:solidFill>
                  <a:srgbClr val="339933"/>
                </a:solidFill>
                <a:latin typeface="Arial" panose="020B0604020202020204" pitchFamily="34" charset="0"/>
                <a:cs typeface="Times New Roman (Hebrew)"/>
              </a:rPr>
              <a:t>Background</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rPr>
              <a:t>Most abundant protein in </a:t>
            </a:r>
            <a:r>
              <a:rPr lang="en-US" altLang="en-US" sz="2600" dirty="0" smtClean="0">
                <a:solidFill>
                  <a:srgbClr val="000000"/>
                </a:solidFill>
              </a:rPr>
              <a:t>the human body </a:t>
            </a:r>
            <a:r>
              <a:rPr lang="en-US" altLang="en-US" sz="2600" dirty="0">
                <a:solidFill>
                  <a:srgbClr val="000000"/>
                </a:solidFill>
              </a:rPr>
              <a:t>(33%) and the main protein in </a:t>
            </a:r>
            <a:r>
              <a:rPr lang="en-US" altLang="en-US" sz="2600" b="1" dirty="0">
                <a:solidFill>
                  <a:srgbClr val="FF0066"/>
                </a:solidFill>
              </a:rPr>
              <a:t>connective tissues </a:t>
            </a:r>
            <a:r>
              <a:rPr lang="en-US" altLang="en-US" sz="2600" dirty="0">
                <a:solidFill>
                  <a:srgbClr val="000000"/>
                </a:solidFill>
              </a:rPr>
              <a:t>(bones, tendons, cartilage, the cornea)</a:t>
            </a:r>
          </a:p>
          <a:p>
            <a:pPr lvl="1" algn="l" rtl="0" eaLnBrk="1" hangingPunct="1">
              <a:lnSpc>
                <a:spcPct val="130000"/>
              </a:lnSpc>
              <a:spcBef>
                <a:spcPct val="50000"/>
              </a:spcBef>
              <a:buFont typeface="Wingdings" panose="05000000000000000000" pitchFamily="2" charset="2"/>
              <a:buChar char="Ø"/>
            </a:pPr>
            <a:r>
              <a:rPr lang="en-US" altLang="en-US" sz="2600" b="1" dirty="0">
                <a:solidFill>
                  <a:srgbClr val="FF0066"/>
                </a:solidFill>
              </a:rPr>
              <a:t>28 known types </a:t>
            </a:r>
            <a:r>
              <a:rPr lang="en-US" altLang="en-US" sz="2600" dirty="0">
                <a:solidFill>
                  <a:srgbClr val="000000"/>
                </a:solidFill>
              </a:rPr>
              <a:t>in vertebrates, I-IV are most common </a:t>
            </a:r>
          </a:p>
        </p:txBody>
      </p:sp>
      <p:sp>
        <p:nvSpPr>
          <p:cNvPr id="273411"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collagen</a:t>
            </a:r>
          </a:p>
        </p:txBody>
      </p:sp>
    </p:spTree>
    <p:extLst>
      <p:ext uri="{BB962C8B-B14F-4D97-AF65-F5344CB8AC3E}">
        <p14:creationId xmlns:p14="http://schemas.microsoft.com/office/powerpoint/2010/main" val="169195377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70691" name="Text Box 3"/>
          <p:cNvSpPr txBox="1">
            <a:spLocks noChangeArrowheads="1"/>
          </p:cNvSpPr>
          <p:nvPr/>
        </p:nvSpPr>
        <p:spPr bwMode="auto">
          <a:xfrm>
            <a:off x="130175" y="966788"/>
            <a:ext cx="901382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0100" indent="-5143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Roles:</a:t>
            </a:r>
          </a:p>
          <a:p>
            <a:pPr lvl="1" algn="l" rtl="0" eaLnBrk="1" hangingPunct="1">
              <a:lnSpc>
                <a:spcPct val="130000"/>
              </a:lnSpc>
              <a:spcBef>
                <a:spcPct val="50000"/>
              </a:spcBef>
              <a:buFont typeface="Times New Roman" panose="02020603050405020304" pitchFamily="18" charset="0"/>
              <a:buAutoNum type="arabicPeriod"/>
            </a:pPr>
            <a:r>
              <a:rPr lang="en-US" altLang="en-US" sz="2600" dirty="0">
                <a:solidFill>
                  <a:srgbClr val="000000"/>
                </a:solidFill>
              </a:rPr>
              <a:t>Helping tissues </a:t>
            </a:r>
            <a:r>
              <a:rPr lang="en-US" altLang="en-US" sz="2600" b="1" dirty="0">
                <a:solidFill>
                  <a:srgbClr val="FF0066"/>
                </a:solidFill>
              </a:rPr>
              <a:t>endure mechanical pressure</a:t>
            </a:r>
          </a:p>
          <a:p>
            <a:pPr lvl="1" algn="l" rtl="0" eaLnBrk="1" hangingPunct="1">
              <a:lnSpc>
                <a:spcPct val="130000"/>
              </a:lnSpc>
              <a:spcBef>
                <a:spcPct val="50000"/>
              </a:spcBef>
              <a:buFont typeface="Times New Roman" panose="02020603050405020304" pitchFamily="18" charset="0"/>
              <a:buAutoNum type="arabicPeriod"/>
            </a:pPr>
            <a:r>
              <a:rPr lang="en-US" altLang="en-US" sz="2600" dirty="0">
                <a:solidFill>
                  <a:srgbClr val="000000"/>
                </a:solidFill>
              </a:rPr>
              <a:t>Forming a </a:t>
            </a:r>
            <a:r>
              <a:rPr lang="en-US" altLang="en-US" sz="2600" b="1" dirty="0">
                <a:solidFill>
                  <a:srgbClr val="FF0066"/>
                </a:solidFill>
              </a:rPr>
              <a:t>scaffold for macromolecular deposits </a:t>
            </a:r>
            <a:r>
              <a:rPr lang="en-US" altLang="en-US" sz="2600" dirty="0">
                <a:solidFill>
                  <a:srgbClr val="000000"/>
                </a:solidFill>
              </a:rPr>
              <a:t>(laminin networks, proteoglycan, cellular receptors) </a:t>
            </a:r>
          </a:p>
          <a:p>
            <a:pPr lvl="1" algn="l" rtl="0" eaLnBrk="1" hangingPunct="1">
              <a:lnSpc>
                <a:spcPct val="130000"/>
              </a:lnSpc>
              <a:spcBef>
                <a:spcPct val="50000"/>
              </a:spcBef>
              <a:buFont typeface="Times New Roman" panose="02020603050405020304" pitchFamily="18" charset="0"/>
              <a:buAutoNum type="arabicPeriod"/>
            </a:pPr>
            <a:r>
              <a:rPr lang="en-US" altLang="en-US" sz="2600" dirty="0">
                <a:solidFill>
                  <a:srgbClr val="000000"/>
                </a:solidFill>
              </a:rPr>
              <a:t>Confers tissues with characteristic properties:</a:t>
            </a:r>
          </a:p>
          <a:p>
            <a:pPr lvl="2" algn="l" rtl="0" eaLnBrk="1" hangingPunct="1">
              <a:lnSpc>
                <a:spcPct val="130000"/>
              </a:lnSpc>
              <a:spcBef>
                <a:spcPct val="50000"/>
              </a:spcBef>
              <a:buFont typeface="Wingdings" panose="05000000000000000000" pitchFamily="2" charset="2"/>
              <a:buChar char="§"/>
            </a:pPr>
            <a:r>
              <a:rPr lang="en-US" altLang="en-US" sz="2600" b="1" dirty="0">
                <a:solidFill>
                  <a:srgbClr val="FF0066"/>
                </a:solidFill>
              </a:rPr>
              <a:t>Tensile strength</a:t>
            </a:r>
            <a:r>
              <a:rPr lang="en-US" altLang="en-US" sz="2600" b="1" dirty="0">
                <a:solidFill>
                  <a:srgbClr val="000000"/>
                </a:solidFill>
              </a:rPr>
              <a:t>:</a:t>
            </a:r>
            <a:r>
              <a:rPr lang="en-US" altLang="en-US" sz="2600" dirty="0">
                <a:solidFill>
                  <a:srgbClr val="000000"/>
                </a:solidFill>
              </a:rPr>
              <a:t> cartilage, skin, tendons/ligaments (binds elastin and polysaccharides)</a:t>
            </a:r>
          </a:p>
          <a:p>
            <a:pPr lvl="2" algn="l" rtl="0" eaLnBrk="1" hangingPunct="1">
              <a:lnSpc>
                <a:spcPct val="130000"/>
              </a:lnSpc>
              <a:spcBef>
                <a:spcPct val="50000"/>
              </a:spcBef>
              <a:buFont typeface="Wingdings" panose="05000000000000000000" pitchFamily="2" charset="2"/>
              <a:buChar char="§"/>
            </a:pPr>
            <a:r>
              <a:rPr lang="en-US" altLang="en-US" sz="2600" b="1" dirty="0">
                <a:solidFill>
                  <a:srgbClr val="FF0066"/>
                </a:solidFill>
              </a:rPr>
              <a:t>Toughness</a:t>
            </a:r>
            <a:r>
              <a:rPr lang="en-US" altLang="en-US" sz="2600" b="1" dirty="0">
                <a:solidFill>
                  <a:srgbClr val="000000"/>
                </a:solidFill>
              </a:rPr>
              <a:t>:</a:t>
            </a:r>
            <a:r>
              <a:rPr lang="en-US" altLang="en-US" sz="2600" b="1" dirty="0">
                <a:solidFill>
                  <a:srgbClr val="FF0066"/>
                </a:solidFill>
              </a:rPr>
              <a:t> </a:t>
            </a:r>
            <a:r>
              <a:rPr lang="en-US" altLang="en-US" sz="2600" dirty="0">
                <a:solidFill>
                  <a:srgbClr val="000000"/>
                </a:solidFill>
              </a:rPr>
              <a:t>bone, teeth (deposited with Ca</a:t>
            </a:r>
            <a:r>
              <a:rPr lang="en-US" altLang="en-US" sz="2600" baseline="30000" dirty="0">
                <a:solidFill>
                  <a:srgbClr val="000000"/>
                </a:solidFill>
              </a:rPr>
              <a:t>2+</a:t>
            </a:r>
            <a:r>
              <a:rPr lang="en-US" altLang="en-US" sz="2600" dirty="0">
                <a:solidFill>
                  <a:srgbClr val="000000"/>
                </a:solidFill>
              </a:rPr>
              <a:t> and PO</a:t>
            </a:r>
            <a:r>
              <a:rPr lang="en-US" altLang="en-US" sz="2600" baseline="-25000" dirty="0">
                <a:solidFill>
                  <a:srgbClr val="000000"/>
                </a:solidFill>
              </a:rPr>
              <a:t>4</a:t>
            </a:r>
            <a:r>
              <a:rPr lang="en-US" altLang="en-US" sz="2600" baseline="30000" dirty="0">
                <a:solidFill>
                  <a:srgbClr val="000000"/>
                </a:solidFill>
              </a:rPr>
              <a:t>3-</a:t>
            </a:r>
            <a:r>
              <a:rPr lang="en-US" altLang="en-US" sz="2600" dirty="0">
                <a:solidFill>
                  <a:srgbClr val="000000"/>
                </a:solidFill>
              </a:rPr>
              <a:t>)</a:t>
            </a:r>
            <a:endParaRPr lang="en-US" altLang="en-US" sz="2600" dirty="0">
              <a:solidFill>
                <a:srgbClr val="000000"/>
              </a:solidFill>
              <a:sym typeface="Symbol" panose="05050102010706020507" pitchFamily="18" charset="2"/>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6"/>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8038" indent="-396875"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Collagen fibers have a </a:t>
            </a:r>
            <a:r>
              <a:rPr lang="en-US" altLang="en-US" sz="2600" b="1" dirty="0">
                <a:solidFill>
                  <a:srgbClr val="FF0066"/>
                </a:solidFill>
                <a:latin typeface="Arial" panose="020B0604020202020204" pitchFamily="34" charset="0"/>
                <a:cs typeface="Times New Roman (Hebrew)"/>
              </a:rPr>
              <a:t>highly hierarchical structure</a:t>
            </a:r>
          </a:p>
          <a:p>
            <a:pPr lvl="1" algn="l" rtl="0" eaLnBrk="1" hangingPunct="1">
              <a:spcBef>
                <a:spcPct val="50000"/>
              </a:spcBef>
              <a:buFont typeface="Times New Roman" panose="02020603050405020304" pitchFamily="18" charset="0"/>
              <a:buAutoNum type="arabicPeriod"/>
            </a:pPr>
            <a:r>
              <a:rPr lang="en-US" altLang="en-US" sz="2600" dirty="0" err="1">
                <a:solidFill>
                  <a:srgbClr val="000000"/>
                </a:solidFill>
              </a:rPr>
              <a:t>Tropocollagen</a:t>
            </a:r>
            <a:r>
              <a:rPr lang="en-US" altLang="en-US" sz="2600" dirty="0">
                <a:solidFill>
                  <a:srgbClr val="000000"/>
                </a:solidFill>
              </a:rPr>
              <a:t> formation:</a:t>
            </a:r>
          </a:p>
        </p:txBody>
      </p:sp>
      <p:grpSp>
        <p:nvGrpSpPr>
          <p:cNvPr id="276483" name="Group 2"/>
          <p:cNvGrpSpPr>
            <a:grpSpLocks/>
          </p:cNvGrpSpPr>
          <p:nvPr/>
        </p:nvGrpSpPr>
        <p:grpSpPr bwMode="auto">
          <a:xfrm>
            <a:off x="1139277" y="2039938"/>
            <a:ext cx="7283450" cy="4467225"/>
            <a:chOff x="1060535" y="2202491"/>
            <a:chExt cx="7283365" cy="4466753"/>
          </a:xfrm>
        </p:grpSpPr>
        <p:pic>
          <p:nvPicPr>
            <p:cNvPr id="276485" name="Picture 2"/>
            <p:cNvPicPr>
              <a:picLocks noChangeAspect="1" noChangeArrowheads="1"/>
            </p:cNvPicPr>
            <p:nvPr/>
          </p:nvPicPr>
          <p:blipFill>
            <a:blip r:embed="rId3">
              <a:extLst>
                <a:ext uri="{28A0092B-C50C-407E-A947-70E740481C1C}">
                  <a14:useLocalDpi xmlns:a14="http://schemas.microsoft.com/office/drawing/2010/main" val="0"/>
                </a:ext>
              </a:extLst>
            </a:blip>
            <a:srcRect t="41269" b="1889"/>
            <a:stretch>
              <a:fillRect/>
            </a:stretch>
          </p:blipFill>
          <p:spPr bwMode="auto">
            <a:xfrm>
              <a:off x="1060535" y="4533899"/>
              <a:ext cx="7216602" cy="213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6" name="Picture 2"/>
            <p:cNvPicPr>
              <a:picLocks noChangeAspect="1" noChangeArrowheads="1"/>
            </p:cNvPicPr>
            <p:nvPr/>
          </p:nvPicPr>
          <p:blipFill>
            <a:blip r:embed="rId3">
              <a:extLst>
                <a:ext uri="{28A0092B-C50C-407E-A947-70E740481C1C}">
                  <a14:useLocalDpi xmlns:a14="http://schemas.microsoft.com/office/drawing/2010/main" val="0"/>
                </a:ext>
              </a:extLst>
            </a:blip>
            <a:srcRect t="-2" b="58224"/>
            <a:stretch>
              <a:fillRect/>
            </a:stretch>
          </p:blipFill>
          <p:spPr bwMode="auto">
            <a:xfrm>
              <a:off x="1127298" y="2202491"/>
              <a:ext cx="7216602" cy="156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7" name="Picture 2"/>
            <p:cNvPicPr>
              <a:picLocks noChangeAspect="1" noChangeArrowheads="1"/>
            </p:cNvPicPr>
            <p:nvPr/>
          </p:nvPicPr>
          <p:blipFill>
            <a:blip r:embed="rId3">
              <a:extLst>
                <a:ext uri="{28A0092B-C50C-407E-A947-70E740481C1C}">
                  <a14:useLocalDpi xmlns:a14="http://schemas.microsoft.com/office/drawing/2010/main" val="0"/>
                </a:ext>
              </a:extLst>
            </a:blip>
            <a:srcRect l="47733" t="39748" r="47778" b="43011"/>
            <a:stretch>
              <a:fillRect/>
            </a:stretch>
          </p:blipFill>
          <p:spPr bwMode="auto">
            <a:xfrm>
              <a:off x="4506911" y="3679181"/>
              <a:ext cx="323850" cy="64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8" name="TextBox 10"/>
            <p:cNvSpPr txBox="1">
              <a:spLocks noChangeArrowheads="1"/>
            </p:cNvSpPr>
            <p:nvPr/>
          </p:nvSpPr>
          <p:spPr bwMode="auto">
            <a:xfrm>
              <a:off x="4773611" y="3737892"/>
              <a:ext cx="2800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a:spcBef>
                  <a:spcPct val="0"/>
                </a:spcBef>
                <a:buFontTx/>
                <a:buNone/>
              </a:pPr>
              <a:r>
                <a:rPr lang="en-US" altLang="en-US" sz="2400">
                  <a:solidFill>
                    <a:srgbClr val="000000"/>
                  </a:solidFill>
                  <a:cs typeface="Times New Roman (Hebrew)"/>
                </a:rPr>
                <a:t>Secretion to ECM</a:t>
              </a:r>
            </a:p>
          </p:txBody>
        </p:sp>
      </p:grpSp>
      <p:sp>
        <p:nvSpPr>
          <p:cNvPr id="276484"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collagen</a:t>
            </a:r>
          </a:p>
        </p:txBody>
      </p:sp>
    </p:spTree>
    <p:extLst>
      <p:ext uri="{BB962C8B-B14F-4D97-AF65-F5344CB8AC3E}">
        <p14:creationId xmlns:p14="http://schemas.microsoft.com/office/powerpoint/2010/main" val="8368028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ext Box 6"/>
          <p:cNvSpPr txBox="1">
            <a:spLocks noChangeArrowheads="1"/>
          </p:cNvSpPr>
          <p:nvPr/>
        </p:nvSpPr>
        <p:spPr bwMode="auto">
          <a:xfrm>
            <a:off x="193675" y="947738"/>
            <a:ext cx="89503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54075" indent="-403225"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Collagen fibers have a </a:t>
            </a:r>
            <a:r>
              <a:rPr lang="en-US" altLang="en-US" sz="2600" b="1" dirty="0">
                <a:solidFill>
                  <a:srgbClr val="FF0066"/>
                </a:solidFill>
                <a:latin typeface="Arial" panose="020B0604020202020204" pitchFamily="34" charset="0"/>
                <a:cs typeface="Times New Roman (Hebrew)"/>
              </a:rPr>
              <a:t>highly hierarchical structure</a:t>
            </a:r>
          </a:p>
          <a:p>
            <a:pPr lvl="1" algn="l" rtl="0" eaLnBrk="1" hangingPunct="1">
              <a:spcBef>
                <a:spcPct val="50000"/>
              </a:spcBef>
              <a:buFont typeface="Times New Roman" panose="02020603050405020304" pitchFamily="18" charset="0"/>
              <a:buAutoNum type="arabicPeriod" startAt="2"/>
            </a:pPr>
            <a:r>
              <a:rPr lang="en-US" altLang="en-US" sz="2600" dirty="0">
                <a:solidFill>
                  <a:srgbClr val="000000"/>
                </a:solidFill>
              </a:rPr>
              <a:t>Association of </a:t>
            </a:r>
            <a:r>
              <a:rPr lang="en-US" altLang="en-US" sz="2600" dirty="0" err="1">
                <a:solidFill>
                  <a:srgbClr val="000000"/>
                </a:solidFill>
              </a:rPr>
              <a:t>tropocollagen</a:t>
            </a:r>
            <a:r>
              <a:rPr lang="en-US" altLang="en-US" sz="2600" dirty="0">
                <a:solidFill>
                  <a:srgbClr val="000000"/>
                </a:solidFill>
              </a:rPr>
              <a:t> into collagen fibers:</a:t>
            </a:r>
          </a:p>
        </p:txBody>
      </p:sp>
      <p:grpSp>
        <p:nvGrpSpPr>
          <p:cNvPr id="278531" name="Group 3"/>
          <p:cNvGrpSpPr>
            <a:grpSpLocks/>
          </p:cNvGrpSpPr>
          <p:nvPr/>
        </p:nvGrpSpPr>
        <p:grpSpPr bwMode="auto">
          <a:xfrm>
            <a:off x="179388" y="2304772"/>
            <a:ext cx="8829675" cy="4140200"/>
            <a:chOff x="179559" y="2493328"/>
            <a:chExt cx="8829504" cy="4140109"/>
          </a:xfrm>
        </p:grpSpPr>
        <p:pic>
          <p:nvPicPr>
            <p:cNvPr id="278534" name="Picture 2"/>
            <p:cNvPicPr>
              <a:picLocks noChangeAspect="1" noChangeArrowheads="1"/>
            </p:cNvPicPr>
            <p:nvPr/>
          </p:nvPicPr>
          <p:blipFill>
            <a:blip r:embed="rId3">
              <a:extLst>
                <a:ext uri="{28A0092B-C50C-407E-A947-70E740481C1C}">
                  <a14:useLocalDpi xmlns:a14="http://schemas.microsoft.com/office/drawing/2010/main" val="0"/>
                </a:ext>
              </a:extLst>
            </a:blip>
            <a:srcRect l="653" t="5652" r="694" b="41328"/>
            <a:stretch>
              <a:fillRect/>
            </a:stretch>
          </p:blipFill>
          <p:spPr bwMode="auto">
            <a:xfrm>
              <a:off x="179559" y="2493328"/>
              <a:ext cx="5136907" cy="375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5" name="Text Box 3"/>
            <p:cNvSpPr txBox="1">
              <a:spLocks noChangeArrowheads="1"/>
            </p:cNvSpPr>
            <p:nvPr/>
          </p:nvSpPr>
          <p:spPr bwMode="auto">
            <a:xfrm>
              <a:off x="5981952" y="4768850"/>
              <a:ext cx="974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buFontTx/>
                <a:buNone/>
              </a:pPr>
              <a:r>
                <a:rPr lang="en-US" altLang="en-US" sz="2800">
                  <a:solidFill>
                    <a:srgbClr val="000000"/>
                  </a:solidFill>
                  <a:cs typeface="Times New Roman (Hebrew)"/>
                </a:rPr>
                <a:t>Fiber</a:t>
              </a:r>
              <a:endParaRPr lang="en-US" altLang="en-US" sz="2400">
                <a:solidFill>
                  <a:srgbClr val="000000"/>
                </a:solidFill>
                <a:cs typeface="Times New Roman (Hebrew)"/>
              </a:endParaRPr>
            </a:p>
          </p:txBody>
        </p:sp>
        <p:pic>
          <p:nvPicPr>
            <p:cNvPr id="278536" name="Picture 2"/>
            <p:cNvPicPr>
              <a:picLocks noChangeAspect="1" noChangeArrowheads="1"/>
            </p:cNvPicPr>
            <p:nvPr/>
          </p:nvPicPr>
          <p:blipFill>
            <a:blip r:embed="rId3">
              <a:extLst>
                <a:ext uri="{28A0092B-C50C-407E-A947-70E740481C1C}">
                  <a14:useLocalDpi xmlns:a14="http://schemas.microsoft.com/office/drawing/2010/main" val="0"/>
                </a:ext>
              </a:extLst>
            </a:blip>
            <a:srcRect l="19153" t="73831" r="19611" b="2"/>
            <a:stretch>
              <a:fillRect/>
            </a:stretch>
          </p:blipFill>
          <p:spPr bwMode="auto">
            <a:xfrm>
              <a:off x="6149463" y="5416777"/>
              <a:ext cx="2095500" cy="1216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7" name="Line 6"/>
            <p:cNvSpPr>
              <a:spLocks noChangeShapeType="1"/>
            </p:cNvSpPr>
            <p:nvPr/>
          </p:nvSpPr>
          <p:spPr bwMode="auto">
            <a:xfrm>
              <a:off x="6416631" y="5273383"/>
              <a:ext cx="566649" cy="65203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8538" name="Text Box 4"/>
            <p:cNvSpPr txBox="1">
              <a:spLocks noChangeArrowheads="1"/>
            </p:cNvSpPr>
            <p:nvPr/>
          </p:nvSpPr>
          <p:spPr bwMode="auto">
            <a:xfrm>
              <a:off x="8034338" y="4865481"/>
              <a:ext cx="9747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buFontTx/>
                <a:buNone/>
              </a:pPr>
              <a:r>
                <a:rPr lang="en-US" altLang="en-US" sz="2800">
                  <a:solidFill>
                    <a:srgbClr val="000000"/>
                  </a:solidFill>
                  <a:cs typeface="Times New Roman (Hebrew)"/>
                </a:rPr>
                <a:t>Fibril</a:t>
              </a:r>
              <a:endParaRPr lang="en-US" altLang="en-US" sz="2400">
                <a:solidFill>
                  <a:srgbClr val="000000"/>
                </a:solidFill>
                <a:cs typeface="Times New Roman (Hebrew)"/>
              </a:endParaRPr>
            </a:p>
          </p:txBody>
        </p:sp>
        <p:sp>
          <p:nvSpPr>
            <p:cNvPr id="278539" name="Line 5"/>
            <p:cNvSpPr>
              <a:spLocks noChangeShapeType="1"/>
            </p:cNvSpPr>
            <p:nvPr/>
          </p:nvSpPr>
          <p:spPr bwMode="auto">
            <a:xfrm flipH="1">
              <a:off x="7904798" y="5360625"/>
              <a:ext cx="514350" cy="2825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Right Arrow 2"/>
            <p:cNvSpPr/>
            <p:nvPr/>
          </p:nvSpPr>
          <p:spPr>
            <a:xfrm>
              <a:off x="5316610" y="5625396"/>
              <a:ext cx="665149" cy="43179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278532" name="Picture 4" descr="Image result for skin collagen fib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700" y="2142847"/>
            <a:ext cx="2906713"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3"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Structure-function relationship: collagen</a:t>
            </a:r>
          </a:p>
        </p:txBody>
      </p:sp>
    </p:spTree>
    <p:extLst>
      <p:ext uri="{BB962C8B-B14F-4D97-AF65-F5344CB8AC3E}">
        <p14:creationId xmlns:p14="http://schemas.microsoft.com/office/powerpoint/2010/main" val="1815191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sp>
        <p:nvSpPr>
          <p:cNvPr id="8" name="Text Box 5"/>
          <p:cNvSpPr txBox="1">
            <a:spLocks noChangeArrowheads="1"/>
          </p:cNvSpPr>
          <p:nvPr/>
        </p:nvSpPr>
        <p:spPr bwMode="auto">
          <a:xfrm>
            <a:off x="144463" y="914400"/>
            <a:ext cx="87471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EF-hand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(Ca</a:t>
            </a:r>
            <a:r>
              <a:rPr lang="en-US" altLang="en-US" sz="2000" b="1" baseline="30000" dirty="0">
                <a:solidFill>
                  <a:srgbClr val="339933"/>
                </a:solidFill>
                <a:latin typeface="Arial" panose="020B0604020202020204" pitchFamily="34" charset="0"/>
                <a:ea typeface="Times New Roman (Hebrew)" charset="0"/>
                <a:cs typeface="Arial" panose="020B0604020202020204" pitchFamily="34" charset="0"/>
              </a:rPr>
              <a:t>2+</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 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Appears in signaling and muscle contraction proteins</a:t>
            </a:r>
          </a:p>
          <a:p>
            <a:pPr algn="l" rtl="0" eaLnBrk="1" hangingPunct="1">
              <a:spcBef>
                <a:spcPct val="50000"/>
              </a:spcBef>
              <a:defRPr/>
            </a:pPr>
            <a:r>
              <a:rPr lang="en-US" altLang="en-US" sz="2600" dirty="0">
                <a:solidFill>
                  <a:srgbClr val="000000"/>
                </a:solidFill>
                <a:latin typeface="Times New Roman"/>
                <a:ea typeface="Times New Roman (Hebrew)" charset="0"/>
                <a:cs typeface="Arial" panose="020B0604020202020204" pitchFamily="34" charset="0"/>
              </a:rPr>
              <a:t>Serves as a </a:t>
            </a:r>
            <a:r>
              <a:rPr lang="en-US" altLang="en-US" sz="2600" b="1" dirty="0">
                <a:solidFill>
                  <a:srgbClr val="FF0066"/>
                </a:solidFill>
                <a:latin typeface="Times New Roman"/>
                <a:ea typeface="Times New Roman (Hebrew)" charset="0"/>
                <a:cs typeface="Arial" panose="020B0604020202020204" pitchFamily="34" charset="0"/>
              </a:rPr>
              <a:t>molecular 'switch‘ </a:t>
            </a:r>
            <a:r>
              <a:rPr lang="en-US" altLang="en-US" sz="2600" dirty="0">
                <a:solidFill>
                  <a:srgbClr val="000000"/>
                </a:solidFill>
                <a:latin typeface="Times New Roman"/>
                <a:ea typeface="Times New Roman (Hebrew)" charset="0"/>
                <a:cs typeface="Arial" panose="020B0604020202020204" pitchFamily="34" charset="0"/>
              </a:rPr>
              <a:t>in response to rise in cytosolic Ca</a:t>
            </a:r>
            <a:r>
              <a:rPr lang="en-US" altLang="en-US" sz="2600" baseline="30000" dirty="0">
                <a:solidFill>
                  <a:srgbClr val="000000"/>
                </a:solidFill>
                <a:latin typeface="Times New Roman"/>
                <a:ea typeface="Times New Roman (Hebrew)" charset="0"/>
                <a:cs typeface="Arial" panose="020B0604020202020204" pitchFamily="34" charset="0"/>
              </a:rPr>
              <a:t>2+</a:t>
            </a:r>
            <a:r>
              <a:rPr lang="en-US" altLang="en-US" sz="2600" dirty="0">
                <a:solidFill>
                  <a:srgbClr val="000000"/>
                </a:solidFill>
                <a:latin typeface="Times New Roman"/>
                <a:ea typeface="Times New Roman (Hebrew)" charset="0"/>
                <a:cs typeface="Arial" panose="020B0604020202020204" pitchFamily="34" charset="0"/>
              </a:rPr>
              <a:t> </a:t>
            </a:r>
            <a:r>
              <a:rPr lang="en-US" altLang="en-US" sz="2600" dirty="0" smtClean="0">
                <a:solidFill>
                  <a:srgbClr val="000000"/>
                </a:solidFill>
                <a:latin typeface="Times New Roman"/>
                <a:ea typeface="Times New Roman (Hebrew)" charset="0"/>
                <a:cs typeface="Arial" panose="020B0604020202020204" pitchFamily="34" charset="0"/>
              </a:rPr>
              <a:t>levels</a:t>
            </a:r>
            <a:endParaRPr lang="en-US" altLang="en-US" sz="2600" dirty="0">
              <a:solidFill>
                <a:srgbClr val="000000"/>
              </a:solidFill>
              <a:latin typeface="Times New Roman"/>
              <a:ea typeface="Times New Roman (Hebrew)" charset="0"/>
              <a:cs typeface="Arial" panose="020B0604020202020204" pitchFamily="34" charset="0"/>
            </a:endParaRPr>
          </a:p>
        </p:txBody>
      </p:sp>
      <p:pic>
        <p:nvPicPr>
          <p:cNvPr id="199684" name="Picture 5" descr="15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410" y="2855967"/>
            <a:ext cx="5443537"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C:\Documents and Settings\Amit\My Documents\Amit\Book\English\CH6 - IUPs\Figures\6-3a left.png"/>
          <p:cNvPicPr>
            <a:picLocks noChangeAspect="1" noChangeArrowheads="1"/>
          </p:cNvPicPr>
          <p:nvPr/>
        </p:nvPicPr>
        <p:blipFill>
          <a:blip r:embed="rId3" cstate="print">
            <a:extLst>
              <a:ext uri="{28A0092B-C50C-407E-A947-70E740481C1C}">
                <a14:useLocalDpi xmlns:a14="http://schemas.microsoft.com/office/drawing/2010/main" val="0"/>
              </a:ext>
            </a:extLst>
          </a:blip>
          <a:srcRect l="44189" t="34180" r="44020" b="31958"/>
          <a:stretch>
            <a:fillRect/>
          </a:stretch>
        </p:blipFill>
        <p:spPr bwMode="auto">
          <a:xfrm>
            <a:off x="1387475" y="3054350"/>
            <a:ext cx="1216025"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15" name="Picture 5" descr="C:\Documents and Settings\Amit\My Documents\Amit\Book\English\CH6 - IUPs\Figures\6-3b.png"/>
          <p:cNvPicPr>
            <a:picLocks noChangeAspect="1" noChangeArrowheads="1"/>
          </p:cNvPicPr>
          <p:nvPr/>
        </p:nvPicPr>
        <p:blipFill>
          <a:blip r:embed="rId4">
            <a:extLst>
              <a:ext uri="{28A0092B-C50C-407E-A947-70E740481C1C}">
                <a14:useLocalDpi xmlns:a14="http://schemas.microsoft.com/office/drawing/2010/main" val="0"/>
              </a:ext>
            </a:extLst>
          </a:blip>
          <a:srcRect l="41306" t="28040" r="41412" b="24841"/>
          <a:stretch>
            <a:fillRect/>
          </a:stretch>
        </p:blipFill>
        <p:spPr bwMode="auto">
          <a:xfrm>
            <a:off x="6865938" y="3048000"/>
            <a:ext cx="1260475"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6" name="Text Box 9"/>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27242" t="19770" r="30345" b="23908"/>
          <a:stretch/>
        </p:blipFill>
        <p:spPr>
          <a:xfrm>
            <a:off x="3578776" y="2906106"/>
            <a:ext cx="1822687" cy="3630557"/>
          </a:xfrm>
          <a:prstGeom prst="rect">
            <a:avLst/>
          </a:prstGeom>
        </p:spPr>
      </p:pic>
      <p:sp>
        <p:nvSpPr>
          <p:cNvPr id="7" name="Text Box 10"/>
          <p:cNvSpPr txBox="1">
            <a:spLocks noChangeArrowheads="1"/>
          </p:cNvSpPr>
          <p:nvPr/>
        </p:nvSpPr>
        <p:spPr bwMode="auto">
          <a:xfrm>
            <a:off x="130175" y="966788"/>
            <a:ext cx="9013825"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Triple helix </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a:solidFill>
                  <a:srgbClr val="FF0066"/>
                </a:solidFill>
                <a:latin typeface="Arial" panose="020B0604020202020204" pitchFamily="34" charset="0"/>
                <a:cs typeface="Times New Roman (Hebrew)"/>
                <a:sym typeface="Symbol" panose="05050102010706020507" pitchFamily="18" charset="2"/>
              </a:rPr>
              <a:t>stability</a:t>
            </a:r>
          </a:p>
          <a:p>
            <a:pPr lvl="1" algn="l" rtl="0" eaLnBrk="1" hangingPunct="1">
              <a:spcBef>
                <a:spcPct val="50000"/>
              </a:spcBef>
              <a:buFont typeface="Wingdings" panose="05000000000000000000" pitchFamily="2" charset="2"/>
              <a:buChar char="Ø"/>
            </a:pPr>
            <a:r>
              <a:rPr lang="en-US" altLang="en-US" sz="2400" dirty="0">
                <a:solidFill>
                  <a:srgbClr val="000000"/>
                </a:solidFill>
              </a:rPr>
              <a:t>Length: ~1000 residues (~3000Å)</a:t>
            </a:r>
            <a:endParaRPr lang="en-US" altLang="en-US" sz="2400" dirty="0">
              <a:solidFill>
                <a:srgbClr val="000000"/>
              </a:solidFill>
              <a:sym typeface="Symbol" panose="05050102010706020507" pitchFamily="18" charset="2"/>
            </a:endParaRPr>
          </a:p>
          <a:p>
            <a:pPr lvl="1" algn="l" rtl="0" eaLnBrk="1" hangingPunct="1">
              <a:spcBef>
                <a:spcPct val="50000"/>
              </a:spcBef>
              <a:buFont typeface="Wingdings" panose="05000000000000000000" pitchFamily="2" charset="2"/>
              <a:buChar char="Ø"/>
            </a:pPr>
            <a:r>
              <a:rPr lang="en-US" altLang="en-US" sz="2400" dirty="0">
                <a:solidFill>
                  <a:srgbClr val="000000"/>
                </a:solidFill>
                <a:sym typeface="Symbol" panose="05050102010706020507" pitchFamily="18" charset="2"/>
              </a:rPr>
              <a:t>Each helix - left-handed </a:t>
            </a:r>
            <a:r>
              <a:rPr lang="en-US" altLang="en-US" sz="2400" b="1" dirty="0">
                <a:solidFill>
                  <a:srgbClr val="FF0066"/>
                </a:solidFill>
                <a:sym typeface="Symbol" panose="05050102010706020507" pitchFamily="18" charset="2"/>
              </a:rPr>
              <a:t>PPII</a:t>
            </a:r>
            <a:r>
              <a:rPr lang="en-US" altLang="en-US" sz="2400" dirty="0">
                <a:solidFill>
                  <a:srgbClr val="000000"/>
                </a:solidFill>
                <a:sym typeface="Symbol" panose="05050102010706020507" pitchFamily="18" charset="2"/>
              </a:rPr>
              <a:t>, </a:t>
            </a:r>
            <a:r>
              <a:rPr lang="en-US" altLang="en-US" sz="2400" u="sng" dirty="0">
                <a:solidFill>
                  <a:srgbClr val="000000"/>
                </a:solidFill>
                <a:sym typeface="Symbol" panose="05050102010706020507" pitchFamily="18" charset="2"/>
              </a:rPr>
              <a:t>no</a:t>
            </a:r>
            <a:r>
              <a:rPr lang="en-US" altLang="en-US" sz="2400" dirty="0">
                <a:solidFill>
                  <a:srgbClr val="000000"/>
                </a:solidFill>
                <a:sym typeface="Symbol" panose="05050102010706020507" pitchFamily="18" charset="2"/>
              </a:rPr>
              <a:t> </a:t>
            </a:r>
            <a:r>
              <a:rPr lang="en-US" altLang="en-US" sz="2400" dirty="0" smtClean="0">
                <a:solidFill>
                  <a:srgbClr val="000000"/>
                </a:solidFill>
                <a:sym typeface="Symbol" panose="05050102010706020507" pitchFamily="18" charset="2"/>
              </a:rPr>
              <a:t>intra-helical </a:t>
            </a:r>
            <a:r>
              <a:rPr lang="en-US" altLang="en-US" sz="2400" dirty="0" err="1" smtClean="0">
                <a:solidFill>
                  <a:srgbClr val="000000"/>
                </a:solidFill>
                <a:sym typeface="Symbol" panose="05050102010706020507" pitchFamily="18" charset="2"/>
              </a:rPr>
              <a:t>Hbonds</a:t>
            </a:r>
            <a:r>
              <a:rPr lang="en-US" altLang="en-US" sz="2400" dirty="0" smtClean="0">
                <a:solidFill>
                  <a:srgbClr val="000000"/>
                </a:solidFill>
                <a:sym typeface="Symbol" panose="05050102010706020507" pitchFamily="18" charset="2"/>
              </a:rPr>
              <a:t> (available for inter-helical </a:t>
            </a:r>
            <a:r>
              <a:rPr lang="en-US" altLang="en-US" sz="2400" dirty="0" err="1" smtClean="0">
                <a:solidFill>
                  <a:srgbClr val="000000"/>
                </a:solidFill>
                <a:sym typeface="Symbol" panose="05050102010706020507" pitchFamily="18" charset="2"/>
              </a:rPr>
              <a:t>Hbonds</a:t>
            </a:r>
            <a:r>
              <a:rPr lang="en-US" altLang="en-US" sz="2400" dirty="0" smtClean="0">
                <a:solidFill>
                  <a:srgbClr val="000000"/>
                </a:solidFill>
                <a:sym typeface="Symbol" panose="05050102010706020507" pitchFamily="18" charset="2"/>
              </a:rPr>
              <a:t>), </a:t>
            </a:r>
            <a:r>
              <a:rPr lang="en-US" altLang="en-US" sz="2400" dirty="0">
                <a:solidFill>
                  <a:srgbClr val="000000"/>
                </a:solidFill>
                <a:sym typeface="Symbol" panose="05050102010706020507" pitchFamily="18" charset="2"/>
              </a:rPr>
              <a:t>3.3 residues/turn; 2.9Å rise/residue</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grpSp>
        <p:nvGrpSpPr>
          <p:cNvPr id="373763" name="Group 1"/>
          <p:cNvGrpSpPr>
            <a:grpSpLocks/>
          </p:cNvGrpSpPr>
          <p:nvPr/>
        </p:nvGrpSpPr>
        <p:grpSpPr bwMode="auto">
          <a:xfrm>
            <a:off x="3854450" y="1083874"/>
            <a:ext cx="5037138" cy="5448300"/>
            <a:chOff x="3854133" y="1257300"/>
            <a:chExt cx="5037137" cy="5448300"/>
          </a:xfrm>
        </p:grpSpPr>
        <p:pic>
          <p:nvPicPr>
            <p:cNvPr id="373767" name="Picture 2" descr="C:\Documents and Settings\Amit\My Documents\Amit\Book\English\CH6 - Structural proteins &amp; IUPs\Figures\6-13d left.png"/>
            <p:cNvPicPr>
              <a:picLocks noChangeAspect="1" noChangeArrowheads="1"/>
            </p:cNvPicPr>
            <p:nvPr/>
          </p:nvPicPr>
          <p:blipFill>
            <a:blip r:embed="rId3">
              <a:extLst>
                <a:ext uri="{28A0092B-C50C-407E-A947-70E740481C1C}">
                  <a14:useLocalDpi xmlns:a14="http://schemas.microsoft.com/office/drawing/2010/main" val="0"/>
                </a:ext>
              </a:extLst>
            </a:blip>
            <a:srcRect l="41235" r="31879" b="5899"/>
            <a:stretch>
              <a:fillRect/>
            </a:stretch>
          </p:blipFill>
          <p:spPr bwMode="auto">
            <a:xfrm>
              <a:off x="4622483" y="1257300"/>
              <a:ext cx="15557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8" name="Text Box 4"/>
            <p:cNvSpPr txBox="1">
              <a:spLocks noChangeArrowheads="1"/>
            </p:cNvSpPr>
            <p:nvPr/>
          </p:nvSpPr>
          <p:spPr bwMode="auto">
            <a:xfrm>
              <a:off x="6068695" y="1724025"/>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73769" name="Text Box 5"/>
            <p:cNvSpPr txBox="1">
              <a:spLocks noChangeArrowheads="1"/>
            </p:cNvSpPr>
            <p:nvPr/>
          </p:nvSpPr>
          <p:spPr bwMode="auto">
            <a:xfrm>
              <a:off x="5355908" y="25003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73770" name="Text Box 6"/>
            <p:cNvSpPr txBox="1">
              <a:spLocks noChangeArrowheads="1"/>
            </p:cNvSpPr>
            <p:nvPr/>
          </p:nvSpPr>
          <p:spPr bwMode="auto">
            <a:xfrm>
              <a:off x="5298758" y="32321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73771" name="Text Box 7"/>
            <p:cNvSpPr txBox="1">
              <a:spLocks noChangeArrowheads="1"/>
            </p:cNvSpPr>
            <p:nvPr/>
          </p:nvSpPr>
          <p:spPr bwMode="auto">
            <a:xfrm>
              <a:off x="6005195" y="39227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73772" name="Text Box 8"/>
            <p:cNvSpPr txBox="1">
              <a:spLocks noChangeArrowheads="1"/>
            </p:cNvSpPr>
            <p:nvPr/>
          </p:nvSpPr>
          <p:spPr bwMode="auto">
            <a:xfrm>
              <a:off x="5898833" y="4706938"/>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73773" name="Text Box 9"/>
            <p:cNvSpPr txBox="1">
              <a:spLocks noChangeArrowheads="1"/>
            </p:cNvSpPr>
            <p:nvPr/>
          </p:nvSpPr>
          <p:spPr bwMode="auto">
            <a:xfrm>
              <a:off x="5341620" y="55054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73774" name="AutoShape 10"/>
            <p:cNvSpPr>
              <a:spLocks noChangeArrowheads="1"/>
            </p:cNvSpPr>
            <p:nvPr/>
          </p:nvSpPr>
          <p:spPr bwMode="auto">
            <a:xfrm>
              <a:off x="3854133" y="1570038"/>
              <a:ext cx="1471612" cy="5135562"/>
            </a:xfrm>
            <a:prstGeom prst="roundRect">
              <a:avLst>
                <a:gd name="adj" fmla="val 16667"/>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373775" name="AutoShape 13"/>
            <p:cNvSpPr>
              <a:spLocks/>
            </p:cNvSpPr>
            <p:nvPr/>
          </p:nvSpPr>
          <p:spPr bwMode="auto">
            <a:xfrm>
              <a:off x="7186295" y="3492500"/>
              <a:ext cx="255588" cy="1544638"/>
            </a:xfrm>
            <a:prstGeom prst="rightBrace">
              <a:avLst>
                <a:gd name="adj1" fmla="val 50362"/>
                <a:gd name="adj2" fmla="val 50444"/>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373776" name="Text Box 14"/>
            <p:cNvSpPr txBox="1">
              <a:spLocks noChangeArrowheads="1"/>
            </p:cNvSpPr>
            <p:nvPr/>
          </p:nvSpPr>
          <p:spPr bwMode="auto">
            <a:xfrm>
              <a:off x="7313295" y="3924300"/>
              <a:ext cx="1577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Gly-X-Y motif</a:t>
              </a:r>
            </a:p>
          </p:txBody>
        </p:sp>
      </p:grpSp>
      <p:sp>
        <p:nvSpPr>
          <p:cNvPr id="373764" name="Text Box 12"/>
          <p:cNvSpPr txBox="1">
            <a:spLocks noChangeArrowheads="1"/>
          </p:cNvSpPr>
          <p:nvPr/>
        </p:nvSpPr>
        <p:spPr bwMode="auto">
          <a:xfrm>
            <a:off x="0" y="957263"/>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Large </a:t>
            </a:r>
            <a:r>
              <a:rPr lang="en-US" altLang="en-US" sz="2600" b="1" dirty="0">
                <a:solidFill>
                  <a:srgbClr val="FF0066"/>
                </a:solidFill>
                <a:latin typeface="Arial" panose="020B0604020202020204" pitchFamily="34" charset="0"/>
                <a:cs typeface="Times New Roman (Hebrew)" panose="02020603050405020304" pitchFamily="18" charset="0"/>
              </a:rPr>
              <a:t>Pro/</a:t>
            </a:r>
            <a:r>
              <a:rPr lang="en-US" altLang="en-US" sz="2600" b="1" dirty="0" err="1">
                <a:solidFill>
                  <a:srgbClr val="FF0066"/>
                </a:solidFill>
                <a:latin typeface="Arial" panose="020B0604020202020204" pitchFamily="34" charset="0"/>
                <a:cs typeface="Times New Roman (Hebrew)" panose="02020603050405020304" pitchFamily="18" charset="0"/>
              </a:rPr>
              <a:t>Hyp</a:t>
            </a:r>
            <a:r>
              <a:rPr lang="en-US" altLang="en-US" sz="2600" b="1" dirty="0">
                <a:solidFill>
                  <a:srgbClr val="339933"/>
                </a:solidFill>
                <a:latin typeface="Arial" panose="020B0604020202020204" pitchFamily="34" charset="0"/>
                <a:cs typeface="Times New Roman (Hebrew)" panose="02020603050405020304" pitchFamily="18" charset="0"/>
              </a:rPr>
              <a:t> </a:t>
            </a:r>
            <a:r>
              <a:rPr lang="en-US" altLang="en-US" sz="2600" b="1" dirty="0" smtClean="0">
                <a:solidFill>
                  <a:srgbClr val="339933"/>
                </a:solidFill>
                <a:latin typeface="Arial" panose="020B0604020202020204" pitchFamily="34" charset="0"/>
                <a:cs typeface="Times New Roman (Hebrew)" panose="02020603050405020304" pitchFamily="18" charset="0"/>
              </a:rPr>
              <a:t>occupancy </a:t>
            </a:r>
            <a:r>
              <a:rPr lang="en-US" altLang="en-US" sz="2600" b="1" dirty="0" smtClean="0">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PPII conformation </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required for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packing</a:t>
            </a:r>
          </a:p>
        </p:txBody>
      </p:sp>
      <p:pic>
        <p:nvPicPr>
          <p:cNvPr id="373765" name="Picture 2"/>
          <p:cNvPicPr>
            <a:picLocks noChangeAspect="1"/>
          </p:cNvPicPr>
          <p:nvPr/>
        </p:nvPicPr>
        <p:blipFill>
          <a:blip r:embed="rId4">
            <a:extLst>
              <a:ext uri="{28A0092B-C50C-407E-A947-70E740481C1C}">
                <a14:useLocalDpi xmlns:a14="http://schemas.microsoft.com/office/drawing/2010/main" val="0"/>
              </a:ext>
            </a:extLst>
          </a:blip>
          <a:srcRect l="6964" t="11775" r="58977" b="6316"/>
          <a:stretch>
            <a:fillRect/>
          </a:stretch>
        </p:blipFill>
        <p:spPr bwMode="auto">
          <a:xfrm>
            <a:off x="1394485" y="1887811"/>
            <a:ext cx="1966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66" name="Picture 3"/>
          <p:cNvPicPr>
            <a:picLocks noChangeAspect="1"/>
          </p:cNvPicPr>
          <p:nvPr/>
        </p:nvPicPr>
        <p:blipFill>
          <a:blip r:embed="rId4">
            <a:extLst>
              <a:ext uri="{28A0092B-C50C-407E-A947-70E740481C1C}">
                <a14:useLocalDpi xmlns:a14="http://schemas.microsoft.com/office/drawing/2010/main" val="0"/>
              </a:ext>
            </a:extLst>
          </a:blip>
          <a:srcRect l="53960" t="17235" r="2475" b="6314"/>
          <a:stretch>
            <a:fillRect/>
          </a:stretch>
        </p:blipFill>
        <p:spPr bwMode="auto">
          <a:xfrm>
            <a:off x="1016660" y="4300811"/>
            <a:ext cx="2514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grpSp>
        <p:nvGrpSpPr>
          <p:cNvPr id="17" name="Group 1"/>
          <p:cNvGrpSpPr>
            <a:grpSpLocks/>
          </p:cNvGrpSpPr>
          <p:nvPr/>
        </p:nvGrpSpPr>
        <p:grpSpPr bwMode="auto">
          <a:xfrm>
            <a:off x="3854450" y="1083874"/>
            <a:ext cx="5037138" cy="5448300"/>
            <a:chOff x="3854133" y="1257300"/>
            <a:chExt cx="5037137" cy="5448300"/>
          </a:xfrm>
        </p:grpSpPr>
        <p:pic>
          <p:nvPicPr>
            <p:cNvPr id="18" name="Picture 2" descr="C:\Documents and Settings\Amit\My Documents\Amit\Book\English\CH6 - Structural proteins &amp; IUPs\Figures\6-13d left.png"/>
            <p:cNvPicPr>
              <a:picLocks noChangeAspect="1" noChangeArrowheads="1"/>
            </p:cNvPicPr>
            <p:nvPr/>
          </p:nvPicPr>
          <p:blipFill>
            <a:blip r:embed="rId3">
              <a:extLst>
                <a:ext uri="{28A0092B-C50C-407E-A947-70E740481C1C}">
                  <a14:useLocalDpi xmlns:a14="http://schemas.microsoft.com/office/drawing/2010/main" val="0"/>
                </a:ext>
              </a:extLst>
            </a:blip>
            <a:srcRect l="41235" r="31879" b="5899"/>
            <a:stretch>
              <a:fillRect/>
            </a:stretch>
          </p:blipFill>
          <p:spPr bwMode="auto">
            <a:xfrm>
              <a:off x="4622483" y="1257300"/>
              <a:ext cx="15557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4"/>
            <p:cNvSpPr txBox="1">
              <a:spLocks noChangeArrowheads="1"/>
            </p:cNvSpPr>
            <p:nvPr/>
          </p:nvSpPr>
          <p:spPr bwMode="auto">
            <a:xfrm>
              <a:off x="6068695" y="1724025"/>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20" name="Text Box 5"/>
            <p:cNvSpPr txBox="1">
              <a:spLocks noChangeArrowheads="1"/>
            </p:cNvSpPr>
            <p:nvPr/>
          </p:nvSpPr>
          <p:spPr bwMode="auto">
            <a:xfrm>
              <a:off x="5355908" y="25003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21" name="Text Box 6"/>
            <p:cNvSpPr txBox="1">
              <a:spLocks noChangeArrowheads="1"/>
            </p:cNvSpPr>
            <p:nvPr/>
          </p:nvSpPr>
          <p:spPr bwMode="auto">
            <a:xfrm>
              <a:off x="5298758" y="32321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22" name="Text Box 7"/>
            <p:cNvSpPr txBox="1">
              <a:spLocks noChangeArrowheads="1"/>
            </p:cNvSpPr>
            <p:nvPr/>
          </p:nvSpPr>
          <p:spPr bwMode="auto">
            <a:xfrm>
              <a:off x="6005195" y="39227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23" name="Text Box 8"/>
            <p:cNvSpPr txBox="1">
              <a:spLocks noChangeArrowheads="1"/>
            </p:cNvSpPr>
            <p:nvPr/>
          </p:nvSpPr>
          <p:spPr bwMode="auto">
            <a:xfrm>
              <a:off x="5898833" y="4706938"/>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24" name="Text Box 9"/>
            <p:cNvSpPr txBox="1">
              <a:spLocks noChangeArrowheads="1"/>
            </p:cNvSpPr>
            <p:nvPr/>
          </p:nvSpPr>
          <p:spPr bwMode="auto">
            <a:xfrm>
              <a:off x="5341620" y="55054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25" name="AutoShape 10"/>
            <p:cNvSpPr>
              <a:spLocks noChangeArrowheads="1"/>
            </p:cNvSpPr>
            <p:nvPr/>
          </p:nvSpPr>
          <p:spPr bwMode="auto">
            <a:xfrm>
              <a:off x="3854133" y="1570038"/>
              <a:ext cx="1471612" cy="5135562"/>
            </a:xfrm>
            <a:prstGeom prst="roundRect">
              <a:avLst>
                <a:gd name="adj" fmla="val 16667"/>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 name="AutoShape 13"/>
            <p:cNvSpPr>
              <a:spLocks/>
            </p:cNvSpPr>
            <p:nvPr/>
          </p:nvSpPr>
          <p:spPr bwMode="auto">
            <a:xfrm>
              <a:off x="7186295" y="3492500"/>
              <a:ext cx="255588" cy="1544638"/>
            </a:xfrm>
            <a:prstGeom prst="rightBrace">
              <a:avLst>
                <a:gd name="adj1" fmla="val 50362"/>
                <a:gd name="adj2" fmla="val 50444"/>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7" name="Text Box 14"/>
            <p:cNvSpPr txBox="1">
              <a:spLocks noChangeArrowheads="1"/>
            </p:cNvSpPr>
            <p:nvPr/>
          </p:nvSpPr>
          <p:spPr bwMode="auto">
            <a:xfrm>
              <a:off x="7313295" y="3924300"/>
              <a:ext cx="1577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Gly-X-Y motif</a:t>
              </a:r>
            </a:p>
          </p:txBody>
        </p:sp>
      </p:grpSp>
      <p:pic>
        <p:nvPicPr>
          <p:cNvPr id="28" name="Picture 2"/>
          <p:cNvPicPr>
            <a:picLocks noChangeAspect="1"/>
          </p:cNvPicPr>
          <p:nvPr/>
        </p:nvPicPr>
        <p:blipFill>
          <a:blip r:embed="rId4">
            <a:extLst>
              <a:ext uri="{28A0092B-C50C-407E-A947-70E740481C1C}">
                <a14:useLocalDpi xmlns:a14="http://schemas.microsoft.com/office/drawing/2010/main" val="0"/>
              </a:ext>
            </a:extLst>
          </a:blip>
          <a:srcRect l="6964" t="11775" r="58977" b="6316"/>
          <a:stretch>
            <a:fillRect/>
          </a:stretch>
        </p:blipFill>
        <p:spPr bwMode="auto">
          <a:xfrm>
            <a:off x="1394485" y="1887811"/>
            <a:ext cx="1966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p:cNvPicPr>
            <a:picLocks noChangeAspect="1"/>
          </p:cNvPicPr>
          <p:nvPr/>
        </p:nvPicPr>
        <p:blipFill>
          <a:blip r:embed="rId4">
            <a:extLst>
              <a:ext uri="{28A0092B-C50C-407E-A947-70E740481C1C}">
                <a14:useLocalDpi xmlns:a14="http://schemas.microsoft.com/office/drawing/2010/main" val="0"/>
              </a:ext>
            </a:extLst>
          </a:blip>
          <a:srcRect l="53960" t="17235" r="2475" b="6314"/>
          <a:stretch>
            <a:fillRect/>
          </a:stretch>
        </p:blipFill>
        <p:spPr bwMode="auto">
          <a:xfrm>
            <a:off x="1016660" y="4300811"/>
            <a:ext cx="2514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
          <p:cNvSpPr txBox="1">
            <a:spLocks noChangeArrowheads="1"/>
          </p:cNvSpPr>
          <p:nvPr/>
        </p:nvSpPr>
        <p:spPr bwMode="auto">
          <a:xfrm>
            <a:off x="130175" y="966788"/>
            <a:ext cx="90138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panose="02020603050405020304" pitchFamily="18" charset="0"/>
              </a:rPr>
              <a:t>Large </a:t>
            </a:r>
            <a:r>
              <a:rPr lang="en-US" altLang="en-US" sz="2600" b="1" dirty="0" err="1">
                <a:solidFill>
                  <a:srgbClr val="FF0066"/>
                </a:solidFill>
                <a:latin typeface="Arial" panose="020B0604020202020204" pitchFamily="34" charset="0"/>
                <a:cs typeface="Times New Roman (Hebrew)" panose="02020603050405020304" pitchFamily="18" charset="0"/>
              </a:rPr>
              <a:t>Hyp</a:t>
            </a:r>
            <a:r>
              <a:rPr lang="en-US" altLang="en-US" sz="2600" b="1" dirty="0">
                <a:solidFill>
                  <a:srgbClr val="FF0066"/>
                </a:solidFill>
                <a:latin typeface="Arial" panose="020B0604020202020204" pitchFamily="34" charset="0"/>
                <a:cs typeface="Times New Roman (Hebrew)" panose="02020603050405020304" pitchFamily="18" charset="0"/>
              </a:rPr>
              <a:t> </a:t>
            </a:r>
            <a:r>
              <a:rPr lang="en-US" altLang="en-US" sz="2600" b="1" dirty="0" smtClean="0">
                <a:solidFill>
                  <a:srgbClr val="339933"/>
                </a:solidFill>
                <a:latin typeface="Arial" panose="020B0604020202020204" pitchFamily="34" charset="0"/>
                <a:cs typeface="Times New Roman (Hebrew)" panose="02020603050405020304" pitchFamily="18" charset="0"/>
              </a:rPr>
              <a:t>occupancy </a:t>
            </a:r>
            <a:r>
              <a:rPr lang="en-US" altLang="en-US" sz="2600" b="1" dirty="0" smtClean="0">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dirty="0" err="1">
                <a:solidFill>
                  <a:srgbClr val="339933"/>
                </a:solidFill>
                <a:latin typeface="Arial" panose="020B0604020202020204" pitchFamily="34" charset="0"/>
                <a:cs typeface="Times New Roman (Hebrew)" panose="02020603050405020304" pitchFamily="18" charset="0"/>
                <a:sym typeface="Symbol" panose="05050102010706020507" pitchFamily="18" charset="2"/>
              </a:rPr>
              <a:t>stereoelectronic</a:t>
            </a:r>
            <a:r>
              <a:rPr lang="en-US" altLang="en-US" sz="2600" b="1" dirty="0">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dirty="0">
                <a:solidFill>
                  <a:srgbClr val="FF0066"/>
                </a:solidFill>
                <a:latin typeface="Arial" panose="020B0604020202020204" pitchFamily="34" charset="0"/>
                <a:cs typeface="Times New Roman (Hebrew)" panose="02020603050405020304" pitchFamily="18" charset="0"/>
                <a:sym typeface="Symbol" panose="05050102010706020507" pitchFamily="18" charset="2"/>
              </a:rPr>
              <a:t>stabilization</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ext Box 2"/>
          <p:cNvSpPr txBox="1">
            <a:spLocks noChangeArrowheads="1"/>
          </p:cNvSpPr>
          <p:nvPr/>
        </p:nvSpPr>
        <p:spPr bwMode="auto">
          <a:xfrm>
            <a:off x="282575" y="357188"/>
            <a:ext cx="133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rtl="0" eaLnBrk="1" hangingPunct="1">
              <a:spcBef>
                <a:spcPct val="50000"/>
              </a:spcBef>
              <a:buFontTx/>
              <a:buNone/>
            </a:pPr>
            <a:endParaRPr lang="en-US" altLang="en-US" sz="2400">
              <a:solidFill>
                <a:srgbClr val="000000"/>
              </a:solidFill>
              <a:cs typeface="Times New Roman (Hebrew)" panose="02020603050405020304" pitchFamily="18" charset="0"/>
            </a:endParaRPr>
          </a:p>
        </p:txBody>
      </p:sp>
      <p:sp>
        <p:nvSpPr>
          <p:cNvPr id="377860" name="Text Box 5"/>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8" name="Rectangle 1"/>
          <p:cNvSpPr>
            <a:spLocks noChangeArrowheads="1"/>
          </p:cNvSpPr>
          <p:nvPr/>
        </p:nvSpPr>
        <p:spPr bwMode="auto">
          <a:xfrm>
            <a:off x="5502275" y="6288166"/>
            <a:ext cx="3549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a:spcBef>
                <a:spcPct val="0"/>
              </a:spcBef>
              <a:buFontTx/>
              <a:buNone/>
            </a:pPr>
            <a:r>
              <a:rPr lang="en-US" altLang="en-US" sz="2400" b="1" dirty="0">
                <a:solidFill>
                  <a:srgbClr val="000000"/>
                </a:solidFill>
                <a:cs typeface="Times New Roman (Hebrew)"/>
              </a:rPr>
              <a:t>Vitamin C (ascorbic acid)</a:t>
            </a:r>
            <a:endParaRPr lang="en-US" altLang="en-US" sz="2400" dirty="0">
              <a:solidFill>
                <a:srgbClr val="000000"/>
              </a:solidFill>
              <a:cs typeface="Times New Roman (Hebrew)"/>
            </a:endParaRPr>
          </a:p>
        </p:txBody>
      </p:sp>
      <p:pic>
        <p:nvPicPr>
          <p:cNvPr id="9" name="Picture 2" descr="Image result for vitamin c 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350" y="1334223"/>
            <a:ext cx="2946854" cy="17435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990896" y="3410587"/>
            <a:ext cx="2707470" cy="2745497"/>
          </a:xfrm>
          <a:prstGeom prst="rect">
            <a:avLst/>
          </a:prstGeom>
        </p:spPr>
      </p:pic>
      <p:sp>
        <p:nvSpPr>
          <p:cNvPr id="10" name="Text Box 6"/>
          <p:cNvSpPr txBox="1">
            <a:spLocks noChangeArrowheads="1"/>
          </p:cNvSpPr>
          <p:nvPr/>
        </p:nvSpPr>
        <p:spPr bwMode="auto">
          <a:xfrm>
            <a:off x="269875" y="1073150"/>
            <a:ext cx="523240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Times New Roman (Hebrew)"/>
              </a:rPr>
              <a:t>Hyp</a:t>
            </a:r>
            <a:r>
              <a:rPr lang="en-US" altLang="en-US" sz="2600" b="1" dirty="0">
                <a:solidFill>
                  <a:srgbClr val="339933"/>
                </a:solidFill>
                <a:latin typeface="Arial" panose="020B0604020202020204" pitchFamily="34" charset="0"/>
                <a:cs typeface="Times New Roman (Hebrew)"/>
              </a:rPr>
              <a:t> is formed by </a:t>
            </a:r>
            <a:r>
              <a:rPr lang="en-US" altLang="en-US" sz="2600" b="1" dirty="0" smtClean="0">
                <a:solidFill>
                  <a:srgbClr val="339933"/>
                </a:solidFill>
                <a:latin typeface="Arial" panose="020B0604020202020204" pitchFamily="34" charset="0"/>
                <a:cs typeface="Times New Roman (Hebrew)"/>
              </a:rPr>
              <a:t>the </a:t>
            </a:r>
            <a:r>
              <a:rPr lang="en-US" altLang="en-US" sz="2600" b="1" dirty="0">
                <a:solidFill>
                  <a:srgbClr val="FF0066"/>
                </a:solidFill>
                <a:latin typeface="Arial" panose="020B0604020202020204" pitchFamily="34" charset="0"/>
                <a:cs typeface="Times New Roman (Hebrew)"/>
              </a:rPr>
              <a:t>vitamin C</a:t>
            </a:r>
            <a:r>
              <a:rPr lang="en-US" altLang="en-US" sz="2600" b="1" dirty="0">
                <a:solidFill>
                  <a:srgbClr val="339933"/>
                </a:solidFill>
                <a:latin typeface="Arial" panose="020B0604020202020204" pitchFamily="34" charset="0"/>
                <a:cs typeface="Times New Roman (Hebrew)"/>
              </a:rPr>
              <a:t>-dependent </a:t>
            </a:r>
            <a:r>
              <a:rPr lang="en-US" altLang="en-US" sz="2600" b="1" dirty="0" smtClean="0">
                <a:solidFill>
                  <a:srgbClr val="339933"/>
                </a:solidFill>
                <a:latin typeface="Arial" panose="020B0604020202020204" pitchFamily="34" charset="0"/>
                <a:cs typeface="Times New Roman (Hebrew)"/>
              </a:rPr>
              <a:t>enzyme </a:t>
            </a:r>
            <a:r>
              <a:rPr lang="en-US" altLang="en-US" sz="2600" b="1" dirty="0" smtClean="0">
                <a:solidFill>
                  <a:srgbClr val="FF0066"/>
                </a:solidFill>
                <a:latin typeface="Arial" panose="020B0604020202020204" pitchFamily="34" charset="0"/>
                <a:cs typeface="Times New Roman (Hebrew)"/>
              </a:rPr>
              <a:t>prolyl </a:t>
            </a:r>
            <a:r>
              <a:rPr lang="en-US" altLang="en-US" sz="2600" b="1" dirty="0">
                <a:solidFill>
                  <a:srgbClr val="FF0066"/>
                </a:solidFill>
                <a:latin typeface="Arial" panose="020B0604020202020204" pitchFamily="34" charset="0"/>
                <a:cs typeface="Times New Roman (Hebrew)"/>
              </a:rPr>
              <a:t>hydroxylase</a:t>
            </a:r>
          </a:p>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Vitamin </a:t>
            </a:r>
            <a:r>
              <a:rPr lang="en-US" altLang="en-US" sz="2600" b="1" dirty="0">
                <a:solidFill>
                  <a:srgbClr val="339933"/>
                </a:solidFill>
                <a:latin typeface="Arial" panose="020B0604020202020204" pitchFamily="34" charset="0"/>
                <a:cs typeface="Times New Roman (Hebrew)"/>
              </a:rPr>
              <a:t>C deficiency </a:t>
            </a:r>
            <a:r>
              <a:rPr lang="en-US" altLang="en-US" sz="2600" b="1" dirty="0">
                <a:solidFill>
                  <a:srgbClr val="339933"/>
                </a:solidFill>
                <a:latin typeface="Arial" panose="020B0604020202020204" pitchFamily="34" charset="0"/>
                <a:cs typeface="Times New Roman (Hebrew)"/>
                <a:sym typeface="Symbol" panose="05050102010706020507" pitchFamily="18" charset="2"/>
              </a:rPr>
              <a:t> </a:t>
            </a:r>
            <a:r>
              <a:rPr lang="en-US" altLang="en-US" sz="2600" b="1" dirty="0" smtClean="0">
                <a:solidFill>
                  <a:srgbClr val="FF0066"/>
                </a:solidFill>
                <a:latin typeface="Arial" panose="020B0604020202020204" pitchFamily="34" charset="0"/>
                <a:cs typeface="Times New Roman (Hebrew)"/>
              </a:rPr>
              <a:t>scurvy</a:t>
            </a:r>
            <a:r>
              <a:rPr lang="en-US" altLang="en-US" sz="2600" b="1" dirty="0" smtClean="0">
                <a:solidFill>
                  <a:srgbClr val="339933"/>
                </a:solidFill>
                <a:latin typeface="Arial" panose="020B0604020202020204" pitchFamily="34" charset="0"/>
                <a:cs typeface="Times New Roman (Hebrew)"/>
              </a:rPr>
              <a:t>:</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General weakness</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Anemia</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Loosening </a:t>
            </a:r>
            <a:r>
              <a:rPr lang="en-US" altLang="en-US" sz="2600" dirty="0">
                <a:latin typeface="+mn-lt"/>
                <a:cs typeface="Times New Roman (Hebrew)"/>
              </a:rPr>
              <a:t>of </a:t>
            </a:r>
            <a:r>
              <a:rPr lang="en-US" altLang="en-US" sz="2600" dirty="0" smtClean="0">
                <a:latin typeface="+mn-lt"/>
                <a:cs typeface="Times New Roman (Hebrew)"/>
              </a:rPr>
              <a:t>teeth</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Skin </a:t>
            </a:r>
            <a:r>
              <a:rPr lang="en-US" altLang="en-US" sz="2600" dirty="0" smtClean="0">
                <a:latin typeface="+mn-lt"/>
                <a:cs typeface="Times New Roman (Hebrew)"/>
              </a:rPr>
              <a:t>hemorrhages </a:t>
            </a:r>
            <a:endParaRPr lang="en-US" altLang="en-US" sz="2600" dirty="0">
              <a:latin typeface="+mn-lt"/>
              <a:cs typeface="Times New Roman (Hebrew)"/>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C:\Documents and Settings\Amit\My Documents\Amit\Book\English\CH6 - Structural proteins &amp; IUPs\Figures\6-13d left.png"/>
          <p:cNvPicPr>
            <a:picLocks noChangeAspect="1" noChangeArrowheads="1"/>
          </p:cNvPicPr>
          <p:nvPr/>
        </p:nvPicPr>
        <p:blipFill>
          <a:blip r:embed="rId3">
            <a:extLst>
              <a:ext uri="{28A0092B-C50C-407E-A947-70E740481C1C}">
                <a14:useLocalDpi xmlns:a14="http://schemas.microsoft.com/office/drawing/2010/main" val="0"/>
              </a:ext>
            </a:extLst>
          </a:blip>
          <a:srcRect l="41235" r="31879" b="5899"/>
          <a:stretch>
            <a:fillRect/>
          </a:stretch>
        </p:blipFill>
        <p:spPr bwMode="auto">
          <a:xfrm>
            <a:off x="4821238" y="1052344"/>
            <a:ext cx="15557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907" name="Text Box 4"/>
          <p:cNvSpPr txBox="1">
            <a:spLocks noChangeArrowheads="1"/>
          </p:cNvSpPr>
          <p:nvPr/>
        </p:nvSpPr>
        <p:spPr bwMode="auto">
          <a:xfrm>
            <a:off x="6267450" y="1519069"/>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79908" name="Text Box 5"/>
          <p:cNvSpPr txBox="1">
            <a:spLocks noChangeArrowheads="1"/>
          </p:cNvSpPr>
          <p:nvPr/>
        </p:nvSpPr>
        <p:spPr bwMode="auto">
          <a:xfrm>
            <a:off x="5554663" y="2295357"/>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79909" name="Text Box 6"/>
          <p:cNvSpPr txBox="1">
            <a:spLocks noChangeArrowheads="1"/>
          </p:cNvSpPr>
          <p:nvPr/>
        </p:nvSpPr>
        <p:spPr bwMode="auto">
          <a:xfrm>
            <a:off x="5497513" y="3027194"/>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79910" name="Text Box 7"/>
          <p:cNvSpPr txBox="1">
            <a:spLocks noChangeArrowheads="1"/>
          </p:cNvSpPr>
          <p:nvPr/>
        </p:nvSpPr>
        <p:spPr bwMode="auto">
          <a:xfrm>
            <a:off x="6203950" y="3717757"/>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79911" name="Text Box 8"/>
          <p:cNvSpPr txBox="1">
            <a:spLocks noChangeArrowheads="1"/>
          </p:cNvSpPr>
          <p:nvPr/>
        </p:nvSpPr>
        <p:spPr bwMode="auto">
          <a:xfrm>
            <a:off x="6097588" y="4501982"/>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79912" name="Text Box 9"/>
          <p:cNvSpPr txBox="1">
            <a:spLocks noChangeArrowheads="1"/>
          </p:cNvSpPr>
          <p:nvPr/>
        </p:nvSpPr>
        <p:spPr bwMode="auto">
          <a:xfrm>
            <a:off x="5540375" y="5300494"/>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79913" name="AutoShape 10"/>
          <p:cNvSpPr>
            <a:spLocks noChangeArrowheads="1"/>
          </p:cNvSpPr>
          <p:nvPr/>
        </p:nvSpPr>
        <p:spPr bwMode="auto">
          <a:xfrm>
            <a:off x="4052888" y="1365082"/>
            <a:ext cx="1471612" cy="5135562"/>
          </a:xfrm>
          <a:prstGeom prst="roundRect">
            <a:avLst>
              <a:gd name="adj" fmla="val 16667"/>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379914"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79915" name="Text Box 12"/>
          <p:cNvSpPr txBox="1">
            <a:spLocks noChangeArrowheads="1"/>
          </p:cNvSpPr>
          <p:nvPr/>
        </p:nvSpPr>
        <p:spPr bwMode="auto">
          <a:xfrm>
            <a:off x="130175" y="966788"/>
            <a:ext cx="41179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8038" indent="-350838"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Large </a:t>
            </a:r>
            <a:r>
              <a:rPr lang="en-US" altLang="en-US" sz="2600" b="1">
                <a:solidFill>
                  <a:srgbClr val="FF0066"/>
                </a:solidFill>
                <a:latin typeface="Arial" panose="020B0604020202020204" pitchFamily="34" charset="0"/>
                <a:cs typeface="Times New Roman (Hebrew)" panose="02020603050405020304" pitchFamily="18" charset="0"/>
              </a:rPr>
              <a:t>Gly</a:t>
            </a:r>
            <a:r>
              <a:rPr lang="en-US" altLang="en-US" sz="2600" b="1">
                <a:solidFill>
                  <a:srgbClr val="339933"/>
                </a:solidFill>
                <a:latin typeface="Arial" panose="020B0604020202020204" pitchFamily="34" charset="0"/>
                <a:cs typeface="Times New Roman (Hebrew)" panose="02020603050405020304" pitchFamily="18" charset="0"/>
              </a:rPr>
              <a:t> occupancy</a:t>
            </a:r>
            <a:endPar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endParaRPr>
          </a:p>
          <a:p>
            <a:pPr lvl="1" algn="l" rtl="0" eaLnBrk="1" hangingPunct="1">
              <a:spcBef>
                <a:spcPct val="50000"/>
              </a:spcBef>
              <a:buFont typeface="Times New Roman" panose="02020603050405020304" pitchFamily="18" charset="0"/>
              <a:buAutoNum type="arabicPeriod"/>
            </a:pPr>
            <a:r>
              <a:rPr lang="en-US" altLang="en-US" sz="2600">
                <a:solidFill>
                  <a:srgbClr val="000000"/>
                </a:solidFill>
                <a:sym typeface="Symbol" panose="05050102010706020507" pitchFamily="18" charset="2"/>
              </a:rPr>
              <a:t>Tight helical packing (vdW)  </a:t>
            </a:r>
            <a:r>
              <a:rPr lang="en-US" altLang="en-US" sz="2600" b="1">
                <a:solidFill>
                  <a:srgbClr val="FF0066"/>
                </a:solidFill>
                <a:sym typeface="Symbol" panose="05050102010706020507" pitchFamily="18" charset="2"/>
              </a:rPr>
              <a:t>stability</a:t>
            </a:r>
          </a:p>
        </p:txBody>
      </p:sp>
      <p:sp>
        <p:nvSpPr>
          <p:cNvPr id="379916" name="AutoShape 13"/>
          <p:cNvSpPr>
            <a:spLocks/>
          </p:cNvSpPr>
          <p:nvPr/>
        </p:nvSpPr>
        <p:spPr bwMode="auto">
          <a:xfrm>
            <a:off x="7385050" y="3287544"/>
            <a:ext cx="255588" cy="1544638"/>
          </a:xfrm>
          <a:prstGeom prst="rightBrace">
            <a:avLst>
              <a:gd name="adj1" fmla="val 50362"/>
              <a:gd name="adj2" fmla="val 50444"/>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379917" name="Text Box 14"/>
          <p:cNvSpPr txBox="1">
            <a:spLocks noChangeArrowheads="1"/>
          </p:cNvSpPr>
          <p:nvPr/>
        </p:nvSpPr>
        <p:spPr bwMode="auto">
          <a:xfrm>
            <a:off x="7512050" y="3719344"/>
            <a:ext cx="1577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Gly-X-Y motif</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ext Box 2"/>
          <p:cNvSpPr txBox="1">
            <a:spLocks noChangeArrowheads="1"/>
          </p:cNvSpPr>
          <p:nvPr/>
        </p:nvSpPr>
        <p:spPr bwMode="auto">
          <a:xfrm>
            <a:off x="1206500" y="2854325"/>
            <a:ext cx="4746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3600" b="1">
                <a:solidFill>
                  <a:srgbClr val="000000"/>
                </a:solidFill>
                <a:cs typeface="Times New Roman (Hebrew)" panose="02020603050405020304" pitchFamily="18" charset="0"/>
              </a:rPr>
              <a:t>d</a:t>
            </a:r>
          </a:p>
        </p:txBody>
      </p:sp>
      <p:pic>
        <p:nvPicPr>
          <p:cNvPr id="381955" name="Picture 3"/>
          <p:cNvPicPr>
            <a:picLocks noChangeAspect="1" noChangeArrowheads="1"/>
          </p:cNvPicPr>
          <p:nvPr/>
        </p:nvPicPr>
        <p:blipFill>
          <a:blip r:embed="rId3">
            <a:extLst>
              <a:ext uri="{28A0092B-C50C-407E-A947-70E740481C1C}">
                <a14:useLocalDpi xmlns:a14="http://schemas.microsoft.com/office/drawing/2010/main" val="0"/>
              </a:ext>
            </a:extLst>
          </a:blip>
          <a:srcRect l="60516" b="52124"/>
          <a:stretch>
            <a:fillRect/>
          </a:stretch>
        </p:blipFill>
        <p:spPr bwMode="auto">
          <a:xfrm>
            <a:off x="2256220" y="2455370"/>
            <a:ext cx="5010150"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6" name="Text Box 4"/>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81957" name="Text Box 12"/>
          <p:cNvSpPr txBox="1">
            <a:spLocks noChangeArrowheads="1"/>
          </p:cNvSpPr>
          <p:nvPr/>
        </p:nvSpPr>
        <p:spPr bwMode="auto">
          <a:xfrm>
            <a:off x="130175" y="966788"/>
            <a:ext cx="845026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808038" indent="-350838"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Large </a:t>
            </a:r>
            <a:r>
              <a:rPr lang="en-US" altLang="en-US" sz="2600" b="1">
                <a:solidFill>
                  <a:srgbClr val="FF0066"/>
                </a:solidFill>
                <a:latin typeface="Arial" panose="020B0604020202020204" pitchFamily="34" charset="0"/>
                <a:cs typeface="Times New Roman (Hebrew)" panose="02020603050405020304" pitchFamily="18" charset="0"/>
              </a:rPr>
              <a:t>Gly</a:t>
            </a:r>
            <a:r>
              <a:rPr lang="en-US" altLang="en-US" sz="2600" b="1">
                <a:solidFill>
                  <a:srgbClr val="339933"/>
                </a:solidFill>
                <a:latin typeface="Arial" panose="020B0604020202020204" pitchFamily="34" charset="0"/>
                <a:cs typeface="Times New Roman (Hebrew)" panose="02020603050405020304" pitchFamily="18" charset="0"/>
              </a:rPr>
              <a:t> occupancy</a:t>
            </a:r>
            <a:endPar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endParaRPr>
          </a:p>
          <a:p>
            <a:pPr lvl="1" algn="l" rtl="0" eaLnBrk="1" hangingPunct="1">
              <a:spcBef>
                <a:spcPct val="50000"/>
              </a:spcBef>
              <a:buFont typeface="Times New Roman" panose="02020603050405020304" pitchFamily="18" charset="0"/>
              <a:buAutoNum type="arabicPeriod" startAt="2"/>
            </a:pPr>
            <a:r>
              <a:rPr lang="en-US" altLang="en-US" sz="2600">
                <a:solidFill>
                  <a:srgbClr val="000000"/>
                </a:solidFill>
                <a:sym typeface="Symbol" panose="05050102010706020507" pitchFamily="18" charset="2"/>
              </a:rPr>
              <a:t>More H-bonds between helices  </a:t>
            </a:r>
            <a:r>
              <a:rPr lang="en-US" altLang="en-US" sz="2600" b="1">
                <a:solidFill>
                  <a:srgbClr val="FF0066"/>
                </a:solidFill>
                <a:sym typeface="Symbol" panose="05050102010706020507" pitchFamily="18" charset="2"/>
              </a:rPr>
              <a:t>stability</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ext Box 15"/>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5" name="Text Box 16"/>
          <p:cNvSpPr txBox="1">
            <a:spLocks noChangeArrowheads="1"/>
          </p:cNvSpPr>
          <p:nvPr/>
        </p:nvSpPr>
        <p:spPr bwMode="auto">
          <a:xfrm>
            <a:off x="130175" y="966788"/>
            <a:ext cx="8883650"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Times New Roman (Hebrew)"/>
              </a:rPr>
              <a:t>Lysine</a:t>
            </a:r>
            <a:r>
              <a:rPr lang="en-US" altLang="en-US" sz="2600" b="1" dirty="0">
                <a:solidFill>
                  <a:srgbClr val="339933"/>
                </a:solidFill>
                <a:latin typeface="Arial" panose="020B0604020202020204" pitchFamily="34" charset="0"/>
                <a:cs typeface="Times New Roman (Hebrew)"/>
              </a:rPr>
              <a:t> oxidative </a:t>
            </a:r>
            <a:r>
              <a:rPr lang="en-US" altLang="en-US" sz="2600" b="1" dirty="0">
                <a:solidFill>
                  <a:srgbClr val="FF0066"/>
                </a:solidFill>
                <a:latin typeface="Arial" panose="020B0604020202020204" pitchFamily="34" charset="0"/>
                <a:cs typeface="Times New Roman (Hebrew)"/>
              </a:rPr>
              <a:t>deamination</a:t>
            </a:r>
            <a:r>
              <a:rPr lang="en-US" altLang="en-US" sz="2600" b="1" dirty="0">
                <a:solidFill>
                  <a:srgbClr val="339933"/>
                </a:solidFill>
                <a:latin typeface="Arial" panose="020B0604020202020204" pitchFamily="34" charset="0"/>
                <a:cs typeface="Times New Roman (Hebrew)"/>
                <a:sym typeface="Symbol" panose="05050102010706020507" pitchFamily="18" charset="2"/>
              </a:rPr>
              <a:t> covalent </a:t>
            </a:r>
            <a:r>
              <a:rPr lang="en-US" altLang="en-US" sz="2600" b="1" dirty="0">
                <a:solidFill>
                  <a:srgbClr val="FF0066"/>
                </a:solidFill>
                <a:latin typeface="Arial" panose="020B0604020202020204" pitchFamily="34" charset="0"/>
                <a:cs typeface="Times New Roman (Hebrew)"/>
                <a:sym typeface="Symbol" panose="05050102010706020507" pitchFamily="18" charset="2"/>
              </a:rPr>
              <a:t>cross-links</a:t>
            </a:r>
            <a:r>
              <a:rPr lang="en-US" altLang="en-US" sz="2600" b="1" dirty="0">
                <a:solidFill>
                  <a:srgbClr val="339933"/>
                </a:solidFill>
                <a:latin typeface="Arial" panose="020B0604020202020204" pitchFamily="34" charset="0"/>
                <a:cs typeface="Times New Roman (Hebrew)"/>
                <a:sym typeface="Symbol" panose="05050102010706020507" pitchFamily="18" charset="2"/>
              </a:rPr>
              <a:t> between </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fibrils  </a:t>
            </a:r>
            <a:r>
              <a:rPr lang="en-US" altLang="en-US" sz="2600" b="1" dirty="0">
                <a:solidFill>
                  <a:srgbClr val="FF0066"/>
                </a:solidFill>
                <a:latin typeface="Arial" panose="020B0604020202020204" pitchFamily="34" charset="0"/>
                <a:cs typeface="Times New Roman (Hebrew)"/>
                <a:sym typeface="Symbol" panose="05050102010706020507" pitchFamily="18" charset="2"/>
              </a:rPr>
              <a:t>increased stability </a:t>
            </a:r>
            <a:r>
              <a:rPr lang="en-US" altLang="en-US" sz="2600" b="1" dirty="0">
                <a:solidFill>
                  <a:srgbClr val="339933"/>
                </a:solidFill>
                <a:latin typeface="Arial" panose="020B0604020202020204" pitchFamily="34" charset="0"/>
                <a:cs typeface="Times New Roman (Hebrew)"/>
                <a:sym typeface="Symbol" panose="05050102010706020507" pitchFamily="18" charset="2"/>
              </a:rPr>
              <a:t>of collagen's </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ultra-structure</a:t>
            </a:r>
          </a:p>
          <a:p>
            <a:pPr algn="l" rtl="0" eaLnBrk="1" hangingPunct="1">
              <a:spcBef>
                <a:spcPct val="50000"/>
              </a:spcBef>
            </a:pP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Ageing</a:t>
            </a:r>
            <a:r>
              <a:rPr lang="en-US" altLang="en-US" sz="2600" b="1" dirty="0" smtClean="0">
                <a:solidFill>
                  <a:srgbClr val="339933"/>
                </a:solidFill>
                <a:latin typeface="Arial" panose="020B0604020202020204" pitchFamily="34" charset="0"/>
                <a:cs typeface="Times New Roman (Hebrew)"/>
                <a:sym typeface="Symbol" panose="05050102010706020507" pitchFamily="18" charset="2"/>
              </a:rPr>
              <a:t>  too many crosslinks  </a:t>
            </a:r>
            <a:r>
              <a:rPr lang="en-US" altLang="en-US" sz="2600" b="1" dirty="0" smtClean="0">
                <a:solidFill>
                  <a:srgbClr val="FF0066"/>
                </a:solidFill>
                <a:latin typeface="Arial" panose="020B0604020202020204" pitchFamily="34" charset="0"/>
                <a:cs typeface="Times New Roman (Hebrew)"/>
                <a:sym typeface="Symbol" panose="05050102010706020507" pitchFamily="18" charset="2"/>
              </a:rPr>
              <a:t>brittle collagen</a:t>
            </a:r>
            <a:endParaRPr lang="en-US" altLang="en-US" sz="2600" b="1" dirty="0">
              <a:solidFill>
                <a:srgbClr val="FF0066"/>
              </a:solidFill>
              <a:latin typeface="Arial" panose="020B0604020202020204" pitchFamily="34" charset="0"/>
              <a:cs typeface="Times New Roman (Hebrew)"/>
              <a:sym typeface="Symbol" panose="05050102010706020507" pitchFamily="18" charset="2"/>
            </a:endParaRPr>
          </a:p>
        </p:txBody>
      </p:sp>
      <p:grpSp>
        <p:nvGrpSpPr>
          <p:cNvPr id="6" name="Group 5"/>
          <p:cNvGrpSpPr/>
          <p:nvPr/>
        </p:nvGrpSpPr>
        <p:grpSpPr>
          <a:xfrm>
            <a:off x="979147" y="3228553"/>
            <a:ext cx="7608508" cy="2879271"/>
            <a:chOff x="963381" y="3559629"/>
            <a:chExt cx="7608508" cy="2879271"/>
          </a:xfrm>
        </p:grpSpPr>
        <p:pic>
          <p:nvPicPr>
            <p:cNvPr id="7" name="Picture 1"/>
            <p:cNvPicPr>
              <a:picLocks noChangeAspect="1"/>
            </p:cNvPicPr>
            <p:nvPr/>
          </p:nvPicPr>
          <p:blipFill rotWithShape="1">
            <a:blip r:embed="rId3">
              <a:extLst>
                <a:ext uri="{28A0092B-C50C-407E-A947-70E740481C1C}">
                  <a14:useLocalDpi xmlns:a14="http://schemas.microsoft.com/office/drawing/2010/main" val="0"/>
                </a:ext>
              </a:extLst>
            </a:blip>
            <a:srcRect r="57080"/>
            <a:stretch/>
          </p:blipFill>
          <p:spPr bwMode="auto">
            <a:xfrm>
              <a:off x="5849264" y="3559629"/>
              <a:ext cx="2722625" cy="287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rotWithShape="1">
            <a:blip r:embed="rId3">
              <a:extLst>
                <a:ext uri="{28A0092B-C50C-407E-A947-70E740481C1C}">
                  <a14:useLocalDpi xmlns:a14="http://schemas.microsoft.com/office/drawing/2010/main" val="0"/>
                </a:ext>
              </a:extLst>
            </a:blip>
            <a:srcRect l="51038"/>
            <a:stretch/>
          </p:blipFill>
          <p:spPr bwMode="auto">
            <a:xfrm>
              <a:off x="963381" y="3559629"/>
              <a:ext cx="3105866" cy="287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3526971" y="4914900"/>
              <a:ext cx="2139043" cy="1632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55571" y="4483072"/>
              <a:ext cx="1714500" cy="830997"/>
            </a:xfrm>
            <a:prstGeom prst="rect">
              <a:avLst/>
            </a:prstGeom>
            <a:noFill/>
          </p:spPr>
          <p:txBody>
            <a:bodyPr wrap="square" rtlCol="0">
              <a:spAutoFit/>
            </a:bodyPr>
            <a:lstStyle/>
            <a:p>
              <a:pPr algn="ctr"/>
              <a:r>
                <a:rPr lang="en-US" dirty="0"/>
                <a:t>o</a:t>
              </a:r>
              <a:r>
                <a:rPr lang="en-US" dirty="0" smtClean="0"/>
                <a:t>xidative deamination</a:t>
              </a:r>
              <a:endParaRPr lang="en-US" dirty="0"/>
            </a:p>
          </p:txBody>
        </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8" descr="Image result for collagen cross linking allys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898889"/>
            <a:ext cx="87360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1"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86052" name="Text Box 16"/>
          <p:cNvSpPr txBox="1">
            <a:spLocks noChangeArrowheads="1"/>
          </p:cNvSpPr>
          <p:nvPr/>
        </p:nvSpPr>
        <p:spPr bwMode="auto">
          <a:xfrm>
            <a:off x="130175" y="966788"/>
            <a:ext cx="88836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Types of crosslinks:</a:t>
            </a:r>
          </a:p>
          <a:p>
            <a:pPr lvl="1" algn="l" rtl="0" eaLnBrk="1" hangingPunct="1">
              <a:spcBef>
                <a:spcPct val="50000"/>
              </a:spcBef>
              <a:buFont typeface="Wingdings" panose="05000000000000000000" pitchFamily="2" charset="2"/>
              <a:buChar char="Ø"/>
            </a:pPr>
            <a:r>
              <a:rPr lang="en-US" altLang="en-US" sz="2300">
                <a:solidFill>
                  <a:srgbClr val="000000"/>
                </a:solidFill>
                <a:sym typeface="Symbol" panose="05050102010706020507" pitchFamily="18" charset="2"/>
              </a:rPr>
              <a:t>Allysine-lysine (Schiff base)</a:t>
            </a:r>
          </a:p>
          <a:p>
            <a:pPr lvl="1" algn="l" rtl="0" eaLnBrk="1" hangingPunct="1">
              <a:spcBef>
                <a:spcPct val="50000"/>
              </a:spcBef>
              <a:buFont typeface="Wingdings" panose="05000000000000000000" pitchFamily="2" charset="2"/>
              <a:buChar char="Ø"/>
            </a:pPr>
            <a:r>
              <a:rPr lang="en-US" altLang="en-US" sz="2300">
                <a:solidFill>
                  <a:srgbClr val="000000"/>
                </a:solidFill>
                <a:sym typeface="Symbol" panose="05050102010706020507" pitchFamily="18" charset="2"/>
              </a:rPr>
              <a:t>Allysine-allysine (aldol crosslink)</a:t>
            </a:r>
          </a:p>
          <a:p>
            <a:pPr lvl="1" algn="l" rtl="0" eaLnBrk="1" hangingPunct="1">
              <a:spcBef>
                <a:spcPct val="50000"/>
              </a:spcBef>
              <a:buFont typeface="Wingdings" panose="05000000000000000000" pitchFamily="2" charset="2"/>
              <a:buChar char="Ø"/>
            </a:pPr>
            <a:r>
              <a:rPr lang="en-US" altLang="en-US" sz="2300">
                <a:solidFill>
                  <a:srgbClr val="000000"/>
                </a:solidFill>
                <a:sym typeface="Symbol" panose="05050102010706020507" pitchFamily="18" charset="2"/>
              </a:rPr>
              <a:t>Allysine-leucine (C-NH-C)</a:t>
            </a:r>
          </a:p>
        </p:txBody>
      </p:sp>
      <p:sp>
        <p:nvSpPr>
          <p:cNvPr id="386053" name="Rectangle 2"/>
          <p:cNvSpPr>
            <a:spLocks noChangeArrowheads="1"/>
          </p:cNvSpPr>
          <p:nvPr/>
        </p:nvSpPr>
        <p:spPr bwMode="auto">
          <a:xfrm>
            <a:off x="4504344" y="6394886"/>
            <a:ext cx="458174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000" dirty="0">
                <a:solidFill>
                  <a:srgbClr val="000000"/>
                </a:solidFill>
                <a:cs typeface="Times New Roman (Hebrew)" panose="02020603050405020304" pitchFamily="18" charset="0"/>
              </a:rPr>
              <a:t>http://lion.freeoda.com/files/page_54.html</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88100" name="Text Box 16"/>
          <p:cNvSpPr txBox="1">
            <a:spLocks noChangeArrowheads="1"/>
          </p:cNvSpPr>
          <p:nvPr/>
        </p:nvSpPr>
        <p:spPr bwMode="auto">
          <a:xfrm>
            <a:off x="130175" y="966788"/>
            <a:ext cx="88836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Still, collagen is </a:t>
            </a:r>
            <a:r>
              <a:rPr lang="en-US" altLang="en-US" sz="2600" b="1">
                <a:solidFill>
                  <a:srgbClr val="FF0066"/>
                </a:solidFill>
                <a:latin typeface="Arial" panose="020B0604020202020204" pitchFamily="34" charset="0"/>
                <a:cs typeface="Times New Roman (Hebrew)" panose="02020603050405020304" pitchFamily="18" charset="0"/>
              </a:rPr>
              <a:t>less tough than </a:t>
            </a:r>
            <a:r>
              <a:rPr lang="el-GR" altLang="en-US" sz="2600" b="1">
                <a:solidFill>
                  <a:srgbClr val="FF0066"/>
                </a:solidFill>
                <a:latin typeface="Arial" panose="020B0604020202020204" pitchFamily="34" charset="0"/>
                <a:cs typeface="Times New Roman (Hebrew)" panose="02020603050405020304" pitchFamily="18" charset="0"/>
              </a:rPr>
              <a:t>α</a:t>
            </a:r>
            <a:r>
              <a:rPr lang="en-US" altLang="en-US" sz="2600" b="1">
                <a:solidFill>
                  <a:srgbClr val="FF0066"/>
                </a:solidFill>
                <a:latin typeface="Arial" panose="020B0604020202020204" pitchFamily="34" charset="0"/>
                <a:cs typeface="Times New Roman (Hebrew)" panose="02020603050405020304" pitchFamily="18" charset="0"/>
              </a:rPr>
              <a:t>-keratin</a:t>
            </a:r>
            <a:r>
              <a:rPr lang="en-US" altLang="en-US" sz="2600" b="1">
                <a:solidFill>
                  <a:srgbClr val="339933"/>
                </a:solidFill>
                <a:latin typeface="Arial" panose="020B0604020202020204" pitchFamily="34" charset="0"/>
                <a:cs typeface="Times New Roman (Hebrew)" panose="02020603050405020304" pitchFamily="18" charset="0"/>
              </a:rPr>
              <a:t>, since the latter contains many </a:t>
            </a:r>
            <a:r>
              <a:rPr lang="en-US" altLang="en-US" sz="2600" b="1">
                <a:solidFill>
                  <a:srgbClr val="FF0066"/>
                </a:solidFill>
                <a:latin typeface="Arial" panose="020B0604020202020204" pitchFamily="34" charset="0"/>
                <a:cs typeface="Times New Roman (Hebrew)" panose="02020603050405020304" pitchFamily="18" charset="0"/>
              </a:rPr>
              <a:t>S-S bonds</a:t>
            </a:r>
          </a:p>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Therefore it has been selected by evolution to confer </a:t>
            </a:r>
            <a:r>
              <a:rPr lang="en-US" altLang="en-US" sz="2600" b="1">
                <a:solidFill>
                  <a:srgbClr val="FF0066"/>
                </a:solidFill>
                <a:latin typeface="Arial" panose="020B0604020202020204" pitchFamily="34" charset="0"/>
                <a:cs typeface="Times New Roman (Hebrew)" panose="02020603050405020304" pitchFamily="18" charset="0"/>
              </a:rPr>
              <a:t>tensile strength</a:t>
            </a:r>
          </a:p>
        </p:txBody>
      </p:sp>
      <p:pic>
        <p:nvPicPr>
          <p:cNvPr id="6" name="Picture 8" descr="Image result for collagen cross linking allys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898889"/>
            <a:ext cx="8736012"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4504344" y="6394886"/>
            <a:ext cx="458174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000" dirty="0">
                <a:solidFill>
                  <a:srgbClr val="000000"/>
                </a:solidFill>
                <a:cs typeface="Times New Roman (Hebrew)" panose="02020603050405020304" pitchFamily="18" charset="0"/>
              </a:rPr>
              <a:t>http://lion.freeoda.com/files/page_54.html</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ext Box 2"/>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Structure-function relationship: collagen</a:t>
            </a:r>
          </a:p>
        </p:txBody>
      </p:sp>
      <p:sp>
        <p:nvSpPr>
          <p:cNvPr id="390147" name="Text Box 16"/>
          <p:cNvSpPr txBox="1">
            <a:spLocks noChangeArrowheads="1"/>
          </p:cNvSpPr>
          <p:nvPr/>
        </p:nvSpPr>
        <p:spPr bwMode="auto">
          <a:xfrm>
            <a:off x="0" y="966788"/>
            <a:ext cx="55435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Large </a:t>
            </a:r>
            <a:r>
              <a:rPr lang="en-US" altLang="en-US" sz="2600" b="1">
                <a:solidFill>
                  <a:srgbClr val="FF0066"/>
                </a:solidFill>
                <a:latin typeface="Arial" panose="020B0604020202020204" pitchFamily="34" charset="0"/>
                <a:cs typeface="Times New Roman (Hebrew)" panose="02020603050405020304" pitchFamily="18" charset="0"/>
              </a:rPr>
              <a:t>Gly/Pro/Hyp</a:t>
            </a:r>
            <a:r>
              <a:rPr lang="en-US" altLang="en-US" sz="2600" b="1">
                <a:solidFill>
                  <a:srgbClr val="339933"/>
                </a:solidFill>
                <a:latin typeface="Arial" panose="020B0604020202020204" pitchFamily="34" charset="0"/>
                <a:cs typeface="Times New Roman (Hebrew)" panose="02020603050405020304" pitchFamily="18" charset="0"/>
              </a:rPr>
              <a:t> occupancy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 </a:t>
            </a:r>
            <a:r>
              <a:rPr lang="en-US" altLang="en-US" sz="2600" b="1">
                <a:solidFill>
                  <a:srgbClr val="FF0066"/>
                </a:solidFill>
                <a:latin typeface="Arial" panose="020B0604020202020204" pitchFamily="34" charset="0"/>
                <a:cs typeface="Times New Roman (Hebrew)" panose="02020603050405020304" pitchFamily="18" charset="0"/>
                <a:sym typeface="Symbol" panose="05050102010706020507" pitchFamily="18" charset="2"/>
              </a:rPr>
              <a:t>low aggregation </a:t>
            </a:r>
            <a:r>
              <a:rPr lang="en-US" altLang="en-US" sz="2600" b="1">
                <a:solidFill>
                  <a:srgbClr val="339933"/>
                </a:solidFill>
                <a:latin typeface="Arial" panose="020B0604020202020204" pitchFamily="34" charset="0"/>
                <a:cs typeface="Times New Roman (Hebrew)" panose="02020603050405020304" pitchFamily="18" charset="0"/>
                <a:sym typeface="Symbol" panose="05050102010706020507" pitchFamily="18" charset="2"/>
              </a:rPr>
              <a:t>risk</a:t>
            </a:r>
            <a:endParaRPr lang="en-US" altLang="en-US" sz="2600" b="1">
              <a:solidFill>
                <a:srgbClr val="339933"/>
              </a:solidFill>
              <a:latin typeface="Arial" panose="020B0604020202020204" pitchFamily="34" charset="0"/>
              <a:cs typeface="Times New Roman (Hebrew)" panose="02020603050405020304" pitchFamily="18" charset="0"/>
            </a:endParaRPr>
          </a:p>
          <a:p>
            <a:pPr lvl="1" algn="l" rtl="0" eaLnBrk="1" hangingPunct="1">
              <a:spcBef>
                <a:spcPct val="50000"/>
              </a:spcBef>
              <a:buFont typeface="Wingdings" panose="05000000000000000000" pitchFamily="2" charset="2"/>
              <a:buChar char="Ø"/>
            </a:pPr>
            <a:r>
              <a:rPr lang="en-US" altLang="en-US" sz="2600">
                <a:solidFill>
                  <a:srgbClr val="000000"/>
                </a:solidFill>
              </a:rPr>
              <a:t>Gly and Pro - low propensity to appear in β-sheets </a:t>
            </a:r>
          </a:p>
          <a:p>
            <a:pPr lvl="1" algn="l" rtl="0" eaLnBrk="1" hangingPunct="1">
              <a:spcBef>
                <a:spcPct val="50000"/>
              </a:spcBef>
              <a:buFont typeface="Wingdings" panose="05000000000000000000" pitchFamily="2" charset="2"/>
              <a:buChar char="Ø"/>
            </a:pPr>
            <a:r>
              <a:rPr lang="en-US" altLang="en-US" sz="2600">
                <a:solidFill>
                  <a:srgbClr val="000000"/>
                </a:solidFill>
              </a:rPr>
              <a:t>Hyp – OH group increases surface polarity</a:t>
            </a:r>
          </a:p>
        </p:txBody>
      </p:sp>
      <p:pic>
        <p:nvPicPr>
          <p:cNvPr id="390148" name="Picture 2" descr="C:\Documents and Settings\Amit\My Documents\Amit\Book\English\CH6 - Structural proteins &amp; IUPs\Figures\6-13d left.png"/>
          <p:cNvPicPr>
            <a:picLocks noChangeAspect="1" noChangeArrowheads="1"/>
          </p:cNvPicPr>
          <p:nvPr/>
        </p:nvPicPr>
        <p:blipFill>
          <a:blip r:embed="rId3">
            <a:extLst>
              <a:ext uri="{28A0092B-C50C-407E-A947-70E740481C1C}">
                <a14:useLocalDpi xmlns:a14="http://schemas.microsoft.com/office/drawing/2010/main" val="0"/>
              </a:ext>
            </a:extLst>
          </a:blip>
          <a:srcRect l="41235" r="31879" b="5899"/>
          <a:stretch>
            <a:fillRect/>
          </a:stretch>
        </p:blipFill>
        <p:spPr bwMode="auto">
          <a:xfrm>
            <a:off x="6688138" y="1104900"/>
            <a:ext cx="155575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9" name="Text Box 4"/>
          <p:cNvSpPr txBox="1">
            <a:spLocks noChangeArrowheads="1"/>
          </p:cNvSpPr>
          <p:nvPr/>
        </p:nvSpPr>
        <p:spPr bwMode="auto">
          <a:xfrm>
            <a:off x="8134350" y="1571625"/>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90150" name="Text Box 5"/>
          <p:cNvSpPr txBox="1">
            <a:spLocks noChangeArrowheads="1"/>
          </p:cNvSpPr>
          <p:nvPr/>
        </p:nvSpPr>
        <p:spPr bwMode="auto">
          <a:xfrm>
            <a:off x="7421563" y="23479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90151" name="Text Box 6"/>
          <p:cNvSpPr txBox="1">
            <a:spLocks noChangeArrowheads="1"/>
          </p:cNvSpPr>
          <p:nvPr/>
        </p:nvSpPr>
        <p:spPr bwMode="auto">
          <a:xfrm>
            <a:off x="7364413" y="30797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90152" name="Text Box 7"/>
          <p:cNvSpPr txBox="1">
            <a:spLocks noChangeArrowheads="1"/>
          </p:cNvSpPr>
          <p:nvPr/>
        </p:nvSpPr>
        <p:spPr bwMode="auto">
          <a:xfrm>
            <a:off x="8070850" y="3770313"/>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Hyp</a:t>
            </a:r>
          </a:p>
        </p:txBody>
      </p:sp>
      <p:sp>
        <p:nvSpPr>
          <p:cNvPr id="390153" name="Text Box 8"/>
          <p:cNvSpPr txBox="1">
            <a:spLocks noChangeArrowheads="1"/>
          </p:cNvSpPr>
          <p:nvPr/>
        </p:nvSpPr>
        <p:spPr bwMode="auto">
          <a:xfrm>
            <a:off x="7964488" y="4554538"/>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Pro</a:t>
            </a:r>
          </a:p>
        </p:txBody>
      </p:sp>
      <p:sp>
        <p:nvSpPr>
          <p:cNvPr id="390154" name="Text Box 9"/>
          <p:cNvSpPr txBox="1">
            <a:spLocks noChangeArrowheads="1"/>
          </p:cNvSpPr>
          <p:nvPr/>
        </p:nvSpPr>
        <p:spPr bwMode="auto">
          <a:xfrm>
            <a:off x="7407275" y="5353050"/>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800" b="1">
                <a:solidFill>
                  <a:srgbClr val="000000"/>
                </a:solidFill>
                <a:cs typeface="Times New Roman (Hebrew)" panose="02020603050405020304" pitchFamily="18" charset="0"/>
              </a:rPr>
              <a:t>Gly</a:t>
            </a:r>
          </a:p>
        </p:txBody>
      </p:sp>
      <p:sp>
        <p:nvSpPr>
          <p:cNvPr id="390155" name="AutoShape 10"/>
          <p:cNvSpPr>
            <a:spLocks noChangeArrowheads="1"/>
          </p:cNvSpPr>
          <p:nvPr/>
        </p:nvSpPr>
        <p:spPr bwMode="auto">
          <a:xfrm>
            <a:off x="5919788" y="1417638"/>
            <a:ext cx="1471612" cy="5135562"/>
          </a:xfrm>
          <a:prstGeom prst="roundRect">
            <a:avLst>
              <a:gd name="adj" fmla="val 16667"/>
            </a:avLst>
          </a:pr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pic>
        <p:nvPicPr>
          <p:cNvPr id="201731" name="Picture 2" descr="2-23a"/>
          <p:cNvPicPr>
            <a:picLocks noChangeAspect="1" noChangeArrowheads="1"/>
          </p:cNvPicPr>
          <p:nvPr/>
        </p:nvPicPr>
        <p:blipFill>
          <a:blip r:embed="rId3" cstate="print">
            <a:extLst>
              <a:ext uri="{28A0092B-C50C-407E-A947-70E740481C1C}">
                <a14:useLocalDpi xmlns:a14="http://schemas.microsoft.com/office/drawing/2010/main" val="0"/>
              </a:ext>
            </a:extLst>
          </a:blip>
          <a:srcRect l="21895" t="10223" r="4248" b="15919"/>
          <a:stretch>
            <a:fillRect/>
          </a:stretch>
        </p:blipFill>
        <p:spPr bwMode="auto">
          <a:xfrm>
            <a:off x="7032625" y="1579563"/>
            <a:ext cx="19780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1732" name="Group 2"/>
          <p:cNvGrpSpPr>
            <a:grpSpLocks/>
          </p:cNvGrpSpPr>
          <p:nvPr/>
        </p:nvGrpSpPr>
        <p:grpSpPr bwMode="auto">
          <a:xfrm>
            <a:off x="1456668" y="3536404"/>
            <a:ext cx="7742238" cy="3011487"/>
            <a:chOff x="965200" y="3795713"/>
            <a:chExt cx="7742238" cy="3011487"/>
          </a:xfrm>
        </p:grpSpPr>
        <p:grpSp>
          <p:nvGrpSpPr>
            <p:cNvPr id="201736" name="Group 6"/>
            <p:cNvGrpSpPr>
              <a:grpSpLocks/>
            </p:cNvGrpSpPr>
            <p:nvPr/>
          </p:nvGrpSpPr>
          <p:grpSpPr bwMode="auto">
            <a:xfrm>
              <a:off x="1076325" y="3795713"/>
              <a:ext cx="7631113" cy="3011487"/>
              <a:chOff x="678" y="1779"/>
              <a:chExt cx="4807" cy="1897"/>
            </a:xfrm>
          </p:grpSpPr>
          <p:pic>
            <p:nvPicPr>
              <p:cNvPr id="201738" name="Picture 7"/>
              <p:cNvPicPr>
                <a:picLocks noChangeAspect="1" noChangeArrowheads="1"/>
              </p:cNvPicPr>
              <p:nvPr/>
            </p:nvPicPr>
            <p:blipFill>
              <a:blip r:embed="rId4">
                <a:extLst>
                  <a:ext uri="{28A0092B-C50C-407E-A947-70E740481C1C}">
                    <a14:useLocalDpi xmlns:a14="http://schemas.microsoft.com/office/drawing/2010/main" val="0"/>
                  </a:ext>
                </a:extLst>
              </a:blip>
              <a:srcRect l="1938" t="2902" r="35271" b="26363"/>
              <a:stretch>
                <a:fillRect/>
              </a:stretch>
            </p:blipFill>
            <p:spPr bwMode="auto">
              <a:xfrm>
                <a:off x="779" y="1848"/>
                <a:ext cx="2592" cy="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9" name="Text Box 8"/>
              <p:cNvSpPr txBox="1">
                <a:spLocks noChangeArrowheads="1"/>
              </p:cNvSpPr>
              <p:nvPr/>
            </p:nvSpPr>
            <p:spPr bwMode="auto">
              <a:xfrm>
                <a:off x="3740" y="2374"/>
                <a:ext cx="1745"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1800" dirty="0">
                    <a:solidFill>
                      <a:srgbClr val="FF0000"/>
                    </a:solidFill>
                    <a:cs typeface="Times New Roman (Hebrew)" panose="02020603050405020304" pitchFamily="18" charset="0"/>
                  </a:rPr>
                  <a:t>X, Y</a:t>
                </a:r>
                <a:r>
                  <a:rPr lang="en-US" altLang="en-US" sz="1800" dirty="0">
                    <a:solidFill>
                      <a:srgbClr val="000000"/>
                    </a:solidFill>
                    <a:cs typeface="Times New Roman (Hebrew)" panose="02020603050405020304" pitchFamily="18" charset="0"/>
                  </a:rPr>
                  <a:t>: Asp/</a:t>
                </a:r>
                <a:r>
                  <a:rPr lang="en-US" altLang="en-US" sz="1800" dirty="0" err="1">
                    <a:solidFill>
                      <a:srgbClr val="000000"/>
                    </a:solidFill>
                    <a:cs typeface="Times New Roman (Hebrew)" panose="02020603050405020304" pitchFamily="18" charset="0"/>
                  </a:rPr>
                  <a:t>Gln</a:t>
                </a:r>
                <a:endParaRPr lang="en-US" altLang="en-US" sz="1800" dirty="0">
                  <a:solidFill>
                    <a:srgbClr val="000000"/>
                  </a:solidFill>
                  <a:cs typeface="Times New Roman (Hebrew)" panose="02020603050405020304" pitchFamily="18" charset="0"/>
                </a:endParaRPr>
              </a:p>
              <a:p>
                <a:pPr algn="l" rtl="0" eaLnBrk="1" hangingPunct="1">
                  <a:spcBef>
                    <a:spcPct val="0"/>
                  </a:spcBef>
                  <a:buFontTx/>
                  <a:buNone/>
                </a:pPr>
                <a:r>
                  <a:rPr lang="en-US" altLang="en-US" sz="1800" dirty="0">
                    <a:solidFill>
                      <a:srgbClr val="FF0000"/>
                    </a:solidFill>
                    <a:cs typeface="Times New Roman (Hebrew)" panose="02020603050405020304" pitchFamily="18" charset="0"/>
                  </a:rPr>
                  <a:t>Z</a:t>
                </a:r>
                <a:r>
                  <a:rPr lang="en-US" altLang="en-US" sz="1800" dirty="0">
                    <a:solidFill>
                      <a:srgbClr val="000000"/>
                    </a:solidFill>
                    <a:cs typeface="Times New Roman (Hebrew)" panose="02020603050405020304" pitchFamily="18" charset="0"/>
                  </a:rPr>
                  <a:t>: Asp/</a:t>
                </a:r>
                <a:r>
                  <a:rPr lang="en-US" altLang="en-US" sz="1800" dirty="0" err="1">
                    <a:solidFill>
                      <a:srgbClr val="000000"/>
                    </a:solidFill>
                    <a:cs typeface="Times New Roman (Hebrew)" panose="02020603050405020304" pitchFamily="18" charset="0"/>
                  </a:rPr>
                  <a:t>Gln</a:t>
                </a:r>
                <a:r>
                  <a:rPr lang="en-US" altLang="en-US" sz="1800" dirty="0">
                    <a:solidFill>
                      <a:srgbClr val="000000"/>
                    </a:solidFill>
                    <a:cs typeface="Times New Roman (Hebrew)" panose="02020603050405020304" pitchFamily="18" charset="0"/>
                  </a:rPr>
                  <a:t>/</a:t>
                </a:r>
                <a:r>
                  <a:rPr lang="en-US" altLang="en-US" sz="1800" dirty="0" err="1">
                    <a:solidFill>
                      <a:srgbClr val="000000"/>
                    </a:solidFill>
                    <a:cs typeface="Times New Roman (Hebrew)" panose="02020603050405020304" pitchFamily="18" charset="0"/>
                  </a:rPr>
                  <a:t>Ser</a:t>
                </a:r>
                <a:endParaRPr lang="en-US" altLang="en-US" sz="1800" dirty="0">
                  <a:solidFill>
                    <a:srgbClr val="000000"/>
                  </a:solidFill>
                  <a:cs typeface="Times New Roman (Hebrew)" panose="02020603050405020304" pitchFamily="18" charset="0"/>
                </a:endParaRPr>
              </a:p>
              <a:p>
                <a:pPr algn="l" rtl="0" eaLnBrk="1" hangingPunct="1">
                  <a:spcBef>
                    <a:spcPct val="0"/>
                  </a:spcBef>
                  <a:buFontTx/>
                  <a:buNone/>
                </a:pPr>
                <a:r>
                  <a:rPr lang="en-US" altLang="en-US" sz="1800" dirty="0">
                    <a:solidFill>
                      <a:srgbClr val="FF0000"/>
                    </a:solidFill>
                    <a:cs typeface="Times New Roman (Hebrew)" panose="02020603050405020304" pitchFamily="18" charset="0"/>
                  </a:rPr>
                  <a:t>Y</a:t>
                </a:r>
                <a:r>
                  <a:rPr lang="en-US" altLang="en-US" sz="1800" dirty="0">
                    <a:solidFill>
                      <a:srgbClr val="000000"/>
                    </a:solidFill>
                    <a:cs typeface="Times New Roman (Hebrew)" panose="02020603050405020304" pitchFamily="18" charset="0"/>
                  </a:rPr>
                  <a:t>: Main-chain carbonyl</a:t>
                </a:r>
              </a:p>
              <a:p>
                <a:pPr algn="l" rtl="0" eaLnBrk="1" hangingPunct="1">
                  <a:spcBef>
                    <a:spcPct val="0"/>
                  </a:spcBef>
                  <a:buFontTx/>
                  <a:buNone/>
                </a:pPr>
                <a:r>
                  <a:rPr lang="en-US" altLang="en-US" sz="1800" dirty="0">
                    <a:solidFill>
                      <a:srgbClr val="FF0000"/>
                    </a:solidFill>
                    <a:cs typeface="Times New Roman (Hebrew)" panose="02020603050405020304" pitchFamily="18" charset="0"/>
                  </a:rPr>
                  <a:t>X</a:t>
                </a:r>
                <a:r>
                  <a:rPr lang="en-US" altLang="en-US" sz="1800" dirty="0">
                    <a:solidFill>
                      <a:srgbClr val="000000"/>
                    </a:solidFill>
                    <a:cs typeface="Times New Roman (Hebrew)" panose="02020603050405020304" pitchFamily="18" charset="0"/>
                  </a:rPr>
                  <a:t>: H</a:t>
                </a:r>
                <a:r>
                  <a:rPr lang="en-US" altLang="en-US" sz="1800" baseline="-25000" dirty="0">
                    <a:solidFill>
                      <a:srgbClr val="000000"/>
                    </a:solidFill>
                    <a:cs typeface="Times New Roman (Hebrew)" panose="02020603050405020304" pitchFamily="18" charset="0"/>
                  </a:rPr>
                  <a:t>2</a:t>
                </a:r>
                <a:r>
                  <a:rPr lang="en-US" altLang="en-US" sz="1800" dirty="0">
                    <a:solidFill>
                      <a:srgbClr val="000000"/>
                    </a:solidFill>
                    <a:cs typeface="Times New Roman (Hebrew)" panose="02020603050405020304" pitchFamily="18" charset="0"/>
                  </a:rPr>
                  <a:t>O</a:t>
                </a:r>
              </a:p>
              <a:p>
                <a:pPr algn="l" rtl="0" eaLnBrk="1" hangingPunct="1">
                  <a:spcBef>
                    <a:spcPct val="0"/>
                  </a:spcBef>
                  <a:buFontTx/>
                  <a:buNone/>
                </a:pPr>
                <a:r>
                  <a:rPr lang="en-US" altLang="en-US" sz="1800" dirty="0">
                    <a:solidFill>
                      <a:srgbClr val="FF0000"/>
                    </a:solidFill>
                    <a:cs typeface="Times New Roman (Hebrew)" panose="02020603050405020304" pitchFamily="18" charset="0"/>
                  </a:rPr>
                  <a:t>Z</a:t>
                </a:r>
                <a:r>
                  <a:rPr lang="en-US" altLang="en-US" sz="1800" dirty="0">
                    <a:solidFill>
                      <a:srgbClr val="000000"/>
                    </a:solidFill>
                    <a:cs typeface="Times New Roman (Hebrew)" panose="02020603050405020304" pitchFamily="18" charset="0"/>
                  </a:rPr>
                  <a:t>: Asp/</a:t>
                </a:r>
                <a:r>
                  <a:rPr lang="en-US" altLang="en-US" sz="1800" dirty="0" err="1">
                    <a:solidFill>
                      <a:srgbClr val="000000"/>
                    </a:solidFill>
                    <a:cs typeface="Times New Roman (Hebrew)" panose="02020603050405020304" pitchFamily="18" charset="0"/>
                  </a:rPr>
                  <a:t>Glu</a:t>
                </a:r>
                <a:endParaRPr lang="en-US" altLang="en-US" sz="1800" dirty="0">
                  <a:solidFill>
                    <a:srgbClr val="000000"/>
                  </a:solidFill>
                  <a:cs typeface="Times New Roman (Hebrew)" panose="02020603050405020304" pitchFamily="18" charset="0"/>
                </a:endParaRPr>
              </a:p>
            </p:txBody>
          </p:sp>
          <p:sp>
            <p:nvSpPr>
              <p:cNvPr id="201740" name="Text Box 9"/>
              <p:cNvSpPr txBox="1">
                <a:spLocks noChangeArrowheads="1"/>
              </p:cNvSpPr>
              <p:nvPr/>
            </p:nvSpPr>
            <p:spPr bwMode="auto">
              <a:xfrm>
                <a:off x="678" y="1779"/>
                <a:ext cx="394"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endParaRPr lang="he-IL" altLang="en-US" b="1">
                  <a:solidFill>
                    <a:srgbClr val="000000"/>
                  </a:solidFill>
                  <a:cs typeface="Times New Roman (Hebrew)" panose="02020603050405020304" pitchFamily="18" charset="0"/>
                </a:endParaRPr>
              </a:p>
            </p:txBody>
          </p:sp>
          <p:sp>
            <p:nvSpPr>
              <p:cNvPr id="201741" name="Text Box 10"/>
              <p:cNvSpPr txBox="1">
                <a:spLocks noChangeArrowheads="1"/>
              </p:cNvSpPr>
              <p:nvPr/>
            </p:nvSpPr>
            <p:spPr bwMode="auto">
              <a:xfrm>
                <a:off x="2081" y="1800"/>
                <a:ext cx="394"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endParaRPr lang="he-IL" altLang="en-US" b="1">
                  <a:solidFill>
                    <a:srgbClr val="000000"/>
                  </a:solidFill>
                  <a:cs typeface="Times New Roman (Hebrew)" panose="02020603050405020304" pitchFamily="18" charset="0"/>
                </a:endParaRPr>
              </a:p>
            </p:txBody>
          </p:sp>
        </p:grpSp>
        <p:sp>
          <p:nvSpPr>
            <p:cNvPr id="201737" name="Rectangle 1"/>
            <p:cNvSpPr>
              <a:spLocks noChangeArrowheads="1"/>
            </p:cNvSpPr>
            <p:nvPr/>
          </p:nvSpPr>
          <p:spPr bwMode="auto">
            <a:xfrm>
              <a:off x="965200" y="6499423"/>
              <a:ext cx="24336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400">
                  <a:solidFill>
                    <a:srgbClr val="000000"/>
                  </a:solidFill>
                  <a:cs typeface="Times New Roman (Hebrew)" panose="02020603050405020304" pitchFamily="18" charset="0"/>
                </a:rPr>
                <a:t>(Lewit-Bentley and Rety 2000)</a:t>
              </a:r>
            </a:p>
          </p:txBody>
        </p:sp>
      </p:grpSp>
      <p:sp>
        <p:nvSpPr>
          <p:cNvPr id="17" name="Text Box 5"/>
          <p:cNvSpPr txBox="1">
            <a:spLocks noChangeArrowheads="1"/>
          </p:cNvSpPr>
          <p:nvPr/>
        </p:nvSpPr>
        <p:spPr bwMode="auto">
          <a:xfrm>
            <a:off x="144463" y="914400"/>
            <a:ext cx="6888162"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EF-hand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(Ca</a:t>
            </a:r>
            <a:r>
              <a:rPr lang="en-US" altLang="en-US" sz="2000" b="1" baseline="30000" dirty="0">
                <a:solidFill>
                  <a:srgbClr val="339933"/>
                </a:solidFill>
                <a:latin typeface="Arial" panose="020B0604020202020204" pitchFamily="34" charset="0"/>
                <a:ea typeface="Times New Roman (Hebrew)" charset="0"/>
                <a:cs typeface="Arial" panose="020B0604020202020204" pitchFamily="34" charset="0"/>
              </a:rPr>
              <a:t>2+</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 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Ca</a:t>
            </a:r>
            <a:r>
              <a:rPr lang="en-US" altLang="en-US" sz="2600" baseline="30000" dirty="0" smtClean="0">
                <a:solidFill>
                  <a:srgbClr val="000000"/>
                </a:solidFill>
                <a:latin typeface="Times New Roman"/>
                <a:ea typeface="Times New Roman (Hebrew)" charset="0"/>
                <a:cs typeface="Arial" panose="020B0604020202020204" pitchFamily="34" charset="0"/>
              </a:rPr>
              <a:t>2</a:t>
            </a:r>
            <a:r>
              <a:rPr lang="en-US" altLang="en-US" sz="2600" baseline="30000" dirty="0">
                <a:solidFill>
                  <a:srgbClr val="000000"/>
                </a:solidFill>
                <a:latin typeface="Times New Roman"/>
                <a:ea typeface="Times New Roman (Hebrew)" charset="0"/>
                <a:cs typeface="Arial" panose="020B0604020202020204" pitchFamily="34" charset="0"/>
              </a:rPr>
              <a:t>+</a:t>
            </a:r>
            <a:r>
              <a:rPr lang="en-US" altLang="en-US" sz="2600" dirty="0">
                <a:solidFill>
                  <a:srgbClr val="000000"/>
                </a:solidFill>
                <a:latin typeface="Times New Roman"/>
                <a:ea typeface="Times New Roman (Hebrew)" charset="0"/>
                <a:cs typeface="Arial" panose="020B0604020202020204" pitchFamily="34" charset="0"/>
              </a:rPr>
              <a:t> </a:t>
            </a:r>
            <a:r>
              <a:rPr lang="en-US" altLang="en-US" sz="2600" dirty="0" smtClean="0">
                <a:solidFill>
                  <a:srgbClr val="000000"/>
                </a:solidFill>
                <a:latin typeface="Times New Roman"/>
                <a:ea typeface="Times New Roman (Hebrew)" charset="0"/>
                <a:cs typeface="Arial" panose="020B0604020202020204" pitchFamily="34" charset="0"/>
              </a:rPr>
              <a:t>binds to polar side-chain and main-chain atoms in the loop region, and to water.</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Binding </a:t>
            </a:r>
            <a:r>
              <a:rPr lang="en-US" altLang="en-US" sz="26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600" dirty="0" smtClean="0">
                <a:solidFill>
                  <a:srgbClr val="000000"/>
                </a:solidFill>
                <a:latin typeface="Times New Roman"/>
                <a:ea typeface="Times New Roman (Hebrew)" charset="0"/>
                <a:cs typeface="Arial" panose="020B0604020202020204" pitchFamily="34" charset="0"/>
              </a:rPr>
              <a:t> small movement of helix </a:t>
            </a:r>
            <a:r>
              <a:rPr lang="en-US" altLang="en-US" sz="26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600" dirty="0" smtClean="0">
                <a:solidFill>
                  <a:srgbClr val="000000"/>
                </a:solidFill>
                <a:latin typeface="Times New Roman"/>
                <a:ea typeface="Times New Roman (Hebrew)" charset="0"/>
                <a:cs typeface="Arial" panose="020B0604020202020204" pitchFamily="34" charset="0"/>
              </a:rPr>
              <a:t> conformational change in protein </a:t>
            </a:r>
            <a:r>
              <a:rPr lang="en-US" altLang="en-US" sz="2600" dirty="0">
                <a:solidFill>
                  <a:srgbClr val="000000"/>
                </a:solidFill>
                <a:latin typeface="Times New Roman"/>
                <a:ea typeface="Times New Roman (Hebrew)" charset="0"/>
                <a:cs typeface="Arial" panose="020B0604020202020204" pitchFamily="34" charset="0"/>
                <a:sym typeface="Symbol" panose="05050102010706020507" pitchFamily="18" charset="2"/>
              </a:rPr>
              <a:t> </a:t>
            </a:r>
            <a:r>
              <a:rPr lang="en-US" altLang="en-US" sz="2600" dirty="0" smtClean="0">
                <a:solidFill>
                  <a:srgbClr val="000000"/>
                </a:solidFill>
                <a:latin typeface="Times New Roman"/>
                <a:ea typeface="Times New Roman (Hebrew)" charset="0"/>
                <a:cs typeface="Arial" panose="020B0604020202020204" pitchFamily="34" charset="0"/>
              </a:rPr>
              <a:t>change of function (usually binding)</a:t>
            </a:r>
          </a:p>
        </p:txBody>
      </p:sp>
      <p:sp>
        <p:nvSpPr>
          <p:cNvPr id="201734" name="Text Box 5"/>
          <p:cNvSpPr txBox="1">
            <a:spLocks noChangeArrowheads="1"/>
          </p:cNvSpPr>
          <p:nvPr/>
        </p:nvSpPr>
        <p:spPr bwMode="auto">
          <a:xfrm>
            <a:off x="963613" y="4157663"/>
            <a:ext cx="62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b</a:t>
            </a:r>
          </a:p>
        </p:txBody>
      </p:sp>
      <p:sp>
        <p:nvSpPr>
          <p:cNvPr id="201735" name="Text Box 4"/>
          <p:cNvSpPr txBox="1">
            <a:spLocks noChangeArrowheads="1"/>
          </p:cNvSpPr>
          <p:nvPr/>
        </p:nvSpPr>
        <p:spPr bwMode="auto">
          <a:xfrm>
            <a:off x="8021638" y="1527175"/>
            <a:ext cx="625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
          <p:cNvSpPr txBox="1">
            <a:spLocks noChangeArrowheads="1"/>
          </p:cNvSpPr>
          <p:nvPr/>
        </p:nvSpPr>
        <p:spPr bwMode="auto">
          <a:xfrm>
            <a:off x="144463" y="914400"/>
            <a:ext cx="88550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EF-hand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(Ca</a:t>
            </a:r>
            <a:r>
              <a:rPr lang="en-US" altLang="en-US" sz="2000" b="1" baseline="30000" dirty="0">
                <a:solidFill>
                  <a:srgbClr val="339933"/>
                </a:solidFill>
                <a:latin typeface="Arial" panose="020B0604020202020204" pitchFamily="34" charset="0"/>
                <a:ea typeface="Times New Roman (Hebrew)" charset="0"/>
                <a:cs typeface="Arial" panose="020B0604020202020204" pitchFamily="34" charset="0"/>
              </a:rPr>
              <a:t>2+</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 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b="1" dirty="0" smtClean="0">
                <a:solidFill>
                  <a:srgbClr val="FF0066"/>
                </a:solidFill>
                <a:latin typeface="Times New Roman"/>
                <a:ea typeface="Times New Roman (Hebrew)" charset="0"/>
                <a:cs typeface="Arial" panose="020B0604020202020204" pitchFamily="34" charset="0"/>
              </a:rPr>
              <a:t>Calmodulin (</a:t>
            </a:r>
            <a:r>
              <a:rPr lang="en-US" altLang="en-US" sz="2600" b="1" dirty="0" err="1" smtClean="0">
                <a:solidFill>
                  <a:srgbClr val="FF0066"/>
                </a:solidFill>
                <a:latin typeface="Times New Roman"/>
                <a:ea typeface="Times New Roman (Hebrew)" charset="0"/>
                <a:cs typeface="Arial" panose="020B0604020202020204" pitchFamily="34" charset="0"/>
              </a:rPr>
              <a:t>CaM</a:t>
            </a:r>
            <a:r>
              <a:rPr lang="en-US" altLang="en-US" sz="2600" b="1" dirty="0" smtClean="0">
                <a:solidFill>
                  <a:srgbClr val="FF0066"/>
                </a:solidFill>
                <a:latin typeface="Times New Roman"/>
                <a:ea typeface="Times New Roman (Hebrew)" charset="0"/>
                <a:cs typeface="Arial" panose="020B0604020202020204" pitchFamily="34" charset="0"/>
              </a:rPr>
              <a:t>) </a:t>
            </a:r>
            <a:r>
              <a:rPr lang="en-US" altLang="en-US" sz="2600" dirty="0" smtClean="0">
                <a:solidFill>
                  <a:srgbClr val="000000"/>
                </a:solidFill>
                <a:latin typeface="Times New Roman"/>
                <a:ea typeface="Times New Roman (Hebrew)" charset="0"/>
                <a:cs typeface="Arial" panose="020B0604020202020204" pitchFamily="34" charset="0"/>
              </a:rPr>
              <a:t>- small protein, binds to enzymes and activates them upon Ca</a:t>
            </a:r>
            <a:r>
              <a:rPr lang="en-US" altLang="en-US" sz="2600" baseline="30000" dirty="0" smtClean="0">
                <a:solidFill>
                  <a:srgbClr val="000000"/>
                </a:solidFill>
                <a:latin typeface="Times New Roman"/>
                <a:ea typeface="Times New Roman (Hebrew)" charset="0"/>
                <a:cs typeface="Arial" panose="020B0604020202020204" pitchFamily="34" charset="0"/>
              </a:rPr>
              <a:t>2+</a:t>
            </a:r>
            <a:r>
              <a:rPr lang="en-US" altLang="en-US" sz="2600" dirty="0" smtClean="0">
                <a:solidFill>
                  <a:srgbClr val="000000"/>
                </a:solidFill>
                <a:latin typeface="Times New Roman"/>
                <a:ea typeface="Times New Roman (Hebrew)" charset="0"/>
                <a:cs typeface="Arial" panose="020B0604020202020204" pitchFamily="34" charset="0"/>
              </a:rPr>
              <a:t> binding, uses </a:t>
            </a:r>
            <a:r>
              <a:rPr lang="en-US" altLang="en-US" sz="2600" b="1" dirty="0" smtClean="0">
                <a:solidFill>
                  <a:srgbClr val="FF0066"/>
                </a:solidFill>
                <a:latin typeface="Times New Roman"/>
                <a:ea typeface="Times New Roman (Hebrew)" charset="0"/>
                <a:cs typeface="Arial" panose="020B0604020202020204" pitchFamily="34" charset="0"/>
              </a:rPr>
              <a:t>4 EF-hand motifs</a:t>
            </a:r>
            <a:endParaRPr lang="en-US" altLang="en-US" sz="2600" b="1" dirty="0">
              <a:solidFill>
                <a:srgbClr val="FF0066"/>
              </a:solidFill>
              <a:latin typeface="Times New Roman"/>
              <a:ea typeface="Times New Roman (Hebrew)" charset="0"/>
              <a:cs typeface="Arial" panose="020B0604020202020204" pitchFamily="34" charset="0"/>
            </a:endParaRPr>
          </a:p>
        </p:txBody>
      </p:sp>
      <p:sp>
        <p:nvSpPr>
          <p:cNvPr id="203779"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pic>
        <p:nvPicPr>
          <p:cNvPr id="203780" name="Picture 2" descr="2-23c"/>
          <p:cNvPicPr>
            <a:picLocks noChangeAspect="1" noChangeArrowheads="1"/>
          </p:cNvPicPr>
          <p:nvPr/>
        </p:nvPicPr>
        <p:blipFill>
          <a:blip r:embed="rId3">
            <a:extLst>
              <a:ext uri="{28A0092B-C50C-407E-A947-70E740481C1C}">
                <a14:useLocalDpi xmlns:a14="http://schemas.microsoft.com/office/drawing/2010/main" val="0"/>
              </a:ext>
            </a:extLst>
          </a:blip>
          <a:srcRect l="9058" t="14192" r="13617" b="13788"/>
          <a:stretch>
            <a:fillRect/>
          </a:stretch>
        </p:blipFill>
        <p:spPr bwMode="auto">
          <a:xfrm>
            <a:off x="365125" y="2638425"/>
            <a:ext cx="420528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Text Box 3"/>
          <p:cNvSpPr txBox="1">
            <a:spLocks noChangeArrowheads="1"/>
          </p:cNvSpPr>
          <p:nvPr/>
        </p:nvSpPr>
        <p:spPr bwMode="auto">
          <a:xfrm>
            <a:off x="144463" y="2381250"/>
            <a:ext cx="625475"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c</a:t>
            </a:r>
          </a:p>
        </p:txBody>
      </p:sp>
      <p:sp>
        <p:nvSpPr>
          <p:cNvPr id="203782" name="Rectangle 4"/>
          <p:cNvSpPr>
            <a:spLocks noChangeArrowheads="1"/>
          </p:cNvSpPr>
          <p:nvPr/>
        </p:nvSpPr>
        <p:spPr bwMode="auto">
          <a:xfrm>
            <a:off x="1709738" y="4908550"/>
            <a:ext cx="314325"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03783" name="Text Box 5"/>
          <p:cNvSpPr txBox="1">
            <a:spLocks noChangeArrowheads="1"/>
          </p:cNvSpPr>
          <p:nvPr/>
        </p:nvSpPr>
        <p:spPr bwMode="auto">
          <a:xfrm>
            <a:off x="4719638" y="3621088"/>
            <a:ext cx="625475"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d</a:t>
            </a:r>
          </a:p>
        </p:txBody>
      </p:sp>
      <p:sp>
        <p:nvSpPr>
          <p:cNvPr id="203784" name="Line 6"/>
          <p:cNvSpPr>
            <a:spLocks noChangeShapeType="1"/>
          </p:cNvSpPr>
          <p:nvPr/>
        </p:nvSpPr>
        <p:spPr bwMode="auto">
          <a:xfrm flipH="1" flipV="1">
            <a:off x="1295400" y="4119563"/>
            <a:ext cx="354013" cy="812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3785" name="Text Box 7"/>
          <p:cNvSpPr txBox="1">
            <a:spLocks noChangeArrowheads="1"/>
          </p:cNvSpPr>
          <p:nvPr/>
        </p:nvSpPr>
        <p:spPr bwMode="auto">
          <a:xfrm>
            <a:off x="1404938" y="4864100"/>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Ca</a:t>
            </a:r>
            <a:r>
              <a:rPr lang="en-US" altLang="en-US" sz="2000" b="1" baseline="30000">
                <a:solidFill>
                  <a:srgbClr val="000000"/>
                </a:solidFill>
                <a:cs typeface="Times New Roman (Hebrew)" panose="02020603050405020304" pitchFamily="18" charset="0"/>
              </a:rPr>
              <a:t>2+</a:t>
            </a:r>
            <a:endParaRPr lang="en-US" altLang="en-US" sz="2000" b="1">
              <a:solidFill>
                <a:srgbClr val="000000"/>
              </a:solidFill>
              <a:cs typeface="Times New Roman (Hebrew)" panose="02020603050405020304" pitchFamily="18" charset="0"/>
            </a:endParaRPr>
          </a:p>
        </p:txBody>
      </p:sp>
      <p:sp>
        <p:nvSpPr>
          <p:cNvPr id="203786" name="Line 8"/>
          <p:cNvSpPr>
            <a:spLocks noChangeShapeType="1"/>
          </p:cNvSpPr>
          <p:nvPr/>
        </p:nvSpPr>
        <p:spPr bwMode="auto">
          <a:xfrm flipV="1">
            <a:off x="1657350" y="3459163"/>
            <a:ext cx="119063" cy="14652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03787" name="Picture 9" descr="2-2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2960688"/>
            <a:ext cx="3400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8" name="Text Box 10"/>
          <p:cNvSpPr txBox="1">
            <a:spLocks noChangeArrowheads="1"/>
          </p:cNvSpPr>
          <p:nvPr/>
        </p:nvSpPr>
        <p:spPr bwMode="auto">
          <a:xfrm>
            <a:off x="1515269" y="5872162"/>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b="1">
                <a:solidFill>
                  <a:srgbClr val="000000"/>
                </a:solidFill>
                <a:cs typeface="Times New Roman (Hebrew)" panose="02020603050405020304" pitchFamily="18" charset="0"/>
              </a:rPr>
              <a:t>Free</a:t>
            </a:r>
          </a:p>
        </p:txBody>
      </p:sp>
      <p:sp>
        <p:nvSpPr>
          <p:cNvPr id="203789" name="Text Box 11"/>
          <p:cNvSpPr txBox="1">
            <a:spLocks noChangeArrowheads="1"/>
          </p:cNvSpPr>
          <p:nvPr/>
        </p:nvSpPr>
        <p:spPr bwMode="auto">
          <a:xfrm>
            <a:off x="5687218" y="5872162"/>
            <a:ext cx="2811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dirty="0">
                <a:solidFill>
                  <a:srgbClr val="000000"/>
                </a:solidFill>
                <a:cs typeface="Times New Roman (Hebrew)" panose="02020603050405020304" pitchFamily="18" charset="0"/>
              </a:rPr>
              <a:t>Bound</a:t>
            </a:r>
          </a:p>
        </p:txBody>
      </p:sp>
      <p:sp>
        <p:nvSpPr>
          <p:cNvPr id="203790" name="Line 12"/>
          <p:cNvSpPr>
            <a:spLocks noChangeShapeType="1"/>
          </p:cNvSpPr>
          <p:nvPr/>
        </p:nvSpPr>
        <p:spPr bwMode="auto">
          <a:xfrm flipH="1" flipV="1">
            <a:off x="5476875" y="3238500"/>
            <a:ext cx="1030288" cy="14224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03791" name="Text Box 13"/>
          <p:cNvSpPr txBox="1">
            <a:spLocks noChangeArrowheads="1"/>
          </p:cNvSpPr>
          <p:nvPr/>
        </p:nvSpPr>
        <p:spPr bwMode="auto">
          <a:xfrm>
            <a:off x="4672013" y="2593975"/>
            <a:ext cx="1363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myosin light chain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44463" y="914400"/>
            <a:ext cx="88550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EF-hand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(Ca</a:t>
            </a:r>
            <a:r>
              <a:rPr lang="en-US" altLang="en-US" sz="2000" b="1" baseline="30000" dirty="0">
                <a:solidFill>
                  <a:srgbClr val="339933"/>
                </a:solidFill>
                <a:latin typeface="Arial" panose="020B0604020202020204" pitchFamily="34" charset="0"/>
                <a:ea typeface="Times New Roman (Hebrew)" charset="0"/>
                <a:cs typeface="Arial" panose="020B0604020202020204" pitchFamily="34" charset="0"/>
              </a:rPr>
              <a:t>2+</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 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Some of these enzymes (e.g. </a:t>
            </a:r>
            <a:r>
              <a:rPr lang="pt-BR" altLang="en-US" sz="2600" b="1" dirty="0">
                <a:solidFill>
                  <a:srgbClr val="FF0066"/>
                </a:solidFill>
                <a:latin typeface="Times New Roman"/>
                <a:ea typeface="Times New Roman (Hebrew)" charset="0"/>
                <a:cs typeface="Arial" panose="020B0604020202020204" pitchFamily="34" charset="0"/>
              </a:rPr>
              <a:t>Ca</a:t>
            </a:r>
            <a:r>
              <a:rPr lang="pt-BR" altLang="en-US" sz="2600" b="1" baseline="30000" dirty="0">
                <a:solidFill>
                  <a:srgbClr val="FF0066"/>
                </a:solidFill>
                <a:latin typeface="Times New Roman"/>
                <a:ea typeface="Times New Roman (Hebrew)" charset="0"/>
                <a:cs typeface="Arial" panose="020B0604020202020204" pitchFamily="34" charset="0"/>
              </a:rPr>
              <a:t>2</a:t>
            </a:r>
            <a:r>
              <a:rPr lang="pt-BR" altLang="en-US" sz="2600" b="1" baseline="30000" dirty="0" smtClean="0">
                <a:solidFill>
                  <a:srgbClr val="FF0066"/>
                </a:solidFill>
                <a:latin typeface="Times New Roman"/>
                <a:ea typeface="Times New Roman (Hebrew)" charset="0"/>
                <a:cs typeface="Arial" panose="020B0604020202020204" pitchFamily="34" charset="0"/>
              </a:rPr>
              <a:t>+</a:t>
            </a:r>
            <a:r>
              <a:rPr lang="pt-BR" altLang="en-US" sz="2600" b="1" dirty="0" smtClean="0">
                <a:solidFill>
                  <a:srgbClr val="FF0066"/>
                </a:solidFill>
                <a:latin typeface="Times New Roman"/>
                <a:ea typeface="Times New Roman (Hebrew)" charset="0"/>
                <a:cs typeface="Arial" panose="020B0604020202020204" pitchFamily="34" charset="0"/>
              </a:rPr>
              <a:t>/CaM-dependent kinases</a:t>
            </a:r>
            <a:r>
              <a:rPr lang="pt-BR" altLang="en-US" sz="2600" dirty="0" smtClean="0">
                <a:solidFill>
                  <a:srgbClr val="000000"/>
                </a:solidFill>
                <a:latin typeface="Times New Roman"/>
                <a:ea typeface="Times New Roman (Hebrew)" charset="0"/>
                <a:cs typeface="Arial" panose="020B0604020202020204" pitchFamily="34" charset="0"/>
              </a:rPr>
              <a:t>) act on other proteins when activated </a:t>
            </a:r>
            <a:endParaRPr lang="en-US" altLang="en-US" sz="2600" dirty="0">
              <a:solidFill>
                <a:srgbClr val="000000"/>
              </a:solidFill>
              <a:latin typeface="Times New Roman"/>
              <a:ea typeface="Times New Roman (Hebrew)" charset="0"/>
              <a:cs typeface="Arial" panose="020B0604020202020204" pitchFamily="34" charset="0"/>
            </a:endParaRPr>
          </a:p>
        </p:txBody>
      </p:sp>
      <p:sp>
        <p:nvSpPr>
          <p:cNvPr id="205839"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pic>
        <p:nvPicPr>
          <p:cNvPr id="16" name="Picture 2" descr="2-23c"/>
          <p:cNvPicPr>
            <a:picLocks noChangeAspect="1" noChangeArrowheads="1"/>
          </p:cNvPicPr>
          <p:nvPr/>
        </p:nvPicPr>
        <p:blipFill>
          <a:blip r:embed="rId3">
            <a:extLst>
              <a:ext uri="{28A0092B-C50C-407E-A947-70E740481C1C}">
                <a14:useLocalDpi xmlns:a14="http://schemas.microsoft.com/office/drawing/2010/main" val="0"/>
              </a:ext>
            </a:extLst>
          </a:blip>
          <a:srcRect l="9058" t="14192" r="13617" b="13788"/>
          <a:stretch>
            <a:fillRect/>
          </a:stretch>
        </p:blipFill>
        <p:spPr bwMode="auto">
          <a:xfrm>
            <a:off x="365125" y="2638425"/>
            <a:ext cx="4205288" cy="391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3"/>
          <p:cNvSpPr txBox="1">
            <a:spLocks noChangeArrowheads="1"/>
          </p:cNvSpPr>
          <p:nvPr/>
        </p:nvSpPr>
        <p:spPr bwMode="auto">
          <a:xfrm>
            <a:off x="144463" y="2381250"/>
            <a:ext cx="625475"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c</a:t>
            </a:r>
          </a:p>
        </p:txBody>
      </p:sp>
      <p:sp>
        <p:nvSpPr>
          <p:cNvPr id="18" name="Rectangle 4"/>
          <p:cNvSpPr>
            <a:spLocks noChangeArrowheads="1"/>
          </p:cNvSpPr>
          <p:nvPr/>
        </p:nvSpPr>
        <p:spPr bwMode="auto">
          <a:xfrm>
            <a:off x="1709738" y="4908550"/>
            <a:ext cx="314325"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19" name="Text Box 5"/>
          <p:cNvSpPr txBox="1">
            <a:spLocks noChangeArrowheads="1"/>
          </p:cNvSpPr>
          <p:nvPr/>
        </p:nvSpPr>
        <p:spPr bwMode="auto">
          <a:xfrm>
            <a:off x="4719638" y="3621088"/>
            <a:ext cx="625475"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d</a:t>
            </a:r>
          </a:p>
        </p:txBody>
      </p:sp>
      <p:sp>
        <p:nvSpPr>
          <p:cNvPr id="20" name="Line 6"/>
          <p:cNvSpPr>
            <a:spLocks noChangeShapeType="1"/>
          </p:cNvSpPr>
          <p:nvPr/>
        </p:nvSpPr>
        <p:spPr bwMode="auto">
          <a:xfrm flipH="1" flipV="1">
            <a:off x="1295400" y="4119563"/>
            <a:ext cx="354013" cy="812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 Box 7"/>
          <p:cNvSpPr txBox="1">
            <a:spLocks noChangeArrowheads="1"/>
          </p:cNvSpPr>
          <p:nvPr/>
        </p:nvSpPr>
        <p:spPr bwMode="auto">
          <a:xfrm>
            <a:off x="1404938" y="4864100"/>
            <a:ext cx="695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Ca</a:t>
            </a:r>
            <a:r>
              <a:rPr lang="en-US" altLang="en-US" sz="2000" b="1" baseline="30000">
                <a:solidFill>
                  <a:srgbClr val="000000"/>
                </a:solidFill>
                <a:cs typeface="Times New Roman (Hebrew)" panose="02020603050405020304" pitchFamily="18" charset="0"/>
              </a:rPr>
              <a:t>2+</a:t>
            </a:r>
            <a:endParaRPr lang="en-US" altLang="en-US" sz="2000" b="1">
              <a:solidFill>
                <a:srgbClr val="000000"/>
              </a:solidFill>
              <a:cs typeface="Times New Roman (Hebrew)" panose="02020603050405020304" pitchFamily="18" charset="0"/>
            </a:endParaRPr>
          </a:p>
        </p:txBody>
      </p:sp>
      <p:sp>
        <p:nvSpPr>
          <p:cNvPr id="22" name="Line 8"/>
          <p:cNvSpPr>
            <a:spLocks noChangeShapeType="1"/>
          </p:cNvSpPr>
          <p:nvPr/>
        </p:nvSpPr>
        <p:spPr bwMode="auto">
          <a:xfrm flipV="1">
            <a:off x="1657350" y="3459163"/>
            <a:ext cx="119063" cy="146526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3" name="Picture 9" descr="2-2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738" y="2960688"/>
            <a:ext cx="3400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0"/>
          <p:cNvSpPr txBox="1">
            <a:spLocks noChangeArrowheads="1"/>
          </p:cNvSpPr>
          <p:nvPr/>
        </p:nvSpPr>
        <p:spPr bwMode="auto">
          <a:xfrm>
            <a:off x="1515269" y="5872162"/>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b="1">
                <a:solidFill>
                  <a:srgbClr val="000000"/>
                </a:solidFill>
                <a:cs typeface="Times New Roman (Hebrew)" panose="02020603050405020304" pitchFamily="18" charset="0"/>
              </a:rPr>
              <a:t>Free</a:t>
            </a:r>
          </a:p>
        </p:txBody>
      </p:sp>
      <p:sp>
        <p:nvSpPr>
          <p:cNvPr id="25" name="Text Box 11"/>
          <p:cNvSpPr txBox="1">
            <a:spLocks noChangeArrowheads="1"/>
          </p:cNvSpPr>
          <p:nvPr/>
        </p:nvSpPr>
        <p:spPr bwMode="auto">
          <a:xfrm>
            <a:off x="5687218" y="5872162"/>
            <a:ext cx="2811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dirty="0">
                <a:solidFill>
                  <a:srgbClr val="000000"/>
                </a:solidFill>
                <a:cs typeface="Times New Roman (Hebrew)" panose="02020603050405020304" pitchFamily="18" charset="0"/>
              </a:rPr>
              <a:t>Bound</a:t>
            </a:r>
          </a:p>
        </p:txBody>
      </p:sp>
      <p:sp>
        <p:nvSpPr>
          <p:cNvPr id="26" name="Line 12"/>
          <p:cNvSpPr>
            <a:spLocks noChangeShapeType="1"/>
          </p:cNvSpPr>
          <p:nvPr/>
        </p:nvSpPr>
        <p:spPr bwMode="auto">
          <a:xfrm flipH="1" flipV="1">
            <a:off x="5476875" y="3238500"/>
            <a:ext cx="1030288" cy="142240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7" name="Text Box 13"/>
          <p:cNvSpPr txBox="1">
            <a:spLocks noChangeArrowheads="1"/>
          </p:cNvSpPr>
          <p:nvPr/>
        </p:nvSpPr>
        <p:spPr bwMode="auto">
          <a:xfrm>
            <a:off x="4672013" y="2593975"/>
            <a:ext cx="1363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myosin light chain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ChangeArrowheads="1"/>
          </p:cNvSpPr>
          <p:nvPr/>
        </p:nvSpPr>
        <p:spPr bwMode="auto">
          <a:xfrm>
            <a:off x="3941763" y="4350458"/>
            <a:ext cx="314325"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pic>
        <p:nvPicPr>
          <p:cNvPr id="207875" name="Picture 5" descr="2-23f"/>
          <p:cNvPicPr>
            <a:picLocks noChangeAspect="1" noChangeArrowheads="1"/>
          </p:cNvPicPr>
          <p:nvPr/>
        </p:nvPicPr>
        <p:blipFill>
          <a:blip r:embed="rId3">
            <a:extLst>
              <a:ext uri="{28A0092B-C50C-407E-A947-70E740481C1C}">
                <a14:useLocalDpi xmlns:a14="http://schemas.microsoft.com/office/drawing/2010/main" val="0"/>
              </a:ext>
            </a:extLst>
          </a:blip>
          <a:srcRect t="6209" r="5229" b="14192"/>
          <a:stretch>
            <a:fillRect/>
          </a:stretch>
        </p:blipFill>
        <p:spPr bwMode="auto">
          <a:xfrm>
            <a:off x="5103813" y="3313820"/>
            <a:ext cx="3222625"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6" name="Picture 6" descr="2-23e"/>
          <p:cNvPicPr>
            <a:picLocks noChangeAspect="1" noChangeArrowheads="1"/>
          </p:cNvPicPr>
          <p:nvPr/>
        </p:nvPicPr>
        <p:blipFill>
          <a:blip r:embed="rId4">
            <a:extLst>
              <a:ext uri="{28A0092B-C50C-407E-A947-70E740481C1C}">
                <a14:useLocalDpi xmlns:a14="http://schemas.microsoft.com/office/drawing/2010/main" val="0"/>
              </a:ext>
            </a:extLst>
          </a:blip>
          <a:srcRect l="2475" t="6723" r="9944" b="9990"/>
          <a:stretch>
            <a:fillRect/>
          </a:stretch>
        </p:blipFill>
        <p:spPr bwMode="auto">
          <a:xfrm>
            <a:off x="515938" y="2761370"/>
            <a:ext cx="394811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144463" y="914400"/>
            <a:ext cx="88550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spcBef>
                <a:spcPct val="50000"/>
              </a:spcBef>
              <a:buFont typeface="+mj-lt"/>
              <a:buAutoNum type="arabicPeriod"/>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EF-hand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(Ca</a:t>
            </a:r>
            <a:r>
              <a:rPr lang="en-US" altLang="en-US" sz="2000" b="1" baseline="30000" dirty="0">
                <a:solidFill>
                  <a:srgbClr val="339933"/>
                </a:solidFill>
                <a:latin typeface="Arial" panose="020B0604020202020204" pitchFamily="34" charset="0"/>
                <a:ea typeface="Times New Roman (Hebrew)" charset="0"/>
                <a:cs typeface="Arial" panose="020B0604020202020204" pitchFamily="34" charset="0"/>
              </a:rPr>
              <a:t>2+</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 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Externalization of </a:t>
            </a:r>
            <a:r>
              <a:rPr lang="en-US" altLang="en-US" sz="2600" b="1" dirty="0" smtClean="0">
                <a:solidFill>
                  <a:srgbClr val="FF0066"/>
                </a:solidFill>
                <a:latin typeface="Times New Roman"/>
                <a:ea typeface="Times New Roman (Hebrew)" charset="0"/>
                <a:cs typeface="Arial" panose="020B0604020202020204" pitchFamily="34" charset="0"/>
              </a:rPr>
              <a:t>hydrophobic residues</a:t>
            </a:r>
            <a:r>
              <a:rPr lang="en-US" altLang="en-US" sz="2600" dirty="0" smtClean="0">
                <a:solidFill>
                  <a:srgbClr val="000000"/>
                </a:solidFill>
                <a:latin typeface="Times New Roman"/>
                <a:ea typeface="Times New Roman (Hebrew)" charset="0"/>
                <a:cs typeface="Arial" panose="020B0604020202020204" pitchFamily="34" charset="0"/>
              </a:rPr>
              <a:t> (e.g. Met) </a:t>
            </a:r>
            <a:r>
              <a:rPr lang="en-US" altLang="en-US" sz="26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600" dirty="0" smtClean="0">
                <a:solidFill>
                  <a:srgbClr val="000000"/>
                </a:solidFill>
                <a:latin typeface="Times New Roman"/>
                <a:ea typeface="Times New Roman (Hebrew)" charset="0"/>
                <a:cs typeface="Arial" panose="020B0604020202020204" pitchFamily="34" charset="0"/>
              </a:rPr>
              <a:t> binding to aromatic residues in target protein</a:t>
            </a:r>
            <a:endParaRPr lang="en-US" altLang="en-US" sz="2600" dirty="0">
              <a:solidFill>
                <a:srgbClr val="000000"/>
              </a:solidFill>
              <a:latin typeface="Times New Roman"/>
              <a:ea typeface="Times New Roman (Hebrew)" charset="0"/>
              <a:cs typeface="Arial" panose="020B0604020202020204" pitchFamily="34" charset="0"/>
            </a:endParaRPr>
          </a:p>
        </p:txBody>
      </p:sp>
      <p:sp>
        <p:nvSpPr>
          <p:cNvPr id="207878" name="Text Box 4"/>
          <p:cNvSpPr txBox="1">
            <a:spLocks noChangeArrowheads="1"/>
          </p:cNvSpPr>
          <p:nvPr/>
        </p:nvSpPr>
        <p:spPr bwMode="auto">
          <a:xfrm>
            <a:off x="7556500" y="3313820"/>
            <a:ext cx="625475"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f</a:t>
            </a:r>
          </a:p>
        </p:txBody>
      </p:sp>
      <p:sp>
        <p:nvSpPr>
          <p:cNvPr id="207879" name="Text Box 2"/>
          <p:cNvSpPr txBox="1">
            <a:spLocks noChangeArrowheads="1"/>
          </p:cNvSpPr>
          <p:nvPr/>
        </p:nvSpPr>
        <p:spPr bwMode="auto">
          <a:xfrm>
            <a:off x="401638" y="2734383"/>
            <a:ext cx="625475" cy="579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e</a:t>
            </a:r>
          </a:p>
        </p:txBody>
      </p:sp>
      <p:sp>
        <p:nvSpPr>
          <p:cNvPr id="20788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pic>
        <p:nvPicPr>
          <p:cNvPr id="10" name="Picture 1"/>
          <p:cNvPicPr>
            <a:picLocks noChangeAspect="1"/>
          </p:cNvPicPr>
          <p:nvPr/>
        </p:nvPicPr>
        <p:blipFill rotWithShape="1">
          <a:blip r:embed="rId5">
            <a:extLst>
              <a:ext uri="{28A0092B-C50C-407E-A947-70E740481C1C}">
                <a14:useLocalDpi xmlns:a14="http://schemas.microsoft.com/office/drawing/2010/main" val="0"/>
              </a:ext>
            </a:extLst>
          </a:blip>
          <a:srcRect l="52370" t="55025" r="38077" b="12276"/>
          <a:stretch/>
        </p:blipFill>
        <p:spPr bwMode="auto">
          <a:xfrm>
            <a:off x="4061130" y="2336657"/>
            <a:ext cx="1015390" cy="19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44463" y="914400"/>
            <a:ext cx="88550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0" indent="0" algn="l" rtl="0" eaLnBrk="1" hangingPunct="1">
              <a:spcBef>
                <a:spcPct val="50000"/>
              </a:spcBef>
              <a:buFontTx/>
              <a:buNone/>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2.  </a:t>
            </a:r>
            <a:r>
              <a:rPr lang="en-US" altLang="en-US" sz="2600" b="1" dirty="0" err="1" smtClean="0">
                <a:solidFill>
                  <a:srgbClr val="339933"/>
                </a:solidFill>
                <a:latin typeface="Arial" panose="020B0604020202020204" pitchFamily="34" charset="0"/>
                <a:ea typeface="Times New Roman (Hebrew)" charset="0"/>
                <a:cs typeface="Arial" panose="020B0604020202020204" pitchFamily="34" charset="0"/>
              </a:rPr>
              <a:t>bHLH</a:t>
            </a: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 </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(DNA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Found in many </a:t>
            </a:r>
            <a:r>
              <a:rPr lang="en-US" altLang="en-US" sz="2600" b="1" dirty="0" smtClean="0">
                <a:solidFill>
                  <a:srgbClr val="FF0066"/>
                </a:solidFill>
                <a:latin typeface="Times New Roman"/>
                <a:ea typeface="Times New Roman (Hebrew)" charset="0"/>
                <a:cs typeface="Arial" panose="020B0604020202020204" pitchFamily="34" charset="0"/>
              </a:rPr>
              <a:t>transcription factors</a:t>
            </a:r>
            <a:endParaRPr lang="en-US" altLang="en-US" sz="2600" b="1" dirty="0">
              <a:solidFill>
                <a:srgbClr val="FF0066"/>
              </a:solidFill>
              <a:latin typeface="Times New Roman"/>
              <a:ea typeface="Times New Roman (Hebrew)" charset="0"/>
              <a:cs typeface="Arial" panose="020B0604020202020204" pitchFamily="34" charset="0"/>
            </a:endParaRPr>
          </a:p>
        </p:txBody>
      </p:sp>
      <p:grpSp>
        <p:nvGrpSpPr>
          <p:cNvPr id="209923" name="Group 8"/>
          <p:cNvGrpSpPr>
            <a:grpSpLocks/>
          </p:cNvGrpSpPr>
          <p:nvPr/>
        </p:nvGrpSpPr>
        <p:grpSpPr bwMode="auto">
          <a:xfrm>
            <a:off x="1230313" y="2280687"/>
            <a:ext cx="6753225" cy="3524250"/>
            <a:chOff x="912" y="1776"/>
            <a:chExt cx="3840" cy="1872"/>
          </a:xfrm>
        </p:grpSpPr>
        <p:pic>
          <p:nvPicPr>
            <p:cNvPr id="209925" name="Picture 6" descr="07041"/>
            <p:cNvPicPr>
              <a:picLocks noChangeAspect="1" noChangeArrowheads="1"/>
            </p:cNvPicPr>
            <p:nvPr/>
          </p:nvPicPr>
          <p:blipFill>
            <a:blip r:embed="rId3">
              <a:extLst>
                <a:ext uri="{28A0092B-C50C-407E-A947-70E740481C1C}">
                  <a14:useLocalDpi xmlns:a14="http://schemas.microsoft.com/office/drawing/2010/main" val="0"/>
                </a:ext>
              </a:extLst>
            </a:blip>
            <a:srcRect l="38272" b="23906"/>
            <a:stretch>
              <a:fillRect/>
            </a:stretch>
          </p:blipFill>
          <p:spPr bwMode="auto">
            <a:xfrm>
              <a:off x="1008" y="1776"/>
              <a:ext cx="3744"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Rectangle 7"/>
            <p:cNvSpPr>
              <a:spLocks noChangeArrowheads="1"/>
            </p:cNvSpPr>
            <p:nvPr/>
          </p:nvSpPr>
          <p:spPr bwMode="auto">
            <a:xfrm>
              <a:off x="912" y="2160"/>
              <a:ext cx="192" cy="240"/>
            </a:xfrm>
            <a:prstGeom prst="rect">
              <a:avLst/>
            </a:prstGeom>
            <a:solidFill>
              <a:schemeClr val="bg1"/>
            </a:solidFill>
            <a:ln w="9525">
              <a:solidFill>
                <a:schemeClr val="bg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209924"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sp>
        <p:nvSpPr>
          <p:cNvPr id="2" name="TextBox 1"/>
          <p:cNvSpPr txBox="1"/>
          <p:nvPr/>
        </p:nvSpPr>
        <p:spPr>
          <a:xfrm>
            <a:off x="2910244" y="6011503"/>
            <a:ext cx="3562194" cy="369332"/>
          </a:xfrm>
          <a:prstGeom prst="rect">
            <a:avLst/>
          </a:prstGeom>
          <a:noFill/>
        </p:spPr>
        <p:txBody>
          <a:bodyPr wrap="none" rtlCol="0">
            <a:spAutoFit/>
          </a:bodyPr>
          <a:lstStyle/>
          <a:p>
            <a:pPr algn="ctr"/>
            <a:r>
              <a:rPr lang="en-US" sz="1800" dirty="0" smtClean="0"/>
              <a:t>Molecular biology of the cell, 4</a:t>
            </a:r>
            <a:r>
              <a:rPr lang="en-US" sz="1800" baseline="30000" dirty="0" smtClean="0"/>
              <a:t>th</a:t>
            </a:r>
            <a:r>
              <a:rPr lang="en-US" sz="1800" dirty="0" smtClean="0"/>
              <a:t> ed.</a:t>
            </a:r>
            <a:endParaRPr lang="en-US" sz="18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1"/>
          <p:cNvGrpSpPr>
            <a:grpSpLocks/>
          </p:cNvGrpSpPr>
          <p:nvPr/>
        </p:nvGrpSpPr>
        <p:grpSpPr bwMode="auto">
          <a:xfrm>
            <a:off x="4452938" y="2936382"/>
            <a:ext cx="4438650" cy="3633787"/>
            <a:chOff x="3958771" y="3224893"/>
            <a:chExt cx="4439005" cy="3633107"/>
          </a:xfrm>
        </p:grpSpPr>
        <p:pic>
          <p:nvPicPr>
            <p:cNvPr id="211973" name="Picture 1"/>
            <p:cNvPicPr>
              <a:picLocks noChangeAspect="1"/>
            </p:cNvPicPr>
            <p:nvPr/>
          </p:nvPicPr>
          <p:blipFill>
            <a:blip r:embed="rId3">
              <a:extLst>
                <a:ext uri="{28A0092B-C50C-407E-A947-70E740481C1C}">
                  <a14:useLocalDpi xmlns:a14="http://schemas.microsoft.com/office/drawing/2010/main" val="0"/>
                </a:ext>
              </a:extLst>
            </a:blip>
            <a:srcRect t="15776" r="13943" b="13802"/>
            <a:stretch>
              <a:fillRect/>
            </a:stretch>
          </p:blipFill>
          <p:spPr bwMode="auto">
            <a:xfrm>
              <a:off x="3958771" y="3224893"/>
              <a:ext cx="4439005" cy="3633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Text Box 12"/>
            <p:cNvSpPr txBox="1">
              <a:spLocks noChangeArrowheads="1"/>
            </p:cNvSpPr>
            <p:nvPr/>
          </p:nvSpPr>
          <p:spPr bwMode="auto">
            <a:xfrm>
              <a:off x="7222282" y="6082579"/>
              <a:ext cx="98402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DNA </a:t>
              </a:r>
            </a:p>
          </p:txBody>
        </p:sp>
        <p:sp>
          <p:nvSpPr>
            <p:cNvPr id="211975" name="Text Box 14"/>
            <p:cNvSpPr txBox="1">
              <a:spLocks noChangeArrowheads="1"/>
            </p:cNvSpPr>
            <p:nvPr/>
          </p:nvSpPr>
          <p:spPr bwMode="auto">
            <a:xfrm>
              <a:off x="4568825" y="3827875"/>
              <a:ext cx="6763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TF </a:t>
              </a:r>
            </a:p>
          </p:txBody>
        </p:sp>
      </p:grpSp>
      <p:sp>
        <p:nvSpPr>
          <p:cNvPr id="15" name="Text Box 5"/>
          <p:cNvSpPr txBox="1">
            <a:spLocks noChangeArrowheads="1"/>
          </p:cNvSpPr>
          <p:nvPr/>
        </p:nvSpPr>
        <p:spPr bwMode="auto">
          <a:xfrm>
            <a:off x="144463" y="914400"/>
            <a:ext cx="88550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0" indent="0" algn="l" rtl="0" eaLnBrk="1" hangingPunct="1">
              <a:spcBef>
                <a:spcPct val="50000"/>
              </a:spcBef>
              <a:buFontTx/>
              <a:buNone/>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2.  </a:t>
            </a:r>
            <a:r>
              <a:rPr lang="en-US" altLang="en-US" sz="2600" b="1" dirty="0" err="1" smtClean="0">
                <a:solidFill>
                  <a:srgbClr val="339933"/>
                </a:solidFill>
                <a:latin typeface="Arial" panose="020B0604020202020204" pitchFamily="34" charset="0"/>
                <a:ea typeface="Times New Roman (Hebrew)" charset="0"/>
                <a:cs typeface="Arial" panose="020B0604020202020204" pitchFamily="34" charset="0"/>
              </a:rPr>
              <a:t>bHLH</a:t>
            </a: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 </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(DNA </a:t>
            </a:r>
            <a:r>
              <a:rPr lang="en-US" altLang="en-US" sz="2000" b="1" dirty="0">
                <a:solidFill>
                  <a:srgbClr val="339933"/>
                </a:solidFill>
                <a:latin typeface="Arial" panose="020B0604020202020204" pitchFamily="34" charset="0"/>
                <a:ea typeface="Times New Roman (Hebrew)" charset="0"/>
                <a:cs typeface="Arial" panose="020B0604020202020204" pitchFamily="34" charset="0"/>
              </a:rPr>
              <a:t>binding</a:t>
            </a:r>
            <a:r>
              <a:rPr lang="en-US" altLang="en-US" sz="2000" b="1" dirty="0" smtClean="0">
                <a:solidFill>
                  <a:srgbClr val="339933"/>
                </a:solidFill>
                <a:latin typeface="Arial" panose="020B0604020202020204" pitchFamily="34" charset="0"/>
                <a:ea typeface="Times New Roman (Hebrew)" charset="0"/>
                <a:cs typeface="Arial" panose="020B0604020202020204" pitchFamily="34" charset="0"/>
              </a:rPr>
              <a:t>)</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Penetration of one of helices into the major DNA groove allows tight binding and </a:t>
            </a:r>
            <a:r>
              <a:rPr lang="en-US" altLang="en-US" sz="2600" b="1" dirty="0" smtClean="0">
                <a:solidFill>
                  <a:srgbClr val="FF0066"/>
                </a:solidFill>
                <a:latin typeface="Times New Roman"/>
                <a:ea typeface="Times New Roman (Hebrew)" charset="0"/>
                <a:cs typeface="Arial" panose="020B0604020202020204" pitchFamily="34" charset="0"/>
              </a:rPr>
              <a:t>recognition of specific sequences </a:t>
            </a:r>
            <a:r>
              <a:rPr lang="en-US" altLang="en-US" sz="2600" dirty="0" smtClean="0">
                <a:solidFill>
                  <a:srgbClr val="000000"/>
                </a:solidFill>
                <a:latin typeface="Times New Roman"/>
                <a:ea typeface="Times New Roman (Hebrew)" charset="0"/>
                <a:cs typeface="Arial" panose="020B0604020202020204" pitchFamily="34" charset="0"/>
              </a:rPr>
              <a:t>in the DNA</a:t>
            </a:r>
          </a:p>
          <a:p>
            <a:pPr algn="l" rtl="0" eaLnBrk="1" hangingPunct="1">
              <a:spcBef>
                <a:spcPct val="50000"/>
              </a:spcBef>
              <a:defRPr/>
            </a:pPr>
            <a:r>
              <a:rPr lang="en-US" altLang="en-US" sz="2600" dirty="0">
                <a:solidFill>
                  <a:srgbClr val="000000"/>
                </a:solidFill>
                <a:latin typeface="Times New Roman"/>
                <a:ea typeface="Times New Roman (Hebrew)" charset="0"/>
                <a:cs typeface="Arial" panose="020B0604020202020204" pitchFamily="34" charset="0"/>
              </a:rPr>
              <a:t>I</a:t>
            </a:r>
            <a:r>
              <a:rPr lang="en-US" altLang="en-US" sz="2600" dirty="0" smtClean="0">
                <a:solidFill>
                  <a:srgbClr val="000000"/>
                </a:solidFill>
                <a:latin typeface="Times New Roman"/>
                <a:ea typeface="Times New Roman (Hebrew)" charset="0"/>
                <a:cs typeface="Arial" panose="020B0604020202020204" pitchFamily="34" charset="0"/>
              </a:rPr>
              <a:t>nteracting residues – basic (</a:t>
            </a:r>
            <a:r>
              <a:rPr lang="en-US" altLang="en-US" sz="2600" u="sng" dirty="0" err="1" smtClean="0">
                <a:solidFill>
                  <a:srgbClr val="000000"/>
                </a:solidFill>
                <a:latin typeface="Times New Roman"/>
                <a:ea typeface="Times New Roman (Hebrew)" charset="0"/>
                <a:cs typeface="Arial" panose="020B0604020202020204" pitchFamily="34" charset="0"/>
              </a:rPr>
              <a:t>b</a:t>
            </a:r>
            <a:r>
              <a:rPr lang="en-US" altLang="en-US" sz="2600" dirty="0" err="1" smtClean="0">
                <a:solidFill>
                  <a:srgbClr val="000000"/>
                </a:solidFill>
                <a:latin typeface="Times New Roman"/>
                <a:ea typeface="Times New Roman (Hebrew)" charset="0"/>
                <a:cs typeface="Arial" panose="020B0604020202020204" pitchFamily="34" charset="0"/>
              </a:rPr>
              <a:t>HLH</a:t>
            </a:r>
            <a:r>
              <a:rPr lang="en-US" altLang="en-US" sz="2600" dirty="0" smtClean="0">
                <a:solidFill>
                  <a:srgbClr val="000000"/>
                </a:solidFill>
                <a:latin typeface="Times New Roman"/>
                <a:ea typeface="Times New Roman (Hebrew)" charset="0"/>
                <a:cs typeface="Arial" panose="020B0604020202020204" pitchFamily="34" charset="0"/>
              </a:rPr>
              <a:t>)</a:t>
            </a:r>
            <a:endParaRPr lang="en-US" altLang="en-US" sz="2600" dirty="0">
              <a:solidFill>
                <a:srgbClr val="000000"/>
              </a:solidFill>
              <a:latin typeface="Times New Roman"/>
              <a:ea typeface="Times New Roman (Hebrew)" charset="0"/>
              <a:cs typeface="Arial" panose="020B0604020202020204" pitchFamily="34" charset="0"/>
            </a:endParaRPr>
          </a:p>
        </p:txBody>
      </p:sp>
      <p:sp>
        <p:nvSpPr>
          <p:cNvPr id="21197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4019" name="Group 3"/>
          <p:cNvGrpSpPr>
            <a:grpSpLocks/>
          </p:cNvGrpSpPr>
          <p:nvPr/>
        </p:nvGrpSpPr>
        <p:grpSpPr bwMode="auto">
          <a:xfrm>
            <a:off x="2497138" y="2863686"/>
            <a:ext cx="6502400" cy="3643312"/>
            <a:chOff x="1317624" y="3068836"/>
            <a:chExt cx="6502401" cy="3643087"/>
          </a:xfrm>
        </p:grpSpPr>
        <p:pic>
          <p:nvPicPr>
            <p:cNvPr id="214021" name="Picture 1"/>
            <p:cNvPicPr>
              <a:picLocks noChangeAspect="1"/>
            </p:cNvPicPr>
            <p:nvPr/>
          </p:nvPicPr>
          <p:blipFill>
            <a:blip r:embed="rId3">
              <a:extLst>
                <a:ext uri="{28A0092B-C50C-407E-A947-70E740481C1C}">
                  <a14:useLocalDpi xmlns:a14="http://schemas.microsoft.com/office/drawing/2010/main" val="0"/>
                </a:ext>
              </a:extLst>
            </a:blip>
            <a:srcRect l="18095" t="29117" r="31927" b="21082"/>
            <a:stretch>
              <a:fillRect/>
            </a:stretch>
          </p:blipFill>
          <p:spPr bwMode="auto">
            <a:xfrm>
              <a:off x="1317624" y="3068836"/>
              <a:ext cx="6502401" cy="36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Box 2"/>
            <p:cNvSpPr txBox="1">
              <a:spLocks noChangeArrowheads="1"/>
            </p:cNvSpPr>
            <p:nvPr/>
          </p:nvSpPr>
          <p:spPr bwMode="auto">
            <a:xfrm>
              <a:off x="5098344" y="3991429"/>
              <a:ext cx="612668" cy="4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smtClean="0">
                  <a:solidFill>
                    <a:srgbClr val="000000"/>
                  </a:solidFill>
                  <a:cs typeface="Times New Roman (Hebrew)" panose="02020603050405020304" pitchFamily="18" charset="0"/>
                </a:rPr>
                <a:t>His</a:t>
              </a:r>
              <a:endParaRPr lang="en-US" altLang="en-US" sz="2400" dirty="0">
                <a:solidFill>
                  <a:srgbClr val="000000"/>
                </a:solidFill>
                <a:cs typeface="Times New Roman (Hebrew)" panose="02020603050405020304" pitchFamily="18" charset="0"/>
              </a:endParaRPr>
            </a:p>
          </p:txBody>
        </p:sp>
        <p:sp>
          <p:nvSpPr>
            <p:cNvPr id="214023" name="TextBox 8"/>
            <p:cNvSpPr txBox="1">
              <a:spLocks noChangeArrowheads="1"/>
            </p:cNvSpPr>
            <p:nvPr/>
          </p:nvSpPr>
          <p:spPr bwMode="auto">
            <a:xfrm>
              <a:off x="7049355" y="4249891"/>
              <a:ext cx="612668" cy="4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smtClean="0">
                  <a:solidFill>
                    <a:srgbClr val="000000"/>
                  </a:solidFill>
                  <a:cs typeface="Times New Roman (Hebrew)" panose="02020603050405020304" pitchFamily="18" charset="0"/>
                </a:rPr>
                <a:t>His</a:t>
              </a:r>
              <a:endParaRPr lang="en-US" altLang="en-US" sz="2400" dirty="0">
                <a:solidFill>
                  <a:srgbClr val="000000"/>
                </a:solidFill>
                <a:cs typeface="Times New Roman (Hebrew)" panose="02020603050405020304" pitchFamily="18" charset="0"/>
              </a:endParaRPr>
            </a:p>
          </p:txBody>
        </p:sp>
        <p:sp>
          <p:nvSpPr>
            <p:cNvPr id="214024" name="TextBox 9"/>
            <p:cNvSpPr txBox="1">
              <a:spLocks noChangeArrowheads="1"/>
            </p:cNvSpPr>
            <p:nvPr/>
          </p:nvSpPr>
          <p:spPr bwMode="auto">
            <a:xfrm>
              <a:off x="5144842" y="4556726"/>
              <a:ext cx="663964" cy="4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err="1" smtClean="0">
                  <a:solidFill>
                    <a:srgbClr val="000000"/>
                  </a:solidFill>
                  <a:cs typeface="Times New Roman (Hebrew)" panose="02020603050405020304" pitchFamily="18" charset="0"/>
                </a:rPr>
                <a:t>Cys</a:t>
              </a:r>
              <a:endParaRPr lang="en-US" altLang="en-US" sz="2400" dirty="0">
                <a:solidFill>
                  <a:srgbClr val="000000"/>
                </a:solidFill>
                <a:cs typeface="Times New Roman (Hebrew)" panose="02020603050405020304" pitchFamily="18" charset="0"/>
              </a:endParaRPr>
            </a:p>
          </p:txBody>
        </p:sp>
        <p:sp>
          <p:nvSpPr>
            <p:cNvPr id="214025" name="TextBox 10"/>
            <p:cNvSpPr txBox="1">
              <a:spLocks noChangeArrowheads="1"/>
            </p:cNvSpPr>
            <p:nvPr/>
          </p:nvSpPr>
          <p:spPr bwMode="auto">
            <a:xfrm>
              <a:off x="6814813" y="4636664"/>
              <a:ext cx="663964" cy="46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err="1" smtClean="0">
                  <a:solidFill>
                    <a:srgbClr val="000000"/>
                  </a:solidFill>
                  <a:cs typeface="Times New Roman (Hebrew)" panose="02020603050405020304" pitchFamily="18" charset="0"/>
                </a:rPr>
                <a:t>Cys</a:t>
              </a:r>
              <a:endParaRPr lang="en-US" altLang="en-US" sz="2400" dirty="0">
                <a:solidFill>
                  <a:srgbClr val="000000"/>
                </a:solidFill>
                <a:cs typeface="Times New Roman (Hebrew)" panose="02020603050405020304" pitchFamily="18" charset="0"/>
              </a:endParaRPr>
            </a:p>
          </p:txBody>
        </p:sp>
        <p:sp>
          <p:nvSpPr>
            <p:cNvPr id="214026" name="TextBox 14"/>
            <p:cNvSpPr txBox="1">
              <a:spLocks noChangeArrowheads="1"/>
            </p:cNvSpPr>
            <p:nvPr/>
          </p:nvSpPr>
          <p:spPr bwMode="auto">
            <a:xfrm>
              <a:off x="6145995" y="4509754"/>
              <a:ext cx="357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a:solidFill>
                    <a:srgbClr val="000000"/>
                  </a:solidFill>
                  <a:cs typeface="Times New Roman (Hebrew)" panose="02020603050405020304" pitchFamily="18" charset="0"/>
                </a:rPr>
                <a:t>+</a:t>
              </a:r>
            </a:p>
          </p:txBody>
        </p:sp>
      </p:grpSp>
      <p:sp>
        <p:nvSpPr>
          <p:cNvPr id="21402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sp>
        <p:nvSpPr>
          <p:cNvPr id="11" name="Text Box 5"/>
          <p:cNvSpPr txBox="1">
            <a:spLocks noChangeArrowheads="1"/>
          </p:cNvSpPr>
          <p:nvPr/>
        </p:nvSpPr>
        <p:spPr bwMode="auto">
          <a:xfrm>
            <a:off x="144463" y="914400"/>
            <a:ext cx="8855075"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Other DNA-binding motifs</a:t>
            </a:r>
            <a:endParaRPr lang="en-US" altLang="en-US" sz="2000" b="1" dirty="0" smtClean="0">
              <a:solidFill>
                <a:srgbClr val="339933"/>
              </a:solidFill>
              <a:latin typeface="Arial" panose="020B0604020202020204" pitchFamily="34" charset="0"/>
              <a:ea typeface="Times New Roman (Hebrew)" charset="0"/>
              <a:cs typeface="Arial" panose="020B0604020202020204" pitchFamily="34" charset="0"/>
            </a:endParaRPr>
          </a:p>
          <a:p>
            <a:pPr marL="514350" indent="-514350" algn="l" rtl="0" eaLnBrk="1" hangingPunct="1">
              <a:spcBef>
                <a:spcPct val="50000"/>
              </a:spcBef>
              <a:buFont typeface="+mj-lt"/>
              <a:buAutoNum type="romanLcPeriod"/>
              <a:defRPr/>
            </a:pPr>
            <a:r>
              <a:rPr lang="en-US" altLang="en-US" sz="2400" b="1" u="sng" dirty="0" smtClean="0">
                <a:solidFill>
                  <a:srgbClr val="FF0066"/>
                </a:solidFill>
                <a:latin typeface="Arial" panose="020B0604020202020204" pitchFamily="34" charset="0"/>
                <a:ea typeface="Times New Roman (Hebrew)" charset="0"/>
                <a:cs typeface="Arial" panose="020B0604020202020204" pitchFamily="34" charset="0"/>
              </a:rPr>
              <a:t>zinc finger </a:t>
            </a:r>
          </a:p>
          <a:p>
            <a:pPr lvl="1" algn="l" rtl="0" eaLnBrk="1" hangingPunct="1">
              <a:spcBef>
                <a:spcPct val="50000"/>
              </a:spcBef>
              <a:buFont typeface="Wingdings" panose="05000000000000000000" pitchFamily="2" charset="2"/>
              <a:buChar char="Ø"/>
              <a:defRPr/>
            </a:pPr>
            <a:r>
              <a:rPr lang="el-GR" altLang="en-US" sz="2400" dirty="0" smtClean="0">
                <a:solidFill>
                  <a:srgbClr val="000000"/>
                </a:solidFill>
                <a:latin typeface="Arial" panose="020B0604020202020204" pitchFamily="34" charset="0"/>
                <a:cs typeface="Arial" panose="020B0604020202020204" pitchFamily="34" charset="0"/>
              </a:rPr>
              <a:t>β</a:t>
            </a:r>
            <a:r>
              <a:rPr lang="en-US" altLang="en-US" sz="2400" dirty="0" smtClean="0">
                <a:solidFill>
                  <a:srgbClr val="000000"/>
                </a:solidFill>
                <a:latin typeface="Arial" panose="020B0604020202020204" pitchFamily="34" charset="0"/>
                <a:cs typeface="Arial" panose="020B0604020202020204" pitchFamily="34" charset="0"/>
              </a:rPr>
              <a:t>-hairpin packed against a helix</a:t>
            </a:r>
          </a:p>
          <a:p>
            <a:pPr lvl="1" algn="l" rtl="0" eaLnBrk="1" hangingPunct="1">
              <a:spcBef>
                <a:spcPct val="50000"/>
              </a:spcBef>
              <a:buFont typeface="Wingdings" panose="05000000000000000000" pitchFamily="2" charset="2"/>
              <a:buChar char="Ø"/>
              <a:defRPr/>
            </a:pPr>
            <a:r>
              <a:rPr lang="en-US" altLang="en-US" sz="2400" dirty="0" smtClean="0">
                <a:solidFill>
                  <a:srgbClr val="000000"/>
                </a:solidFill>
                <a:latin typeface="Arial" panose="020B0604020202020204" pitchFamily="34" charset="0"/>
                <a:cs typeface="Arial" panose="020B0604020202020204" pitchFamily="34" charset="0"/>
              </a:rPr>
              <a:t>Common in proteins regulating gene expression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4"/>
          <p:cNvPicPr>
            <a:picLocks noChangeAspect="1"/>
          </p:cNvPicPr>
          <p:nvPr/>
        </p:nvPicPr>
        <p:blipFill>
          <a:blip r:embed="rId3">
            <a:extLst>
              <a:ext uri="{28A0092B-C50C-407E-A947-70E740481C1C}">
                <a14:useLocalDpi xmlns:a14="http://schemas.microsoft.com/office/drawing/2010/main" val="0"/>
              </a:ext>
            </a:extLst>
          </a:blip>
          <a:srcRect l="23563" t="24355" r="33156" b="12946"/>
          <a:stretch>
            <a:fillRect/>
          </a:stretch>
        </p:blipFill>
        <p:spPr bwMode="auto">
          <a:xfrm>
            <a:off x="4456113" y="3157538"/>
            <a:ext cx="4543425"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144463" y="914400"/>
            <a:ext cx="47752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Other DNA-binding motifs</a:t>
            </a:r>
            <a:endParaRPr lang="en-US" altLang="en-US" sz="2000" b="1" dirty="0" smtClean="0">
              <a:solidFill>
                <a:srgbClr val="339933"/>
              </a:solidFill>
              <a:latin typeface="Arial" panose="020B0604020202020204" pitchFamily="34" charset="0"/>
              <a:ea typeface="Times New Roman (Hebrew)" charset="0"/>
              <a:cs typeface="Arial" panose="020B0604020202020204" pitchFamily="34" charset="0"/>
            </a:endParaRPr>
          </a:p>
          <a:p>
            <a:pPr marL="514350" indent="-514350" algn="l" rtl="0" eaLnBrk="1" hangingPunct="1">
              <a:spcBef>
                <a:spcPct val="50000"/>
              </a:spcBef>
              <a:buFont typeface="+mj-lt"/>
              <a:buAutoNum type="romanLcPeriod" startAt="2"/>
              <a:defRPr/>
            </a:pPr>
            <a:r>
              <a:rPr lang="en-US" altLang="en-US" sz="2400" b="1" u="sng" dirty="0" smtClean="0">
                <a:solidFill>
                  <a:srgbClr val="FF0066"/>
                </a:solidFill>
                <a:latin typeface="Arial" panose="020B0604020202020204" pitchFamily="34" charset="0"/>
                <a:ea typeface="Times New Roman (Hebrew)" charset="0"/>
                <a:cs typeface="Arial" panose="020B0604020202020204" pitchFamily="34" charset="0"/>
              </a:rPr>
              <a:t>Helix-turn-helix (HTH)</a:t>
            </a:r>
          </a:p>
          <a:p>
            <a:pPr algn="l" rtl="0" eaLnBrk="1" hangingPunct="1">
              <a:spcBef>
                <a:spcPct val="50000"/>
              </a:spcBef>
              <a:buFont typeface="Wingdings" panose="05000000000000000000" pitchFamily="2" charset="2"/>
              <a:buChar char="Ø"/>
              <a:defRPr/>
            </a:pPr>
            <a:r>
              <a:rPr lang="en-US" altLang="en-US" sz="2400" dirty="0" smtClean="0">
                <a:solidFill>
                  <a:srgbClr val="000000"/>
                </a:solidFill>
                <a:latin typeface="Arial" panose="020B0604020202020204" pitchFamily="34" charset="0"/>
                <a:ea typeface="Times New Roman (Hebrew)" charset="0"/>
                <a:cs typeface="Arial" panose="020B0604020202020204" pitchFamily="34" charset="0"/>
              </a:rPr>
              <a:t>Found in many proteins that regulate gene expression</a:t>
            </a:r>
          </a:p>
          <a:p>
            <a:pPr algn="l" rtl="0" eaLnBrk="1" hangingPunct="1">
              <a:spcBef>
                <a:spcPct val="50000"/>
              </a:spcBef>
              <a:buFont typeface="Wingdings" panose="05000000000000000000" pitchFamily="2" charset="2"/>
              <a:buChar char="Ø"/>
              <a:defRPr/>
            </a:pPr>
            <a:r>
              <a:rPr lang="en-US" altLang="en-US" sz="2400" dirty="0" smtClean="0">
                <a:solidFill>
                  <a:srgbClr val="000000"/>
                </a:solidFill>
                <a:latin typeface="Arial" panose="020B0604020202020204" pitchFamily="34" charset="0"/>
                <a:ea typeface="Times New Roman (Hebrew)" charset="0"/>
                <a:cs typeface="Arial" panose="020B0604020202020204" pitchFamily="34" charset="0"/>
              </a:rPr>
              <a:t>In eukaryotes – important </a:t>
            </a:r>
            <a:r>
              <a:rPr lang="en-US" altLang="en-US" sz="2400" dirty="0">
                <a:solidFill>
                  <a:srgbClr val="000000"/>
                </a:solidFill>
                <a:latin typeface="Arial" panose="020B0604020202020204" pitchFamily="34" charset="0"/>
                <a:ea typeface="Times New Roman (Hebrew)" charset="0"/>
                <a:cs typeface="Arial" panose="020B0604020202020204" pitchFamily="34" charset="0"/>
              </a:rPr>
              <a:t>for development (e.g. homeodomain proteins)</a:t>
            </a:r>
            <a:endParaRPr lang="en-US" altLang="en-US" sz="2400" dirty="0" smtClean="0">
              <a:solidFill>
                <a:srgbClr val="000000"/>
              </a:solidFill>
              <a:latin typeface="Arial" panose="020B0604020202020204" pitchFamily="34" charset="0"/>
              <a:ea typeface="Times New Roman (Hebrew)" charset="0"/>
              <a:cs typeface="Arial" panose="020B0604020202020204" pitchFamily="34" charset="0"/>
            </a:endParaRPr>
          </a:p>
          <a:p>
            <a:pPr algn="l" rtl="0" eaLnBrk="1" hangingPunct="1">
              <a:spcBef>
                <a:spcPct val="50000"/>
              </a:spcBef>
              <a:buFont typeface="Wingdings" panose="05000000000000000000" pitchFamily="2" charset="2"/>
              <a:buChar char="Ø"/>
              <a:defRPr/>
            </a:pPr>
            <a:r>
              <a:rPr lang="en-US" altLang="en-US" sz="2400" dirty="0" smtClean="0">
                <a:solidFill>
                  <a:srgbClr val="000000"/>
                </a:solidFill>
                <a:latin typeface="Arial" panose="020B0604020202020204" pitchFamily="34" charset="0"/>
                <a:ea typeface="Times New Roman (Hebrew)" charset="0"/>
                <a:cs typeface="Arial" panose="020B0604020202020204" pitchFamily="34" charset="0"/>
              </a:rPr>
              <a:t>Similar </a:t>
            </a:r>
            <a:r>
              <a:rPr lang="en-US" altLang="en-US" sz="2400" dirty="0">
                <a:solidFill>
                  <a:srgbClr val="000000"/>
                </a:solidFill>
                <a:latin typeface="Arial" panose="020B0604020202020204" pitchFamily="34" charset="0"/>
                <a:ea typeface="Times New Roman (Hebrew)" charset="0"/>
                <a:cs typeface="Arial" panose="020B0604020202020204" pitchFamily="34" charset="0"/>
              </a:rPr>
              <a:t>to the HLH </a:t>
            </a:r>
            <a:r>
              <a:rPr lang="en-US" altLang="en-US" sz="2400" dirty="0" smtClean="0">
                <a:solidFill>
                  <a:srgbClr val="000000"/>
                </a:solidFill>
                <a:latin typeface="Arial" panose="020B0604020202020204" pitchFamily="34" charset="0"/>
                <a:ea typeface="Times New Roman (Hebrew)" charset="0"/>
                <a:cs typeface="Arial" panose="020B0604020202020204" pitchFamily="34" charset="0"/>
              </a:rPr>
              <a:t>motif but has shorter linker</a:t>
            </a:r>
          </a:p>
        </p:txBody>
      </p:sp>
      <p:sp>
        <p:nvSpPr>
          <p:cNvPr id="216068"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Simple </a:t>
            </a:r>
            <a:r>
              <a:rPr lang="el-GR" altLang="en-US" b="1">
                <a:solidFill>
                  <a:srgbClr val="3333CC"/>
                </a:solidFill>
                <a:latin typeface="Arial" panose="020B0604020202020204" pitchFamily="34" charset="0"/>
                <a:cs typeface="Arial" panose="020B0604020202020204" pitchFamily="34" charset="0"/>
              </a:rPr>
              <a:t>α</a:t>
            </a:r>
            <a:r>
              <a:rPr lang="en-US" altLang="en-US" b="1">
                <a:solidFill>
                  <a:srgbClr val="3333CC"/>
                </a:solidFill>
                <a:latin typeface="Arial" panose="020B0604020202020204" pitchFamily="34" charset="0"/>
                <a:cs typeface="Arial" panose="020B0604020202020204" pitchFamily="34" charset="0"/>
              </a:rPr>
              <a:t> motifs: The HLH motif</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052"/>
          <p:cNvSpPr txBox="1">
            <a:spLocks noChangeArrowheads="1"/>
          </p:cNvSpPr>
          <p:nvPr/>
        </p:nvSpPr>
        <p:spPr bwMode="auto">
          <a:xfrm>
            <a:off x="303213" y="1605340"/>
            <a:ext cx="8645525"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6000" dirty="0">
                <a:latin typeface="Arial" panose="020B0604020202020204" pitchFamily="34" charset="0"/>
                <a:cs typeface="Arial" panose="020B0604020202020204" pitchFamily="34" charset="0"/>
              </a:rPr>
              <a:t>Chapter 2:</a:t>
            </a:r>
          </a:p>
          <a:p>
            <a:pPr algn="ctr" rtl="0" eaLnBrk="1" hangingPunct="1">
              <a:spcBef>
                <a:spcPct val="50000"/>
              </a:spcBef>
              <a:buFontTx/>
              <a:buNone/>
            </a:pPr>
            <a:r>
              <a:rPr lang="en-US" altLang="en-US" sz="6600" dirty="0">
                <a:latin typeface="Arial" panose="020B0604020202020204" pitchFamily="34" charset="0"/>
                <a:cs typeface="Arial" panose="020B0604020202020204" pitchFamily="34" charset="0"/>
              </a:rPr>
              <a:t>Protein </a:t>
            </a:r>
            <a:r>
              <a:rPr lang="en-US" altLang="en-US" sz="6600" dirty="0" smtClean="0">
                <a:latin typeface="Arial" panose="020B0604020202020204" pitchFamily="34" charset="0"/>
                <a:cs typeface="Arial" panose="020B0604020202020204" pitchFamily="34" charset="0"/>
              </a:rPr>
              <a:t>Structure</a:t>
            </a:r>
          </a:p>
          <a:p>
            <a:pPr algn="ctr" rtl="0" eaLnBrk="1" hangingPunct="1">
              <a:spcBef>
                <a:spcPct val="50000"/>
              </a:spcBef>
              <a:buFontTx/>
              <a:buNone/>
            </a:pPr>
            <a:r>
              <a:rPr lang="en-US" altLang="en-US" sz="4400" dirty="0" smtClean="0">
                <a:latin typeface="Arial" panose="020B0604020202020204" pitchFamily="34" charset="0"/>
                <a:cs typeface="Arial" panose="020B0604020202020204" pitchFamily="34" charset="0"/>
              </a:rPr>
              <a:t>(cont.)</a:t>
            </a:r>
            <a:endParaRPr lang="en-US" altLang="en-US" sz="4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4" descr="2-18a"/>
          <p:cNvPicPr>
            <a:picLocks noChangeAspect="1" noChangeArrowheads="1"/>
          </p:cNvPicPr>
          <p:nvPr/>
        </p:nvPicPr>
        <p:blipFill>
          <a:blip r:embed="rId3">
            <a:extLst>
              <a:ext uri="{28A0092B-C50C-407E-A947-70E740481C1C}">
                <a14:useLocalDpi xmlns:a14="http://schemas.microsoft.com/office/drawing/2010/main" val="0"/>
              </a:ext>
            </a:extLst>
          </a:blip>
          <a:srcRect l="3969" t="30392" r="13680" b="29132"/>
          <a:stretch>
            <a:fillRect/>
          </a:stretch>
        </p:blipFill>
        <p:spPr bwMode="auto">
          <a:xfrm>
            <a:off x="334963" y="3910013"/>
            <a:ext cx="342106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8115" name="Group 25"/>
          <p:cNvGrpSpPr>
            <a:grpSpLocks/>
          </p:cNvGrpSpPr>
          <p:nvPr/>
        </p:nvGrpSpPr>
        <p:grpSpPr bwMode="auto">
          <a:xfrm>
            <a:off x="233363" y="1458913"/>
            <a:ext cx="3421062" cy="1098550"/>
            <a:chOff x="314" y="892"/>
            <a:chExt cx="2155" cy="692"/>
          </a:xfrm>
        </p:grpSpPr>
        <p:pic>
          <p:nvPicPr>
            <p:cNvPr id="218139" name="Picture 26" descr="2-18a"/>
            <p:cNvPicPr>
              <a:picLocks noChangeAspect="1" noChangeArrowheads="1"/>
            </p:cNvPicPr>
            <p:nvPr/>
          </p:nvPicPr>
          <p:blipFill>
            <a:blip r:embed="rId3">
              <a:extLst>
                <a:ext uri="{28A0092B-C50C-407E-A947-70E740481C1C}">
                  <a14:useLocalDpi xmlns:a14="http://schemas.microsoft.com/office/drawing/2010/main" val="0"/>
                </a:ext>
              </a:extLst>
            </a:blip>
            <a:srcRect l="3969" t="30392" r="13680" b="43846"/>
            <a:stretch>
              <a:fillRect/>
            </a:stretch>
          </p:blipFill>
          <p:spPr bwMode="auto">
            <a:xfrm>
              <a:off x="314" y="892"/>
              <a:ext cx="2155"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40" name="Rectangle 27"/>
            <p:cNvSpPr>
              <a:spLocks noChangeArrowheads="1"/>
            </p:cNvSpPr>
            <p:nvPr/>
          </p:nvSpPr>
          <p:spPr bwMode="auto">
            <a:xfrm>
              <a:off x="341" y="1349"/>
              <a:ext cx="80" cy="2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218116" name="Oval 28"/>
          <p:cNvSpPr>
            <a:spLocks noChangeArrowheads="1"/>
          </p:cNvSpPr>
          <p:nvPr/>
        </p:nvSpPr>
        <p:spPr bwMode="auto">
          <a:xfrm>
            <a:off x="3097213" y="1516063"/>
            <a:ext cx="889000" cy="84772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18117" name="Text Box 31"/>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sym typeface="Symbol" panose="05050102010706020507" pitchFamily="18" charset="2"/>
              </a:rPr>
              <a:t></a:t>
            </a:r>
            <a:r>
              <a:rPr lang="en-US" altLang="en-US" b="1">
                <a:solidFill>
                  <a:srgbClr val="3333CC"/>
                </a:solidFill>
                <a:latin typeface="Arial" panose="020B0604020202020204" pitchFamily="34" charset="0"/>
                <a:cs typeface="Arial" panose="020B0604020202020204" pitchFamily="34" charset="0"/>
              </a:rPr>
              <a:t> motifs</a:t>
            </a:r>
          </a:p>
        </p:txBody>
      </p:sp>
      <p:sp>
        <p:nvSpPr>
          <p:cNvPr id="218118" name="Text Box 32"/>
          <p:cNvSpPr txBox="1">
            <a:spLocks noChangeArrowheads="1"/>
          </p:cNvSpPr>
          <p:nvPr/>
        </p:nvSpPr>
        <p:spPr bwMode="auto">
          <a:xfrm>
            <a:off x="1330325" y="2662238"/>
            <a:ext cx="149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l-GR" altLang="en-US" sz="2400" b="1">
                <a:solidFill>
                  <a:srgbClr val="000000"/>
                </a:solidFill>
                <a:latin typeface="Arial" panose="020B0604020202020204" pitchFamily="34" charset="0"/>
                <a:cs typeface="Arial" panose="020B0604020202020204" pitchFamily="34" charset="0"/>
              </a:rPr>
              <a:t>β </a:t>
            </a:r>
            <a:r>
              <a:rPr lang="en-US" altLang="en-US" sz="2400" b="1">
                <a:solidFill>
                  <a:srgbClr val="000000"/>
                </a:solidFill>
                <a:latin typeface="Arial" panose="020B0604020202020204" pitchFamily="34" charset="0"/>
                <a:cs typeface="Arial" panose="020B0604020202020204" pitchFamily="34" charset="0"/>
              </a:rPr>
              <a:t>hairpin </a:t>
            </a:r>
          </a:p>
        </p:txBody>
      </p:sp>
      <p:sp>
        <p:nvSpPr>
          <p:cNvPr id="218119" name="Text Box 33"/>
          <p:cNvSpPr txBox="1">
            <a:spLocks noChangeArrowheads="1"/>
          </p:cNvSpPr>
          <p:nvPr/>
        </p:nvSpPr>
        <p:spPr bwMode="auto">
          <a:xfrm>
            <a:off x="985838" y="5507038"/>
            <a:ext cx="2132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l-GR" altLang="en-US" sz="2400" b="1">
                <a:solidFill>
                  <a:srgbClr val="000000"/>
                </a:solidFill>
                <a:latin typeface="Arial" panose="020B0604020202020204" pitchFamily="34" charset="0"/>
                <a:cs typeface="Arial" panose="020B0604020202020204" pitchFamily="34" charset="0"/>
              </a:rPr>
              <a:t>β </a:t>
            </a:r>
            <a:r>
              <a:rPr lang="en-US" altLang="en-US" sz="2400" b="1">
                <a:solidFill>
                  <a:srgbClr val="000000"/>
                </a:solidFill>
                <a:latin typeface="Arial" panose="020B0604020202020204" pitchFamily="34" charset="0"/>
                <a:cs typeface="Arial" panose="020B0604020202020204" pitchFamily="34" charset="0"/>
              </a:rPr>
              <a:t>meander </a:t>
            </a:r>
          </a:p>
        </p:txBody>
      </p:sp>
      <p:sp>
        <p:nvSpPr>
          <p:cNvPr id="218120" name="Text Box 34"/>
          <p:cNvSpPr txBox="1">
            <a:spLocks noChangeArrowheads="1"/>
          </p:cNvSpPr>
          <p:nvPr/>
        </p:nvSpPr>
        <p:spPr bwMode="auto">
          <a:xfrm>
            <a:off x="6351588" y="4632325"/>
            <a:ext cx="1655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latin typeface="Arial" panose="020B0604020202020204" pitchFamily="34" charset="0"/>
                <a:cs typeface="Arial" panose="020B0604020202020204" pitchFamily="34" charset="0"/>
              </a:rPr>
              <a:t>Greek key</a:t>
            </a:r>
          </a:p>
        </p:txBody>
      </p:sp>
      <p:grpSp>
        <p:nvGrpSpPr>
          <p:cNvPr id="218121" name="Group 1"/>
          <p:cNvGrpSpPr>
            <a:grpSpLocks/>
          </p:cNvGrpSpPr>
          <p:nvPr/>
        </p:nvGrpSpPr>
        <p:grpSpPr bwMode="auto">
          <a:xfrm>
            <a:off x="5767388" y="2528888"/>
            <a:ext cx="2562225" cy="2058987"/>
            <a:chOff x="3503613" y="3684588"/>
            <a:chExt cx="2562226" cy="2058987"/>
          </a:xfrm>
        </p:grpSpPr>
        <p:sp>
          <p:nvSpPr>
            <p:cNvPr id="218122" name="AutoShape 66"/>
            <p:cNvSpPr>
              <a:spLocks noChangeArrowheads="1"/>
            </p:cNvSpPr>
            <p:nvPr/>
          </p:nvSpPr>
          <p:spPr bwMode="auto">
            <a:xfrm>
              <a:off x="3503613" y="3948113"/>
              <a:ext cx="414338" cy="1095375"/>
            </a:xfrm>
            <a:prstGeom prst="downArrow">
              <a:avLst>
                <a:gd name="adj1" fmla="val 50000"/>
                <a:gd name="adj2" fmla="val 66092"/>
              </a:avLst>
            </a:prstGeom>
            <a:solidFill>
              <a:srgbClr val="FFFF00"/>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18123" name="AutoShape 67"/>
            <p:cNvSpPr>
              <a:spLocks noChangeArrowheads="1"/>
            </p:cNvSpPr>
            <p:nvPr/>
          </p:nvSpPr>
          <p:spPr bwMode="auto">
            <a:xfrm>
              <a:off x="4235451" y="3943350"/>
              <a:ext cx="381000" cy="1117600"/>
            </a:xfrm>
            <a:prstGeom prst="upArrow">
              <a:avLst>
                <a:gd name="adj1" fmla="val 50000"/>
                <a:gd name="adj2" fmla="val 73333"/>
              </a:avLst>
            </a:prstGeom>
            <a:solidFill>
              <a:srgbClr val="FFFF00"/>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18124" name="AutoShape 68"/>
            <p:cNvSpPr>
              <a:spLocks noChangeArrowheads="1"/>
            </p:cNvSpPr>
            <p:nvPr/>
          </p:nvSpPr>
          <p:spPr bwMode="auto">
            <a:xfrm>
              <a:off x="4949826" y="3962400"/>
              <a:ext cx="414338" cy="1095375"/>
            </a:xfrm>
            <a:prstGeom prst="downArrow">
              <a:avLst>
                <a:gd name="adj1" fmla="val 50000"/>
                <a:gd name="adj2" fmla="val 66092"/>
              </a:avLst>
            </a:prstGeom>
            <a:solidFill>
              <a:srgbClr val="FFFF00"/>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18125" name="AutoShape 69"/>
            <p:cNvSpPr>
              <a:spLocks noChangeArrowheads="1"/>
            </p:cNvSpPr>
            <p:nvPr/>
          </p:nvSpPr>
          <p:spPr bwMode="auto">
            <a:xfrm>
              <a:off x="5681663" y="3944938"/>
              <a:ext cx="381000" cy="1117600"/>
            </a:xfrm>
            <a:prstGeom prst="upArrow">
              <a:avLst>
                <a:gd name="adj1" fmla="val 50000"/>
                <a:gd name="adj2" fmla="val 73333"/>
              </a:avLst>
            </a:prstGeom>
            <a:solidFill>
              <a:srgbClr val="FFFF00"/>
            </a:solidFill>
            <a:ln w="381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18126" name="Line 70"/>
            <p:cNvSpPr>
              <a:spLocks noChangeShapeType="1"/>
            </p:cNvSpPr>
            <p:nvPr/>
          </p:nvSpPr>
          <p:spPr bwMode="auto">
            <a:xfrm>
              <a:off x="5160963" y="5026025"/>
              <a:ext cx="0" cy="315912"/>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7" name="Line 71"/>
            <p:cNvSpPr>
              <a:spLocks noChangeShapeType="1"/>
            </p:cNvSpPr>
            <p:nvPr/>
          </p:nvSpPr>
          <p:spPr bwMode="auto">
            <a:xfrm>
              <a:off x="4427538" y="5037138"/>
              <a:ext cx="0" cy="306387"/>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8" name="Line 72"/>
            <p:cNvSpPr>
              <a:spLocks noChangeShapeType="1"/>
            </p:cNvSpPr>
            <p:nvPr/>
          </p:nvSpPr>
          <p:spPr bwMode="auto">
            <a:xfrm flipV="1">
              <a:off x="4410076" y="5324475"/>
              <a:ext cx="763588" cy="3175"/>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29" name="Line 73"/>
            <p:cNvSpPr>
              <a:spLocks noChangeShapeType="1"/>
            </p:cNvSpPr>
            <p:nvPr/>
          </p:nvSpPr>
          <p:spPr bwMode="auto">
            <a:xfrm>
              <a:off x="4427538" y="3684588"/>
              <a:ext cx="0" cy="250825"/>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0" name="Line 74"/>
            <p:cNvSpPr>
              <a:spLocks noChangeShapeType="1"/>
            </p:cNvSpPr>
            <p:nvPr/>
          </p:nvSpPr>
          <p:spPr bwMode="auto">
            <a:xfrm>
              <a:off x="3694113" y="3684588"/>
              <a:ext cx="0" cy="244475"/>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1" name="Line 75"/>
            <p:cNvSpPr>
              <a:spLocks noChangeShapeType="1"/>
            </p:cNvSpPr>
            <p:nvPr/>
          </p:nvSpPr>
          <p:spPr bwMode="auto">
            <a:xfrm>
              <a:off x="3676651" y="3695700"/>
              <a:ext cx="766763" cy="3175"/>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2" name="Line 76"/>
            <p:cNvSpPr>
              <a:spLocks noChangeShapeType="1"/>
            </p:cNvSpPr>
            <p:nvPr/>
          </p:nvSpPr>
          <p:spPr bwMode="auto">
            <a:xfrm>
              <a:off x="5875338" y="5064125"/>
              <a:ext cx="0" cy="668337"/>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3" name="Line 77"/>
            <p:cNvSpPr>
              <a:spLocks noChangeShapeType="1"/>
            </p:cNvSpPr>
            <p:nvPr/>
          </p:nvSpPr>
          <p:spPr bwMode="auto">
            <a:xfrm flipH="1">
              <a:off x="3709988" y="5026025"/>
              <a:ext cx="3175" cy="717550"/>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4" name="Line 78"/>
            <p:cNvSpPr>
              <a:spLocks noChangeShapeType="1"/>
            </p:cNvSpPr>
            <p:nvPr/>
          </p:nvSpPr>
          <p:spPr bwMode="auto">
            <a:xfrm flipV="1">
              <a:off x="3694113" y="5716588"/>
              <a:ext cx="2192338" cy="7937"/>
            </a:xfrm>
            <a:prstGeom prst="line">
              <a:avLst/>
            </a:prstGeom>
            <a:noFill/>
            <a:ln w="3810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8135" name="Text Box 79"/>
            <p:cNvSpPr txBox="1">
              <a:spLocks noChangeArrowheads="1"/>
            </p:cNvSpPr>
            <p:nvPr/>
          </p:nvSpPr>
          <p:spPr bwMode="auto">
            <a:xfrm>
              <a:off x="3517901" y="4271963"/>
              <a:ext cx="38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3</a:t>
              </a:r>
            </a:p>
          </p:txBody>
        </p:sp>
        <p:sp>
          <p:nvSpPr>
            <p:cNvPr id="218136" name="Text Box 80"/>
            <p:cNvSpPr txBox="1">
              <a:spLocks noChangeArrowheads="1"/>
            </p:cNvSpPr>
            <p:nvPr/>
          </p:nvSpPr>
          <p:spPr bwMode="auto">
            <a:xfrm>
              <a:off x="4232276" y="4271963"/>
              <a:ext cx="38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2</a:t>
              </a:r>
            </a:p>
          </p:txBody>
        </p:sp>
        <p:sp>
          <p:nvSpPr>
            <p:cNvPr id="218137" name="Text Box 81"/>
            <p:cNvSpPr txBox="1">
              <a:spLocks noChangeArrowheads="1"/>
            </p:cNvSpPr>
            <p:nvPr/>
          </p:nvSpPr>
          <p:spPr bwMode="auto">
            <a:xfrm>
              <a:off x="4965701" y="4267200"/>
              <a:ext cx="38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1</a:t>
              </a:r>
            </a:p>
          </p:txBody>
        </p:sp>
        <p:sp>
          <p:nvSpPr>
            <p:cNvPr id="218138" name="Text Box 82"/>
            <p:cNvSpPr txBox="1">
              <a:spLocks noChangeArrowheads="1"/>
            </p:cNvSpPr>
            <p:nvPr/>
          </p:nvSpPr>
          <p:spPr bwMode="auto">
            <a:xfrm>
              <a:off x="5680076" y="4267200"/>
              <a:ext cx="385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4</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37"/>
          <p:cNvSpPr txBox="1">
            <a:spLocks noChangeArrowheads="1"/>
          </p:cNvSpPr>
          <p:nvPr/>
        </p:nvSpPr>
        <p:spPr bwMode="auto">
          <a:xfrm>
            <a:off x="3962400" y="5475288"/>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latin typeface="Arial" panose="020B0604020202020204" pitchFamily="34" charset="0"/>
                <a:cs typeface="Arial" panose="020B0604020202020204" pitchFamily="34" charset="0"/>
              </a:rPr>
              <a:t>Jellyroll</a:t>
            </a:r>
          </a:p>
        </p:txBody>
      </p:sp>
      <p:sp>
        <p:nvSpPr>
          <p:cNvPr id="220163" name="Text Box 38"/>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sym typeface="Symbol" panose="05050102010706020507" pitchFamily="18" charset="2"/>
              </a:rPr>
              <a:t></a:t>
            </a:r>
            <a:r>
              <a:rPr lang="en-US" altLang="en-US" b="1">
                <a:solidFill>
                  <a:srgbClr val="3333CC"/>
                </a:solidFill>
                <a:latin typeface="Arial" panose="020B0604020202020204" pitchFamily="34" charset="0"/>
                <a:cs typeface="Arial" panose="020B0604020202020204" pitchFamily="34" charset="0"/>
              </a:rPr>
              <a:t> motifs</a:t>
            </a:r>
          </a:p>
        </p:txBody>
      </p:sp>
      <p:pic>
        <p:nvPicPr>
          <p:cNvPr id="220164" name="Picture 72"/>
          <p:cNvPicPr>
            <a:picLocks noChangeAspect="1"/>
          </p:cNvPicPr>
          <p:nvPr/>
        </p:nvPicPr>
        <p:blipFill>
          <a:blip r:embed="rId3" cstate="print">
            <a:extLst>
              <a:ext uri="{28A0092B-C50C-407E-A947-70E740481C1C}">
                <a14:useLocalDpi xmlns:a14="http://schemas.microsoft.com/office/drawing/2010/main" val="0"/>
              </a:ext>
            </a:extLst>
          </a:blip>
          <a:srcRect l="31972" t="11642" r="29343" b="24130"/>
          <a:stretch>
            <a:fillRect/>
          </a:stretch>
        </p:blipFill>
        <p:spPr bwMode="auto">
          <a:xfrm>
            <a:off x="5737225" y="952500"/>
            <a:ext cx="272415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1"/>
          <p:cNvPicPr>
            <a:picLocks noChangeAspect="1"/>
          </p:cNvPicPr>
          <p:nvPr/>
        </p:nvPicPr>
        <p:blipFill>
          <a:blip r:embed="rId4">
            <a:extLst>
              <a:ext uri="{28A0092B-C50C-407E-A947-70E740481C1C}">
                <a14:useLocalDpi xmlns:a14="http://schemas.microsoft.com/office/drawing/2010/main" val="0"/>
              </a:ext>
            </a:extLst>
          </a:blip>
          <a:srcRect l="30814" t="37054" r="40405" b="31596"/>
          <a:stretch>
            <a:fillRect/>
          </a:stretch>
        </p:blipFill>
        <p:spPr bwMode="auto">
          <a:xfrm>
            <a:off x="246063" y="2147888"/>
            <a:ext cx="421798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2-24e"/>
          <p:cNvPicPr>
            <a:picLocks noChangeAspect="1" noChangeArrowheads="1"/>
          </p:cNvPicPr>
          <p:nvPr/>
        </p:nvPicPr>
        <p:blipFill>
          <a:blip r:embed="rId3">
            <a:extLst>
              <a:ext uri="{28A0092B-C50C-407E-A947-70E740481C1C}">
                <a14:useLocalDpi xmlns:a14="http://schemas.microsoft.com/office/drawing/2010/main" val="0"/>
              </a:ext>
            </a:extLst>
          </a:blip>
          <a:srcRect l="23647" t="9593" r="16434" b="8099"/>
          <a:stretch>
            <a:fillRect/>
          </a:stretch>
        </p:blipFill>
        <p:spPr bwMode="auto">
          <a:xfrm>
            <a:off x="5549900" y="1811338"/>
            <a:ext cx="34401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Line 4"/>
          <p:cNvSpPr>
            <a:spLocks noChangeShapeType="1"/>
          </p:cNvSpPr>
          <p:nvPr/>
        </p:nvSpPr>
        <p:spPr bwMode="auto">
          <a:xfrm>
            <a:off x="5549900" y="3584575"/>
            <a:ext cx="479425" cy="3333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1188" name="Line 5"/>
          <p:cNvSpPr>
            <a:spLocks noChangeShapeType="1"/>
          </p:cNvSpPr>
          <p:nvPr/>
        </p:nvSpPr>
        <p:spPr bwMode="auto">
          <a:xfrm flipH="1" flipV="1">
            <a:off x="7812088" y="3957638"/>
            <a:ext cx="590550" cy="3524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1189" name="Text Box 6"/>
          <p:cNvSpPr txBox="1">
            <a:spLocks noChangeArrowheads="1"/>
          </p:cNvSpPr>
          <p:nvPr/>
        </p:nvSpPr>
        <p:spPr bwMode="auto">
          <a:xfrm>
            <a:off x="7956550" y="4310063"/>
            <a:ext cx="1152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000000"/>
                </a:solidFill>
                <a:cs typeface="Times New Roman (Hebrew)" panose="02020603050405020304" pitchFamily="18" charset="0"/>
              </a:rPr>
              <a:t>β-sheet</a:t>
            </a:r>
          </a:p>
        </p:txBody>
      </p:sp>
      <p:sp>
        <p:nvSpPr>
          <p:cNvPr id="221190" name="Line 7"/>
          <p:cNvSpPr>
            <a:spLocks noChangeShapeType="1"/>
          </p:cNvSpPr>
          <p:nvPr/>
        </p:nvSpPr>
        <p:spPr bwMode="auto">
          <a:xfrm flipH="1">
            <a:off x="7086600" y="1108075"/>
            <a:ext cx="17463" cy="5699125"/>
          </a:xfrm>
          <a:prstGeom prst="line">
            <a:avLst/>
          </a:prstGeom>
          <a:noFill/>
          <a:ln w="412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21191" name="Text Box 8"/>
          <p:cNvSpPr txBox="1">
            <a:spLocks noChangeArrowheads="1"/>
          </p:cNvSpPr>
          <p:nvPr/>
        </p:nvSpPr>
        <p:spPr bwMode="auto">
          <a:xfrm>
            <a:off x="4562475" y="3127375"/>
            <a:ext cx="1541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000000"/>
                </a:solidFill>
                <a:cs typeface="Times New Roman (Hebrew)" panose="02020603050405020304" pitchFamily="18" charset="0"/>
              </a:rPr>
              <a:t>β-sheet</a:t>
            </a:r>
          </a:p>
        </p:txBody>
      </p:sp>
      <p:sp>
        <p:nvSpPr>
          <p:cNvPr id="221192" name="Text Box 9"/>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sym typeface="Symbol" panose="05050102010706020507" pitchFamily="18" charset="2"/>
              </a:rPr>
              <a:t></a:t>
            </a:r>
            <a:r>
              <a:rPr lang="en-US" altLang="en-US" b="1">
                <a:solidFill>
                  <a:srgbClr val="3333CC"/>
                </a:solidFill>
                <a:latin typeface="Arial" panose="020B0604020202020204" pitchFamily="34" charset="0"/>
                <a:cs typeface="Arial" panose="020B0604020202020204" pitchFamily="34" charset="0"/>
              </a:rPr>
              <a:t> motifs</a:t>
            </a:r>
          </a:p>
        </p:txBody>
      </p:sp>
      <p:sp>
        <p:nvSpPr>
          <p:cNvPr id="221193" name="Text Box 5"/>
          <p:cNvSpPr txBox="1">
            <a:spLocks noChangeArrowheads="1"/>
          </p:cNvSpPr>
          <p:nvPr/>
        </p:nvSpPr>
        <p:spPr bwMode="auto">
          <a:xfrm>
            <a:off x="144463" y="914400"/>
            <a:ext cx="469741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t>
            </a:r>
            <a:r>
              <a:rPr lang="el-GR" altLang="en-US" sz="2600" b="1" dirty="0">
                <a:solidFill>
                  <a:srgbClr val="339933"/>
                </a:solidFill>
                <a:latin typeface="Arial" panose="020B0604020202020204" pitchFamily="34" charset="0"/>
                <a:cs typeface="Arial" panose="020B0604020202020204" pitchFamily="34" charset="0"/>
              </a:rPr>
              <a:t>β</a:t>
            </a:r>
            <a:r>
              <a:rPr lang="en-US" altLang="en-US" sz="2600" b="1" dirty="0">
                <a:solidFill>
                  <a:srgbClr val="339933"/>
                </a:solidFill>
                <a:latin typeface="Arial" panose="020B0604020202020204" pitchFamily="34" charset="0"/>
                <a:cs typeface="Arial" panose="020B0604020202020204" pitchFamily="34" charset="0"/>
              </a:rPr>
              <a:t>-sandwich motifs</a:t>
            </a:r>
            <a:endParaRPr lang="en-US" altLang="en-US" sz="2000" b="1" dirty="0">
              <a:solidFill>
                <a:srgbClr val="339933"/>
              </a:solidFill>
              <a:latin typeface="Arial" panose="020B0604020202020204" pitchFamily="34" charset="0"/>
              <a:cs typeface="Arial" panose="020B0604020202020204" pitchFamily="34" charset="0"/>
            </a:endParaRPr>
          </a:p>
          <a:p>
            <a:pPr algn="l" rtl="0" eaLnBrk="1" hangingPunct="1">
              <a:spcBef>
                <a:spcPct val="50000"/>
              </a:spcBef>
              <a:buFont typeface="Wingdings" panose="05000000000000000000" pitchFamily="2" charset="2"/>
              <a:buChar char="Ø"/>
            </a:pPr>
            <a:r>
              <a:rPr lang="en-US" altLang="en-US" sz="2600" b="1" dirty="0">
                <a:solidFill>
                  <a:srgbClr val="FF0066"/>
                </a:solidFill>
                <a:cs typeface="Arial" panose="020B0604020202020204" pitchFamily="34" charset="0"/>
              </a:rPr>
              <a:t>Efficient packing </a:t>
            </a:r>
            <a:r>
              <a:rPr lang="en-US" altLang="en-US" sz="2600" dirty="0">
                <a:solidFill>
                  <a:srgbClr val="000000"/>
                </a:solidFill>
                <a:cs typeface="Arial" panose="020B0604020202020204" pitchFamily="34" charset="0"/>
              </a:rPr>
              <a:t>of </a:t>
            </a:r>
            <a:r>
              <a:rPr lang="en-US" altLang="en-US" sz="2600" b="1" dirty="0">
                <a:solidFill>
                  <a:srgbClr val="FF0066"/>
                </a:solidFill>
                <a:cs typeface="Arial" panose="020B0604020202020204" pitchFamily="34" charset="0"/>
              </a:rPr>
              <a:t>nonpolar residues</a:t>
            </a:r>
            <a:r>
              <a:rPr lang="en-US" altLang="en-US" sz="2600" dirty="0">
                <a:solidFill>
                  <a:srgbClr val="000000"/>
                </a:solidFill>
                <a:cs typeface="Arial" panose="020B0604020202020204" pitchFamily="34" charset="0"/>
              </a:rPr>
              <a:t> inside core </a:t>
            </a:r>
            <a:r>
              <a:rPr lang="en-US" altLang="en-US" sz="2600" dirty="0">
                <a:solidFill>
                  <a:srgbClr val="000000"/>
                </a:solidFill>
                <a:cs typeface="Arial" panose="020B0604020202020204" pitchFamily="34" charset="0"/>
                <a:sym typeface="Symbol" panose="05050102010706020507" pitchFamily="18" charset="2"/>
              </a:rPr>
              <a:t></a:t>
            </a:r>
            <a:r>
              <a:rPr lang="en-US" altLang="en-US" sz="2600" dirty="0">
                <a:solidFill>
                  <a:srgbClr val="000000"/>
                </a:solidFill>
                <a:cs typeface="Arial" panose="020B0604020202020204" pitchFamily="34" charset="0"/>
              </a:rPr>
              <a:t> very </a:t>
            </a:r>
            <a:r>
              <a:rPr lang="en-US" altLang="en-US" sz="2600" b="1" dirty="0">
                <a:solidFill>
                  <a:srgbClr val="FF0066"/>
                </a:solidFill>
                <a:cs typeface="Arial" panose="020B0604020202020204" pitchFamily="34" charset="0"/>
              </a:rPr>
              <a:t>stable</a:t>
            </a:r>
            <a:r>
              <a:rPr lang="en-US" altLang="en-US" sz="2600" dirty="0">
                <a:solidFill>
                  <a:srgbClr val="FF0066"/>
                </a:solidFill>
                <a:cs typeface="Arial" panose="020B0604020202020204" pitchFamily="34" charset="0"/>
              </a:rPr>
              <a:t> </a:t>
            </a:r>
            <a:r>
              <a:rPr lang="en-US" altLang="en-US" sz="2600" dirty="0">
                <a:solidFill>
                  <a:srgbClr val="000000"/>
                </a:solidFill>
                <a:cs typeface="Arial" panose="020B0604020202020204" pitchFamily="34" charset="0"/>
                <a:sym typeface="Symbol" panose="05050102010706020507" pitchFamily="18" charset="2"/>
              </a:rPr>
              <a:t></a:t>
            </a:r>
            <a:r>
              <a:rPr lang="en-US" altLang="en-US" sz="2600" dirty="0">
                <a:solidFill>
                  <a:srgbClr val="000000"/>
                </a:solidFill>
                <a:cs typeface="Arial" panose="020B0604020202020204" pitchFamily="34" charset="0"/>
              </a:rPr>
              <a:t> good for creating functional sites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4" descr="2-24i"/>
          <p:cNvPicPr>
            <a:picLocks noChangeAspect="1" noChangeArrowheads="1"/>
          </p:cNvPicPr>
          <p:nvPr/>
        </p:nvPicPr>
        <p:blipFill>
          <a:blip r:embed="rId3">
            <a:extLst>
              <a:ext uri="{28A0092B-C50C-407E-A947-70E740481C1C}">
                <a14:useLocalDpi xmlns:a14="http://schemas.microsoft.com/office/drawing/2010/main" val="0"/>
              </a:ext>
            </a:extLst>
          </a:blip>
          <a:srcRect l="26392" r="27142"/>
          <a:stretch>
            <a:fillRect/>
          </a:stretch>
        </p:blipFill>
        <p:spPr bwMode="auto">
          <a:xfrm>
            <a:off x="6118062" y="1225550"/>
            <a:ext cx="2160587"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5" name="Picture 5" descr="2-24h"/>
          <p:cNvPicPr>
            <a:picLocks noChangeAspect="1" noChangeArrowheads="1"/>
          </p:cNvPicPr>
          <p:nvPr/>
        </p:nvPicPr>
        <p:blipFill>
          <a:blip r:embed="rId4">
            <a:extLst>
              <a:ext uri="{28A0092B-C50C-407E-A947-70E740481C1C}">
                <a14:useLocalDpi xmlns:a14="http://schemas.microsoft.com/office/drawing/2010/main" val="0"/>
              </a:ext>
            </a:extLst>
          </a:blip>
          <a:srcRect l="7025" t="2455" r="5840" b="2921"/>
          <a:stretch>
            <a:fillRect/>
          </a:stretch>
        </p:blipFill>
        <p:spPr bwMode="auto">
          <a:xfrm>
            <a:off x="430049" y="701675"/>
            <a:ext cx="5003800"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6"/>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sym typeface="Symbol" panose="05050102010706020507" pitchFamily="18" charset="2"/>
              </a:rPr>
              <a:t></a:t>
            </a:r>
            <a:r>
              <a:rPr lang="en-US" altLang="en-US" b="1">
                <a:solidFill>
                  <a:srgbClr val="3333CC"/>
                </a:solidFill>
                <a:latin typeface="Arial" panose="020B0604020202020204" pitchFamily="34" charset="0"/>
                <a:cs typeface="Arial" panose="020B0604020202020204" pitchFamily="34" charset="0"/>
              </a:rPr>
              <a:t> motifs</a:t>
            </a:r>
          </a:p>
        </p:txBody>
      </p:sp>
      <p:sp>
        <p:nvSpPr>
          <p:cNvPr id="223237" name="Text Box 7"/>
          <p:cNvSpPr txBox="1">
            <a:spLocks noChangeArrowheads="1"/>
          </p:cNvSpPr>
          <p:nvPr/>
        </p:nvSpPr>
        <p:spPr bwMode="auto">
          <a:xfrm>
            <a:off x="1704812" y="5983288"/>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latin typeface="Arial" panose="020B0604020202020204" pitchFamily="34" charset="0"/>
                <a:cs typeface="Arial" panose="020B0604020202020204" pitchFamily="34" charset="0"/>
                <a:sym typeface="Symbol" panose="05050102010706020507" pitchFamily="18" charset="2"/>
              </a:rPr>
              <a:t> propeller</a:t>
            </a:r>
            <a:endParaRPr lang="en-US" altLang="en-US" sz="2400" b="1">
              <a:solidFill>
                <a:srgbClr val="000000"/>
              </a:solidFill>
              <a:latin typeface="Arial" panose="020B0604020202020204" pitchFamily="34" charset="0"/>
              <a:cs typeface="Arial" panose="020B0604020202020204" pitchFamily="34" charset="0"/>
            </a:endParaRPr>
          </a:p>
        </p:txBody>
      </p:sp>
      <p:sp>
        <p:nvSpPr>
          <p:cNvPr id="223238" name="Text Box 8"/>
          <p:cNvSpPr txBox="1">
            <a:spLocks noChangeArrowheads="1"/>
          </p:cNvSpPr>
          <p:nvPr/>
        </p:nvSpPr>
        <p:spPr bwMode="auto">
          <a:xfrm>
            <a:off x="6154574" y="5981700"/>
            <a:ext cx="2122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latin typeface="Arial" panose="020B0604020202020204" pitchFamily="34" charset="0"/>
                <a:cs typeface="Arial" panose="020B0604020202020204" pitchFamily="34" charset="0"/>
                <a:sym typeface="Symbol" panose="05050102010706020507" pitchFamily="18" charset="2"/>
              </a:rPr>
              <a:t> helix</a:t>
            </a:r>
            <a:endParaRPr lang="en-US" altLang="en-US" sz="2400" b="1">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14"/>
          <p:cNvPicPr>
            <a:picLocks noChangeAspect="1" noChangeArrowheads="1"/>
          </p:cNvPicPr>
          <p:nvPr/>
        </p:nvPicPr>
        <p:blipFill>
          <a:blip r:embed="rId3">
            <a:extLst>
              <a:ext uri="{28A0092B-C50C-407E-A947-70E740481C1C}">
                <a14:useLocalDpi xmlns:a14="http://schemas.microsoft.com/office/drawing/2010/main" val="0"/>
              </a:ext>
            </a:extLst>
          </a:blip>
          <a:srcRect l="36473" t="17520" r="43810" b="23492"/>
          <a:stretch>
            <a:fillRect/>
          </a:stretch>
        </p:blipFill>
        <p:spPr bwMode="auto">
          <a:xfrm>
            <a:off x="6032500" y="738188"/>
            <a:ext cx="2663825"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Mixed motifs</a:t>
            </a:r>
          </a:p>
        </p:txBody>
      </p:sp>
      <p:sp>
        <p:nvSpPr>
          <p:cNvPr id="225284" name="Text Box 5"/>
          <p:cNvSpPr txBox="1">
            <a:spLocks noChangeArrowheads="1"/>
          </p:cNvSpPr>
          <p:nvPr/>
        </p:nvSpPr>
        <p:spPr bwMode="auto">
          <a:xfrm>
            <a:off x="144463" y="914400"/>
            <a:ext cx="5697537" cy="55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800" b="1" dirty="0">
                <a:solidFill>
                  <a:srgbClr val="339933"/>
                </a:solidFill>
                <a:latin typeface="Arial" panose="020B0604020202020204" pitchFamily="34" charset="0"/>
                <a:cs typeface="Arial" panose="020B0604020202020204" pitchFamily="34" charset="0"/>
              </a:rPr>
              <a:t>The </a:t>
            </a:r>
            <a:r>
              <a:rPr lang="el-GR" altLang="en-US" sz="2800" b="1" dirty="0">
                <a:solidFill>
                  <a:srgbClr val="339933"/>
                </a:solidFill>
                <a:latin typeface="Arial" panose="020B0604020202020204" pitchFamily="34" charset="0"/>
                <a:cs typeface="Arial" panose="020B0604020202020204" pitchFamily="34" charset="0"/>
              </a:rPr>
              <a:t>β-α-β </a:t>
            </a:r>
            <a:r>
              <a:rPr lang="en-US" altLang="en-US" sz="2800" b="1" dirty="0">
                <a:solidFill>
                  <a:srgbClr val="339933"/>
                </a:solidFill>
                <a:latin typeface="Arial" panose="020B0604020202020204" pitchFamily="34" charset="0"/>
                <a:cs typeface="Arial" panose="020B0604020202020204" pitchFamily="34" charset="0"/>
              </a:rPr>
              <a:t>motif </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The </a:t>
            </a:r>
            <a:r>
              <a:rPr lang="en-US" altLang="en-US" sz="2600" b="1" dirty="0">
                <a:solidFill>
                  <a:srgbClr val="FF0066"/>
                </a:solidFill>
                <a:cs typeface="Arial" panose="020B0604020202020204" pitchFamily="34" charset="0"/>
              </a:rPr>
              <a:t>most common </a:t>
            </a:r>
            <a:r>
              <a:rPr lang="en-US" altLang="en-US" sz="2600" dirty="0">
                <a:solidFill>
                  <a:srgbClr val="000000"/>
                </a:solidFill>
                <a:cs typeface="Arial" panose="020B0604020202020204" pitchFamily="34" charset="0"/>
              </a:rPr>
              <a:t>mixed motif</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Allows formation of parallel β-sheets</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Allows </a:t>
            </a:r>
            <a:r>
              <a:rPr lang="en-US" altLang="en-US" sz="2600" b="1" dirty="0">
                <a:solidFill>
                  <a:srgbClr val="FF0066"/>
                </a:solidFill>
                <a:cs typeface="Arial" panose="020B0604020202020204" pitchFamily="34" charset="0"/>
              </a:rPr>
              <a:t>efficient packing </a:t>
            </a:r>
            <a:r>
              <a:rPr lang="en-US" altLang="en-US" sz="2600" dirty="0">
                <a:solidFill>
                  <a:srgbClr val="000000"/>
                </a:solidFill>
                <a:cs typeface="Arial" panose="020B0604020202020204" pitchFamily="34" charset="0"/>
              </a:rPr>
              <a:t>of </a:t>
            </a:r>
            <a:r>
              <a:rPr lang="en-US" altLang="en-US" sz="2600" b="1" dirty="0">
                <a:solidFill>
                  <a:srgbClr val="FF0066"/>
                </a:solidFill>
                <a:cs typeface="Arial" panose="020B0604020202020204" pitchFamily="34" charset="0"/>
              </a:rPr>
              <a:t>nonpolar residues </a:t>
            </a:r>
            <a:r>
              <a:rPr lang="en-US" altLang="en-US" sz="2600" dirty="0">
                <a:solidFill>
                  <a:srgbClr val="000000"/>
                </a:solidFill>
                <a:cs typeface="Arial" panose="020B0604020202020204" pitchFamily="34" charset="0"/>
              </a:rPr>
              <a:t>inside the core</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1</a:t>
            </a:r>
            <a:r>
              <a:rPr lang="en-US" altLang="en-US" sz="2600" baseline="30000" dirty="0">
                <a:solidFill>
                  <a:srgbClr val="000000"/>
                </a:solidFill>
                <a:cs typeface="Arial" panose="020B0604020202020204" pitchFamily="34" charset="0"/>
              </a:rPr>
              <a:t>st</a:t>
            </a:r>
            <a:r>
              <a:rPr lang="en-US" altLang="en-US" sz="2600" dirty="0">
                <a:solidFill>
                  <a:srgbClr val="000000"/>
                </a:solidFill>
                <a:cs typeface="Arial" panose="020B0604020202020204" pitchFamily="34" charset="0"/>
              </a:rPr>
              <a:t> loop often participates in </a:t>
            </a:r>
            <a:r>
              <a:rPr lang="en-US" altLang="en-US" sz="2600" b="1" dirty="0">
                <a:solidFill>
                  <a:srgbClr val="FF0066"/>
                </a:solidFill>
                <a:cs typeface="Arial" panose="020B0604020202020204" pitchFamily="34" charset="0"/>
              </a:rPr>
              <a:t>ligand binding</a:t>
            </a:r>
            <a:r>
              <a:rPr lang="en-US" altLang="en-US" sz="2600" dirty="0">
                <a:solidFill>
                  <a:srgbClr val="000000"/>
                </a:solidFill>
                <a:cs typeface="Arial" panose="020B0604020202020204" pitchFamily="34" charset="0"/>
              </a:rPr>
              <a:t> to protein binding sites </a:t>
            </a:r>
            <a:endParaRPr lang="en-US" altLang="en-US" sz="2600" dirty="0" smtClean="0">
              <a:solidFill>
                <a:srgbClr val="000000"/>
              </a:solidFill>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b="1" dirty="0" smtClean="0">
                <a:solidFill>
                  <a:srgbClr val="FF0066"/>
                </a:solidFill>
                <a:cs typeface="Arial" panose="020B0604020202020204" pitchFamily="34" charset="0"/>
              </a:rPr>
              <a:t>Binds nucleotides </a:t>
            </a:r>
            <a:r>
              <a:rPr lang="en-US" altLang="en-US" sz="2600" dirty="0" smtClean="0">
                <a:solidFill>
                  <a:srgbClr val="000000"/>
                </a:solidFill>
                <a:cs typeface="Arial" panose="020B0604020202020204" pitchFamily="34" charset="0"/>
              </a:rPr>
              <a:t>in the </a:t>
            </a:r>
            <a:r>
              <a:rPr lang="en-US" altLang="en-US" sz="2600" b="1" dirty="0" err="1" smtClean="0">
                <a:solidFill>
                  <a:srgbClr val="FF0066"/>
                </a:solidFill>
                <a:cs typeface="Arial" panose="020B0604020202020204" pitchFamily="34" charset="0"/>
              </a:rPr>
              <a:t>Rossmann</a:t>
            </a:r>
            <a:r>
              <a:rPr lang="en-US" altLang="en-US" sz="2600" dirty="0" smtClean="0">
                <a:solidFill>
                  <a:srgbClr val="FF0066"/>
                </a:solidFill>
                <a:cs typeface="Arial" panose="020B0604020202020204" pitchFamily="34" charset="0"/>
              </a:rPr>
              <a:t> </a:t>
            </a:r>
            <a:r>
              <a:rPr lang="en-US" altLang="en-US" sz="2600" dirty="0" smtClean="0">
                <a:solidFill>
                  <a:srgbClr val="000000"/>
                </a:solidFill>
                <a:cs typeface="Arial" panose="020B0604020202020204" pitchFamily="34" charset="0"/>
              </a:rPr>
              <a:t>&amp; </a:t>
            </a:r>
            <a:r>
              <a:rPr lang="en-US" altLang="en-US" sz="2600" b="1" dirty="0" smtClean="0">
                <a:solidFill>
                  <a:srgbClr val="FF0066"/>
                </a:solidFill>
                <a:cs typeface="Arial" panose="020B0604020202020204" pitchFamily="34" charset="0"/>
              </a:rPr>
              <a:t>P-loop </a:t>
            </a:r>
            <a:r>
              <a:rPr lang="en-US" altLang="en-US" sz="2600" dirty="0" smtClean="0">
                <a:solidFill>
                  <a:srgbClr val="000000"/>
                </a:solidFill>
                <a:cs typeface="Arial" panose="020B0604020202020204" pitchFamily="34" charset="0"/>
              </a:rPr>
              <a:t>folds (see next) </a:t>
            </a:r>
            <a:endParaRPr lang="en-US" altLang="en-US" sz="2600" dirty="0">
              <a:solidFill>
                <a:srgbClr val="0000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Complex folds</a:t>
            </a:r>
            <a:endParaRPr lang="en-US" altLang="en-US" b="1" dirty="0">
              <a:solidFill>
                <a:srgbClr val="3333CC"/>
              </a:solidFill>
              <a:latin typeface="Arial" panose="020B0604020202020204" pitchFamily="34" charset="0"/>
              <a:cs typeface="Arial" panose="020B0604020202020204" pitchFamily="34" charset="0"/>
            </a:endParaRPr>
          </a:p>
        </p:txBody>
      </p:sp>
      <p:sp>
        <p:nvSpPr>
          <p:cNvPr id="169987" name="Text Box 5"/>
          <p:cNvSpPr txBox="1">
            <a:spLocks noChangeArrowheads="1"/>
          </p:cNvSpPr>
          <p:nvPr/>
        </p:nvSpPr>
        <p:spPr bwMode="auto">
          <a:xfrm>
            <a:off x="144463" y="914400"/>
            <a:ext cx="8999537"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Formed from </a:t>
            </a:r>
            <a:r>
              <a:rPr lang="en-US" altLang="en-US" sz="2600" b="1" dirty="0" smtClean="0">
                <a:solidFill>
                  <a:srgbClr val="FF0066"/>
                </a:solidFill>
                <a:latin typeface="Arial" panose="020B0604020202020204" pitchFamily="34" charset="0"/>
                <a:cs typeface="Arial" panose="020B0604020202020204" pitchFamily="34" charset="0"/>
              </a:rPr>
              <a:t>combinations of simple folds/motifs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Their distribution in proteins exhibits a ‘</a:t>
            </a:r>
            <a:r>
              <a:rPr lang="en-US" altLang="en-US" sz="2600" b="1" dirty="0" smtClean="0">
                <a:solidFill>
                  <a:srgbClr val="FF0066"/>
                </a:solidFill>
                <a:latin typeface="Arial" panose="020B0604020202020204" pitchFamily="34" charset="0"/>
                <a:cs typeface="Arial" panose="020B0604020202020204" pitchFamily="34" charset="0"/>
              </a:rPr>
              <a:t>power-law</a:t>
            </a:r>
            <a:r>
              <a:rPr lang="en-US" altLang="en-US" sz="2600" b="1" dirty="0" smtClean="0">
                <a:solidFill>
                  <a:srgbClr val="339933"/>
                </a:solidFill>
                <a:latin typeface="Arial" panose="020B0604020202020204" pitchFamily="34" charset="0"/>
                <a:cs typeface="Arial" panose="020B0604020202020204" pitchFamily="34" charset="0"/>
              </a:rPr>
              <a:t>’:</a:t>
            </a:r>
          </a:p>
          <a:p>
            <a:pPr lvl="1" algn="l" rtl="0" eaLnBrk="1" hangingPunct="1">
              <a:spcBef>
                <a:spcPct val="50000"/>
              </a:spcBef>
              <a:buFont typeface="Wingdings" panose="05000000000000000000" pitchFamily="2" charset="2"/>
              <a:buChar char="Ø"/>
            </a:pPr>
            <a:r>
              <a:rPr lang="en-US" altLang="en-US" sz="2400" dirty="0" smtClean="0">
                <a:solidFill>
                  <a:srgbClr val="000000"/>
                </a:solidFill>
                <a:latin typeface="Arial" panose="020B0604020202020204" pitchFamily="34" charset="0"/>
                <a:cs typeface="Arial" panose="020B0604020202020204" pitchFamily="34" charset="0"/>
              </a:rPr>
              <a:t>Most </a:t>
            </a:r>
            <a:r>
              <a:rPr lang="en-US" altLang="en-US" sz="2400" dirty="0">
                <a:solidFill>
                  <a:srgbClr val="000000"/>
                </a:solidFill>
                <a:latin typeface="Arial" panose="020B0604020202020204" pitchFamily="34" charset="0"/>
                <a:cs typeface="Arial" panose="020B0604020202020204" pitchFamily="34" charset="0"/>
              </a:rPr>
              <a:t>folds appear in a small set of </a:t>
            </a:r>
            <a:r>
              <a:rPr lang="en-US" altLang="en-US" sz="2400" dirty="0" smtClean="0">
                <a:solidFill>
                  <a:srgbClr val="000000"/>
                </a:solidFill>
                <a:latin typeface="Arial" panose="020B0604020202020204" pitchFamily="34" charset="0"/>
                <a:cs typeface="Arial" panose="020B0604020202020204" pitchFamily="34" charset="0"/>
              </a:rPr>
              <a:t>proteins</a:t>
            </a:r>
          </a:p>
          <a:p>
            <a:pPr lvl="1" algn="l" rtl="0" eaLnBrk="1" hangingPunct="1">
              <a:spcBef>
                <a:spcPct val="50000"/>
              </a:spcBef>
              <a:buFont typeface="Wingdings" panose="05000000000000000000" pitchFamily="2" charset="2"/>
              <a:buChar char="Ø"/>
            </a:pPr>
            <a:r>
              <a:rPr lang="en-US" altLang="en-US" sz="2400" dirty="0" smtClean="0">
                <a:solidFill>
                  <a:srgbClr val="000000"/>
                </a:solidFill>
                <a:latin typeface="Arial" panose="020B0604020202020204" pitchFamily="34" charset="0"/>
                <a:cs typeface="Arial" panose="020B0604020202020204" pitchFamily="34" charset="0"/>
              </a:rPr>
              <a:t>A </a:t>
            </a:r>
            <a:r>
              <a:rPr lang="en-US" altLang="en-US" sz="2400" dirty="0">
                <a:solidFill>
                  <a:srgbClr val="000000"/>
                </a:solidFill>
                <a:latin typeface="Arial" panose="020B0604020202020204" pitchFamily="34" charset="0"/>
                <a:cs typeface="Arial" panose="020B0604020202020204" pitchFamily="34" charset="0"/>
              </a:rPr>
              <a:t>few folds </a:t>
            </a:r>
            <a:r>
              <a:rPr lang="en-US" altLang="en-US" sz="2400" dirty="0" smtClean="0">
                <a:solidFill>
                  <a:srgbClr val="000000"/>
                </a:solidFill>
                <a:latin typeface="Arial" panose="020B0604020202020204" pitchFamily="34" charset="0"/>
                <a:cs typeface="Arial" panose="020B0604020202020204" pitchFamily="34" charset="0"/>
              </a:rPr>
              <a:t>(‘</a:t>
            </a:r>
            <a:r>
              <a:rPr lang="en-US" altLang="en-US" sz="2400" b="1" dirty="0" err="1" smtClean="0">
                <a:solidFill>
                  <a:srgbClr val="FF0066"/>
                </a:solidFill>
                <a:latin typeface="Arial" panose="020B0604020202020204" pitchFamily="34" charset="0"/>
                <a:cs typeface="Arial" panose="020B0604020202020204" pitchFamily="34" charset="0"/>
              </a:rPr>
              <a:t>superfolds</a:t>
            </a:r>
            <a:r>
              <a:rPr lang="en-US" altLang="en-US" sz="2400" dirty="0" smtClean="0">
                <a:solidFill>
                  <a:srgbClr val="000000"/>
                </a:solidFill>
                <a:latin typeface="Arial" panose="020B0604020202020204" pitchFamily="34" charset="0"/>
                <a:cs typeface="Arial" panose="020B0604020202020204" pitchFamily="34" charset="0"/>
              </a:rPr>
              <a:t>’) appear </a:t>
            </a:r>
            <a:r>
              <a:rPr lang="en-US" altLang="en-US" sz="2400" dirty="0">
                <a:solidFill>
                  <a:srgbClr val="000000"/>
                </a:solidFill>
                <a:latin typeface="Arial" panose="020B0604020202020204" pitchFamily="34" charset="0"/>
                <a:cs typeface="Arial" panose="020B0604020202020204" pitchFamily="34" charset="0"/>
              </a:rPr>
              <a:t>in numerous </a:t>
            </a:r>
            <a:r>
              <a:rPr lang="en-US" altLang="en-US" sz="2400" dirty="0" smtClean="0">
                <a:solidFill>
                  <a:srgbClr val="000000"/>
                </a:solidFill>
                <a:latin typeface="Arial" panose="020B0604020202020204" pitchFamily="34" charset="0"/>
                <a:cs typeface="Arial" panose="020B0604020202020204" pitchFamily="34" charset="0"/>
              </a:rPr>
              <a:t>proteins </a:t>
            </a:r>
            <a:r>
              <a:rPr lang="en-US" altLang="en-US" sz="2000" dirty="0" smtClean="0">
                <a:solidFill>
                  <a:srgbClr val="000000"/>
                </a:solidFill>
                <a:latin typeface="Arial" panose="020B0604020202020204" pitchFamily="34" charset="0"/>
                <a:cs typeface="Arial" panose="020B0604020202020204" pitchFamily="34" charset="0"/>
              </a:rPr>
              <a:t>(commonest 10 - in more than ⅓ of the proteins)</a:t>
            </a:r>
            <a:endParaRPr lang="en-US" altLang="en-US" sz="2000"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37433" b="19710"/>
          <a:stretch/>
        </p:blipFill>
        <p:spPr>
          <a:xfrm>
            <a:off x="4498574" y="3406209"/>
            <a:ext cx="3942788" cy="2364172"/>
          </a:xfrm>
          <a:prstGeom prst="rect">
            <a:avLst/>
          </a:prstGeom>
        </p:spPr>
      </p:pic>
      <p:grpSp>
        <p:nvGrpSpPr>
          <p:cNvPr id="5" name="Group 4"/>
          <p:cNvGrpSpPr/>
          <p:nvPr/>
        </p:nvGrpSpPr>
        <p:grpSpPr>
          <a:xfrm>
            <a:off x="800100" y="3459959"/>
            <a:ext cx="3743093" cy="2256027"/>
            <a:chOff x="800100" y="3787241"/>
            <a:chExt cx="3743093" cy="1928745"/>
          </a:xfrm>
        </p:grpSpPr>
        <p:pic>
          <p:nvPicPr>
            <p:cNvPr id="7" name="Picture 6"/>
            <p:cNvPicPr>
              <a:picLocks noChangeAspect="1"/>
            </p:cNvPicPr>
            <p:nvPr/>
          </p:nvPicPr>
          <p:blipFill rotWithShape="1">
            <a:blip r:embed="rId3"/>
            <a:srcRect b="64871"/>
            <a:stretch/>
          </p:blipFill>
          <p:spPr>
            <a:xfrm>
              <a:off x="820621" y="3787241"/>
              <a:ext cx="3722572" cy="1656732"/>
            </a:xfrm>
            <a:prstGeom prst="rect">
              <a:avLst/>
            </a:prstGeom>
          </p:spPr>
        </p:pic>
        <p:pic>
          <p:nvPicPr>
            <p:cNvPr id="8" name="Picture 7"/>
            <p:cNvPicPr>
              <a:picLocks noChangeAspect="1"/>
            </p:cNvPicPr>
            <p:nvPr/>
          </p:nvPicPr>
          <p:blipFill rotWithShape="1">
            <a:blip r:embed="rId3"/>
            <a:srcRect t="76143" b="20631"/>
            <a:stretch/>
          </p:blipFill>
          <p:spPr>
            <a:xfrm>
              <a:off x="800100" y="5563850"/>
              <a:ext cx="3722572" cy="152136"/>
            </a:xfrm>
            <a:prstGeom prst="rect">
              <a:avLst/>
            </a:prstGeom>
          </p:spPr>
        </p:pic>
      </p:grpSp>
      <p:pic>
        <p:nvPicPr>
          <p:cNvPr id="9" name="Picture 8"/>
          <p:cNvPicPr>
            <a:picLocks noChangeAspect="1"/>
          </p:cNvPicPr>
          <p:nvPr/>
        </p:nvPicPr>
        <p:blipFill rotWithShape="1">
          <a:blip r:embed="rId3"/>
          <a:srcRect t="81212"/>
          <a:stretch/>
        </p:blipFill>
        <p:spPr>
          <a:xfrm>
            <a:off x="2860741" y="5772887"/>
            <a:ext cx="3495542" cy="785558"/>
          </a:xfrm>
          <a:prstGeom prst="rect">
            <a:avLst/>
          </a:prstGeom>
        </p:spPr>
      </p:pic>
      <p:sp>
        <p:nvSpPr>
          <p:cNvPr id="6" name="Rectangle 5"/>
          <p:cNvSpPr/>
          <p:nvPr/>
        </p:nvSpPr>
        <p:spPr>
          <a:xfrm>
            <a:off x="6612617" y="6404557"/>
            <a:ext cx="2318658" cy="307777"/>
          </a:xfrm>
          <a:prstGeom prst="rect">
            <a:avLst/>
          </a:prstGeom>
        </p:spPr>
        <p:txBody>
          <a:bodyPr wrap="square">
            <a:spAutoFit/>
          </a:bodyPr>
          <a:lstStyle/>
          <a:p>
            <a:pPr algn="ctr"/>
            <a:r>
              <a:rPr lang="nl-NL" sz="1400" i="1" dirty="0" smtClean="0">
                <a:solidFill>
                  <a:srgbClr val="000000"/>
                </a:solidFill>
                <a:latin typeface="AdvPS6ECA"/>
                <a:cs typeface="Times New Roman (Hebrew)"/>
              </a:rPr>
              <a:t>JMB</a:t>
            </a:r>
            <a:r>
              <a:rPr lang="nl-NL" sz="1400" dirty="0" smtClean="0">
                <a:solidFill>
                  <a:srgbClr val="000000"/>
                </a:solidFill>
                <a:latin typeface="AdvPS6ECA"/>
                <a:cs typeface="Times New Roman (Hebrew)"/>
              </a:rPr>
              <a:t> </a:t>
            </a:r>
            <a:r>
              <a:rPr lang="nl-NL" sz="1400" dirty="0">
                <a:solidFill>
                  <a:srgbClr val="000000"/>
                </a:solidFill>
                <a:latin typeface="AdvPS6EC0"/>
                <a:cs typeface="Times New Roman (Hebrew)"/>
              </a:rPr>
              <a:t>(2001) </a:t>
            </a:r>
            <a:r>
              <a:rPr lang="nl-NL" sz="1400" dirty="0">
                <a:solidFill>
                  <a:srgbClr val="000000"/>
                </a:solidFill>
                <a:latin typeface="AdvPS6EC5"/>
                <a:cs typeface="Times New Roman (Hebrew)"/>
              </a:rPr>
              <a:t>313</a:t>
            </a:r>
            <a:r>
              <a:rPr lang="nl-NL" sz="1400" dirty="0">
                <a:solidFill>
                  <a:srgbClr val="000000"/>
                </a:solidFill>
                <a:latin typeface="AdvPS6EC0"/>
                <a:cs typeface="Times New Roman (Hebrew)"/>
              </a:rPr>
              <a:t>, 673–681</a:t>
            </a:r>
            <a:r>
              <a:rPr lang="nl-NL" sz="1400" dirty="0">
                <a:solidFill>
                  <a:srgbClr val="000000"/>
                </a:solidFill>
                <a:cs typeface="Times New Roman (Hebrew)"/>
              </a:rPr>
              <a:t> </a:t>
            </a:r>
            <a:endParaRPr lang="en-US" sz="1400" dirty="0">
              <a:solidFill>
                <a:srgbClr val="000000"/>
              </a:solidFill>
              <a:cs typeface="Times New Roman (Hebrew)"/>
            </a:endParaRPr>
          </a:p>
        </p:txBody>
      </p:sp>
    </p:spTree>
    <p:extLst>
      <p:ext uri="{BB962C8B-B14F-4D97-AF65-F5344CB8AC3E}">
        <p14:creationId xmlns:p14="http://schemas.microsoft.com/office/powerpoint/2010/main" val="20050256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pic>
        <p:nvPicPr>
          <p:cNvPr id="3" name="Picture 2"/>
          <p:cNvPicPr>
            <a:picLocks noChangeAspect="1"/>
          </p:cNvPicPr>
          <p:nvPr/>
        </p:nvPicPr>
        <p:blipFill>
          <a:blip r:embed="rId3"/>
          <a:stretch>
            <a:fillRect/>
          </a:stretch>
        </p:blipFill>
        <p:spPr>
          <a:xfrm>
            <a:off x="1205684" y="2156752"/>
            <a:ext cx="6877094" cy="4380871"/>
          </a:xfrm>
          <a:prstGeom prst="rect">
            <a:avLst/>
          </a:prstGeom>
        </p:spPr>
      </p:pic>
      <p:sp>
        <p:nvSpPr>
          <p:cNvPr id="7" name="Text Box 5"/>
          <p:cNvSpPr txBox="1">
            <a:spLocks noChangeArrowheads="1"/>
          </p:cNvSpPr>
          <p:nvPr/>
        </p:nvSpPr>
        <p:spPr bwMode="auto">
          <a:xfrm>
            <a:off x="144463" y="914400"/>
            <a:ext cx="8999537"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smtClean="0">
                <a:solidFill>
                  <a:srgbClr val="FF0066"/>
                </a:solidFill>
                <a:latin typeface="Arial" panose="020B0604020202020204" pitchFamily="34" charset="0"/>
                <a:cs typeface="Arial" panose="020B0604020202020204" pitchFamily="34" charset="0"/>
              </a:rPr>
              <a:t>Highly </a:t>
            </a:r>
            <a:r>
              <a:rPr lang="en-US" altLang="en-US" sz="2600" b="1" dirty="0">
                <a:solidFill>
                  <a:srgbClr val="FF0066"/>
                </a:solidFill>
                <a:latin typeface="Arial" panose="020B0604020202020204" pitchFamily="34" charset="0"/>
                <a:cs typeface="Arial" panose="020B0604020202020204" pitchFamily="34" charset="0"/>
              </a:rPr>
              <a:t>common complex folds </a:t>
            </a:r>
            <a:r>
              <a:rPr lang="en-US" altLang="en-US" sz="2600" b="1" dirty="0">
                <a:solidFill>
                  <a:srgbClr val="339933"/>
                </a:solidFill>
                <a:latin typeface="Arial" panose="020B0604020202020204" pitchFamily="34" charset="0"/>
                <a:cs typeface="Arial" panose="020B0604020202020204" pitchFamily="34" charset="0"/>
              </a:rPr>
              <a:t>in proteins</a:t>
            </a:r>
          </a:p>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rPr>
              <a:t>M</a:t>
            </a:r>
            <a:r>
              <a:rPr lang="en-US" altLang="en-US" sz="2400" b="1" dirty="0" smtClean="0">
                <a:solidFill>
                  <a:srgbClr val="339933"/>
                </a:solidFill>
                <a:latin typeface="Arial" panose="020B0604020202020204" pitchFamily="34" charset="0"/>
                <a:cs typeface="Arial" panose="020B0604020202020204" pitchFamily="34" charset="0"/>
              </a:rPr>
              <a:t>ay </a:t>
            </a:r>
            <a:r>
              <a:rPr lang="en-US" altLang="en-US" sz="2400" b="1" dirty="0">
                <a:solidFill>
                  <a:srgbClr val="339933"/>
                </a:solidFill>
                <a:latin typeface="Arial" panose="020B0604020202020204" pitchFamily="34" charset="0"/>
                <a:cs typeface="Arial" panose="020B0604020202020204" pitchFamily="34" charset="0"/>
              </a:rPr>
              <a:t>appear in proteins that have </a:t>
            </a:r>
            <a:r>
              <a:rPr lang="en-US" altLang="en-US" sz="2400" b="1" dirty="0">
                <a:solidFill>
                  <a:srgbClr val="FF0066"/>
                </a:solidFill>
                <a:latin typeface="Arial" panose="020B0604020202020204" pitchFamily="34" charset="0"/>
                <a:cs typeface="Arial" panose="020B0604020202020204" pitchFamily="34" charset="0"/>
              </a:rPr>
              <a:t>very little sequence similarity </a:t>
            </a:r>
            <a:r>
              <a:rPr lang="en-US" altLang="en-US" sz="2000" b="1" dirty="0">
                <a:solidFill>
                  <a:srgbClr val="339933"/>
                </a:solidFill>
                <a:latin typeface="Arial" panose="020B0604020202020204" pitchFamily="34" charset="0"/>
                <a:cs typeface="Arial" panose="020B0604020202020204" pitchFamily="34" charset="0"/>
              </a:rPr>
              <a:t>(</a:t>
            </a:r>
            <a:r>
              <a:rPr lang="en-US" altLang="en-US" sz="2000" b="1" i="1" dirty="0">
                <a:solidFill>
                  <a:srgbClr val="0066FF"/>
                </a:solidFill>
                <a:latin typeface="Arial" panose="020B0604020202020204" pitchFamily="34" charset="0"/>
                <a:cs typeface="Arial" panose="020B0604020202020204" pitchFamily="34" charset="0"/>
              </a:rPr>
              <a:t>structure is more conserved than sequence</a:t>
            </a:r>
            <a:r>
              <a:rPr lang="en-US" altLang="en-US" sz="2000" b="1" dirty="0">
                <a:solidFill>
                  <a:srgbClr val="339933"/>
                </a:solidFill>
                <a:latin typeface="Arial" panose="020B0604020202020204" pitchFamily="34" charset="0"/>
                <a:cs typeface="Arial" panose="020B0604020202020204" pitchFamily="34" charset="0"/>
              </a:rPr>
              <a:t>)</a:t>
            </a:r>
            <a:endParaRPr lang="en-US" altLang="en-US" sz="2400" b="1" dirty="0">
              <a:solidFill>
                <a:srgbClr val="3399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649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227331" name="Text Box 5"/>
          <p:cNvSpPr txBox="1">
            <a:spLocks noChangeArrowheads="1"/>
          </p:cNvSpPr>
          <p:nvPr/>
        </p:nvSpPr>
        <p:spPr bwMode="auto">
          <a:xfrm>
            <a:off x="144463" y="914400"/>
            <a:ext cx="8999537"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Examples</a:t>
            </a:r>
            <a:r>
              <a:rPr lang="en-US" altLang="en-US" sz="2600" b="1" dirty="0">
                <a:solidFill>
                  <a:srgbClr val="339933"/>
                </a:solidFill>
                <a:latin typeface="Arial" panose="020B0604020202020204" pitchFamily="34" charset="0"/>
                <a:cs typeface="Arial" panose="020B0604020202020204" pitchFamily="34" charset="0"/>
              </a:rPr>
              <a:t>:</a:t>
            </a:r>
          </a:p>
          <a:p>
            <a:pPr algn="l" rtl="0" eaLnBrk="1" hangingPunct="1">
              <a:spcBef>
                <a:spcPct val="50000"/>
              </a:spcBef>
              <a:buFont typeface="Wingdings" panose="05000000000000000000" pitchFamily="2" charset="2"/>
              <a:buChar char="Ø"/>
            </a:pPr>
            <a:r>
              <a:rPr lang="en-US" altLang="en-US" sz="2400" dirty="0">
                <a:solidFill>
                  <a:srgbClr val="000000"/>
                </a:solidFill>
                <a:latin typeface="Arial" panose="020B0604020202020204" pitchFamily="34" charset="0"/>
                <a:cs typeface="Arial" panose="020B0604020202020204" pitchFamily="34" charset="0"/>
              </a:rPr>
              <a:t>The Immunoglobulin (Ig) fold – based on the </a:t>
            </a:r>
            <a:r>
              <a:rPr lang="el-GR" altLang="en-US" sz="2400" dirty="0">
                <a:solidFill>
                  <a:srgbClr val="000000"/>
                </a:solidFill>
                <a:latin typeface="Arial" panose="020B0604020202020204" pitchFamily="34" charset="0"/>
                <a:cs typeface="Arial" panose="020B0604020202020204" pitchFamily="34" charset="0"/>
              </a:rPr>
              <a:t>β</a:t>
            </a:r>
            <a:r>
              <a:rPr lang="en-US" altLang="en-US" sz="2400" dirty="0">
                <a:solidFill>
                  <a:srgbClr val="000000"/>
                </a:solidFill>
                <a:latin typeface="Arial" panose="020B0604020202020204" pitchFamily="34" charset="0"/>
                <a:cs typeface="Arial" panose="020B0604020202020204" pitchFamily="34" charset="0"/>
              </a:rPr>
              <a:t>-sandwich motif</a:t>
            </a:r>
          </a:p>
          <a:p>
            <a:pPr algn="l" rtl="0" eaLnBrk="1" hangingPunct="1">
              <a:spcBef>
                <a:spcPct val="50000"/>
              </a:spcBef>
              <a:buFont typeface="Wingdings" panose="05000000000000000000" pitchFamily="2" charset="2"/>
              <a:buChar char="Ø"/>
            </a:pPr>
            <a:r>
              <a:rPr lang="en-US" altLang="en-US" sz="2400" dirty="0">
                <a:solidFill>
                  <a:srgbClr val="000000"/>
                </a:solidFill>
                <a:latin typeface="Arial" panose="020B0604020202020204" pitchFamily="34" charset="0"/>
                <a:cs typeface="Arial" panose="020B0604020202020204" pitchFamily="34" charset="0"/>
              </a:rPr>
              <a:t>The </a:t>
            </a:r>
            <a:r>
              <a:rPr lang="en-US" altLang="en-US" sz="2400" dirty="0" err="1">
                <a:solidFill>
                  <a:srgbClr val="000000"/>
                </a:solidFill>
                <a:latin typeface="Arial" panose="020B0604020202020204" pitchFamily="34" charset="0"/>
                <a:cs typeface="Arial" panose="020B0604020202020204" pitchFamily="34" charset="0"/>
              </a:rPr>
              <a:t>Rossmann</a:t>
            </a:r>
            <a:r>
              <a:rPr lang="en-US" altLang="en-US" sz="2400" dirty="0">
                <a:solidFill>
                  <a:srgbClr val="000000"/>
                </a:solidFill>
                <a:latin typeface="Arial" panose="020B0604020202020204" pitchFamily="34" charset="0"/>
                <a:cs typeface="Arial" panose="020B0604020202020204" pitchFamily="34" charset="0"/>
              </a:rPr>
              <a:t> fold</a:t>
            </a:r>
          </a:p>
          <a:p>
            <a:pPr algn="l" rtl="0" eaLnBrk="1" hangingPunct="1">
              <a:spcBef>
                <a:spcPct val="50000"/>
              </a:spcBef>
              <a:buFont typeface="Wingdings" panose="05000000000000000000" pitchFamily="2" charset="2"/>
              <a:buChar char="Ø"/>
            </a:pPr>
            <a:r>
              <a:rPr lang="en-US" altLang="en-US" sz="2400" dirty="0">
                <a:solidFill>
                  <a:srgbClr val="000000"/>
                </a:solidFill>
                <a:latin typeface="Arial" panose="020B0604020202020204" pitchFamily="34" charset="0"/>
                <a:cs typeface="Arial" panose="020B0604020202020204" pitchFamily="34" charset="0"/>
              </a:rPr>
              <a:t>The P-loop fold</a:t>
            </a:r>
          </a:p>
          <a:p>
            <a:pPr algn="l" rtl="0" eaLnBrk="1" hangingPunct="1">
              <a:spcBef>
                <a:spcPct val="50000"/>
              </a:spcBef>
              <a:buFont typeface="Wingdings" panose="05000000000000000000" pitchFamily="2" charset="2"/>
              <a:buChar char="Ø"/>
            </a:pPr>
            <a:r>
              <a:rPr lang="en-US" altLang="en-US" sz="2400" dirty="0">
                <a:solidFill>
                  <a:srgbClr val="000000"/>
                </a:solidFill>
                <a:latin typeface="Arial" panose="020B0604020202020204" pitchFamily="34" charset="0"/>
                <a:cs typeface="Arial" panose="020B0604020202020204" pitchFamily="34" charset="0"/>
              </a:rPr>
              <a:t>The TIM barrel </a:t>
            </a:r>
            <a:r>
              <a:rPr lang="en-US" altLang="en-US" sz="2400" dirty="0" smtClean="0">
                <a:solidFill>
                  <a:srgbClr val="000000"/>
                </a:solidFill>
                <a:latin typeface="Arial" panose="020B0604020202020204" pitchFamily="34" charset="0"/>
                <a:cs typeface="Arial" panose="020B0604020202020204" pitchFamily="34" charset="0"/>
              </a:rPr>
              <a:t>fold</a:t>
            </a:r>
            <a:endParaRPr lang="en-US" altLang="en-US" sz="2400" dirty="0">
              <a:solidFill>
                <a:srgbClr val="000000"/>
              </a:solidFill>
              <a:latin typeface="Arial" panose="020B0604020202020204" pitchFamily="34" charset="0"/>
              <a:cs typeface="Arial" panose="020B0604020202020204" pitchFamily="34" charset="0"/>
            </a:endParaRPr>
          </a:p>
        </p:txBody>
      </p:sp>
      <p:sp>
        <p:nvSpPr>
          <p:cNvPr id="227332" name="Text Box 5"/>
          <p:cNvSpPr txBox="1">
            <a:spLocks noChangeArrowheads="1"/>
          </p:cNvSpPr>
          <p:nvPr/>
        </p:nvSpPr>
        <p:spPr bwMode="auto">
          <a:xfrm>
            <a:off x="3876675" y="2982414"/>
            <a:ext cx="3817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Based on the </a:t>
            </a:r>
            <a:r>
              <a:rPr lang="el-GR" altLang="en-US" sz="2400">
                <a:solidFill>
                  <a:srgbClr val="000000"/>
                </a:solidFill>
                <a:latin typeface="Arial" panose="020B0604020202020204" pitchFamily="34" charset="0"/>
                <a:cs typeface="Arial" panose="020B0604020202020204" pitchFamily="34" charset="0"/>
              </a:rPr>
              <a:t>β-α-β </a:t>
            </a:r>
            <a:r>
              <a:rPr lang="en-US" altLang="en-US" sz="2400">
                <a:solidFill>
                  <a:srgbClr val="000000"/>
                </a:solidFill>
                <a:latin typeface="Arial" panose="020B0604020202020204" pitchFamily="34" charset="0"/>
                <a:cs typeface="Arial" panose="020B0604020202020204" pitchFamily="34" charset="0"/>
              </a:rPr>
              <a:t>motif </a:t>
            </a:r>
          </a:p>
        </p:txBody>
      </p:sp>
      <p:sp>
        <p:nvSpPr>
          <p:cNvPr id="2" name="Right Brace 1"/>
          <p:cNvSpPr/>
          <p:nvPr/>
        </p:nvSpPr>
        <p:spPr>
          <a:xfrm>
            <a:off x="3548063" y="2641101"/>
            <a:ext cx="287337" cy="114617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rtl="1" eaLnBrk="1" hangingPunct="1">
              <a:defRPr/>
            </a:pPr>
            <a:endParaRPr lang="en-US">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9" name="Group 4"/>
          <p:cNvGrpSpPr>
            <a:grpSpLocks/>
          </p:cNvGrpSpPr>
          <p:nvPr/>
        </p:nvGrpSpPr>
        <p:grpSpPr bwMode="auto">
          <a:xfrm>
            <a:off x="1611586" y="2141483"/>
            <a:ext cx="6427788" cy="4346575"/>
            <a:chOff x="1421760" y="2280479"/>
            <a:chExt cx="6428096" cy="4345741"/>
          </a:xfrm>
        </p:grpSpPr>
        <p:pic>
          <p:nvPicPr>
            <p:cNvPr id="229381" name="Picture 2"/>
            <p:cNvPicPr>
              <a:picLocks noChangeAspect="1"/>
            </p:cNvPicPr>
            <p:nvPr/>
          </p:nvPicPr>
          <p:blipFill>
            <a:blip r:embed="rId3">
              <a:extLst>
                <a:ext uri="{28A0092B-C50C-407E-A947-70E740481C1C}">
                  <a14:useLocalDpi xmlns:a14="http://schemas.microsoft.com/office/drawing/2010/main" val="0"/>
                </a:ext>
              </a:extLst>
            </a:blip>
            <a:srcRect l="20946" t="23274" r="29649" b="17584"/>
            <a:stretch>
              <a:fillRect/>
            </a:stretch>
          </p:blipFill>
          <p:spPr bwMode="auto">
            <a:xfrm>
              <a:off x="1421760" y="2299879"/>
              <a:ext cx="6428096" cy="432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8128" y="2299525"/>
              <a:ext cx="260362" cy="29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58" name="Rectangle 57"/>
            <p:cNvSpPr/>
            <p:nvPr/>
          </p:nvSpPr>
          <p:spPr>
            <a:xfrm>
              <a:off x="4614376" y="2280479"/>
              <a:ext cx="258774" cy="29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grpSp>
      <p:sp>
        <p:nvSpPr>
          <p:cNvPr id="229380"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8" name="Text Box 5"/>
          <p:cNvSpPr txBox="1">
            <a:spLocks noChangeArrowheads="1"/>
          </p:cNvSpPr>
          <p:nvPr/>
        </p:nvSpPr>
        <p:spPr bwMode="auto">
          <a:xfrm>
            <a:off x="144463" y="914400"/>
            <a:ext cx="8890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immunoglobulin (Ig) fold</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Found in </a:t>
            </a:r>
            <a:r>
              <a:rPr lang="en-US" altLang="en-US" sz="2600" b="1" dirty="0">
                <a:solidFill>
                  <a:srgbClr val="FF0066"/>
                </a:solidFill>
                <a:cs typeface="Arial" panose="020B0604020202020204" pitchFamily="34" charset="0"/>
              </a:rPr>
              <a:t>immune system molecules (Ab, TCR, MHC)</a:t>
            </a:r>
            <a:r>
              <a:rPr lang="en-US" altLang="en-US" sz="2600" dirty="0">
                <a:solidFill>
                  <a:srgbClr val="000000"/>
                </a:solidFill>
                <a:cs typeface="Arial" panose="020B0604020202020204" pitchFamily="34" charset="0"/>
              </a:rPr>
              <a:t> and other recognition molecules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grpSp>
        <p:nvGrpSpPr>
          <p:cNvPr id="8" name="Group 4"/>
          <p:cNvGrpSpPr>
            <a:grpSpLocks/>
          </p:cNvGrpSpPr>
          <p:nvPr/>
        </p:nvGrpSpPr>
        <p:grpSpPr bwMode="auto">
          <a:xfrm>
            <a:off x="1611587" y="2141483"/>
            <a:ext cx="6427788" cy="4346575"/>
            <a:chOff x="1421760" y="2280479"/>
            <a:chExt cx="6428096" cy="4345741"/>
          </a:xfrm>
        </p:grpSpPr>
        <p:pic>
          <p:nvPicPr>
            <p:cNvPr id="9" name="Picture 2"/>
            <p:cNvPicPr>
              <a:picLocks noChangeAspect="1"/>
            </p:cNvPicPr>
            <p:nvPr/>
          </p:nvPicPr>
          <p:blipFill>
            <a:blip r:embed="rId3">
              <a:extLst>
                <a:ext uri="{28A0092B-C50C-407E-A947-70E740481C1C}">
                  <a14:useLocalDpi xmlns:a14="http://schemas.microsoft.com/office/drawing/2010/main" val="0"/>
                </a:ext>
              </a:extLst>
            </a:blip>
            <a:srcRect l="20946" t="23274" r="29649" b="17584"/>
            <a:stretch>
              <a:fillRect/>
            </a:stretch>
          </p:blipFill>
          <p:spPr bwMode="auto">
            <a:xfrm>
              <a:off x="1421760" y="2299879"/>
              <a:ext cx="6428096" cy="432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528128" y="2299525"/>
              <a:ext cx="260362" cy="29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11" name="Rectangle 10"/>
            <p:cNvSpPr/>
            <p:nvPr/>
          </p:nvSpPr>
          <p:spPr>
            <a:xfrm>
              <a:off x="4614376" y="2280479"/>
              <a:ext cx="258774" cy="293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grpSp>
      <p:sp>
        <p:nvSpPr>
          <p:cNvPr id="12" name="Text Box 5"/>
          <p:cNvSpPr txBox="1">
            <a:spLocks noChangeArrowheads="1"/>
          </p:cNvSpPr>
          <p:nvPr/>
        </p:nvSpPr>
        <p:spPr bwMode="auto">
          <a:xfrm>
            <a:off x="144463" y="914400"/>
            <a:ext cx="8890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immunoglobulin (Ig) fold</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Antibodies contain 2 heavy chains + 2 light chains</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The antigen binds to the </a:t>
            </a:r>
            <a:r>
              <a:rPr lang="en-US" altLang="en-US" sz="2600" b="1" dirty="0" smtClean="0">
                <a:solidFill>
                  <a:srgbClr val="FF0066"/>
                </a:solidFill>
                <a:cs typeface="Arial" panose="020B0604020202020204" pitchFamily="34" charset="0"/>
              </a:rPr>
              <a:t>loops</a:t>
            </a:r>
            <a:endParaRPr lang="en-US" altLang="en-US" sz="2600" b="1" dirty="0">
              <a:solidFill>
                <a:srgbClr val="FF0066"/>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2"/>
          <p:cNvSpPr txBox="1">
            <a:spLocks noChangeArrowheads="1"/>
          </p:cNvSpPr>
          <p:nvPr/>
        </p:nvSpPr>
        <p:spPr bwMode="auto">
          <a:xfrm>
            <a:off x="261938" y="2695575"/>
            <a:ext cx="8645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4800" b="1">
                <a:solidFill>
                  <a:srgbClr val="666699"/>
                </a:solidFill>
                <a:latin typeface="Arial" panose="020B0604020202020204" pitchFamily="34" charset="0"/>
                <a:cs typeface="Arial" panose="020B0604020202020204" pitchFamily="34" charset="0"/>
              </a:rPr>
              <a:t>Tertiary Structure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Text Box 5"/>
          <p:cNvSpPr txBox="1">
            <a:spLocks noChangeArrowheads="1"/>
          </p:cNvSpPr>
          <p:nvPr/>
        </p:nvSpPr>
        <p:spPr bwMode="auto">
          <a:xfrm>
            <a:off x="144463" y="914400"/>
            <a:ext cx="8890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immunoglobulin (Ig) fold</a:t>
            </a:r>
          </a:p>
          <a:p>
            <a:pPr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Binding </a:t>
            </a:r>
            <a:r>
              <a:rPr lang="en-US" altLang="en-US" sz="2600" b="1" dirty="0" smtClean="0">
                <a:solidFill>
                  <a:srgbClr val="FF0066"/>
                </a:solidFill>
                <a:cs typeface="Arial" panose="020B0604020202020204" pitchFamily="34" charset="0"/>
              </a:rPr>
              <a:t>specificity</a:t>
            </a:r>
            <a:r>
              <a:rPr lang="en-US" altLang="en-US" sz="2600" dirty="0" smtClean="0">
                <a:solidFill>
                  <a:srgbClr val="000000"/>
                </a:solidFill>
                <a:cs typeface="Arial" panose="020B0604020202020204" pitchFamily="34" charset="0"/>
              </a:rPr>
              <a:t> results from </a:t>
            </a:r>
            <a:r>
              <a:rPr lang="en-US" altLang="en-US" sz="2600" b="1" dirty="0" smtClean="0">
                <a:solidFill>
                  <a:srgbClr val="FF0066"/>
                </a:solidFill>
                <a:cs typeface="Arial" panose="020B0604020202020204" pitchFamily="34" charset="0"/>
              </a:rPr>
              <a:t>electrostatic interactions</a:t>
            </a:r>
            <a:endParaRPr lang="en-US" altLang="en-US" sz="2600" b="1" dirty="0">
              <a:solidFill>
                <a:srgbClr val="FF0066"/>
              </a:solidFill>
              <a:cs typeface="Arial" panose="020B0604020202020204" pitchFamily="34" charset="0"/>
            </a:endParaRPr>
          </a:p>
        </p:txBody>
      </p:sp>
      <p:sp>
        <p:nvSpPr>
          <p:cNvPr id="174084"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grpSp>
        <p:nvGrpSpPr>
          <p:cNvPr id="9" name="Group 8"/>
          <p:cNvGrpSpPr/>
          <p:nvPr/>
        </p:nvGrpSpPr>
        <p:grpSpPr>
          <a:xfrm>
            <a:off x="2199199" y="2007007"/>
            <a:ext cx="4453850" cy="4504152"/>
            <a:chOff x="1915896" y="2188029"/>
            <a:chExt cx="4669971" cy="466997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896" y="2188029"/>
              <a:ext cx="4669971" cy="4669971"/>
            </a:xfrm>
            <a:prstGeom prst="rect">
              <a:avLst/>
            </a:prstGeom>
          </p:spPr>
        </p:pic>
        <p:sp>
          <p:nvSpPr>
            <p:cNvPr id="3" name="TextBox 2"/>
            <p:cNvSpPr txBox="1"/>
            <p:nvPr/>
          </p:nvSpPr>
          <p:spPr>
            <a:xfrm>
              <a:off x="3342311" y="4077201"/>
              <a:ext cx="681597" cy="461665"/>
            </a:xfrm>
            <a:prstGeom prst="rect">
              <a:avLst/>
            </a:prstGeom>
            <a:noFill/>
          </p:spPr>
          <p:txBody>
            <a:bodyPr wrap="none" rtlCol="0">
              <a:spAutoFit/>
            </a:bodyPr>
            <a:lstStyle/>
            <a:p>
              <a:r>
                <a:rPr lang="en-US" dirty="0" smtClean="0"/>
                <a:t>Asp</a:t>
              </a:r>
            </a:p>
          </p:txBody>
        </p:sp>
        <p:sp>
          <p:nvSpPr>
            <p:cNvPr id="10" name="TextBox 9"/>
            <p:cNvSpPr txBox="1"/>
            <p:nvPr/>
          </p:nvSpPr>
          <p:spPr>
            <a:xfrm>
              <a:off x="2852718" y="2219732"/>
              <a:ext cx="658385" cy="461665"/>
            </a:xfrm>
            <a:prstGeom prst="rect">
              <a:avLst/>
            </a:prstGeom>
            <a:noFill/>
          </p:spPr>
          <p:txBody>
            <a:bodyPr wrap="none" rtlCol="0">
              <a:spAutoFit/>
            </a:bodyPr>
            <a:lstStyle/>
            <a:p>
              <a:r>
                <a:rPr lang="en-US" dirty="0" err="1" smtClean="0"/>
                <a:t>Arg</a:t>
              </a:r>
              <a:endParaRPr lang="en-US" dirty="0" smtClean="0"/>
            </a:p>
          </p:txBody>
        </p:sp>
      </p:grpSp>
      <p:sp>
        <p:nvSpPr>
          <p:cNvPr id="2" name="TextBox 1"/>
          <p:cNvSpPr txBox="1"/>
          <p:nvPr/>
        </p:nvSpPr>
        <p:spPr>
          <a:xfrm>
            <a:off x="647742" y="3836668"/>
            <a:ext cx="1346844" cy="461665"/>
          </a:xfrm>
          <a:prstGeom prst="rect">
            <a:avLst/>
          </a:prstGeom>
          <a:noFill/>
        </p:spPr>
        <p:txBody>
          <a:bodyPr wrap="none" rtlCol="0">
            <a:spAutoFit/>
          </a:bodyPr>
          <a:lstStyle/>
          <a:p>
            <a:r>
              <a:rPr lang="en-US" dirty="0" smtClean="0"/>
              <a:t>Antibody</a:t>
            </a:r>
            <a:endParaRPr lang="en-US" dirty="0"/>
          </a:p>
        </p:txBody>
      </p:sp>
      <p:sp>
        <p:nvSpPr>
          <p:cNvPr id="11" name="TextBox 10"/>
          <p:cNvSpPr txBox="1"/>
          <p:nvPr/>
        </p:nvSpPr>
        <p:spPr>
          <a:xfrm>
            <a:off x="6668434" y="3834687"/>
            <a:ext cx="1175322" cy="461665"/>
          </a:xfrm>
          <a:prstGeom prst="rect">
            <a:avLst/>
          </a:prstGeom>
          <a:noFill/>
        </p:spPr>
        <p:txBody>
          <a:bodyPr wrap="none" rtlCol="0">
            <a:spAutoFit/>
          </a:bodyPr>
          <a:lstStyle/>
          <a:p>
            <a:r>
              <a:rPr lang="en-US" dirty="0" smtClean="0"/>
              <a:t>Antigen</a:t>
            </a:r>
            <a:endParaRPr lang="en-US" dirty="0"/>
          </a:p>
        </p:txBody>
      </p:sp>
    </p:spTree>
    <p:extLst>
      <p:ext uri="{BB962C8B-B14F-4D97-AF65-F5344CB8AC3E}">
        <p14:creationId xmlns:p14="http://schemas.microsoft.com/office/powerpoint/2010/main" val="1653401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immunoglobulin (Ig)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The antigen-binding site has </a:t>
            </a:r>
            <a:r>
              <a:rPr lang="en-US" altLang="en-US" sz="2600" b="1">
                <a:solidFill>
                  <a:srgbClr val="FF0066"/>
                </a:solidFill>
                <a:cs typeface="Arial" panose="020B0604020202020204" pitchFamily="34" charset="0"/>
              </a:rPr>
              <a:t>very low evolutionary conservation</a:t>
            </a:r>
            <a:r>
              <a:rPr lang="en-US" altLang="en-US" sz="2600">
                <a:solidFill>
                  <a:srgbClr val="000000"/>
                </a:solidFill>
                <a:cs typeface="Arial" panose="020B0604020202020204" pitchFamily="34" charset="0"/>
              </a:rPr>
              <a:t>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allows </a:t>
            </a:r>
            <a:r>
              <a:rPr lang="en-US" altLang="en-US" sz="2600" b="1">
                <a:solidFill>
                  <a:srgbClr val="FF0066"/>
                </a:solidFill>
                <a:cs typeface="Arial" panose="020B0604020202020204" pitchFamily="34" charset="0"/>
              </a:rPr>
              <a:t>variability</a:t>
            </a:r>
            <a:r>
              <a:rPr lang="en-US" altLang="en-US" sz="2600">
                <a:solidFill>
                  <a:srgbClr val="FF0066"/>
                </a:solidFill>
                <a:cs typeface="Arial" panose="020B0604020202020204" pitchFamily="34" charset="0"/>
              </a:rPr>
              <a:t> </a:t>
            </a:r>
            <a:r>
              <a:rPr lang="en-US" altLang="en-US" sz="2600">
                <a:solidFill>
                  <a:srgbClr val="000000"/>
                </a:solidFill>
                <a:cs typeface="Arial" panose="020B0604020202020204" pitchFamily="34" charset="0"/>
              </a:rPr>
              <a:t>despite common structure</a:t>
            </a:r>
          </a:p>
        </p:txBody>
      </p:sp>
      <p:pic>
        <p:nvPicPr>
          <p:cNvPr id="233475" name="Picture 1"/>
          <p:cNvPicPr>
            <a:picLocks noChangeAspect="1"/>
          </p:cNvPicPr>
          <p:nvPr/>
        </p:nvPicPr>
        <p:blipFill>
          <a:blip r:embed="rId3">
            <a:extLst>
              <a:ext uri="{28A0092B-C50C-407E-A947-70E740481C1C}">
                <a14:useLocalDpi xmlns:a14="http://schemas.microsoft.com/office/drawing/2010/main" val="0"/>
              </a:ext>
            </a:extLst>
          </a:blip>
          <a:srcRect l="28181" t="25513" r="31749" b="15346"/>
          <a:stretch>
            <a:fillRect/>
          </a:stretch>
        </p:blipFill>
        <p:spPr bwMode="auto">
          <a:xfrm>
            <a:off x="2370383" y="2359352"/>
            <a:ext cx="4944816" cy="410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233477" name="Rectangle 4"/>
          <p:cNvSpPr>
            <a:spLocks noChangeArrowheads="1"/>
          </p:cNvSpPr>
          <p:nvPr/>
        </p:nvSpPr>
        <p:spPr bwMode="auto">
          <a:xfrm>
            <a:off x="5957888" y="6275388"/>
            <a:ext cx="3094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a:spcBef>
                <a:spcPct val="0"/>
              </a:spcBef>
              <a:buFontTx/>
              <a:buNone/>
            </a:pPr>
            <a:r>
              <a:rPr lang="en-US" altLang="en-US" sz="2400" dirty="0">
                <a:cs typeface="Times New Roman (Hebrew)" panose="02020603050405020304" pitchFamily="18" charset="0"/>
              </a:rPr>
              <a:t>(http://consurf.tau.ac.il)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p:cNvPicPr>
          <p:nvPr/>
        </p:nvPicPr>
        <p:blipFill>
          <a:blip r:embed="rId3">
            <a:extLst>
              <a:ext uri="{28A0092B-C50C-407E-A947-70E740481C1C}">
                <a14:useLocalDpi xmlns:a14="http://schemas.microsoft.com/office/drawing/2010/main" val="0"/>
              </a:ext>
            </a:extLst>
          </a:blip>
          <a:srcRect l="27658" t="27753" r="38881" b="13480"/>
          <a:stretch>
            <a:fillRect/>
          </a:stretch>
        </p:blipFill>
        <p:spPr bwMode="auto">
          <a:xfrm>
            <a:off x="4710113" y="2205038"/>
            <a:ext cx="4352925"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Picture 3"/>
          <p:cNvPicPr>
            <a:picLocks noChangeAspect="1"/>
          </p:cNvPicPr>
          <p:nvPr/>
        </p:nvPicPr>
        <p:blipFill>
          <a:blip r:embed="rId4">
            <a:extLst>
              <a:ext uri="{28A0092B-C50C-407E-A947-70E740481C1C}">
                <a14:useLocalDpi xmlns:a14="http://schemas.microsoft.com/office/drawing/2010/main" val="0"/>
              </a:ext>
            </a:extLst>
          </a:blip>
          <a:srcRect l="25082" t="18579" r="34042" b="26340"/>
          <a:stretch>
            <a:fillRect/>
          </a:stretch>
        </p:blipFill>
        <p:spPr bwMode="auto">
          <a:xfrm>
            <a:off x="630238" y="3178175"/>
            <a:ext cx="17018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2892425" y="4197350"/>
            <a:ext cx="1460500" cy="4953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235525" name="TextBox 5"/>
          <p:cNvSpPr txBox="1">
            <a:spLocks noChangeArrowheads="1"/>
          </p:cNvSpPr>
          <p:nvPr/>
        </p:nvSpPr>
        <p:spPr bwMode="auto">
          <a:xfrm>
            <a:off x="285750" y="5786438"/>
            <a:ext cx="1978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l-GR" altLang="en-US" b="1">
                <a:solidFill>
                  <a:srgbClr val="000000"/>
                </a:solidFill>
                <a:cs typeface="Times New Roman (Hebrew)" panose="02020603050405020304" pitchFamily="18" charset="0"/>
              </a:rPr>
              <a:t>β</a:t>
            </a:r>
            <a:r>
              <a:rPr lang="en-US" altLang="en-US" b="1">
                <a:solidFill>
                  <a:srgbClr val="000000"/>
                </a:solidFill>
                <a:cs typeface="Times New Roman (Hebrew)" panose="02020603050405020304" pitchFamily="18" charset="0"/>
              </a:rPr>
              <a:t>-</a:t>
            </a:r>
            <a:r>
              <a:rPr lang="el-GR" altLang="en-US" b="1">
                <a:solidFill>
                  <a:srgbClr val="000000"/>
                </a:solidFill>
                <a:cs typeface="Times New Roman (Hebrew)" panose="02020603050405020304" pitchFamily="18" charset="0"/>
              </a:rPr>
              <a:t>α</a:t>
            </a:r>
            <a:r>
              <a:rPr lang="en-US" altLang="en-US" b="1">
                <a:solidFill>
                  <a:srgbClr val="000000"/>
                </a:solidFill>
                <a:cs typeface="Times New Roman (Hebrew)" panose="02020603050405020304" pitchFamily="18" charset="0"/>
              </a:rPr>
              <a:t>-</a:t>
            </a:r>
            <a:r>
              <a:rPr lang="el-GR" altLang="en-US" b="1">
                <a:solidFill>
                  <a:srgbClr val="000000"/>
                </a:solidFill>
                <a:cs typeface="Times New Roman (Hebrew)" panose="02020603050405020304" pitchFamily="18" charset="0"/>
              </a:rPr>
              <a:t>β</a:t>
            </a:r>
            <a:endParaRPr lang="en-US" altLang="en-US" b="1">
              <a:solidFill>
                <a:srgbClr val="000000"/>
              </a:solidFill>
              <a:cs typeface="Times New Roman (Hebrew)" panose="02020603050405020304" pitchFamily="18" charset="0"/>
            </a:endParaRPr>
          </a:p>
        </p:txBody>
      </p:sp>
      <p:pic>
        <p:nvPicPr>
          <p:cNvPr id="235526" name="Picture 2" descr="Image result for Rossmann fold schematic"/>
          <p:cNvPicPr>
            <a:picLocks noChangeAspect="1" noChangeArrowheads="1"/>
          </p:cNvPicPr>
          <p:nvPr/>
        </p:nvPicPr>
        <p:blipFill>
          <a:blip r:embed="rId5">
            <a:extLst>
              <a:ext uri="{28A0092B-C50C-407E-A947-70E740481C1C}">
                <a14:useLocalDpi xmlns:a14="http://schemas.microsoft.com/office/drawing/2010/main" val="0"/>
              </a:ext>
            </a:extLst>
          </a:blip>
          <a:srcRect l="11575" t="43851" r="15565" b="19234"/>
          <a:stretch>
            <a:fillRect/>
          </a:stretch>
        </p:blipFill>
        <p:spPr bwMode="auto">
          <a:xfrm>
            <a:off x="6419850" y="1500188"/>
            <a:ext cx="2589213"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7" name="Text Box 5"/>
          <p:cNvSpPr txBox="1">
            <a:spLocks noChangeArrowheads="1"/>
          </p:cNvSpPr>
          <p:nvPr/>
        </p:nvSpPr>
        <p:spPr bwMode="auto">
          <a:xfrm>
            <a:off x="144463" y="914400"/>
            <a:ext cx="601662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t>
            </a:r>
            <a:r>
              <a:rPr lang="en-US" altLang="en-US" sz="2600" b="1" dirty="0" err="1">
                <a:solidFill>
                  <a:srgbClr val="339933"/>
                </a:solidFill>
                <a:latin typeface="Arial" panose="020B0604020202020204" pitchFamily="34" charset="0"/>
                <a:cs typeface="Arial" panose="020B0604020202020204" pitchFamily="34" charset="0"/>
              </a:rPr>
              <a:t>Rossmann</a:t>
            </a:r>
            <a:r>
              <a:rPr lang="en-US" altLang="en-US" sz="2600" b="1" dirty="0">
                <a:solidFill>
                  <a:srgbClr val="339933"/>
                </a:solidFill>
                <a:latin typeface="Arial" panose="020B0604020202020204" pitchFamily="34" charset="0"/>
                <a:cs typeface="Arial" panose="020B0604020202020204" pitchFamily="34" charset="0"/>
              </a:rPr>
              <a:t> fold</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A common </a:t>
            </a:r>
            <a:r>
              <a:rPr lang="en-US" altLang="en-US" sz="2600" b="1" dirty="0">
                <a:solidFill>
                  <a:srgbClr val="FF0066"/>
                </a:solidFill>
                <a:cs typeface="Arial" panose="020B0604020202020204" pitchFamily="34" charset="0"/>
              </a:rPr>
              <a:t>dinucleotide-binding</a:t>
            </a:r>
            <a:r>
              <a:rPr lang="en-US" altLang="en-US" sz="2600" dirty="0">
                <a:solidFill>
                  <a:srgbClr val="000000"/>
                </a:solidFill>
                <a:cs typeface="Arial" panose="020B0604020202020204" pitchFamily="34" charset="0"/>
              </a:rPr>
              <a:t> motif </a:t>
            </a:r>
            <a:endParaRPr lang="en-US" altLang="en-US" sz="2600" dirty="0" smtClean="0">
              <a:solidFill>
                <a:srgbClr val="000000"/>
              </a:solidFill>
              <a:cs typeface="Arial" panose="020B0604020202020204" pitchFamily="34" charset="0"/>
            </a:endParaRPr>
          </a:p>
          <a:p>
            <a:pPr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Built </a:t>
            </a:r>
            <a:r>
              <a:rPr lang="en-US" altLang="en-US" sz="2600" dirty="0">
                <a:solidFill>
                  <a:srgbClr val="000000"/>
                </a:solidFill>
                <a:cs typeface="Arial" panose="020B0604020202020204" pitchFamily="34" charset="0"/>
              </a:rPr>
              <a:t>from two </a:t>
            </a:r>
            <a:r>
              <a:rPr lang="el-GR" altLang="en-US" sz="2600" dirty="0">
                <a:solidFill>
                  <a:srgbClr val="000000"/>
                </a:solidFill>
                <a:cs typeface="Arial" panose="020B0604020202020204" pitchFamily="34" charset="0"/>
              </a:rPr>
              <a:t>β-α-β-α-β </a:t>
            </a:r>
            <a:r>
              <a:rPr lang="en-US" altLang="en-US" sz="2600" dirty="0">
                <a:solidFill>
                  <a:srgbClr val="000000"/>
                </a:solidFill>
                <a:cs typeface="Arial" panose="020B0604020202020204" pitchFamily="34" charset="0"/>
              </a:rPr>
              <a:t>units</a:t>
            </a:r>
          </a:p>
        </p:txBody>
      </p:sp>
      <p:sp>
        <p:nvSpPr>
          <p:cNvPr id="235528" name="Text Box 18"/>
          <p:cNvSpPr txBox="1">
            <a:spLocks noChangeArrowheads="1"/>
          </p:cNvSpPr>
          <p:nvPr/>
        </p:nvSpPr>
        <p:spPr bwMode="auto">
          <a:xfrm>
            <a:off x="5365750" y="6370638"/>
            <a:ext cx="3697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malate dehydrogenase</a:t>
            </a:r>
          </a:p>
        </p:txBody>
      </p:sp>
      <p:sp>
        <p:nvSpPr>
          <p:cNvPr id="235529"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pic>
        <p:nvPicPr>
          <p:cNvPr id="2" name="Picture 1"/>
          <p:cNvPicPr>
            <a:picLocks noChangeAspect="1"/>
          </p:cNvPicPr>
          <p:nvPr/>
        </p:nvPicPr>
        <p:blipFill>
          <a:blip r:embed="rId3"/>
          <a:stretch>
            <a:fillRect/>
          </a:stretch>
        </p:blipFill>
        <p:spPr>
          <a:xfrm>
            <a:off x="1251032" y="2616299"/>
            <a:ext cx="6332182" cy="3894859"/>
          </a:xfrm>
          <a:prstGeom prst="rect">
            <a:avLst/>
          </a:prstGeom>
        </p:spPr>
      </p:pic>
      <p:sp>
        <p:nvSpPr>
          <p:cNvPr id="5" name="Text Box 5"/>
          <p:cNvSpPr txBox="1">
            <a:spLocks noChangeArrowheads="1"/>
          </p:cNvSpPr>
          <p:nvPr/>
        </p:nvSpPr>
        <p:spPr bwMode="auto">
          <a:xfrm>
            <a:off x="144463" y="914400"/>
            <a:ext cx="89995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a:t>
            </a:r>
            <a:r>
              <a:rPr lang="en-US" altLang="en-US" sz="2600" b="1" dirty="0" err="1">
                <a:solidFill>
                  <a:srgbClr val="339933"/>
                </a:solidFill>
                <a:latin typeface="Arial" panose="020B0604020202020204" pitchFamily="34" charset="0"/>
                <a:cs typeface="Arial" panose="020B0604020202020204" pitchFamily="34" charset="0"/>
              </a:rPr>
              <a:t>Rossmann</a:t>
            </a:r>
            <a:r>
              <a:rPr lang="en-US" altLang="en-US" sz="2600" b="1" dirty="0">
                <a:solidFill>
                  <a:srgbClr val="339933"/>
                </a:solidFill>
                <a:latin typeface="Arial" panose="020B0604020202020204" pitchFamily="34" charset="0"/>
                <a:cs typeface="Arial" panose="020B0604020202020204" pitchFamily="34" charset="0"/>
              </a:rPr>
              <a:t> fold</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Binds all three dinucleotide coenzymes</a:t>
            </a:r>
          </a:p>
          <a:p>
            <a:pPr algn="l" rtl="0" eaLnBrk="1" hangingPunct="1">
              <a:spcBef>
                <a:spcPct val="50000"/>
              </a:spcBef>
              <a:buFont typeface="Wingdings" panose="05000000000000000000" pitchFamily="2" charset="2"/>
              <a:buChar char="Ø"/>
            </a:pPr>
            <a:r>
              <a:rPr lang="en-US" altLang="en-US" sz="2600" b="1" dirty="0">
                <a:solidFill>
                  <a:srgbClr val="FF0066"/>
                </a:solidFill>
                <a:cs typeface="Arial" panose="020B0604020202020204" pitchFamily="34" charset="0"/>
              </a:rPr>
              <a:t>Redox enzymes</a:t>
            </a:r>
            <a:r>
              <a:rPr lang="en-US" altLang="en-US" sz="2600" dirty="0">
                <a:solidFill>
                  <a:srgbClr val="000000"/>
                </a:solidFill>
                <a:cs typeface="Arial" panose="020B0604020202020204" pitchFamily="34" charset="0"/>
              </a:rPr>
              <a:t>: energy production, biosynthesis, detoxification, etc.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17"/>
          <p:cNvPicPr>
            <a:picLocks noChangeAspect="1" noChangeArrowheads="1"/>
          </p:cNvPicPr>
          <p:nvPr/>
        </p:nvPicPr>
        <p:blipFill>
          <a:blip r:embed="rId3">
            <a:extLst>
              <a:ext uri="{28A0092B-C50C-407E-A947-70E740481C1C}">
                <a14:useLocalDpi xmlns:a14="http://schemas.microsoft.com/office/drawing/2010/main" val="0"/>
              </a:ext>
            </a:extLst>
          </a:blip>
          <a:srcRect l="29271" t="14186" r="36949" b="24504"/>
          <a:stretch>
            <a:fillRect/>
          </a:stretch>
        </p:blipFill>
        <p:spPr bwMode="auto">
          <a:xfrm>
            <a:off x="2763838" y="2006600"/>
            <a:ext cx="3286125"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 Box 5"/>
          <p:cNvSpPr txBox="1">
            <a:spLocks noChangeArrowheads="1"/>
          </p:cNvSpPr>
          <p:nvPr/>
        </p:nvSpPr>
        <p:spPr bwMode="auto">
          <a:xfrm>
            <a:off x="144463" y="914400"/>
            <a:ext cx="8786812"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Rossmann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Gly residues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efficient helix-strand packing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a:t>
            </a:r>
            <a:r>
              <a:rPr lang="en-US" altLang="en-US" sz="2600" b="1">
                <a:solidFill>
                  <a:srgbClr val="FF0066"/>
                </a:solidFill>
                <a:cs typeface="Arial" panose="020B0604020202020204" pitchFamily="34" charset="0"/>
              </a:rPr>
              <a:t>stability</a:t>
            </a:r>
          </a:p>
        </p:txBody>
      </p:sp>
      <p:sp>
        <p:nvSpPr>
          <p:cNvPr id="239620"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13"/>
          <p:cNvPicPr>
            <a:picLocks noChangeAspect="1" noChangeArrowheads="1"/>
          </p:cNvPicPr>
          <p:nvPr/>
        </p:nvPicPr>
        <p:blipFill>
          <a:blip r:embed="rId3">
            <a:extLst>
              <a:ext uri="{28A0092B-C50C-407E-A947-70E740481C1C}">
                <a14:useLocalDpi xmlns:a14="http://schemas.microsoft.com/office/drawing/2010/main" val="0"/>
              </a:ext>
            </a:extLst>
          </a:blip>
          <a:srcRect l="29137" t="14603" r="38661" b="29465"/>
          <a:stretch>
            <a:fillRect/>
          </a:stretch>
        </p:blipFill>
        <p:spPr bwMode="auto">
          <a:xfrm>
            <a:off x="4870450" y="1471613"/>
            <a:ext cx="4135438"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5"/>
          <p:cNvSpPr txBox="1">
            <a:spLocks noChangeArrowheads="1"/>
          </p:cNvSpPr>
          <p:nvPr/>
        </p:nvSpPr>
        <p:spPr bwMode="auto">
          <a:xfrm>
            <a:off x="144463" y="914400"/>
            <a:ext cx="472598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Rossmann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Nucleotide’s PP</a:t>
            </a:r>
            <a:r>
              <a:rPr lang="en-US" altLang="en-US" sz="2600" baseline="-25000">
                <a:solidFill>
                  <a:srgbClr val="000000"/>
                </a:solidFill>
                <a:cs typeface="Arial" panose="020B0604020202020204" pitchFamily="34" charset="0"/>
              </a:rPr>
              <a:t>i</a:t>
            </a:r>
            <a:r>
              <a:rPr lang="en-US" altLang="en-US" sz="2600">
                <a:solidFill>
                  <a:srgbClr val="000000"/>
                </a:solidFill>
                <a:cs typeface="Arial" panose="020B0604020202020204" pitchFamily="34" charset="0"/>
              </a:rPr>
              <a:t> binds to </a:t>
            </a:r>
            <a:r>
              <a:rPr lang="en-US" altLang="en-US" sz="2600" b="1">
                <a:solidFill>
                  <a:srgbClr val="FF0066"/>
                </a:solidFill>
                <a:cs typeface="Arial" panose="020B0604020202020204" pitchFamily="34" charset="0"/>
              </a:rPr>
              <a:t>backbone polar groups </a:t>
            </a:r>
            <a:r>
              <a:rPr lang="en-US" altLang="en-US" sz="2600">
                <a:solidFill>
                  <a:srgbClr val="000000"/>
                </a:solidFill>
                <a:cs typeface="Arial" panose="020B0604020202020204" pitchFamily="34" charset="0"/>
              </a:rPr>
              <a:t>in first loop</a:t>
            </a:r>
          </a:p>
          <a:p>
            <a:pPr algn="l" rtl="0" eaLnBrk="1" hangingPunct="1">
              <a:spcBef>
                <a:spcPct val="50000"/>
              </a:spcBef>
              <a:buFont typeface="Wingdings" panose="05000000000000000000" pitchFamily="2" charset="2"/>
              <a:buChar char="Ø"/>
            </a:pPr>
            <a:r>
              <a:rPr lang="en-US" altLang="en-US" sz="2600" b="1">
                <a:solidFill>
                  <a:srgbClr val="FF0066"/>
                </a:solidFill>
                <a:cs typeface="Arial" panose="020B0604020202020204" pitchFamily="34" charset="0"/>
              </a:rPr>
              <a:t>Gly12</a:t>
            </a:r>
            <a:r>
              <a:rPr lang="en-US" altLang="en-US" sz="2600">
                <a:solidFill>
                  <a:srgbClr val="000000"/>
                </a:solidFill>
                <a:cs typeface="Arial" panose="020B0604020202020204" pitchFamily="34" charset="0"/>
              </a:rPr>
              <a:t> is important:</a:t>
            </a:r>
          </a:p>
          <a:p>
            <a:pPr lvl="1" algn="l" rtl="0" eaLnBrk="1" hangingPunct="1">
              <a:spcBef>
                <a:spcPct val="50000"/>
              </a:spcBef>
              <a:buFont typeface="Times New Roman" panose="02020603050405020304" pitchFamily="18" charset="0"/>
              <a:buAutoNum type="arabicPeriod"/>
            </a:pPr>
            <a:r>
              <a:rPr lang="en-US" altLang="en-US" sz="2400">
                <a:solidFill>
                  <a:srgbClr val="000000"/>
                </a:solidFill>
                <a:cs typeface="Arial" panose="020B0604020202020204" pitchFamily="34" charset="0"/>
              </a:rPr>
              <a:t>Allows </a:t>
            </a:r>
            <a:r>
              <a:rPr lang="en-US" altLang="en-US" sz="2400" b="1">
                <a:solidFill>
                  <a:srgbClr val="FF0066"/>
                </a:solidFill>
                <a:cs typeface="Arial" panose="020B0604020202020204" pitchFamily="34" charset="0"/>
              </a:rPr>
              <a:t>close contact </a:t>
            </a:r>
            <a:r>
              <a:rPr lang="en-US" altLang="en-US" sz="2400">
                <a:solidFill>
                  <a:srgbClr val="000000"/>
                </a:solidFill>
                <a:cs typeface="Arial" panose="020B0604020202020204" pitchFamily="34" charset="0"/>
              </a:rPr>
              <a:t>between PP</a:t>
            </a:r>
            <a:r>
              <a:rPr lang="en-US" altLang="en-US" sz="2400" baseline="-25000">
                <a:solidFill>
                  <a:srgbClr val="000000"/>
                </a:solidFill>
                <a:cs typeface="Arial" panose="020B0604020202020204" pitchFamily="34" charset="0"/>
              </a:rPr>
              <a:t>i</a:t>
            </a:r>
            <a:r>
              <a:rPr lang="en-US" altLang="en-US" sz="2400">
                <a:solidFill>
                  <a:srgbClr val="000000"/>
                </a:solidFill>
                <a:cs typeface="Arial" panose="020B0604020202020204" pitchFamily="34" charset="0"/>
              </a:rPr>
              <a:t> and backbone groups</a:t>
            </a:r>
          </a:p>
          <a:p>
            <a:pPr lvl="1" algn="l" rtl="0" eaLnBrk="1" hangingPunct="1">
              <a:spcBef>
                <a:spcPct val="50000"/>
              </a:spcBef>
              <a:buFont typeface="Times New Roman" panose="02020603050405020304" pitchFamily="18" charset="0"/>
              <a:buAutoNum type="arabicPeriod"/>
            </a:pPr>
            <a:r>
              <a:rPr lang="en-US" altLang="en-US" sz="2400">
                <a:solidFill>
                  <a:srgbClr val="000000"/>
                </a:solidFill>
                <a:cs typeface="Arial" panose="020B0604020202020204" pitchFamily="34" charset="0"/>
              </a:rPr>
              <a:t>Its amide group carries </a:t>
            </a:r>
            <a:r>
              <a:rPr lang="en-US" altLang="en-US" sz="2400" b="1">
                <a:solidFill>
                  <a:srgbClr val="FF0066"/>
                </a:solidFill>
                <a:cs typeface="Arial" panose="020B0604020202020204" pitchFamily="34" charset="0"/>
              </a:rPr>
              <a:t>positive end of helix dipole </a:t>
            </a:r>
            <a:r>
              <a:rPr lang="en-US" altLang="en-US" sz="2400">
                <a:solidFill>
                  <a:srgbClr val="000000"/>
                </a:solidFill>
                <a:cs typeface="Arial" panose="020B0604020202020204" pitchFamily="34" charset="0"/>
                <a:sym typeface="Symbol" panose="05050102010706020507" pitchFamily="18" charset="2"/>
              </a:rPr>
              <a:t></a:t>
            </a:r>
            <a:r>
              <a:rPr lang="en-US" altLang="en-US" sz="2400">
                <a:solidFill>
                  <a:srgbClr val="000000"/>
                </a:solidFill>
                <a:cs typeface="Arial" panose="020B0604020202020204" pitchFamily="34" charset="0"/>
              </a:rPr>
              <a:t> better interactions with PP</a:t>
            </a:r>
            <a:r>
              <a:rPr lang="en-US" altLang="en-US" sz="2400" baseline="-25000">
                <a:solidFill>
                  <a:srgbClr val="000000"/>
                </a:solidFill>
                <a:cs typeface="Arial" panose="020B0604020202020204" pitchFamily="34" charset="0"/>
              </a:rPr>
              <a:t>i</a:t>
            </a:r>
            <a:r>
              <a:rPr lang="en-US" altLang="en-US" sz="2400">
                <a:solidFill>
                  <a:srgbClr val="000000"/>
                </a:solidFill>
                <a:cs typeface="Arial" panose="020B0604020202020204" pitchFamily="34" charset="0"/>
              </a:rPr>
              <a:t> oxygen</a:t>
            </a:r>
          </a:p>
        </p:txBody>
      </p:sp>
      <p:sp>
        <p:nvSpPr>
          <p:cNvPr id="241668"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ext Box 27"/>
          <p:cNvSpPr txBox="1">
            <a:spLocks noChangeArrowheads="1"/>
          </p:cNvSpPr>
          <p:nvPr/>
        </p:nvSpPr>
        <p:spPr bwMode="auto">
          <a:xfrm>
            <a:off x="6729413" y="6284913"/>
            <a:ext cx="2265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p21</a:t>
            </a:r>
            <a:r>
              <a:rPr lang="en-US" altLang="en-US" sz="2400" baseline="-25000">
                <a:solidFill>
                  <a:srgbClr val="000000"/>
                </a:solidFill>
                <a:latin typeface="Arial" panose="020B0604020202020204" pitchFamily="34" charset="0"/>
                <a:cs typeface="Arial" panose="020B0604020202020204" pitchFamily="34" charset="0"/>
              </a:rPr>
              <a:t>ras</a:t>
            </a:r>
            <a:endParaRPr lang="en-US" altLang="en-US" sz="2400">
              <a:solidFill>
                <a:srgbClr val="000000"/>
              </a:solidFill>
              <a:latin typeface="Arial" panose="020B0604020202020204" pitchFamily="34" charset="0"/>
              <a:cs typeface="Arial" panose="020B0604020202020204" pitchFamily="34" charset="0"/>
            </a:endParaRPr>
          </a:p>
        </p:txBody>
      </p:sp>
      <p:sp>
        <p:nvSpPr>
          <p:cNvPr id="243715" name="Text Box 5"/>
          <p:cNvSpPr txBox="1">
            <a:spLocks noChangeArrowheads="1"/>
          </p:cNvSpPr>
          <p:nvPr/>
        </p:nvSpPr>
        <p:spPr bwMode="auto">
          <a:xfrm>
            <a:off x="144463" y="914400"/>
            <a:ext cx="73358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P-loop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Binds </a:t>
            </a:r>
            <a:r>
              <a:rPr lang="en-US" altLang="en-US" sz="2600" b="1">
                <a:solidFill>
                  <a:srgbClr val="FF0066"/>
                </a:solidFill>
                <a:cs typeface="Arial" panose="020B0604020202020204" pitchFamily="34" charset="0"/>
              </a:rPr>
              <a:t>mononucleotides</a:t>
            </a:r>
            <a:r>
              <a:rPr lang="en-US" altLang="en-US" sz="2600">
                <a:solidFill>
                  <a:srgbClr val="000000"/>
                </a:solidFill>
                <a:cs typeface="Arial" panose="020B0604020202020204" pitchFamily="34" charset="0"/>
              </a:rPr>
              <a:t> (ATP, GTP)</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One of the oldest and most common folds</a:t>
            </a:r>
          </a:p>
        </p:txBody>
      </p:sp>
      <p:sp>
        <p:nvSpPr>
          <p:cNvPr id="24371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pic>
        <p:nvPicPr>
          <p:cNvPr id="243717" name="Picture 34" descr="C:\Documents and Settings\Amit\My Documents\Amit\Book\English\CH2 - Protein Structure\Figures\2-25f.bmp"/>
          <p:cNvPicPr>
            <a:picLocks noChangeAspect="1" noChangeArrowheads="1"/>
          </p:cNvPicPr>
          <p:nvPr/>
        </p:nvPicPr>
        <p:blipFill>
          <a:blip r:embed="rId3">
            <a:extLst>
              <a:ext uri="{28A0092B-C50C-407E-A947-70E740481C1C}">
                <a14:useLocalDpi xmlns:a14="http://schemas.microsoft.com/office/drawing/2010/main" val="0"/>
              </a:ext>
            </a:extLst>
          </a:blip>
          <a:srcRect l="11726" t="4977" r="24271"/>
          <a:stretch>
            <a:fillRect/>
          </a:stretch>
        </p:blipFill>
        <p:spPr bwMode="auto">
          <a:xfrm>
            <a:off x="5564188" y="2463800"/>
            <a:ext cx="3430587"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8" name="Line 32"/>
          <p:cNvSpPr>
            <a:spLocks noChangeShapeType="1"/>
          </p:cNvSpPr>
          <p:nvPr/>
        </p:nvSpPr>
        <p:spPr bwMode="auto">
          <a:xfrm flipH="1">
            <a:off x="7781925" y="2128838"/>
            <a:ext cx="508000" cy="61912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3719" name="Rectangle 33"/>
          <p:cNvSpPr>
            <a:spLocks noChangeArrowheads="1"/>
          </p:cNvSpPr>
          <p:nvPr/>
        </p:nvSpPr>
        <p:spPr bwMode="auto">
          <a:xfrm>
            <a:off x="8053388" y="1830388"/>
            <a:ext cx="65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1800" b="1">
                <a:solidFill>
                  <a:srgbClr val="000000"/>
                </a:solidFill>
                <a:cs typeface="Times New Roman (Hebrew)" panose="02020603050405020304" pitchFamily="18" charset="0"/>
              </a:rPr>
              <a:t>GTP</a:t>
            </a:r>
          </a:p>
        </p:txBody>
      </p:sp>
      <p:grpSp>
        <p:nvGrpSpPr>
          <p:cNvPr id="243720" name="Group 31"/>
          <p:cNvGrpSpPr>
            <a:grpSpLocks/>
          </p:cNvGrpSpPr>
          <p:nvPr/>
        </p:nvGrpSpPr>
        <p:grpSpPr bwMode="auto">
          <a:xfrm>
            <a:off x="1071563" y="3430588"/>
            <a:ext cx="3043237" cy="2854325"/>
            <a:chOff x="3159" y="2420"/>
            <a:chExt cx="1917" cy="1798"/>
          </a:xfrm>
        </p:grpSpPr>
        <p:pic>
          <p:nvPicPr>
            <p:cNvPr id="24372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 y="2420"/>
              <a:ext cx="1917" cy="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722" name="Rectangle 27"/>
            <p:cNvSpPr>
              <a:spLocks noChangeArrowheads="1"/>
            </p:cNvSpPr>
            <p:nvPr/>
          </p:nvSpPr>
          <p:spPr bwMode="auto">
            <a:xfrm>
              <a:off x="4217" y="338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1800" b="1">
                  <a:solidFill>
                    <a:srgbClr val="000000"/>
                  </a:solidFill>
                  <a:cs typeface="Times New Roman (Hebrew)" panose="02020603050405020304" pitchFamily="18" charset="0"/>
                </a:rPr>
                <a:t>α</a:t>
              </a:r>
            </a:p>
          </p:txBody>
        </p:sp>
        <p:sp>
          <p:nvSpPr>
            <p:cNvPr id="243723" name="Rectangle 28"/>
            <p:cNvSpPr>
              <a:spLocks noChangeArrowheads="1"/>
            </p:cNvSpPr>
            <p:nvPr/>
          </p:nvSpPr>
          <p:spPr bwMode="auto">
            <a:xfrm>
              <a:off x="3823" y="3411"/>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1800" b="1">
                  <a:solidFill>
                    <a:srgbClr val="000000"/>
                  </a:solidFill>
                  <a:cs typeface="Times New Roman (Hebrew)" panose="02020603050405020304" pitchFamily="18" charset="0"/>
                </a:rPr>
                <a:t>β</a:t>
              </a:r>
            </a:p>
          </p:txBody>
        </p:sp>
        <p:sp>
          <p:nvSpPr>
            <p:cNvPr id="243724" name="Rectangle 29"/>
            <p:cNvSpPr>
              <a:spLocks noChangeArrowheads="1"/>
            </p:cNvSpPr>
            <p:nvPr/>
          </p:nvSpPr>
          <p:spPr bwMode="auto">
            <a:xfrm>
              <a:off x="3386" y="3395"/>
              <a:ext cx="18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1800" b="1">
                  <a:solidFill>
                    <a:srgbClr val="000000"/>
                  </a:solidFill>
                  <a:cs typeface="Times New Roman (Hebrew)" panose="02020603050405020304" pitchFamily="18" charset="0"/>
                </a:rPr>
                <a:t>γ</a:t>
              </a:r>
            </a:p>
          </p:txBody>
        </p:sp>
        <p:sp>
          <p:nvSpPr>
            <p:cNvPr id="243725" name="Rectangle 26"/>
            <p:cNvSpPr>
              <a:spLocks noChangeArrowheads="1"/>
            </p:cNvSpPr>
            <p:nvPr/>
          </p:nvSpPr>
          <p:spPr bwMode="auto">
            <a:xfrm>
              <a:off x="3745" y="3930"/>
              <a:ext cx="51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0"/>
                </a:spcBef>
                <a:buFontTx/>
                <a:buNone/>
              </a:pPr>
              <a:r>
                <a:rPr lang="en-US" altLang="en-US" sz="2400" b="1">
                  <a:solidFill>
                    <a:srgbClr val="000000"/>
                  </a:solidFill>
                  <a:cs typeface="Times New Roman (Hebrew)" panose="02020603050405020304" pitchFamily="18" charset="0"/>
                </a:rPr>
                <a:t>GTP</a:t>
              </a: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grpSp>
        <p:nvGrpSpPr>
          <p:cNvPr id="245763" name="Group 1"/>
          <p:cNvGrpSpPr>
            <a:grpSpLocks/>
          </p:cNvGrpSpPr>
          <p:nvPr/>
        </p:nvGrpSpPr>
        <p:grpSpPr bwMode="auto">
          <a:xfrm>
            <a:off x="4875213" y="3408363"/>
            <a:ext cx="4160837" cy="3344862"/>
            <a:chOff x="2686809" y="3408177"/>
            <a:chExt cx="4160838" cy="3344862"/>
          </a:xfrm>
        </p:grpSpPr>
        <p:pic>
          <p:nvPicPr>
            <p:cNvPr id="245765" name="Picture 19"/>
            <p:cNvPicPr>
              <a:picLocks noChangeAspect="1" noChangeArrowheads="1"/>
            </p:cNvPicPr>
            <p:nvPr/>
          </p:nvPicPr>
          <p:blipFill>
            <a:blip r:embed="rId3">
              <a:extLst>
                <a:ext uri="{28A0092B-C50C-407E-A947-70E740481C1C}">
                  <a14:useLocalDpi xmlns:a14="http://schemas.microsoft.com/office/drawing/2010/main" val="0"/>
                </a:ext>
              </a:extLst>
            </a:blip>
            <a:srcRect l="25789" t="22322" r="40550" b="35873"/>
            <a:stretch>
              <a:fillRect/>
            </a:stretch>
          </p:blipFill>
          <p:spPr bwMode="auto">
            <a:xfrm>
              <a:off x="2686809" y="3408177"/>
              <a:ext cx="3590925" cy="334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66" name="Text Box 15"/>
            <p:cNvSpPr txBox="1">
              <a:spLocks noChangeArrowheads="1"/>
            </p:cNvSpPr>
            <p:nvPr/>
          </p:nvSpPr>
          <p:spPr bwMode="auto">
            <a:xfrm>
              <a:off x="6017384" y="4932177"/>
              <a:ext cx="8302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b="1">
                  <a:solidFill>
                    <a:srgbClr val="000000"/>
                  </a:solidFill>
                  <a:cs typeface="Times New Roman (Hebrew)" panose="02020603050405020304" pitchFamily="18" charset="0"/>
                </a:rPr>
                <a:t>Mg</a:t>
              </a:r>
              <a:r>
                <a:rPr lang="en-US" altLang="en-US" sz="1800" b="1" baseline="30000">
                  <a:solidFill>
                    <a:srgbClr val="000000"/>
                  </a:solidFill>
                  <a:cs typeface="Times New Roman (Hebrew)" panose="02020603050405020304" pitchFamily="18" charset="0"/>
                </a:rPr>
                <a:t>2+</a:t>
              </a:r>
              <a:endParaRPr lang="en-US" altLang="en-US" sz="1800" b="1">
                <a:solidFill>
                  <a:srgbClr val="000000"/>
                </a:solidFill>
                <a:cs typeface="Times New Roman (Hebrew)" panose="02020603050405020304" pitchFamily="18" charset="0"/>
              </a:endParaRPr>
            </a:p>
          </p:txBody>
        </p:sp>
        <p:sp>
          <p:nvSpPr>
            <p:cNvPr id="245767" name="Oval 16"/>
            <p:cNvSpPr>
              <a:spLocks noChangeArrowheads="1"/>
            </p:cNvSpPr>
            <p:nvPr/>
          </p:nvSpPr>
          <p:spPr bwMode="auto">
            <a:xfrm>
              <a:off x="4445759" y="4987739"/>
              <a:ext cx="228600" cy="228600"/>
            </a:xfrm>
            <a:prstGeom prst="ellipse">
              <a:avLst/>
            </a:prstGeom>
            <a:gradFill rotWithShape="0">
              <a:gsLst>
                <a:gs pos="0">
                  <a:srgbClr val="FF9900"/>
                </a:gs>
                <a:gs pos="100000">
                  <a:srgbClr val="7647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45768" name="Line 17"/>
            <p:cNvSpPr>
              <a:spLocks noChangeShapeType="1"/>
            </p:cNvSpPr>
            <p:nvPr/>
          </p:nvSpPr>
          <p:spPr bwMode="auto">
            <a:xfrm flipH="1" flipV="1">
              <a:off x="4701347" y="5097277"/>
              <a:ext cx="1379537" cy="15875"/>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769" name="Text Box 20"/>
            <p:cNvSpPr txBox="1">
              <a:spLocks noChangeArrowheads="1"/>
            </p:cNvSpPr>
            <p:nvPr/>
          </p:nvSpPr>
          <p:spPr bwMode="auto">
            <a:xfrm>
              <a:off x="4572759" y="3976502"/>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b="1">
                  <a:solidFill>
                    <a:srgbClr val="000000"/>
                  </a:solidFill>
                  <a:cs typeface="Times New Roman (Hebrew)" panose="02020603050405020304" pitchFamily="18" charset="0"/>
                </a:rPr>
                <a:t>P</a:t>
              </a:r>
              <a:r>
                <a:rPr lang="en-US" altLang="en-US" sz="1600" b="1">
                  <a:solidFill>
                    <a:srgbClr val="000000"/>
                  </a:solidFill>
                  <a:cs typeface="Times New Roman (Hebrew)" panose="02020603050405020304" pitchFamily="18" charset="0"/>
                </a:rPr>
                <a:t>γ</a:t>
              </a:r>
            </a:p>
          </p:txBody>
        </p:sp>
        <p:sp>
          <p:nvSpPr>
            <p:cNvPr id="245770" name="Text Box 21"/>
            <p:cNvSpPr txBox="1">
              <a:spLocks noChangeArrowheads="1"/>
            </p:cNvSpPr>
            <p:nvPr/>
          </p:nvSpPr>
          <p:spPr bwMode="auto">
            <a:xfrm>
              <a:off x="3820284" y="4509902"/>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b="1">
                  <a:solidFill>
                    <a:srgbClr val="000000"/>
                  </a:solidFill>
                  <a:cs typeface="Times New Roman (Hebrew)" panose="02020603050405020304" pitchFamily="18" charset="0"/>
                </a:rPr>
                <a:t>P</a:t>
              </a:r>
              <a:r>
                <a:rPr lang="en-US" altLang="en-US" sz="1400" b="1">
                  <a:solidFill>
                    <a:srgbClr val="000000"/>
                  </a:solidFill>
                  <a:cs typeface="Times New Roman (Hebrew)" panose="02020603050405020304" pitchFamily="18" charset="0"/>
                </a:rPr>
                <a:t>β</a:t>
              </a:r>
            </a:p>
          </p:txBody>
        </p:sp>
        <p:sp>
          <p:nvSpPr>
            <p:cNvPr id="245771" name="Text Box 22"/>
            <p:cNvSpPr txBox="1">
              <a:spLocks noChangeArrowheads="1"/>
            </p:cNvSpPr>
            <p:nvPr/>
          </p:nvSpPr>
          <p:spPr bwMode="auto">
            <a:xfrm>
              <a:off x="2720147" y="4567052"/>
              <a:ext cx="473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b="1">
                  <a:solidFill>
                    <a:srgbClr val="000000"/>
                  </a:solidFill>
                  <a:cs typeface="Times New Roman (Hebrew)" panose="02020603050405020304" pitchFamily="18" charset="0"/>
                </a:rPr>
                <a:t>Pα</a:t>
              </a:r>
            </a:p>
          </p:txBody>
        </p:sp>
        <p:sp>
          <p:nvSpPr>
            <p:cNvPr id="245772" name="Text Box 37"/>
            <p:cNvSpPr txBox="1">
              <a:spLocks noChangeArrowheads="1"/>
            </p:cNvSpPr>
            <p:nvPr/>
          </p:nvSpPr>
          <p:spPr bwMode="auto">
            <a:xfrm>
              <a:off x="6263447" y="5667189"/>
              <a:ext cx="5603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b="1">
                  <a:solidFill>
                    <a:srgbClr val="000000"/>
                  </a:solidFill>
                  <a:cs typeface="Times New Roman (Hebrew)" panose="02020603050405020304" pitchFamily="18" charset="0"/>
                </a:rPr>
                <a:t>Lys</a:t>
              </a:r>
            </a:p>
          </p:txBody>
        </p:sp>
        <p:sp>
          <p:nvSpPr>
            <p:cNvPr id="245773" name="Line 38"/>
            <p:cNvSpPr>
              <a:spLocks noChangeShapeType="1"/>
            </p:cNvSpPr>
            <p:nvPr/>
          </p:nvSpPr>
          <p:spPr bwMode="auto">
            <a:xfrm flipH="1" flipV="1">
              <a:off x="5339522" y="5294127"/>
              <a:ext cx="990600" cy="5334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45764" name="Text Box 5"/>
          <p:cNvSpPr txBox="1">
            <a:spLocks noChangeArrowheads="1"/>
          </p:cNvSpPr>
          <p:nvPr/>
        </p:nvSpPr>
        <p:spPr bwMode="auto">
          <a:xfrm>
            <a:off x="144463" y="914400"/>
            <a:ext cx="8999537"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P-loop fold</a:t>
            </a:r>
          </a:p>
          <a:p>
            <a:pPr algn="l" rtl="0" eaLnBrk="1" hangingPunct="1">
              <a:spcBef>
                <a:spcPct val="50000"/>
              </a:spcBef>
              <a:buFont typeface="Wingdings" panose="05000000000000000000" pitchFamily="2" charset="2"/>
              <a:buChar char="Ø"/>
            </a:pPr>
            <a:r>
              <a:rPr lang="en-US" altLang="en-US" sz="2600" b="1">
                <a:solidFill>
                  <a:srgbClr val="FF0066"/>
                </a:solidFill>
                <a:cs typeface="Arial" panose="020B0604020202020204" pitchFamily="34" charset="0"/>
              </a:rPr>
              <a:t>Long</a:t>
            </a:r>
            <a:r>
              <a:rPr lang="en-US" altLang="en-US" sz="2600">
                <a:solidFill>
                  <a:srgbClr val="FF0066"/>
                </a:solidFill>
                <a:cs typeface="Arial" panose="020B0604020202020204" pitchFamily="34" charset="0"/>
              </a:rPr>
              <a:t> </a:t>
            </a:r>
            <a:r>
              <a:rPr lang="en-US" altLang="en-US" sz="2600">
                <a:solidFill>
                  <a:srgbClr val="000000"/>
                </a:solidFill>
                <a:cs typeface="Arial" panose="020B0604020202020204" pitchFamily="34" charset="0"/>
              </a:rPr>
              <a:t>nucleotide binding loop: (3 phosphates)</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3 Gly → tight interactions</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Phosphates have twice negative charge than dinucleotides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require </a:t>
            </a:r>
            <a:r>
              <a:rPr lang="en-US" altLang="en-US" sz="2600" b="1">
                <a:solidFill>
                  <a:srgbClr val="FF0066"/>
                </a:solidFill>
                <a:cs typeface="Arial" panose="020B0604020202020204" pitchFamily="34" charset="0"/>
              </a:rPr>
              <a:t>Lys</a:t>
            </a:r>
            <a:r>
              <a:rPr lang="en-US" altLang="en-US" sz="2600" b="1" baseline="30000">
                <a:solidFill>
                  <a:srgbClr val="FF0066"/>
                </a:solidFill>
                <a:cs typeface="Arial" panose="020B0604020202020204" pitchFamily="34" charset="0"/>
              </a:rPr>
              <a:t>+</a:t>
            </a:r>
            <a:r>
              <a:rPr lang="en-US" altLang="en-US" sz="2600" b="1">
                <a:solidFill>
                  <a:srgbClr val="FF0066"/>
                </a:solidFill>
                <a:cs typeface="Arial" panose="020B0604020202020204" pitchFamily="34" charset="0"/>
              </a:rPr>
              <a:t> and Mg</a:t>
            </a:r>
            <a:r>
              <a:rPr lang="en-US" altLang="en-US" sz="2600" b="1" baseline="30000">
                <a:solidFill>
                  <a:srgbClr val="FF0066"/>
                </a:solidFill>
                <a:cs typeface="Arial" panose="020B0604020202020204" pitchFamily="34" charset="0"/>
              </a:rPr>
              <a:t>2+</a:t>
            </a:r>
            <a:r>
              <a:rPr lang="en-US" altLang="en-US" sz="2600">
                <a:solidFill>
                  <a:srgbClr val="000000"/>
                </a:solidFill>
                <a:cs typeface="Arial" panose="020B0604020202020204" pitchFamily="34" charset="0"/>
              </a:rPr>
              <a:t> to stabilize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7810" name="Group 4"/>
          <p:cNvGrpSpPr>
            <a:grpSpLocks/>
          </p:cNvGrpSpPr>
          <p:nvPr/>
        </p:nvGrpSpPr>
        <p:grpSpPr bwMode="auto">
          <a:xfrm>
            <a:off x="390525" y="2329844"/>
            <a:ext cx="4122738" cy="3849687"/>
            <a:chOff x="256" y="427"/>
            <a:chExt cx="2597" cy="2425"/>
          </a:xfrm>
        </p:grpSpPr>
        <p:pic>
          <p:nvPicPr>
            <p:cNvPr id="247818" name="Picture 5" descr="C:\Documents and Settings\Amit\My Documents\Amit\Book\English\CH2 - Protein Structure\Figures\2-26a.bmp"/>
            <p:cNvPicPr>
              <a:picLocks noChangeAspect="1" noChangeArrowheads="1"/>
            </p:cNvPicPr>
            <p:nvPr/>
          </p:nvPicPr>
          <p:blipFill>
            <a:blip r:embed="rId3">
              <a:extLst>
                <a:ext uri="{28A0092B-C50C-407E-A947-70E740481C1C}">
                  <a14:useLocalDpi xmlns:a14="http://schemas.microsoft.com/office/drawing/2010/main" val="0"/>
                </a:ext>
              </a:extLst>
            </a:blip>
            <a:srcRect l="18726" t="9386" r="15581" b="8818"/>
            <a:stretch>
              <a:fillRect/>
            </a:stretch>
          </p:blipFill>
          <p:spPr bwMode="auto">
            <a:xfrm>
              <a:off x="256" y="427"/>
              <a:ext cx="2597"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9" name="Text Box 6"/>
            <p:cNvSpPr txBox="1">
              <a:spLocks noChangeArrowheads="1"/>
            </p:cNvSpPr>
            <p:nvPr/>
          </p:nvSpPr>
          <p:spPr bwMode="auto">
            <a:xfrm>
              <a:off x="1005" y="152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3</a:t>
              </a:r>
            </a:p>
          </p:txBody>
        </p:sp>
        <p:sp>
          <p:nvSpPr>
            <p:cNvPr id="247820" name="Text Box 7"/>
            <p:cNvSpPr txBox="1">
              <a:spLocks noChangeArrowheads="1"/>
            </p:cNvSpPr>
            <p:nvPr/>
          </p:nvSpPr>
          <p:spPr bwMode="auto">
            <a:xfrm>
              <a:off x="1097" y="169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4</a:t>
              </a:r>
            </a:p>
          </p:txBody>
        </p:sp>
        <p:sp>
          <p:nvSpPr>
            <p:cNvPr id="247821" name="Text Box 8"/>
            <p:cNvSpPr txBox="1">
              <a:spLocks noChangeArrowheads="1"/>
            </p:cNvSpPr>
            <p:nvPr/>
          </p:nvSpPr>
          <p:spPr bwMode="auto">
            <a:xfrm>
              <a:off x="1101" y="136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2</a:t>
              </a:r>
            </a:p>
          </p:txBody>
        </p:sp>
        <p:sp>
          <p:nvSpPr>
            <p:cNvPr id="247822" name="Text Box 9"/>
            <p:cNvSpPr txBox="1">
              <a:spLocks noChangeArrowheads="1"/>
            </p:cNvSpPr>
            <p:nvPr/>
          </p:nvSpPr>
          <p:spPr bwMode="auto">
            <a:xfrm>
              <a:off x="1517" y="1343"/>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8</a:t>
              </a:r>
            </a:p>
          </p:txBody>
        </p:sp>
        <p:sp>
          <p:nvSpPr>
            <p:cNvPr id="247823" name="Text Box 10"/>
            <p:cNvSpPr txBox="1">
              <a:spLocks noChangeArrowheads="1"/>
            </p:cNvSpPr>
            <p:nvPr/>
          </p:nvSpPr>
          <p:spPr bwMode="auto">
            <a:xfrm>
              <a:off x="1268" y="130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1</a:t>
              </a:r>
            </a:p>
          </p:txBody>
        </p:sp>
        <p:sp>
          <p:nvSpPr>
            <p:cNvPr id="247824" name="Text Box 11"/>
            <p:cNvSpPr txBox="1">
              <a:spLocks noChangeArrowheads="1"/>
            </p:cNvSpPr>
            <p:nvPr/>
          </p:nvSpPr>
          <p:spPr bwMode="auto">
            <a:xfrm>
              <a:off x="1801" y="144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7</a:t>
              </a:r>
            </a:p>
          </p:txBody>
        </p:sp>
        <p:sp>
          <p:nvSpPr>
            <p:cNvPr id="247825" name="Text Box 12"/>
            <p:cNvSpPr txBox="1">
              <a:spLocks noChangeArrowheads="1"/>
            </p:cNvSpPr>
            <p:nvPr/>
          </p:nvSpPr>
          <p:spPr bwMode="auto">
            <a:xfrm>
              <a:off x="1752" y="159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6</a:t>
              </a:r>
            </a:p>
          </p:txBody>
        </p:sp>
        <p:sp>
          <p:nvSpPr>
            <p:cNvPr id="247826" name="Text Box 13"/>
            <p:cNvSpPr txBox="1">
              <a:spLocks noChangeArrowheads="1"/>
            </p:cNvSpPr>
            <p:nvPr/>
          </p:nvSpPr>
          <p:spPr bwMode="auto">
            <a:xfrm>
              <a:off x="1458" y="1752"/>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5</a:t>
              </a:r>
            </a:p>
          </p:txBody>
        </p:sp>
      </p:grpSp>
      <p:pic>
        <p:nvPicPr>
          <p:cNvPr id="247811" name="Picture 15" descr="C:\Documents and Settings\Amit\My Documents\Amit\Book\English\CH2 - Protein Structure\Figures\2-25b.png"/>
          <p:cNvPicPr>
            <a:picLocks noChangeAspect="1" noChangeArrowheads="1"/>
          </p:cNvPicPr>
          <p:nvPr/>
        </p:nvPicPr>
        <p:blipFill>
          <a:blip r:embed="rId4">
            <a:extLst>
              <a:ext uri="{28A0092B-C50C-407E-A947-70E740481C1C}">
                <a14:useLocalDpi xmlns:a14="http://schemas.microsoft.com/office/drawing/2010/main" val="0"/>
              </a:ext>
            </a:extLst>
          </a:blip>
          <a:srcRect l="5661" t="10751" r="1357" b="17302"/>
          <a:stretch>
            <a:fillRect/>
          </a:stretch>
        </p:blipFill>
        <p:spPr bwMode="auto">
          <a:xfrm>
            <a:off x="5230813" y="3067050"/>
            <a:ext cx="34591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2" name="Text Box 18"/>
          <p:cNvSpPr txBox="1">
            <a:spLocks noChangeArrowheads="1"/>
          </p:cNvSpPr>
          <p:nvPr/>
        </p:nvSpPr>
        <p:spPr bwMode="auto">
          <a:xfrm>
            <a:off x="519113" y="6008875"/>
            <a:ext cx="406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dirty="0" err="1">
                <a:solidFill>
                  <a:srgbClr val="FF0000"/>
                </a:solidFill>
                <a:latin typeface="Arial" panose="020B0604020202020204" pitchFamily="34" charset="0"/>
                <a:cs typeface="Arial" panose="020B0604020202020204" pitchFamily="34" charset="0"/>
              </a:rPr>
              <a:t>T</a:t>
            </a:r>
            <a:r>
              <a:rPr lang="en-US" altLang="en-US" sz="2400" dirty="0" err="1">
                <a:solidFill>
                  <a:srgbClr val="000000"/>
                </a:solidFill>
                <a:latin typeface="Arial" panose="020B0604020202020204" pitchFamily="34" charset="0"/>
                <a:cs typeface="Arial" panose="020B0604020202020204" pitchFamily="34" charset="0"/>
              </a:rPr>
              <a:t>riosphosphate</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FF0000"/>
                </a:solidFill>
                <a:latin typeface="Arial" panose="020B0604020202020204" pitchFamily="34" charset="0"/>
                <a:cs typeface="Arial" panose="020B0604020202020204" pitchFamily="34" charset="0"/>
              </a:rPr>
              <a:t>I</a:t>
            </a:r>
            <a:r>
              <a:rPr lang="en-US" altLang="en-US" sz="2400" dirty="0" err="1">
                <a:solidFill>
                  <a:srgbClr val="000000"/>
                </a:solidFill>
                <a:latin typeface="Arial" panose="020B0604020202020204" pitchFamily="34" charset="0"/>
                <a:cs typeface="Arial" panose="020B0604020202020204" pitchFamily="34" charset="0"/>
              </a:rPr>
              <a:t>so</a:t>
            </a:r>
            <a:r>
              <a:rPr lang="en-US" altLang="en-US" sz="2400" dirty="0" err="1">
                <a:solidFill>
                  <a:srgbClr val="FF0000"/>
                </a:solidFill>
                <a:latin typeface="Arial" panose="020B0604020202020204" pitchFamily="34" charset="0"/>
                <a:cs typeface="Arial" panose="020B0604020202020204" pitchFamily="34" charset="0"/>
              </a:rPr>
              <a:t>M</a:t>
            </a:r>
            <a:r>
              <a:rPr lang="en-US" altLang="en-US" sz="2400" dirty="0" err="1">
                <a:solidFill>
                  <a:srgbClr val="000000"/>
                </a:solidFill>
                <a:latin typeface="Arial" panose="020B0604020202020204" pitchFamily="34" charset="0"/>
                <a:cs typeface="Arial" panose="020B0604020202020204" pitchFamily="34" charset="0"/>
              </a:rPr>
              <a:t>erase</a:t>
            </a:r>
            <a:endParaRPr lang="en-US" altLang="en-US" sz="2400" dirty="0">
              <a:solidFill>
                <a:srgbClr val="000000"/>
              </a:solidFill>
              <a:latin typeface="Arial" panose="020B0604020202020204" pitchFamily="34" charset="0"/>
              <a:cs typeface="Arial" panose="020B0604020202020204" pitchFamily="34" charset="0"/>
            </a:endParaRPr>
          </a:p>
        </p:txBody>
      </p:sp>
      <p:sp>
        <p:nvSpPr>
          <p:cNvPr id="247813"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247814"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TIM barrel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Very common (~10% of protein structures), mainly in </a:t>
            </a:r>
            <a:r>
              <a:rPr lang="en-US" altLang="en-US" sz="2600" b="1">
                <a:solidFill>
                  <a:srgbClr val="FF0066"/>
                </a:solidFill>
                <a:cs typeface="Arial" panose="020B0604020202020204" pitchFamily="34" charset="0"/>
              </a:rPr>
              <a:t>enzymes</a:t>
            </a:r>
            <a:r>
              <a:rPr lang="en-US" altLang="en-US" sz="2600">
                <a:solidFill>
                  <a:srgbClr val="FF0066"/>
                </a:solidFill>
                <a:cs typeface="Arial" panose="020B0604020202020204" pitchFamily="34" charset="0"/>
              </a:rPr>
              <a:t> </a:t>
            </a:r>
            <a:r>
              <a:rPr lang="en-US" altLang="en-US" sz="2600">
                <a:solidFill>
                  <a:srgbClr val="000000"/>
                </a:solidFill>
                <a:cs typeface="Arial" panose="020B0604020202020204" pitchFamily="34" charset="0"/>
              </a:rPr>
              <a:t>catalyzing diverse reactions</a:t>
            </a:r>
          </a:p>
        </p:txBody>
      </p:sp>
      <p:sp>
        <p:nvSpPr>
          <p:cNvPr id="247816" name="Rectangle 1"/>
          <p:cNvSpPr>
            <a:spLocks noChangeArrowheads="1"/>
          </p:cNvSpPr>
          <p:nvPr/>
        </p:nvSpPr>
        <p:spPr bwMode="auto">
          <a:xfrm>
            <a:off x="4021138" y="2514600"/>
            <a:ext cx="177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r>
              <a:rPr lang="en-US" altLang="en-US" sz="2400">
                <a:solidFill>
                  <a:srgbClr val="000000"/>
                </a:solidFill>
                <a:cs typeface="Times New Roman (Hebrew)" panose="02020603050405020304" pitchFamily="18" charset="0"/>
              </a:rPr>
              <a:t>5 β-α-β units</a:t>
            </a:r>
          </a:p>
        </p:txBody>
      </p:sp>
      <p:cxnSp>
        <p:nvCxnSpPr>
          <p:cNvPr id="4" name="Straight Arrow Connector 3"/>
          <p:cNvCxnSpPr/>
          <p:nvPr/>
        </p:nvCxnSpPr>
        <p:spPr>
          <a:xfrm flipH="1">
            <a:off x="4003675" y="2946400"/>
            <a:ext cx="579438" cy="354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18"/>
          <p:cNvSpPr txBox="1">
            <a:spLocks noChangeArrowheads="1"/>
          </p:cNvSpPr>
          <p:nvPr/>
        </p:nvSpPr>
        <p:spPr bwMode="auto">
          <a:xfrm>
            <a:off x="4867275" y="5743575"/>
            <a:ext cx="406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dirty="0">
                <a:solidFill>
                  <a:srgbClr val="000000"/>
                </a:solidFill>
                <a:latin typeface="Arial" panose="020B0604020202020204" pitchFamily="34" charset="0"/>
                <a:cs typeface="Arial" panose="020B0604020202020204" pitchFamily="34" charset="0"/>
              </a:rPr>
              <a:t>The </a:t>
            </a:r>
            <a:r>
              <a:rPr lang="el-GR" altLang="en-US" sz="2400" dirty="0">
                <a:solidFill>
                  <a:srgbClr val="000000"/>
                </a:solidFill>
                <a:latin typeface="Arial" panose="020B0604020202020204" pitchFamily="34" charset="0"/>
                <a:cs typeface="Arial" panose="020B0604020202020204" pitchFamily="34" charset="0"/>
              </a:rPr>
              <a:t>β</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smtClean="0">
                <a:solidFill>
                  <a:srgbClr val="000000"/>
                </a:solidFill>
                <a:latin typeface="Arial" panose="020B0604020202020204" pitchFamily="34" charset="0"/>
                <a:cs typeface="Arial" panose="020B0604020202020204" pitchFamily="34" charset="0"/>
              </a:rPr>
              <a:t>barrel</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9" name="Picture 15" descr="C:\Documents and Settings\Amit\My Documents\Amit\Book\English\CH2 - Protein Structure\Figures\2-25b.png"/>
          <p:cNvPicPr>
            <a:picLocks noChangeAspect="1" noChangeArrowheads="1"/>
          </p:cNvPicPr>
          <p:nvPr/>
        </p:nvPicPr>
        <p:blipFill>
          <a:blip r:embed="rId3">
            <a:extLst>
              <a:ext uri="{28A0092B-C50C-407E-A947-70E740481C1C}">
                <a14:useLocalDpi xmlns:a14="http://schemas.microsoft.com/office/drawing/2010/main" val="0"/>
              </a:ext>
            </a:extLst>
          </a:blip>
          <a:srcRect l="5661" t="10751" r="1357" b="17302"/>
          <a:stretch>
            <a:fillRect/>
          </a:stretch>
        </p:blipFill>
        <p:spPr bwMode="auto">
          <a:xfrm>
            <a:off x="5230813" y="3067050"/>
            <a:ext cx="345916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1"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19" name="Text Box 18"/>
          <p:cNvSpPr txBox="1">
            <a:spLocks noChangeArrowheads="1"/>
          </p:cNvSpPr>
          <p:nvPr/>
        </p:nvSpPr>
        <p:spPr bwMode="auto">
          <a:xfrm>
            <a:off x="4867275" y="5743575"/>
            <a:ext cx="406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ctr" rtl="0" eaLnBrk="1" hangingPunct="1">
              <a:spcBef>
                <a:spcPct val="50000"/>
              </a:spcBef>
              <a:buFontTx/>
              <a:buNone/>
            </a:pPr>
            <a:r>
              <a:rPr lang="en-US" altLang="en-US" sz="2400" dirty="0">
                <a:solidFill>
                  <a:srgbClr val="000000"/>
                </a:solidFill>
                <a:latin typeface="Arial" panose="020B0604020202020204" pitchFamily="34" charset="0"/>
                <a:cs typeface="Arial" panose="020B0604020202020204" pitchFamily="34" charset="0"/>
              </a:rPr>
              <a:t>The </a:t>
            </a:r>
            <a:r>
              <a:rPr lang="el-GR" altLang="en-US" sz="2400" dirty="0">
                <a:solidFill>
                  <a:srgbClr val="000000"/>
                </a:solidFill>
                <a:latin typeface="Arial" panose="020B0604020202020204" pitchFamily="34" charset="0"/>
                <a:cs typeface="Arial" panose="020B0604020202020204" pitchFamily="34" charset="0"/>
              </a:rPr>
              <a:t>β</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smtClean="0">
                <a:solidFill>
                  <a:srgbClr val="000000"/>
                </a:solidFill>
                <a:latin typeface="Arial" panose="020B0604020202020204" pitchFamily="34" charset="0"/>
                <a:cs typeface="Arial" panose="020B0604020202020204" pitchFamily="34" charset="0"/>
              </a:rPr>
              <a:t>barrel</a:t>
            </a:r>
          </a:p>
        </p:txBody>
      </p:sp>
      <p:sp>
        <p:nvSpPr>
          <p:cNvPr id="20" name="Text Box 5"/>
          <p:cNvSpPr txBox="1">
            <a:spLocks noChangeArrowheads="1"/>
          </p:cNvSpPr>
          <p:nvPr/>
        </p:nvSpPr>
        <p:spPr bwMode="auto">
          <a:xfrm>
            <a:off x="144463" y="914400"/>
            <a:ext cx="899953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TIM barrel fold</a:t>
            </a:r>
          </a:p>
          <a:p>
            <a:pPr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May act as </a:t>
            </a:r>
            <a:r>
              <a:rPr lang="en-US" altLang="en-US" sz="2600" b="1" dirty="0">
                <a:solidFill>
                  <a:srgbClr val="FF0066"/>
                </a:solidFill>
                <a:cs typeface="Arial" panose="020B0604020202020204" pitchFamily="34" charset="0"/>
              </a:rPr>
              <a:t>scaffold</a:t>
            </a:r>
            <a:r>
              <a:rPr lang="en-US" altLang="en-US" sz="2600" dirty="0">
                <a:solidFill>
                  <a:srgbClr val="FF0066"/>
                </a:solidFill>
                <a:cs typeface="Arial" panose="020B0604020202020204" pitchFamily="34" charset="0"/>
              </a:rPr>
              <a:t> </a:t>
            </a:r>
            <a:r>
              <a:rPr lang="en-US" altLang="en-US" sz="2600" dirty="0">
                <a:solidFill>
                  <a:srgbClr val="000000"/>
                </a:solidFill>
                <a:cs typeface="Arial" panose="020B0604020202020204" pitchFamily="34" charset="0"/>
              </a:rPr>
              <a:t>or in </a:t>
            </a:r>
            <a:r>
              <a:rPr lang="en-US" altLang="en-US" sz="2600" b="1" dirty="0">
                <a:solidFill>
                  <a:srgbClr val="FF0066"/>
                </a:solidFill>
                <a:cs typeface="Arial" panose="020B0604020202020204" pitchFamily="34" charset="0"/>
              </a:rPr>
              <a:t>catalysis</a:t>
            </a:r>
            <a:r>
              <a:rPr lang="en-US" altLang="en-US" sz="2600" dirty="0">
                <a:solidFill>
                  <a:srgbClr val="FF0066"/>
                </a:solidFill>
                <a:cs typeface="Arial" panose="020B0604020202020204" pitchFamily="34" charset="0"/>
              </a:rPr>
              <a:t> </a:t>
            </a:r>
            <a:r>
              <a:rPr lang="en-US" altLang="en-US" sz="2600" dirty="0">
                <a:solidFill>
                  <a:srgbClr val="000000"/>
                </a:solidFill>
                <a:cs typeface="Arial" panose="020B0604020202020204" pitchFamily="34" charset="0"/>
              </a:rPr>
              <a:t>(on one of the </a:t>
            </a:r>
            <a:r>
              <a:rPr lang="el-GR" altLang="en-US" sz="2600" b="1" dirty="0">
                <a:solidFill>
                  <a:srgbClr val="FF0066"/>
                </a:solidFill>
                <a:cs typeface="Arial" panose="020B0604020202020204" pitchFamily="34" charset="0"/>
              </a:rPr>
              <a:t>β</a:t>
            </a:r>
            <a:r>
              <a:rPr lang="en-US" altLang="en-US" sz="2600" b="1" dirty="0">
                <a:solidFill>
                  <a:srgbClr val="FF0066"/>
                </a:solidFill>
                <a:cs typeface="Arial" panose="020B0604020202020204" pitchFamily="34" charset="0"/>
                <a:sym typeface="Symbol" panose="05050102010706020507" pitchFamily="18" charset="2"/>
              </a:rPr>
              <a:t></a:t>
            </a:r>
            <a:r>
              <a:rPr lang="el-GR" altLang="en-US" sz="2600" b="1" dirty="0">
                <a:solidFill>
                  <a:srgbClr val="FF0066"/>
                </a:solidFill>
                <a:cs typeface="Arial" panose="020B0604020202020204" pitchFamily="34" charset="0"/>
              </a:rPr>
              <a:t>α</a:t>
            </a:r>
            <a:r>
              <a:rPr lang="en-US" altLang="en-US" sz="2600" b="1" dirty="0">
                <a:solidFill>
                  <a:srgbClr val="FF0066"/>
                </a:solidFill>
                <a:cs typeface="Arial" panose="020B0604020202020204" pitchFamily="34" charset="0"/>
              </a:rPr>
              <a:t> loops</a:t>
            </a:r>
            <a:r>
              <a:rPr lang="en-US" altLang="en-US" sz="2600" dirty="0">
                <a:solidFill>
                  <a:srgbClr val="000000"/>
                </a:solidFill>
                <a:cs typeface="Arial" panose="020B0604020202020204" pitchFamily="34" charset="0"/>
              </a:rPr>
              <a:t>)</a:t>
            </a:r>
          </a:p>
        </p:txBody>
      </p:sp>
      <p:sp>
        <p:nvSpPr>
          <p:cNvPr id="21" name="Text Box 18"/>
          <p:cNvSpPr txBox="1">
            <a:spLocks noChangeArrowheads="1"/>
          </p:cNvSpPr>
          <p:nvPr/>
        </p:nvSpPr>
        <p:spPr bwMode="auto">
          <a:xfrm>
            <a:off x="519113" y="6008875"/>
            <a:ext cx="406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dirty="0" err="1">
                <a:solidFill>
                  <a:srgbClr val="FF0000"/>
                </a:solidFill>
                <a:latin typeface="Arial" panose="020B0604020202020204" pitchFamily="34" charset="0"/>
                <a:cs typeface="Arial" panose="020B0604020202020204" pitchFamily="34" charset="0"/>
              </a:rPr>
              <a:t>T</a:t>
            </a:r>
            <a:r>
              <a:rPr lang="en-US" altLang="en-US" sz="2400" dirty="0" err="1">
                <a:solidFill>
                  <a:srgbClr val="000000"/>
                </a:solidFill>
                <a:latin typeface="Arial" panose="020B0604020202020204" pitchFamily="34" charset="0"/>
                <a:cs typeface="Arial" panose="020B0604020202020204" pitchFamily="34" charset="0"/>
              </a:rPr>
              <a:t>riosphosphate</a:t>
            </a:r>
            <a:r>
              <a:rPr lang="en-US" altLang="en-US" sz="2400" dirty="0">
                <a:solidFill>
                  <a:srgbClr val="000000"/>
                </a:solidFill>
                <a:latin typeface="Arial" panose="020B0604020202020204" pitchFamily="34" charset="0"/>
                <a:cs typeface="Arial" panose="020B0604020202020204" pitchFamily="34" charset="0"/>
              </a:rPr>
              <a:t> </a:t>
            </a:r>
            <a:r>
              <a:rPr lang="en-US" altLang="en-US" sz="2400" dirty="0" err="1">
                <a:solidFill>
                  <a:srgbClr val="FF0000"/>
                </a:solidFill>
                <a:latin typeface="Arial" panose="020B0604020202020204" pitchFamily="34" charset="0"/>
                <a:cs typeface="Arial" panose="020B0604020202020204" pitchFamily="34" charset="0"/>
              </a:rPr>
              <a:t>I</a:t>
            </a:r>
            <a:r>
              <a:rPr lang="en-US" altLang="en-US" sz="2400" dirty="0" err="1">
                <a:solidFill>
                  <a:srgbClr val="000000"/>
                </a:solidFill>
                <a:latin typeface="Arial" panose="020B0604020202020204" pitchFamily="34" charset="0"/>
                <a:cs typeface="Arial" panose="020B0604020202020204" pitchFamily="34" charset="0"/>
              </a:rPr>
              <a:t>so</a:t>
            </a:r>
            <a:r>
              <a:rPr lang="en-US" altLang="en-US" sz="2400" dirty="0" err="1">
                <a:solidFill>
                  <a:srgbClr val="FF0000"/>
                </a:solidFill>
                <a:latin typeface="Arial" panose="020B0604020202020204" pitchFamily="34" charset="0"/>
                <a:cs typeface="Arial" panose="020B0604020202020204" pitchFamily="34" charset="0"/>
              </a:rPr>
              <a:t>M</a:t>
            </a:r>
            <a:r>
              <a:rPr lang="en-US" altLang="en-US" sz="2400" dirty="0" err="1">
                <a:solidFill>
                  <a:srgbClr val="000000"/>
                </a:solidFill>
                <a:latin typeface="Arial" panose="020B0604020202020204" pitchFamily="34" charset="0"/>
                <a:cs typeface="Arial" panose="020B0604020202020204" pitchFamily="34" charset="0"/>
              </a:rPr>
              <a:t>erase</a:t>
            </a:r>
            <a:endParaRPr lang="en-US" altLang="en-US" sz="2400" dirty="0">
              <a:solidFill>
                <a:srgbClr val="000000"/>
              </a:solidFill>
              <a:latin typeface="Arial" panose="020B0604020202020204" pitchFamily="34" charset="0"/>
              <a:cs typeface="Arial" panose="020B0604020202020204" pitchFamily="34" charset="0"/>
            </a:endParaRPr>
          </a:p>
        </p:txBody>
      </p:sp>
      <p:grpSp>
        <p:nvGrpSpPr>
          <p:cNvPr id="24" name="Group 4"/>
          <p:cNvGrpSpPr>
            <a:grpSpLocks/>
          </p:cNvGrpSpPr>
          <p:nvPr/>
        </p:nvGrpSpPr>
        <p:grpSpPr bwMode="auto">
          <a:xfrm>
            <a:off x="390525" y="2329844"/>
            <a:ext cx="4122738" cy="3849687"/>
            <a:chOff x="256" y="427"/>
            <a:chExt cx="2597" cy="2425"/>
          </a:xfrm>
        </p:grpSpPr>
        <p:pic>
          <p:nvPicPr>
            <p:cNvPr id="25" name="Picture 5" descr="C:\Documents and Settings\Amit\My Documents\Amit\Book\English\CH2 - Protein Structure\Figures\2-26a.bmp"/>
            <p:cNvPicPr>
              <a:picLocks noChangeAspect="1" noChangeArrowheads="1"/>
            </p:cNvPicPr>
            <p:nvPr/>
          </p:nvPicPr>
          <p:blipFill>
            <a:blip r:embed="rId4">
              <a:extLst>
                <a:ext uri="{28A0092B-C50C-407E-A947-70E740481C1C}">
                  <a14:useLocalDpi xmlns:a14="http://schemas.microsoft.com/office/drawing/2010/main" val="0"/>
                </a:ext>
              </a:extLst>
            </a:blip>
            <a:srcRect l="18726" t="9386" r="15581" b="8818"/>
            <a:stretch>
              <a:fillRect/>
            </a:stretch>
          </p:blipFill>
          <p:spPr bwMode="auto">
            <a:xfrm>
              <a:off x="256" y="427"/>
              <a:ext cx="2597" cy="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6"/>
            <p:cNvSpPr txBox="1">
              <a:spLocks noChangeArrowheads="1"/>
            </p:cNvSpPr>
            <p:nvPr/>
          </p:nvSpPr>
          <p:spPr bwMode="auto">
            <a:xfrm>
              <a:off x="1005" y="152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3</a:t>
              </a:r>
            </a:p>
          </p:txBody>
        </p:sp>
        <p:sp>
          <p:nvSpPr>
            <p:cNvPr id="27" name="Text Box 7"/>
            <p:cNvSpPr txBox="1">
              <a:spLocks noChangeArrowheads="1"/>
            </p:cNvSpPr>
            <p:nvPr/>
          </p:nvSpPr>
          <p:spPr bwMode="auto">
            <a:xfrm>
              <a:off x="1097" y="169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4</a:t>
              </a:r>
            </a:p>
          </p:txBody>
        </p:sp>
        <p:sp>
          <p:nvSpPr>
            <p:cNvPr id="28" name="Text Box 8"/>
            <p:cNvSpPr txBox="1">
              <a:spLocks noChangeArrowheads="1"/>
            </p:cNvSpPr>
            <p:nvPr/>
          </p:nvSpPr>
          <p:spPr bwMode="auto">
            <a:xfrm>
              <a:off x="1101" y="1368"/>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2</a:t>
              </a:r>
            </a:p>
          </p:txBody>
        </p:sp>
        <p:sp>
          <p:nvSpPr>
            <p:cNvPr id="29" name="Text Box 9"/>
            <p:cNvSpPr txBox="1">
              <a:spLocks noChangeArrowheads="1"/>
            </p:cNvSpPr>
            <p:nvPr/>
          </p:nvSpPr>
          <p:spPr bwMode="auto">
            <a:xfrm>
              <a:off x="1517" y="1343"/>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8</a:t>
              </a:r>
            </a:p>
          </p:txBody>
        </p:sp>
        <p:sp>
          <p:nvSpPr>
            <p:cNvPr id="30" name="Text Box 10"/>
            <p:cNvSpPr txBox="1">
              <a:spLocks noChangeArrowheads="1"/>
            </p:cNvSpPr>
            <p:nvPr/>
          </p:nvSpPr>
          <p:spPr bwMode="auto">
            <a:xfrm>
              <a:off x="1268" y="1307"/>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1</a:t>
              </a:r>
            </a:p>
          </p:txBody>
        </p:sp>
        <p:sp>
          <p:nvSpPr>
            <p:cNvPr id="31" name="Text Box 11"/>
            <p:cNvSpPr txBox="1">
              <a:spLocks noChangeArrowheads="1"/>
            </p:cNvSpPr>
            <p:nvPr/>
          </p:nvSpPr>
          <p:spPr bwMode="auto">
            <a:xfrm>
              <a:off x="1801" y="1441"/>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7</a:t>
              </a:r>
            </a:p>
          </p:txBody>
        </p:sp>
        <p:sp>
          <p:nvSpPr>
            <p:cNvPr id="32" name="Text Box 12"/>
            <p:cNvSpPr txBox="1">
              <a:spLocks noChangeArrowheads="1"/>
            </p:cNvSpPr>
            <p:nvPr/>
          </p:nvSpPr>
          <p:spPr bwMode="auto">
            <a:xfrm>
              <a:off x="1752" y="1594"/>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6</a:t>
              </a:r>
            </a:p>
          </p:txBody>
        </p:sp>
        <p:sp>
          <p:nvSpPr>
            <p:cNvPr id="33" name="Text Box 13"/>
            <p:cNvSpPr txBox="1">
              <a:spLocks noChangeArrowheads="1"/>
            </p:cNvSpPr>
            <p:nvPr/>
          </p:nvSpPr>
          <p:spPr bwMode="auto">
            <a:xfrm>
              <a:off x="1458" y="1752"/>
              <a:ext cx="1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400" b="1">
                  <a:solidFill>
                    <a:srgbClr val="000000"/>
                  </a:solidFill>
                  <a:cs typeface="Times New Roman (Hebrew)" panose="02020603050405020304" pitchFamily="18" charset="0"/>
                </a:rPr>
                <a:t>5</a:t>
              </a:r>
            </a:p>
          </p:txBody>
        </p:sp>
      </p:grpSp>
      <p:sp>
        <p:nvSpPr>
          <p:cNvPr id="34" name="Rectangle 1"/>
          <p:cNvSpPr>
            <a:spLocks noChangeArrowheads="1"/>
          </p:cNvSpPr>
          <p:nvPr/>
        </p:nvSpPr>
        <p:spPr bwMode="auto">
          <a:xfrm>
            <a:off x="4021138" y="2514600"/>
            <a:ext cx="177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r>
              <a:rPr lang="en-US" altLang="en-US" sz="2400" dirty="0">
                <a:solidFill>
                  <a:srgbClr val="000000"/>
                </a:solidFill>
                <a:cs typeface="Times New Roman (Hebrew)" panose="02020603050405020304" pitchFamily="18" charset="0"/>
              </a:rPr>
              <a:t>5 β-α-β units</a:t>
            </a:r>
          </a:p>
        </p:txBody>
      </p:sp>
      <p:cxnSp>
        <p:nvCxnSpPr>
          <p:cNvPr id="35" name="Straight Arrow Connector 34"/>
          <p:cNvCxnSpPr/>
          <p:nvPr/>
        </p:nvCxnSpPr>
        <p:spPr>
          <a:xfrm flipH="1">
            <a:off x="4003675" y="2946400"/>
            <a:ext cx="579438" cy="354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8"/>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Topics</a:t>
            </a:r>
          </a:p>
        </p:txBody>
      </p:sp>
      <p:sp>
        <p:nvSpPr>
          <p:cNvPr id="185347" name="Text Box 5"/>
          <p:cNvSpPr txBox="1">
            <a:spLocks noChangeArrowheads="1"/>
          </p:cNvSpPr>
          <p:nvPr/>
        </p:nvSpPr>
        <p:spPr bwMode="auto">
          <a:xfrm>
            <a:off x="144463" y="914400"/>
            <a:ext cx="8747125"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0100" indent="-5143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398463"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Types of proteins by 3</a:t>
            </a:r>
            <a:r>
              <a:rPr lang="en-US" altLang="en-US" sz="2600" b="1" baseline="30000">
                <a:solidFill>
                  <a:srgbClr val="339933"/>
                </a:solidFill>
                <a:latin typeface="Arial" panose="020B0604020202020204" pitchFamily="34" charset="0"/>
                <a:cs typeface="Arial" panose="020B0604020202020204" pitchFamily="34" charset="0"/>
              </a:rPr>
              <a:t>rd</a:t>
            </a:r>
            <a:r>
              <a:rPr lang="en-US" altLang="en-US" sz="2600" b="1">
                <a:solidFill>
                  <a:srgbClr val="339933"/>
                </a:solidFill>
                <a:latin typeface="Arial" panose="020B0604020202020204" pitchFamily="34" charset="0"/>
                <a:cs typeface="Arial" panose="020B0604020202020204" pitchFamily="34" charset="0"/>
              </a:rPr>
              <a:t> structure</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Characteristics of the globular structure</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Architecture of globular proteins</a:t>
            </a:r>
          </a:p>
          <a:p>
            <a:pPr lvl="2" algn="l" rtl="0" eaLnBrk="1" hangingPunct="1">
              <a:spcBef>
                <a:spcPct val="50000"/>
              </a:spcBef>
              <a:buFont typeface="Times New Roman" panose="02020603050405020304" pitchFamily="18" charset="0"/>
              <a:buAutoNum type="arabicPeriod"/>
            </a:pPr>
            <a:r>
              <a:rPr lang="en-US" altLang="en-US">
                <a:solidFill>
                  <a:srgbClr val="000000"/>
                </a:solidFill>
                <a:cs typeface="Arial" panose="020B0604020202020204" pitchFamily="34" charset="0"/>
              </a:rPr>
              <a:t>Simple motifs</a:t>
            </a:r>
          </a:p>
          <a:p>
            <a:pPr lvl="2" algn="l" rtl="0" eaLnBrk="1" hangingPunct="1">
              <a:spcBef>
                <a:spcPct val="50000"/>
              </a:spcBef>
              <a:buFont typeface="Times New Roman" panose="02020603050405020304" pitchFamily="18" charset="0"/>
              <a:buAutoNum type="arabicPeriod"/>
            </a:pPr>
            <a:r>
              <a:rPr lang="en-US" altLang="en-US">
                <a:solidFill>
                  <a:srgbClr val="000000"/>
                </a:solidFill>
                <a:cs typeface="Arial" panose="020B0604020202020204" pitchFamily="34" charset="0"/>
              </a:rPr>
              <a:t>Complex motifs and superfolds</a:t>
            </a:r>
          </a:p>
          <a:p>
            <a:pPr lvl="2" algn="l" rtl="0" eaLnBrk="1" hangingPunct="1">
              <a:spcBef>
                <a:spcPct val="50000"/>
              </a:spcBef>
              <a:buFont typeface="Times New Roman" panose="02020603050405020304" pitchFamily="18" charset="0"/>
              <a:buAutoNum type="arabicPeriod"/>
            </a:pPr>
            <a:r>
              <a:rPr lang="en-US" altLang="en-US">
                <a:solidFill>
                  <a:srgbClr val="000000"/>
                </a:solidFill>
                <a:cs typeface="Arial" panose="020B0604020202020204" pitchFamily="34" charset="0"/>
              </a:rPr>
              <a:t>Domains</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Protein classification by 3</a:t>
            </a:r>
            <a:r>
              <a:rPr lang="en-US" altLang="en-US" sz="2600" b="1" baseline="30000">
                <a:solidFill>
                  <a:srgbClr val="339933"/>
                </a:solidFill>
                <a:latin typeface="Arial" panose="020B0604020202020204" pitchFamily="34" charset="0"/>
                <a:cs typeface="Arial" panose="020B0604020202020204" pitchFamily="34" charset="0"/>
              </a:rPr>
              <a:t>rd</a:t>
            </a:r>
            <a:r>
              <a:rPr lang="en-US" altLang="en-US" sz="2600" b="1">
                <a:solidFill>
                  <a:srgbClr val="339933"/>
                </a:solidFill>
                <a:latin typeface="Arial" panose="020B0604020202020204" pitchFamily="34" charset="0"/>
                <a:cs typeface="Arial" panose="020B0604020202020204" pitchFamily="34" charset="0"/>
              </a:rPr>
              <a:t> structure</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Evolutionary aspects</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Water molecules inside proteins</a:t>
            </a:r>
            <a:endParaRPr lang="en-US" altLang="en-US" sz="2400" b="1">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pic>
        <p:nvPicPr>
          <p:cNvPr id="251907" name="Picture 3" descr="C:\Documents and Settings\Amit\My Documents\Amit\Book\English\CH2 - Protein Structure\Figures\2-26c.bmp"/>
          <p:cNvPicPr>
            <a:picLocks noChangeAspect="1" noChangeArrowheads="1"/>
          </p:cNvPicPr>
          <p:nvPr/>
        </p:nvPicPr>
        <p:blipFill>
          <a:blip r:embed="rId3">
            <a:extLst>
              <a:ext uri="{28A0092B-C50C-407E-A947-70E740481C1C}">
                <a14:useLocalDpi xmlns:a14="http://schemas.microsoft.com/office/drawing/2010/main" val="0"/>
              </a:ext>
            </a:extLst>
          </a:blip>
          <a:srcRect l="20848" t="9827" r="18980" b="9126"/>
          <a:stretch>
            <a:fillRect/>
          </a:stretch>
        </p:blipFill>
        <p:spPr bwMode="auto">
          <a:xfrm>
            <a:off x="2815431" y="2630870"/>
            <a:ext cx="36576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5"/>
          <p:cNvSpPr txBox="1">
            <a:spLocks noChangeArrowheads="1"/>
          </p:cNvSpPr>
          <p:nvPr/>
        </p:nvSpPr>
        <p:spPr bwMode="auto">
          <a:xfrm>
            <a:off x="144463" y="914400"/>
            <a:ext cx="89995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TIM barrel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Barrel center not hollow – densely packed with nonpolar residues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provides </a:t>
            </a:r>
            <a:r>
              <a:rPr lang="en-US" altLang="en-US" sz="2600" b="1">
                <a:solidFill>
                  <a:srgbClr val="FF0066"/>
                </a:solidFill>
                <a:cs typeface="Arial" panose="020B0604020202020204" pitchFamily="34" charset="0"/>
              </a:rPr>
              <a:t>shielding from the external environment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Documents and Settings\Amit\My Documents\Amit\Book\English\CH2 - Protein Structure\Figures\2-26e.bmp"/>
          <p:cNvPicPr>
            <a:picLocks noChangeAspect="1" noChangeArrowheads="1"/>
          </p:cNvPicPr>
          <p:nvPr/>
        </p:nvPicPr>
        <p:blipFill>
          <a:blip r:embed="rId3">
            <a:extLst>
              <a:ext uri="{28A0092B-C50C-407E-A947-70E740481C1C}">
                <a14:useLocalDpi xmlns:a14="http://schemas.microsoft.com/office/drawing/2010/main" val="0"/>
              </a:ext>
            </a:extLst>
          </a:blip>
          <a:srcRect l="15460" t="5522" r="27888" b="5963"/>
          <a:stretch>
            <a:fillRect/>
          </a:stretch>
        </p:blipFill>
        <p:spPr bwMode="auto">
          <a:xfrm>
            <a:off x="4957763" y="2792461"/>
            <a:ext cx="32385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5" name="Text Box 3"/>
          <p:cNvSpPr txBox="1">
            <a:spLocks noChangeArrowheads="1"/>
          </p:cNvSpPr>
          <p:nvPr/>
        </p:nvSpPr>
        <p:spPr bwMode="auto">
          <a:xfrm>
            <a:off x="176213" y="2218830"/>
            <a:ext cx="6254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d</a:t>
            </a:r>
          </a:p>
        </p:txBody>
      </p:sp>
      <p:sp>
        <p:nvSpPr>
          <p:cNvPr id="253956" name="Text Box 4"/>
          <p:cNvSpPr txBox="1">
            <a:spLocks noChangeArrowheads="1"/>
          </p:cNvSpPr>
          <p:nvPr/>
        </p:nvSpPr>
        <p:spPr bwMode="auto">
          <a:xfrm>
            <a:off x="6029325" y="5969049"/>
            <a:ext cx="771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Lys13</a:t>
            </a:r>
          </a:p>
        </p:txBody>
      </p:sp>
      <p:sp>
        <p:nvSpPr>
          <p:cNvPr id="253957" name="Text Box 5"/>
          <p:cNvSpPr txBox="1">
            <a:spLocks noChangeArrowheads="1"/>
          </p:cNvSpPr>
          <p:nvPr/>
        </p:nvSpPr>
        <p:spPr bwMode="auto">
          <a:xfrm>
            <a:off x="7766050" y="4495849"/>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Gly171</a:t>
            </a:r>
          </a:p>
        </p:txBody>
      </p:sp>
      <p:sp>
        <p:nvSpPr>
          <p:cNvPr id="253958" name="Text Box 6"/>
          <p:cNvSpPr txBox="1">
            <a:spLocks noChangeArrowheads="1"/>
          </p:cNvSpPr>
          <p:nvPr/>
        </p:nvSpPr>
        <p:spPr bwMode="auto">
          <a:xfrm>
            <a:off x="5311775" y="2403524"/>
            <a:ext cx="12541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Substrate</a:t>
            </a:r>
          </a:p>
        </p:txBody>
      </p:sp>
      <p:sp>
        <p:nvSpPr>
          <p:cNvPr id="253959" name="Line 7"/>
          <p:cNvSpPr>
            <a:spLocks noChangeShapeType="1"/>
          </p:cNvSpPr>
          <p:nvPr/>
        </p:nvSpPr>
        <p:spPr bwMode="auto">
          <a:xfrm>
            <a:off x="5978525" y="2751186"/>
            <a:ext cx="609600" cy="1108075"/>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3960" name="Text Box 8"/>
          <p:cNvSpPr txBox="1">
            <a:spLocks noChangeArrowheads="1"/>
          </p:cNvSpPr>
          <p:nvPr/>
        </p:nvSpPr>
        <p:spPr bwMode="auto">
          <a:xfrm>
            <a:off x="6937375" y="5869036"/>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His95</a:t>
            </a:r>
          </a:p>
        </p:txBody>
      </p:sp>
      <p:sp>
        <p:nvSpPr>
          <p:cNvPr id="253961" name="Text Box 9"/>
          <p:cNvSpPr txBox="1">
            <a:spLocks noChangeArrowheads="1"/>
          </p:cNvSpPr>
          <p:nvPr/>
        </p:nvSpPr>
        <p:spPr bwMode="auto">
          <a:xfrm>
            <a:off x="7427913" y="3022649"/>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Ser211</a:t>
            </a:r>
          </a:p>
        </p:txBody>
      </p:sp>
      <p:sp>
        <p:nvSpPr>
          <p:cNvPr id="253962" name="Text Box 10"/>
          <p:cNvSpPr txBox="1">
            <a:spLocks noChangeArrowheads="1"/>
          </p:cNvSpPr>
          <p:nvPr/>
        </p:nvSpPr>
        <p:spPr bwMode="auto">
          <a:xfrm>
            <a:off x="5294313" y="3751311"/>
            <a:ext cx="1060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Gly232</a:t>
            </a:r>
          </a:p>
        </p:txBody>
      </p:sp>
      <p:sp>
        <p:nvSpPr>
          <p:cNvPr id="253963" name="Text Box 11"/>
          <p:cNvSpPr txBox="1">
            <a:spLocks noChangeArrowheads="1"/>
          </p:cNvSpPr>
          <p:nvPr/>
        </p:nvSpPr>
        <p:spPr bwMode="auto">
          <a:xfrm>
            <a:off x="4667250" y="4749849"/>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Gly233</a:t>
            </a:r>
          </a:p>
        </p:txBody>
      </p:sp>
      <p:sp>
        <p:nvSpPr>
          <p:cNvPr id="253964" name="Text Box 12"/>
          <p:cNvSpPr txBox="1">
            <a:spLocks noChangeArrowheads="1"/>
          </p:cNvSpPr>
          <p:nvPr/>
        </p:nvSpPr>
        <p:spPr bwMode="auto">
          <a:xfrm>
            <a:off x="4672013" y="2337892"/>
            <a:ext cx="625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e</a:t>
            </a:r>
          </a:p>
        </p:txBody>
      </p:sp>
      <p:pic>
        <p:nvPicPr>
          <p:cNvPr id="253965" name="Picture 13" descr="C:\Documents and Settings\Amit\My Documents\Amit\Book\1_Revised_draft\CH2\Figures\PyMol-PovRay files\2-25d.png"/>
          <p:cNvPicPr>
            <a:picLocks noChangeAspect="1" noChangeArrowheads="1"/>
          </p:cNvPicPr>
          <p:nvPr/>
        </p:nvPicPr>
        <p:blipFill>
          <a:blip r:embed="rId4">
            <a:extLst>
              <a:ext uri="{28A0092B-C50C-407E-A947-70E740481C1C}">
                <a14:useLocalDpi xmlns:a14="http://schemas.microsoft.com/office/drawing/2010/main" val="0"/>
              </a:ext>
            </a:extLst>
          </a:blip>
          <a:srcRect t="8905" b="14471"/>
          <a:stretch>
            <a:fillRect/>
          </a:stretch>
        </p:blipFill>
        <p:spPr bwMode="auto">
          <a:xfrm>
            <a:off x="187325" y="2725786"/>
            <a:ext cx="4278313"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66" name="TextBox 15"/>
          <p:cNvSpPr txBox="1">
            <a:spLocks noChangeArrowheads="1"/>
          </p:cNvSpPr>
          <p:nvPr/>
        </p:nvSpPr>
        <p:spPr bwMode="auto">
          <a:xfrm>
            <a:off x="388938" y="6103986"/>
            <a:ext cx="40338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The phosphate binding site</a:t>
            </a:r>
            <a:endParaRPr lang="he-IL" altLang="en-US" sz="2400">
              <a:solidFill>
                <a:srgbClr val="000000"/>
              </a:solidFill>
              <a:latin typeface="Arial" panose="020B0604020202020204" pitchFamily="34" charset="0"/>
              <a:cs typeface="Arial" panose="020B0604020202020204" pitchFamily="34" charset="0"/>
            </a:endParaRPr>
          </a:p>
        </p:txBody>
      </p:sp>
      <p:sp>
        <p:nvSpPr>
          <p:cNvPr id="253967"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253968" name="Text Box 5"/>
          <p:cNvSpPr txBox="1">
            <a:spLocks noChangeArrowheads="1"/>
          </p:cNvSpPr>
          <p:nvPr/>
        </p:nvSpPr>
        <p:spPr bwMode="auto">
          <a:xfrm>
            <a:off x="144463" y="914400"/>
            <a:ext cx="8999537"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TIM barrel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When ligand is a nucleotide: positive binding site, interactions with backbone groups + Mg</a:t>
            </a:r>
            <a:r>
              <a:rPr lang="en-US" altLang="en-US" sz="2600" baseline="30000">
                <a:solidFill>
                  <a:srgbClr val="000000"/>
                </a:solidFill>
                <a:cs typeface="Arial" panose="020B0604020202020204" pitchFamily="34" charset="0"/>
              </a:rPr>
              <a:t>2+</a:t>
            </a:r>
            <a:r>
              <a:rPr lang="en-US" altLang="en-US" sz="2600">
                <a:solidFill>
                  <a:srgbClr val="000000"/>
                </a:solidFill>
                <a:cs typeface="Arial" panose="020B0604020202020204" pitchFamily="34" charset="0"/>
              </a:rPr>
              <a:t>/Mn</a:t>
            </a:r>
            <a:r>
              <a:rPr lang="en-US" altLang="en-US" sz="2600" baseline="30000">
                <a:solidFill>
                  <a:srgbClr val="000000"/>
                </a:solidFill>
                <a:cs typeface="Arial" panose="020B0604020202020204" pitchFamily="34" charset="0"/>
              </a:rPr>
              <a:t>2+</a:t>
            </a:r>
            <a:r>
              <a:rPr lang="en-US" altLang="en-US" sz="2600">
                <a:solidFill>
                  <a:srgbClr val="000000"/>
                </a:solidFill>
                <a:cs typeface="Arial" panose="020B0604020202020204" pitchFamily="34" charset="0"/>
              </a:rPr>
              <a:t>/Zn</a:t>
            </a:r>
            <a:r>
              <a:rPr lang="en-US" altLang="en-US" sz="2600" baseline="30000">
                <a:solidFill>
                  <a:srgbClr val="000000"/>
                </a:solidFill>
                <a:cs typeface="Arial" panose="020B0604020202020204" pitchFamily="34" charset="0"/>
              </a:rPr>
              <a:t>2+</a:t>
            </a:r>
            <a:endParaRPr lang="en-US" altLang="en-US" sz="2600">
              <a:solidFill>
                <a:srgbClr val="00000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C:\Documents and Settings\Amit\My Documents\Amit\Book\English\CH2 - Protein Structure\Figures\2-26g.png"/>
          <p:cNvPicPr>
            <a:picLocks noChangeAspect="1" noChangeArrowheads="1"/>
          </p:cNvPicPr>
          <p:nvPr/>
        </p:nvPicPr>
        <p:blipFill>
          <a:blip r:embed="rId3">
            <a:extLst>
              <a:ext uri="{28A0092B-C50C-407E-A947-70E740481C1C}">
                <a14:useLocalDpi xmlns:a14="http://schemas.microsoft.com/office/drawing/2010/main" val="0"/>
              </a:ext>
            </a:extLst>
          </a:blip>
          <a:srcRect l="3362" t="17180" r="9967" b="8217"/>
          <a:stretch>
            <a:fillRect/>
          </a:stretch>
        </p:blipFill>
        <p:spPr bwMode="auto">
          <a:xfrm>
            <a:off x="4792336" y="3132296"/>
            <a:ext cx="32893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Text Box 4"/>
          <p:cNvSpPr txBox="1">
            <a:spLocks noChangeArrowheads="1"/>
          </p:cNvSpPr>
          <p:nvPr/>
        </p:nvSpPr>
        <p:spPr bwMode="auto">
          <a:xfrm>
            <a:off x="5970261" y="5692934"/>
            <a:ext cx="4984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N’</a:t>
            </a:r>
          </a:p>
        </p:txBody>
      </p:sp>
      <p:sp>
        <p:nvSpPr>
          <p:cNvPr id="256004" name="Text Box 5"/>
          <p:cNvSpPr txBox="1">
            <a:spLocks noChangeArrowheads="1"/>
          </p:cNvSpPr>
          <p:nvPr/>
        </p:nvSpPr>
        <p:spPr bwMode="auto">
          <a:xfrm>
            <a:off x="4728836" y="4876959"/>
            <a:ext cx="4984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cs typeface="Times New Roman (Hebrew)" panose="02020603050405020304" pitchFamily="18" charset="0"/>
              </a:rPr>
              <a:t>C’</a:t>
            </a:r>
          </a:p>
        </p:txBody>
      </p:sp>
      <p:sp>
        <p:nvSpPr>
          <p:cNvPr id="256005" name="Text Box 6"/>
          <p:cNvSpPr txBox="1">
            <a:spLocks noChangeArrowheads="1"/>
          </p:cNvSpPr>
          <p:nvPr/>
        </p:nvSpPr>
        <p:spPr bwMode="auto">
          <a:xfrm>
            <a:off x="5254298" y="2964021"/>
            <a:ext cx="47307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g</a:t>
            </a:r>
          </a:p>
        </p:txBody>
      </p:sp>
      <p:pic>
        <p:nvPicPr>
          <p:cNvPr id="256006" name="Picture 7" descr="C:\Documents and Settings\Amit\My Documents\Amit\Book\English\CH2 - Protein Structure\Figures\2-26f.png"/>
          <p:cNvPicPr>
            <a:picLocks noChangeAspect="1" noChangeArrowheads="1"/>
          </p:cNvPicPr>
          <p:nvPr/>
        </p:nvPicPr>
        <p:blipFill>
          <a:blip r:embed="rId4">
            <a:extLst>
              <a:ext uri="{28A0092B-C50C-407E-A947-70E740481C1C}">
                <a14:useLocalDpi xmlns:a14="http://schemas.microsoft.com/office/drawing/2010/main" val="0"/>
              </a:ext>
            </a:extLst>
          </a:blip>
          <a:srcRect l="4204" t="5141" r="4355" b="9677"/>
          <a:stretch>
            <a:fillRect/>
          </a:stretch>
        </p:blipFill>
        <p:spPr bwMode="auto">
          <a:xfrm>
            <a:off x="1544311" y="3205321"/>
            <a:ext cx="2935287"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7" name="Text Box 10"/>
          <p:cNvSpPr txBox="1">
            <a:spLocks noChangeArrowheads="1"/>
          </p:cNvSpPr>
          <p:nvPr/>
        </p:nvSpPr>
        <p:spPr bwMode="auto">
          <a:xfrm>
            <a:off x="94923" y="6048534"/>
            <a:ext cx="9004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Formation of a TIM barrel fold in HisF by gene duplication </a:t>
            </a:r>
          </a:p>
        </p:txBody>
      </p:sp>
      <p:sp>
        <p:nvSpPr>
          <p:cNvPr id="256008"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256009" name="Text Box 5"/>
          <p:cNvSpPr txBox="1">
            <a:spLocks noChangeArrowheads="1"/>
          </p:cNvSpPr>
          <p:nvPr/>
        </p:nvSpPr>
        <p:spPr bwMode="auto">
          <a:xfrm>
            <a:off x="144463" y="914400"/>
            <a:ext cx="89995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The TIM barrel fold</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Studies suggest divergent evolution of ancestral fold into many different functional forms</a:t>
            </a:r>
          </a:p>
          <a:p>
            <a:pPr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The basic structural unit of the fold – the (βα)</a:t>
            </a:r>
            <a:r>
              <a:rPr lang="en-US" altLang="en-US" sz="2600" baseline="-25000">
                <a:solidFill>
                  <a:srgbClr val="000000"/>
                </a:solidFill>
                <a:cs typeface="Arial" panose="020B0604020202020204" pitchFamily="34" charset="0"/>
              </a:rPr>
              <a:t>4</a:t>
            </a:r>
            <a:r>
              <a:rPr lang="en-US" altLang="en-US" sz="2600">
                <a:solidFill>
                  <a:srgbClr val="000000"/>
                </a:solidFill>
                <a:cs typeface="Arial" panose="020B0604020202020204" pitchFamily="34" charset="0"/>
              </a:rPr>
              <a:t> 'half barrel' </a:t>
            </a:r>
          </a:p>
        </p:txBody>
      </p:sp>
      <p:sp>
        <p:nvSpPr>
          <p:cNvPr id="256010" name="Text Box 3"/>
          <p:cNvSpPr txBox="1">
            <a:spLocks noChangeArrowheads="1"/>
          </p:cNvSpPr>
          <p:nvPr/>
        </p:nvSpPr>
        <p:spPr bwMode="auto">
          <a:xfrm>
            <a:off x="1528436" y="2917984"/>
            <a:ext cx="4730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000000"/>
                </a:solidFill>
                <a:cs typeface="Times New Roman (Hebrew)" panose="02020603050405020304" pitchFamily="18" charset="0"/>
              </a:rPr>
              <a:t>f</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Superfolds</a:t>
            </a:r>
          </a:p>
        </p:txBody>
      </p:sp>
      <p:sp>
        <p:nvSpPr>
          <p:cNvPr id="13" name="Text Box 5"/>
          <p:cNvSpPr txBox="1">
            <a:spLocks noChangeArrowheads="1"/>
          </p:cNvSpPr>
          <p:nvPr/>
        </p:nvSpPr>
        <p:spPr bwMode="auto">
          <a:xfrm>
            <a:off x="147638" y="852027"/>
            <a:ext cx="899953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Why are </a:t>
            </a:r>
            <a:r>
              <a:rPr lang="en-US" altLang="en-US" sz="2600" b="1" dirty="0" err="1" smtClean="0">
                <a:solidFill>
                  <a:srgbClr val="339933"/>
                </a:solidFill>
                <a:latin typeface="Arial" panose="020B0604020202020204" pitchFamily="34" charset="0"/>
                <a:cs typeface="Arial" panose="020B0604020202020204" pitchFamily="34" charset="0"/>
              </a:rPr>
              <a:t>superfolds</a:t>
            </a:r>
            <a:r>
              <a:rPr lang="en-US" altLang="en-US" sz="2600" b="1" dirty="0" smtClean="0">
                <a:solidFill>
                  <a:srgbClr val="339933"/>
                </a:solidFill>
                <a:latin typeface="Arial" panose="020B0604020202020204" pitchFamily="34" charset="0"/>
                <a:cs typeface="Arial" panose="020B0604020202020204" pitchFamily="34" charset="0"/>
              </a:rPr>
              <a:t> so </a:t>
            </a:r>
            <a:r>
              <a:rPr lang="en-US" altLang="en-US" sz="2600" b="1" dirty="0">
                <a:solidFill>
                  <a:srgbClr val="339933"/>
                </a:solidFill>
                <a:latin typeface="Arial" panose="020B0604020202020204" pitchFamily="34" charset="0"/>
                <a:cs typeface="Arial" panose="020B0604020202020204" pitchFamily="34" charset="0"/>
              </a:rPr>
              <a:t>common?</a:t>
            </a:r>
          </a:p>
          <a:p>
            <a:pPr algn="l" rtl="0" eaLnBrk="1" hangingPunct="1">
              <a:spcBef>
                <a:spcPct val="50000"/>
              </a:spcBef>
              <a:buFont typeface="Wingdings" panose="05000000000000000000" pitchFamily="2" charset="2"/>
              <a:buChar char="Ø"/>
            </a:pPr>
            <a:r>
              <a:rPr lang="en-US" altLang="en-US" sz="2600" b="1" dirty="0">
                <a:solidFill>
                  <a:srgbClr val="FF0066"/>
                </a:solidFill>
                <a:cs typeface="Arial" panose="020B0604020202020204" pitchFamily="34" charset="0"/>
              </a:rPr>
              <a:t>Structural stability </a:t>
            </a:r>
            <a:r>
              <a:rPr lang="en-US" altLang="en-US" sz="2600" dirty="0">
                <a:solidFill>
                  <a:srgbClr val="000000"/>
                </a:solidFill>
                <a:cs typeface="Arial" panose="020B0604020202020204" pitchFamily="34" charset="0"/>
              </a:rPr>
              <a:t>- amino acid packing, 2</a:t>
            </a:r>
            <a:r>
              <a:rPr lang="en-US" altLang="en-US" sz="2600" baseline="30000" dirty="0">
                <a:solidFill>
                  <a:srgbClr val="000000"/>
                </a:solidFill>
                <a:cs typeface="Arial" panose="020B0604020202020204" pitchFamily="34" charset="0"/>
              </a:rPr>
              <a:t>nd</a:t>
            </a:r>
            <a:r>
              <a:rPr lang="en-US" altLang="en-US" sz="2600" dirty="0">
                <a:solidFill>
                  <a:srgbClr val="000000"/>
                </a:solidFill>
                <a:cs typeface="Arial" panose="020B0604020202020204" pitchFamily="34" charset="0"/>
              </a:rPr>
              <a:t> structures… </a:t>
            </a:r>
          </a:p>
          <a:p>
            <a:pPr algn="l" rtl="0" eaLnBrk="1" hangingPunct="1">
              <a:spcBef>
                <a:spcPct val="50000"/>
              </a:spcBef>
              <a:buFont typeface="Wingdings" panose="05000000000000000000" pitchFamily="2" charset="2"/>
              <a:buChar char="Ø"/>
            </a:pPr>
            <a:r>
              <a:rPr lang="en-US" altLang="en-US" sz="2600" b="1" dirty="0">
                <a:solidFill>
                  <a:srgbClr val="FF0066"/>
                </a:solidFill>
                <a:cs typeface="Arial" panose="020B0604020202020204" pitchFamily="34" charset="0"/>
              </a:rPr>
              <a:t>Functional efficiency </a:t>
            </a:r>
            <a:r>
              <a:rPr lang="en-US" altLang="en-US" sz="2600" dirty="0">
                <a:solidFill>
                  <a:srgbClr val="000000"/>
                </a:solidFill>
                <a:cs typeface="Arial" panose="020B0604020202020204" pitchFamily="34" charset="0"/>
              </a:rPr>
              <a:t>- create binding/active sites</a:t>
            </a:r>
            <a:endParaRPr lang="en-US" altLang="en-US" sz="2600" b="1" dirty="0">
              <a:solidFill>
                <a:srgbClr val="339933"/>
              </a:solidFill>
              <a:cs typeface="Arial" panose="020B0604020202020204" pitchFamily="34" charset="0"/>
            </a:endParaRPr>
          </a:p>
        </p:txBody>
      </p:sp>
      <p:pic>
        <p:nvPicPr>
          <p:cNvPr id="14" name="Picture 13"/>
          <p:cNvPicPr>
            <a:picLocks noChangeAspect="1"/>
          </p:cNvPicPr>
          <p:nvPr/>
        </p:nvPicPr>
        <p:blipFill>
          <a:blip r:embed="rId3"/>
          <a:stretch>
            <a:fillRect/>
          </a:stretch>
        </p:blipFill>
        <p:spPr>
          <a:xfrm>
            <a:off x="1248793" y="2449706"/>
            <a:ext cx="6381718" cy="4065305"/>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Domains</a:t>
            </a:r>
          </a:p>
        </p:txBody>
      </p:sp>
      <p:sp>
        <p:nvSpPr>
          <p:cNvPr id="260099" name="Text Box 5"/>
          <p:cNvSpPr txBox="1">
            <a:spLocks noChangeArrowheads="1"/>
          </p:cNvSpPr>
          <p:nvPr/>
        </p:nvSpPr>
        <p:spPr bwMode="auto">
          <a:xfrm>
            <a:off x="144463" y="914400"/>
            <a:ext cx="8999537"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Arial" panose="020B0604020202020204" pitchFamily="34" charset="0"/>
              </a:rPr>
              <a:t>Functional units </a:t>
            </a:r>
            <a:r>
              <a:rPr lang="en-US" altLang="en-US" sz="2600">
                <a:solidFill>
                  <a:srgbClr val="000000"/>
                </a:solidFill>
                <a:latin typeface="Arial" panose="020B0604020202020204" pitchFamily="34" charset="0"/>
                <a:cs typeface="Arial" panose="020B0604020202020204" pitchFamily="34" charset="0"/>
              </a:rPr>
              <a:t>of proteins</a:t>
            </a:r>
          </a:p>
          <a:p>
            <a:pPr algn="l" rtl="0" eaLnBrk="1" hangingPunct="1">
              <a:spcBef>
                <a:spcPct val="50000"/>
              </a:spcBef>
            </a:pPr>
            <a:r>
              <a:rPr lang="en-US" altLang="en-US" sz="2600">
                <a:solidFill>
                  <a:srgbClr val="000000"/>
                </a:solidFill>
                <a:latin typeface="Arial" panose="020B0604020202020204" pitchFamily="34" charset="0"/>
                <a:cs typeface="Arial" panose="020B0604020202020204" pitchFamily="34" charset="0"/>
              </a:rPr>
              <a:t>‘Ideal’ domain: 100-250 residues, stable, repetitive, has own 2</a:t>
            </a:r>
            <a:r>
              <a:rPr lang="en-US" altLang="en-US" sz="2600" baseline="30000">
                <a:solidFill>
                  <a:srgbClr val="000000"/>
                </a:solidFill>
                <a:latin typeface="Arial" panose="020B0604020202020204" pitchFamily="34" charset="0"/>
                <a:cs typeface="Arial" panose="020B0604020202020204" pitchFamily="34" charset="0"/>
              </a:rPr>
              <a:t>nd</a:t>
            </a:r>
            <a:r>
              <a:rPr lang="en-US" altLang="en-US" sz="2600">
                <a:solidFill>
                  <a:srgbClr val="000000"/>
                </a:solidFill>
                <a:latin typeface="Arial" panose="020B0604020202020204" pitchFamily="34" charset="0"/>
                <a:cs typeface="Arial" panose="020B0604020202020204" pitchFamily="34" charset="0"/>
              </a:rPr>
              <a:t> elements, has function</a:t>
            </a:r>
          </a:p>
          <a:p>
            <a:pPr algn="l" rtl="0" eaLnBrk="1" hangingPunct="1">
              <a:spcBef>
                <a:spcPct val="50000"/>
              </a:spcBef>
            </a:pPr>
            <a:r>
              <a:rPr lang="en-US" altLang="en-US" sz="2600">
                <a:solidFill>
                  <a:srgbClr val="000000"/>
                </a:solidFill>
                <a:latin typeface="Arial" panose="020B0604020202020204" pitchFamily="34" charset="0"/>
                <a:cs typeface="Arial" panose="020B0604020202020204" pitchFamily="34" charset="0"/>
              </a:rPr>
              <a:t>In reality: </a:t>
            </a:r>
            <a:r>
              <a:rPr lang="en-US" altLang="en-US" sz="2600" b="1">
                <a:solidFill>
                  <a:srgbClr val="FF0066"/>
                </a:solidFill>
                <a:latin typeface="Arial" panose="020B0604020202020204" pitchFamily="34" charset="0"/>
                <a:cs typeface="Arial" panose="020B0604020202020204" pitchFamily="34" charset="0"/>
              </a:rPr>
              <a:t>different definitions</a:t>
            </a:r>
            <a:r>
              <a:rPr lang="en-US" altLang="en-US" sz="2600">
                <a:solidFill>
                  <a:srgbClr val="000000"/>
                </a:solidFill>
                <a:latin typeface="Arial" panose="020B0604020202020204" pitchFamily="34" charset="0"/>
                <a:cs typeface="Arial" panose="020B0604020202020204" pitchFamily="34" charset="0"/>
              </a:rPr>
              <a:t>, by structure, sequence, function</a:t>
            </a:r>
          </a:p>
          <a:p>
            <a:pPr algn="l" rtl="0" eaLnBrk="1" hangingPunct="1">
              <a:spcBef>
                <a:spcPct val="50000"/>
              </a:spcBef>
            </a:pPr>
            <a:r>
              <a:rPr lang="en-US" altLang="en-US" sz="2600">
                <a:solidFill>
                  <a:srgbClr val="000000"/>
                </a:solidFill>
                <a:latin typeface="Arial" panose="020B0604020202020204" pitchFamily="34" charset="0"/>
                <a:cs typeface="Arial" panose="020B0604020202020204" pitchFamily="34" charset="0"/>
              </a:rPr>
              <a:t>Estimates: most proteins have &gt; 1 domains, </a:t>
            </a:r>
            <a:r>
              <a:rPr lang="en-US" altLang="en-US" sz="2600" b="1">
                <a:solidFill>
                  <a:srgbClr val="FF0066"/>
                </a:solidFill>
                <a:latin typeface="Arial" panose="020B0604020202020204" pitchFamily="34" charset="0"/>
                <a:cs typeface="Arial" panose="020B0604020202020204" pitchFamily="34" charset="0"/>
              </a:rPr>
              <a:t>usually 2-5</a:t>
            </a:r>
            <a:r>
              <a:rPr lang="en-US" altLang="en-US" sz="2600">
                <a:solidFill>
                  <a:srgbClr val="000000"/>
                </a:solidFill>
                <a:latin typeface="Arial" panose="020B0604020202020204" pitchFamily="34" charset="0"/>
                <a:cs typeface="Arial" panose="020B0604020202020204" pitchFamily="34" charset="0"/>
              </a:rPr>
              <a:t>, 12 at the most</a:t>
            </a:r>
          </a:p>
          <a:p>
            <a:pPr algn="l" rtl="0" eaLnBrk="1" hangingPunct="1">
              <a:spcBef>
                <a:spcPct val="50000"/>
              </a:spcBef>
            </a:pPr>
            <a:r>
              <a:rPr lang="en-US" altLang="en-US" sz="2600" b="1">
                <a:solidFill>
                  <a:srgbClr val="FF0066"/>
                </a:solidFill>
                <a:latin typeface="Arial" panose="020B0604020202020204" pitchFamily="34" charset="0"/>
                <a:cs typeface="Arial" panose="020B0604020202020204" pitchFamily="34" charset="0"/>
              </a:rPr>
              <a:t>Pfam</a:t>
            </a:r>
            <a:r>
              <a:rPr lang="en-US" altLang="en-US" sz="2600">
                <a:solidFill>
                  <a:srgbClr val="000000"/>
                </a:solidFill>
                <a:latin typeface="Arial" panose="020B0604020202020204" pitchFamily="34" charset="0"/>
                <a:cs typeface="Arial" panose="020B0604020202020204" pitchFamily="34" charset="0"/>
              </a:rPr>
              <a:t>: ~16,300 domains by sequence (http://pfam.sanger.ac.uk/)</a:t>
            </a:r>
          </a:p>
        </p:txBody>
      </p:sp>
      <p:pic>
        <p:nvPicPr>
          <p:cNvPr id="260100" name="Picture 12" descr="C:\Documents and Settings\Amit\My Documents\Amit\Book\English\CH2 - Protein Structure\Figures\2-28b.png"/>
          <p:cNvPicPr>
            <a:picLocks noChangeAspect="1" noChangeArrowheads="1"/>
          </p:cNvPicPr>
          <p:nvPr/>
        </p:nvPicPr>
        <p:blipFill>
          <a:blip r:embed="rId3">
            <a:extLst>
              <a:ext uri="{28A0092B-C50C-407E-A947-70E740481C1C}">
                <a14:useLocalDpi xmlns:a14="http://schemas.microsoft.com/office/drawing/2010/main" val="0"/>
              </a:ext>
            </a:extLst>
          </a:blip>
          <a:srcRect l="12355" t="12166" r="23863" b="3680"/>
          <a:stretch>
            <a:fillRect/>
          </a:stretch>
        </p:blipFill>
        <p:spPr bwMode="auto">
          <a:xfrm>
            <a:off x="7381875" y="4724400"/>
            <a:ext cx="15494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30"/>
          <p:cNvSpPr txBox="1">
            <a:spLocks noChangeArrowheads="1"/>
          </p:cNvSpPr>
          <p:nvPr/>
        </p:nvSpPr>
        <p:spPr bwMode="auto">
          <a:xfrm>
            <a:off x="136525" y="869950"/>
            <a:ext cx="90074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Domain versatility confers </a:t>
            </a:r>
            <a:r>
              <a:rPr lang="en-US" altLang="en-US" sz="2600" b="1">
                <a:solidFill>
                  <a:srgbClr val="FF0066"/>
                </a:solidFill>
                <a:latin typeface="Arial" panose="020B0604020202020204" pitchFamily="34" charset="0"/>
                <a:cs typeface="Arial" panose="020B0604020202020204" pitchFamily="34" charset="0"/>
              </a:rPr>
              <a:t>functional complexity </a:t>
            </a:r>
            <a:r>
              <a:rPr lang="en-US" altLang="en-US" sz="2600" b="1">
                <a:solidFill>
                  <a:srgbClr val="339933"/>
                </a:solidFill>
                <a:latin typeface="Arial" panose="020B0604020202020204" pitchFamily="34" charset="0"/>
                <a:cs typeface="Arial" panose="020B0604020202020204" pitchFamily="34" charset="0"/>
              </a:rPr>
              <a:t>to proteins</a:t>
            </a:r>
          </a:p>
        </p:txBody>
      </p:sp>
      <p:sp>
        <p:nvSpPr>
          <p:cNvPr id="262147"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Domains</a:t>
            </a:r>
          </a:p>
        </p:txBody>
      </p:sp>
      <p:grpSp>
        <p:nvGrpSpPr>
          <p:cNvPr id="262148" name="Group 1"/>
          <p:cNvGrpSpPr>
            <a:grpSpLocks/>
          </p:cNvGrpSpPr>
          <p:nvPr/>
        </p:nvGrpSpPr>
        <p:grpSpPr bwMode="auto">
          <a:xfrm>
            <a:off x="136525" y="1939925"/>
            <a:ext cx="8739188" cy="4408488"/>
            <a:chOff x="136525" y="1939925"/>
            <a:chExt cx="8739187" cy="4408488"/>
          </a:xfrm>
        </p:grpSpPr>
        <p:grpSp>
          <p:nvGrpSpPr>
            <p:cNvPr id="262149" name="Group 29"/>
            <p:cNvGrpSpPr>
              <a:grpSpLocks/>
            </p:cNvGrpSpPr>
            <p:nvPr/>
          </p:nvGrpSpPr>
          <p:grpSpPr bwMode="auto">
            <a:xfrm>
              <a:off x="465137" y="1939925"/>
              <a:ext cx="8410575" cy="4408488"/>
              <a:chOff x="338" y="307"/>
              <a:chExt cx="5298" cy="2777"/>
            </a:xfrm>
          </p:grpSpPr>
          <p:sp>
            <p:nvSpPr>
              <p:cNvPr id="262151" name="Line 2"/>
              <p:cNvSpPr>
                <a:spLocks noChangeShapeType="1"/>
              </p:cNvSpPr>
              <p:nvPr/>
            </p:nvSpPr>
            <p:spPr bwMode="auto">
              <a:xfrm>
                <a:off x="741" y="1329"/>
                <a:ext cx="3008" cy="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152" name="Oval 3"/>
              <p:cNvSpPr>
                <a:spLocks noChangeArrowheads="1"/>
              </p:cNvSpPr>
              <p:nvPr/>
            </p:nvSpPr>
            <p:spPr bwMode="auto">
              <a:xfrm>
                <a:off x="1879" y="1112"/>
                <a:ext cx="381" cy="406"/>
              </a:xfrm>
              <a:prstGeom prst="ellipse">
                <a:avLst/>
              </a:prstGeom>
              <a:solidFill>
                <a:srgbClr val="FF0000"/>
              </a:solidFill>
              <a:ln w="2540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53" name="AutoShape 4"/>
              <p:cNvSpPr>
                <a:spLocks noChangeArrowheads="1"/>
              </p:cNvSpPr>
              <p:nvPr/>
            </p:nvSpPr>
            <p:spPr bwMode="auto">
              <a:xfrm>
                <a:off x="2281" y="1080"/>
                <a:ext cx="387" cy="423"/>
              </a:xfrm>
              <a:prstGeom prst="triangle">
                <a:avLst>
                  <a:gd name="adj" fmla="val 50000"/>
                </a:avLst>
              </a:prstGeom>
              <a:solidFill>
                <a:srgbClr val="00FFFF"/>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54" name="Rectangle 5"/>
              <p:cNvSpPr>
                <a:spLocks noChangeArrowheads="1"/>
              </p:cNvSpPr>
              <p:nvPr/>
            </p:nvSpPr>
            <p:spPr bwMode="auto">
              <a:xfrm>
                <a:off x="2708" y="1064"/>
                <a:ext cx="747" cy="479"/>
              </a:xfrm>
              <a:prstGeom prst="rect">
                <a:avLst/>
              </a:prstGeom>
              <a:solidFill>
                <a:srgbClr val="FF9900"/>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55" name="Text Box 6"/>
              <p:cNvSpPr txBox="1">
                <a:spLocks noChangeArrowheads="1"/>
              </p:cNvSpPr>
              <p:nvPr/>
            </p:nvSpPr>
            <p:spPr bwMode="auto">
              <a:xfrm>
                <a:off x="1838" y="1197"/>
                <a:ext cx="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SH3</a:t>
                </a:r>
              </a:p>
            </p:txBody>
          </p:sp>
          <p:sp>
            <p:nvSpPr>
              <p:cNvPr id="262156" name="Text Box 7"/>
              <p:cNvSpPr txBox="1">
                <a:spLocks noChangeArrowheads="1"/>
              </p:cNvSpPr>
              <p:nvPr/>
            </p:nvSpPr>
            <p:spPr bwMode="auto">
              <a:xfrm>
                <a:off x="2247" y="1293"/>
                <a:ext cx="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SH2</a:t>
                </a:r>
              </a:p>
            </p:txBody>
          </p:sp>
          <p:sp>
            <p:nvSpPr>
              <p:cNvPr id="262157" name="Text Box 8"/>
              <p:cNvSpPr txBox="1">
                <a:spLocks noChangeArrowheads="1"/>
              </p:cNvSpPr>
              <p:nvPr/>
            </p:nvSpPr>
            <p:spPr bwMode="auto">
              <a:xfrm>
                <a:off x="2750" y="1197"/>
                <a:ext cx="6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Kinase</a:t>
                </a:r>
              </a:p>
            </p:txBody>
          </p:sp>
          <p:sp>
            <p:nvSpPr>
              <p:cNvPr id="262158" name="Line 9"/>
              <p:cNvSpPr>
                <a:spLocks noChangeShapeType="1"/>
              </p:cNvSpPr>
              <p:nvPr/>
            </p:nvSpPr>
            <p:spPr bwMode="auto">
              <a:xfrm>
                <a:off x="747" y="2870"/>
                <a:ext cx="3008" cy="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2159" name="Oval 10"/>
              <p:cNvSpPr>
                <a:spLocks noChangeArrowheads="1"/>
              </p:cNvSpPr>
              <p:nvPr/>
            </p:nvSpPr>
            <p:spPr bwMode="auto">
              <a:xfrm>
                <a:off x="1885" y="2653"/>
                <a:ext cx="381" cy="406"/>
              </a:xfrm>
              <a:prstGeom prst="ellipse">
                <a:avLst/>
              </a:prstGeom>
              <a:solidFill>
                <a:srgbClr val="FF0000"/>
              </a:solidFill>
              <a:ln w="25400">
                <a:solidFill>
                  <a:schemeClr val="tx1"/>
                </a:solidFill>
                <a:round/>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60" name="AutoShape 11"/>
              <p:cNvSpPr>
                <a:spLocks noChangeArrowheads="1"/>
              </p:cNvSpPr>
              <p:nvPr/>
            </p:nvSpPr>
            <p:spPr bwMode="auto">
              <a:xfrm>
                <a:off x="2287" y="2621"/>
                <a:ext cx="387" cy="423"/>
              </a:xfrm>
              <a:prstGeom prst="triangle">
                <a:avLst>
                  <a:gd name="adj" fmla="val 50000"/>
                </a:avLst>
              </a:prstGeom>
              <a:solidFill>
                <a:srgbClr val="00FFFF"/>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61" name="Rectangle 12"/>
              <p:cNvSpPr>
                <a:spLocks noChangeArrowheads="1"/>
              </p:cNvSpPr>
              <p:nvPr/>
            </p:nvSpPr>
            <p:spPr bwMode="auto">
              <a:xfrm>
                <a:off x="2714" y="2605"/>
                <a:ext cx="747" cy="479"/>
              </a:xfrm>
              <a:prstGeom prst="rect">
                <a:avLst/>
              </a:prstGeom>
              <a:solidFill>
                <a:srgbClr val="FF9900"/>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62" name="Text Box 13"/>
              <p:cNvSpPr txBox="1">
                <a:spLocks noChangeArrowheads="1"/>
              </p:cNvSpPr>
              <p:nvPr/>
            </p:nvSpPr>
            <p:spPr bwMode="auto">
              <a:xfrm>
                <a:off x="1844" y="2738"/>
                <a:ext cx="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SH3</a:t>
                </a:r>
              </a:p>
            </p:txBody>
          </p:sp>
          <p:sp>
            <p:nvSpPr>
              <p:cNvPr id="262163" name="Text Box 14"/>
              <p:cNvSpPr txBox="1">
                <a:spLocks noChangeArrowheads="1"/>
              </p:cNvSpPr>
              <p:nvPr/>
            </p:nvSpPr>
            <p:spPr bwMode="auto">
              <a:xfrm>
                <a:off x="2253" y="2834"/>
                <a:ext cx="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SH2</a:t>
                </a:r>
              </a:p>
            </p:txBody>
          </p:sp>
          <p:sp>
            <p:nvSpPr>
              <p:cNvPr id="262164" name="Text Box 15"/>
              <p:cNvSpPr txBox="1">
                <a:spLocks noChangeArrowheads="1"/>
              </p:cNvSpPr>
              <p:nvPr/>
            </p:nvSpPr>
            <p:spPr bwMode="auto">
              <a:xfrm>
                <a:off x="2756" y="2738"/>
                <a:ext cx="66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Kinase</a:t>
                </a:r>
              </a:p>
            </p:txBody>
          </p:sp>
          <p:sp>
            <p:nvSpPr>
              <p:cNvPr id="262165" name="AutoShape 16"/>
              <p:cNvSpPr>
                <a:spLocks noChangeArrowheads="1"/>
              </p:cNvSpPr>
              <p:nvPr/>
            </p:nvSpPr>
            <p:spPr bwMode="auto">
              <a:xfrm>
                <a:off x="747" y="2680"/>
                <a:ext cx="517" cy="378"/>
              </a:xfrm>
              <a:prstGeom prst="hexagon">
                <a:avLst>
                  <a:gd name="adj" fmla="val 34193"/>
                  <a:gd name="vf" fmla="val 115470"/>
                </a:avLst>
              </a:prstGeom>
              <a:solidFill>
                <a:srgbClr val="CC0099"/>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cs typeface="Times New Roman (Hebrew)" panose="02020603050405020304" pitchFamily="18" charset="0"/>
                </a:endParaRPr>
              </a:p>
            </p:txBody>
          </p:sp>
          <p:sp>
            <p:nvSpPr>
              <p:cNvPr id="262166" name="Text Box 17"/>
              <p:cNvSpPr txBox="1">
                <a:spLocks noChangeArrowheads="1"/>
              </p:cNvSpPr>
              <p:nvPr/>
            </p:nvSpPr>
            <p:spPr bwMode="auto">
              <a:xfrm>
                <a:off x="761" y="2748"/>
                <a:ext cx="4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PH</a:t>
                </a:r>
              </a:p>
            </p:txBody>
          </p:sp>
          <p:sp>
            <p:nvSpPr>
              <p:cNvPr id="262167" name="Text Box 18"/>
              <p:cNvSpPr txBox="1">
                <a:spLocks noChangeArrowheads="1"/>
              </p:cNvSpPr>
              <p:nvPr/>
            </p:nvSpPr>
            <p:spPr bwMode="auto">
              <a:xfrm>
                <a:off x="3977" y="1181"/>
                <a:ext cx="16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b="1">
                    <a:solidFill>
                      <a:srgbClr val="000000"/>
                    </a:solidFill>
                    <a:cs typeface="Times New Roman (Hebrew)" panose="02020603050405020304" pitchFamily="18" charset="0"/>
                  </a:rPr>
                  <a:t>Lck (Src family)</a:t>
                </a:r>
              </a:p>
            </p:txBody>
          </p:sp>
          <p:sp>
            <p:nvSpPr>
              <p:cNvPr id="262168" name="Text Box 19"/>
              <p:cNvSpPr txBox="1">
                <a:spLocks noChangeArrowheads="1"/>
              </p:cNvSpPr>
              <p:nvPr/>
            </p:nvSpPr>
            <p:spPr bwMode="auto">
              <a:xfrm>
                <a:off x="3907" y="2706"/>
                <a:ext cx="16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b="1">
                    <a:solidFill>
                      <a:srgbClr val="000000"/>
                    </a:solidFill>
                    <a:cs typeface="Times New Roman (Hebrew)" panose="02020603050405020304" pitchFamily="18" charset="0"/>
                  </a:rPr>
                  <a:t>Tec (Btk family)</a:t>
                </a:r>
              </a:p>
            </p:txBody>
          </p:sp>
          <p:sp>
            <p:nvSpPr>
              <p:cNvPr id="262169" name="Text Box 21"/>
              <p:cNvSpPr txBox="1">
                <a:spLocks noChangeArrowheads="1"/>
              </p:cNvSpPr>
              <p:nvPr/>
            </p:nvSpPr>
            <p:spPr bwMode="auto">
              <a:xfrm>
                <a:off x="338" y="460"/>
                <a:ext cx="126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polyproline binding </a:t>
                </a:r>
              </a:p>
            </p:txBody>
          </p:sp>
          <p:sp>
            <p:nvSpPr>
              <p:cNvPr id="262170" name="Text Box 22"/>
              <p:cNvSpPr txBox="1">
                <a:spLocks noChangeArrowheads="1"/>
              </p:cNvSpPr>
              <p:nvPr/>
            </p:nvSpPr>
            <p:spPr bwMode="auto">
              <a:xfrm>
                <a:off x="1625" y="344"/>
                <a:ext cx="17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phosphotyrosine binding </a:t>
                </a:r>
              </a:p>
            </p:txBody>
          </p:sp>
          <p:sp>
            <p:nvSpPr>
              <p:cNvPr id="262171" name="Line 24"/>
              <p:cNvSpPr>
                <a:spLocks noChangeShapeType="1"/>
              </p:cNvSpPr>
              <p:nvPr/>
            </p:nvSpPr>
            <p:spPr bwMode="auto">
              <a:xfrm>
                <a:off x="1228" y="692"/>
                <a:ext cx="646" cy="4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2172" name="Line 25"/>
              <p:cNvSpPr>
                <a:spLocks noChangeShapeType="1"/>
              </p:cNvSpPr>
              <p:nvPr/>
            </p:nvSpPr>
            <p:spPr bwMode="auto">
              <a:xfrm>
                <a:off x="2476" y="569"/>
                <a:ext cx="0" cy="43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2173" name="Text Box 26"/>
              <p:cNvSpPr txBox="1">
                <a:spLocks noChangeArrowheads="1"/>
              </p:cNvSpPr>
              <p:nvPr/>
            </p:nvSpPr>
            <p:spPr bwMode="auto">
              <a:xfrm>
                <a:off x="3874" y="307"/>
                <a:ext cx="116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phosphorylation</a:t>
                </a:r>
              </a:p>
            </p:txBody>
          </p:sp>
          <p:sp>
            <p:nvSpPr>
              <p:cNvPr id="262174" name="Line 27"/>
              <p:cNvSpPr>
                <a:spLocks noChangeShapeType="1"/>
              </p:cNvSpPr>
              <p:nvPr/>
            </p:nvSpPr>
            <p:spPr bwMode="auto">
              <a:xfrm flipH="1">
                <a:off x="3510" y="553"/>
                <a:ext cx="742" cy="45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2175" name="Line 28"/>
              <p:cNvSpPr>
                <a:spLocks noChangeShapeType="1"/>
              </p:cNvSpPr>
              <p:nvPr/>
            </p:nvSpPr>
            <p:spPr bwMode="auto">
              <a:xfrm>
                <a:off x="844" y="2287"/>
                <a:ext cx="133" cy="33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62150" name="Text Box 23"/>
            <p:cNvSpPr txBox="1">
              <a:spLocks noChangeArrowheads="1"/>
            </p:cNvSpPr>
            <p:nvPr/>
          </p:nvSpPr>
          <p:spPr bwMode="auto">
            <a:xfrm>
              <a:off x="136525" y="4411663"/>
              <a:ext cx="2371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phospholipid binding (IP</a:t>
              </a:r>
              <a:r>
                <a:rPr lang="en-US" altLang="en-US" sz="1800" b="1" baseline="-25000">
                  <a:solidFill>
                    <a:srgbClr val="000000"/>
                  </a:solidFill>
                  <a:cs typeface="Times New Roman (Hebrew)" panose="02020603050405020304" pitchFamily="18" charset="0"/>
                </a:rPr>
                <a:t>3</a:t>
              </a:r>
              <a:r>
                <a:rPr lang="en-US" altLang="en-US" sz="1800" b="1">
                  <a:solidFill>
                    <a:srgbClr val="000000"/>
                  </a:solidFill>
                  <a:cs typeface="Times New Roman (Hebrew)" panose="02020603050405020304" pitchFamily="18" charset="0"/>
                </a:rPr>
                <a:t>, PIP</a:t>
              </a:r>
              <a:r>
                <a:rPr lang="en-US" altLang="en-US" sz="1800" b="1" baseline="-25000">
                  <a:solidFill>
                    <a:srgbClr val="000000"/>
                  </a:solidFill>
                  <a:cs typeface="Times New Roman (Hebrew)" panose="02020603050405020304" pitchFamily="18" charset="0"/>
                </a:rPr>
                <a:t>2</a:t>
              </a:r>
              <a:r>
                <a:rPr lang="en-US" altLang="en-US" sz="1800" b="1">
                  <a:solidFill>
                    <a:srgbClr val="000000"/>
                  </a:solidFill>
                  <a:cs typeface="Times New Roman (Hebrew)" panose="02020603050405020304" pitchFamily="18" charset="0"/>
                </a:rPr>
                <a:t>)</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6"/>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 classification</a:t>
            </a:r>
          </a:p>
        </p:txBody>
      </p:sp>
      <p:sp>
        <p:nvSpPr>
          <p:cNvPr id="264195" name="Text Box 27"/>
          <p:cNvSpPr txBox="1">
            <a:spLocks noChangeArrowheads="1"/>
          </p:cNvSpPr>
          <p:nvPr/>
        </p:nvSpPr>
        <p:spPr bwMode="auto">
          <a:xfrm>
            <a:off x="131763" y="811213"/>
            <a:ext cx="9012237"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Sequence-structure-evolution relationships:</a:t>
            </a:r>
          </a:p>
          <a:p>
            <a:pPr algn="l" rtl="0" eaLnBrk="1" hangingPunct="1">
              <a:lnSpc>
                <a:spcPct val="200000"/>
              </a:lnSpc>
              <a:spcBef>
                <a:spcPct val="50000"/>
              </a:spcBef>
              <a:buFont typeface="Wingdings" panose="05000000000000000000" pitchFamily="2" charset="2"/>
              <a:buChar char="Ø"/>
            </a:pPr>
            <a:r>
              <a:rPr lang="en-US" altLang="en-US" sz="2400" b="1">
                <a:solidFill>
                  <a:srgbClr val="0070C0"/>
                </a:solidFill>
                <a:cs typeface="Arial" panose="020B0604020202020204" pitchFamily="34" charset="0"/>
              </a:rPr>
              <a:t>Family</a:t>
            </a:r>
            <a:r>
              <a:rPr lang="en-US" altLang="en-US" sz="2400">
                <a:solidFill>
                  <a:srgbClr val="000000"/>
                </a:solidFill>
                <a:cs typeface="Arial" panose="020B0604020202020204" pitchFamily="34" charset="0"/>
              </a:rPr>
              <a:t> (≥ 40% sequence identity, </a:t>
            </a:r>
            <a:r>
              <a:rPr lang="en-US" altLang="en-US" sz="2400" b="1">
                <a:solidFill>
                  <a:srgbClr val="FF0066"/>
                </a:solidFill>
                <a:cs typeface="Arial" panose="020B0604020202020204" pitchFamily="34" charset="0"/>
              </a:rPr>
              <a:t>homologs</a:t>
            </a:r>
            <a:r>
              <a:rPr lang="en-US" altLang="en-US" sz="2400">
                <a:solidFill>
                  <a:srgbClr val="000000"/>
                </a:solidFill>
                <a:cs typeface="Arial" panose="020B0604020202020204" pitchFamily="34" charset="0"/>
              </a:rPr>
              <a:t>): very similar structures, common evolutionary path</a:t>
            </a:r>
          </a:p>
          <a:p>
            <a:pPr algn="l" rtl="0" eaLnBrk="1" hangingPunct="1">
              <a:lnSpc>
                <a:spcPct val="200000"/>
              </a:lnSpc>
              <a:spcBef>
                <a:spcPct val="50000"/>
              </a:spcBef>
              <a:buFont typeface="Wingdings" panose="05000000000000000000" pitchFamily="2" charset="2"/>
              <a:buChar char="Ø"/>
            </a:pPr>
            <a:r>
              <a:rPr lang="en-US" altLang="en-US" sz="2400" b="1">
                <a:solidFill>
                  <a:srgbClr val="0070C0"/>
                </a:solidFill>
                <a:cs typeface="Arial" panose="020B0604020202020204" pitchFamily="34" charset="0"/>
              </a:rPr>
              <a:t>Superfamily</a:t>
            </a:r>
            <a:r>
              <a:rPr lang="en-US" altLang="en-US" sz="2400" b="1">
                <a:solidFill>
                  <a:srgbClr val="FF0066"/>
                </a:solidFill>
                <a:cs typeface="Arial" panose="020B0604020202020204" pitchFamily="34" charset="0"/>
              </a:rPr>
              <a:t> </a:t>
            </a:r>
            <a:r>
              <a:rPr lang="en-US" altLang="en-US" sz="2400">
                <a:solidFill>
                  <a:srgbClr val="000000"/>
                </a:solidFill>
                <a:cs typeface="Arial" panose="020B0604020202020204" pitchFamily="34" charset="0"/>
              </a:rPr>
              <a:t>(~20-30% identity):</a:t>
            </a:r>
            <a:r>
              <a:rPr lang="en-US" altLang="en-US" sz="2400" b="1" i="1">
                <a:solidFill>
                  <a:srgbClr val="FF0066"/>
                </a:solidFill>
                <a:cs typeface="Arial" panose="020B0604020202020204" pitchFamily="34" charset="0"/>
              </a:rPr>
              <a:t> </a:t>
            </a:r>
            <a:r>
              <a:rPr lang="en-US" altLang="en-US" sz="2400">
                <a:solidFill>
                  <a:srgbClr val="000000"/>
                </a:solidFill>
                <a:cs typeface="Arial" panose="020B0604020202020204" pitchFamily="34" charset="0"/>
              </a:rPr>
              <a:t>similar structures, far evolutionary relatives</a:t>
            </a:r>
          </a:p>
          <a:p>
            <a:pPr algn="l" rtl="0" eaLnBrk="1" hangingPunct="1">
              <a:lnSpc>
                <a:spcPct val="200000"/>
              </a:lnSpc>
              <a:spcBef>
                <a:spcPct val="50000"/>
              </a:spcBef>
              <a:buFont typeface="Wingdings" panose="05000000000000000000" pitchFamily="2" charset="2"/>
              <a:buChar char="Ø"/>
            </a:pPr>
            <a:r>
              <a:rPr lang="en-US" altLang="en-US" sz="2400" b="1">
                <a:solidFill>
                  <a:srgbClr val="0066FF"/>
                </a:solidFill>
                <a:cs typeface="Arial" panose="020B0604020202020204" pitchFamily="34" charset="0"/>
              </a:rPr>
              <a:t>Class</a:t>
            </a:r>
            <a:r>
              <a:rPr lang="en-US" altLang="en-US" sz="2400">
                <a:solidFill>
                  <a:srgbClr val="000000"/>
                </a:solidFill>
                <a:cs typeface="Arial" panose="020B0604020202020204" pitchFamily="34" charset="0"/>
              </a:rPr>
              <a:t>: same overall organization of 2</a:t>
            </a:r>
            <a:r>
              <a:rPr lang="en-US" altLang="en-US" sz="2400" baseline="30000">
                <a:solidFill>
                  <a:srgbClr val="000000"/>
                </a:solidFill>
                <a:cs typeface="Arial" panose="020B0604020202020204" pitchFamily="34" charset="0"/>
              </a:rPr>
              <a:t>nd</a:t>
            </a:r>
            <a:r>
              <a:rPr lang="en-US" altLang="en-US" sz="2400">
                <a:solidFill>
                  <a:srgbClr val="000000"/>
                </a:solidFill>
                <a:cs typeface="Arial" panose="020B0604020202020204" pitchFamily="34" charset="0"/>
              </a:rPr>
              <a:t> elements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6267" y="1129913"/>
            <a:ext cx="6513623" cy="4509431"/>
            <a:chOff x="486267" y="1303338"/>
            <a:chExt cx="6513623" cy="4509431"/>
          </a:xfrm>
        </p:grpSpPr>
        <p:pic>
          <p:nvPicPr>
            <p:cNvPr id="2" name="Picture 1"/>
            <p:cNvPicPr>
              <a:picLocks noChangeAspect="1"/>
            </p:cNvPicPr>
            <p:nvPr/>
          </p:nvPicPr>
          <p:blipFill>
            <a:blip r:embed="rId3"/>
            <a:stretch>
              <a:fillRect/>
            </a:stretch>
          </p:blipFill>
          <p:spPr>
            <a:xfrm>
              <a:off x="486267" y="1303338"/>
              <a:ext cx="6513623" cy="4509431"/>
            </a:xfrm>
            <a:prstGeom prst="rect">
              <a:avLst/>
            </a:prstGeom>
          </p:spPr>
        </p:pic>
        <p:sp>
          <p:nvSpPr>
            <p:cNvPr id="3" name="Rectangle 2"/>
            <p:cNvSpPr/>
            <p:nvPr/>
          </p:nvSpPr>
          <p:spPr>
            <a:xfrm>
              <a:off x="551793" y="1412876"/>
              <a:ext cx="441435" cy="368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6243" name="Text Box 26"/>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 classification</a:t>
            </a:r>
          </a:p>
        </p:txBody>
      </p:sp>
      <p:sp>
        <p:nvSpPr>
          <p:cNvPr id="266244" name="Text Box 27"/>
          <p:cNvSpPr txBox="1">
            <a:spLocks noChangeArrowheads="1"/>
          </p:cNvSpPr>
          <p:nvPr/>
        </p:nvSpPr>
        <p:spPr bwMode="auto">
          <a:xfrm>
            <a:off x="131763" y="811213"/>
            <a:ext cx="84216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SCOP (Structural Classification Of Proteins)</a:t>
            </a:r>
          </a:p>
        </p:txBody>
      </p:sp>
      <p:sp>
        <p:nvSpPr>
          <p:cNvPr id="266245" name="Rectangle 24"/>
          <p:cNvSpPr>
            <a:spLocks noChangeArrowheads="1"/>
          </p:cNvSpPr>
          <p:nvPr/>
        </p:nvSpPr>
        <p:spPr bwMode="auto">
          <a:xfrm>
            <a:off x="131763" y="5748882"/>
            <a:ext cx="8267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000" dirty="0">
                <a:solidFill>
                  <a:srgbClr val="000000"/>
                </a:solidFill>
                <a:latin typeface="Arial" panose="020B0604020202020204" pitchFamily="34" charset="0"/>
                <a:cs typeface="Arial" panose="020B0604020202020204" pitchFamily="34" charset="0"/>
              </a:rPr>
              <a:t>URL: </a:t>
            </a:r>
            <a:r>
              <a:rPr lang="en-US" altLang="en-US" sz="1800" dirty="0">
                <a:solidFill>
                  <a:srgbClr val="000000"/>
                </a:solidFill>
                <a:latin typeface="Arial" panose="020B0604020202020204" pitchFamily="34" charset="0"/>
                <a:cs typeface="Arial" panose="020B0604020202020204" pitchFamily="34" charset="0"/>
              </a:rPr>
              <a:t>http://scop.mrc-lmb.cam.ac.uk/scop/</a:t>
            </a:r>
            <a:endParaRPr lang="en-US" altLang="en-US" sz="2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00" name="Text Box 26"/>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Protein classification</a:t>
            </a:r>
          </a:p>
        </p:txBody>
      </p:sp>
      <p:sp>
        <p:nvSpPr>
          <p:cNvPr id="13" name="Text Box 27"/>
          <p:cNvSpPr txBox="1">
            <a:spLocks noChangeArrowheads="1"/>
          </p:cNvSpPr>
          <p:nvPr/>
        </p:nvSpPr>
        <p:spPr bwMode="auto">
          <a:xfrm>
            <a:off x="131763" y="811213"/>
            <a:ext cx="84216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SCOP (Structural Classification Of Proteins)</a:t>
            </a:r>
          </a:p>
        </p:txBody>
      </p:sp>
      <p:pic>
        <p:nvPicPr>
          <p:cNvPr id="2" name="Picture 1"/>
          <p:cNvPicPr>
            <a:picLocks noChangeAspect="1"/>
          </p:cNvPicPr>
          <p:nvPr/>
        </p:nvPicPr>
        <p:blipFill>
          <a:blip r:embed="rId3"/>
          <a:stretch>
            <a:fillRect/>
          </a:stretch>
        </p:blipFill>
        <p:spPr>
          <a:xfrm>
            <a:off x="1674593" y="1195886"/>
            <a:ext cx="6878857" cy="5346494"/>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26"/>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Protein classification</a:t>
            </a:r>
          </a:p>
        </p:txBody>
      </p:sp>
      <p:sp>
        <p:nvSpPr>
          <p:cNvPr id="31" name="Text Box 27"/>
          <p:cNvSpPr txBox="1">
            <a:spLocks noChangeArrowheads="1"/>
          </p:cNvSpPr>
          <p:nvPr/>
        </p:nvSpPr>
        <p:spPr bwMode="auto">
          <a:xfrm>
            <a:off x="131763" y="811213"/>
            <a:ext cx="84216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SCOP (Structural Classification Of Proteins)</a:t>
            </a:r>
          </a:p>
        </p:txBody>
      </p:sp>
      <p:grpSp>
        <p:nvGrpSpPr>
          <p:cNvPr id="4" name="Group 3"/>
          <p:cNvGrpSpPr/>
          <p:nvPr/>
        </p:nvGrpSpPr>
        <p:grpSpPr>
          <a:xfrm>
            <a:off x="1293264" y="1192979"/>
            <a:ext cx="5643563" cy="5309303"/>
            <a:chOff x="1088313" y="1302634"/>
            <a:chExt cx="5974639" cy="5555366"/>
          </a:xfrm>
        </p:grpSpPr>
        <p:pic>
          <p:nvPicPr>
            <p:cNvPr id="2" name="Picture 1"/>
            <p:cNvPicPr>
              <a:picLocks noChangeAspect="1"/>
            </p:cNvPicPr>
            <p:nvPr/>
          </p:nvPicPr>
          <p:blipFill>
            <a:blip r:embed="rId3"/>
            <a:stretch>
              <a:fillRect/>
            </a:stretch>
          </p:blipFill>
          <p:spPr>
            <a:xfrm>
              <a:off x="1088313" y="1302634"/>
              <a:ext cx="5974639" cy="5555366"/>
            </a:xfrm>
            <a:prstGeom prst="rect">
              <a:avLst/>
            </a:prstGeom>
          </p:spPr>
        </p:pic>
        <p:sp>
          <p:nvSpPr>
            <p:cNvPr id="3" name="Rectangle 2"/>
            <p:cNvSpPr/>
            <p:nvPr/>
          </p:nvSpPr>
          <p:spPr>
            <a:xfrm>
              <a:off x="1088313" y="1513490"/>
              <a:ext cx="440942"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8"/>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Two types of proteins</a:t>
            </a:r>
          </a:p>
        </p:txBody>
      </p:sp>
      <p:sp>
        <p:nvSpPr>
          <p:cNvPr id="187395" name="Text Box 4"/>
          <p:cNvSpPr txBox="1">
            <a:spLocks noChangeArrowheads="1"/>
          </p:cNvSpPr>
          <p:nvPr/>
        </p:nvSpPr>
        <p:spPr bwMode="auto">
          <a:xfrm>
            <a:off x="5413375" y="4954588"/>
            <a:ext cx="1693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Fibrous</a:t>
            </a:r>
          </a:p>
        </p:txBody>
      </p:sp>
      <p:sp>
        <p:nvSpPr>
          <p:cNvPr id="187396" name="Text Box 5"/>
          <p:cNvSpPr txBox="1">
            <a:spLocks noChangeArrowheads="1"/>
          </p:cNvSpPr>
          <p:nvPr/>
        </p:nvSpPr>
        <p:spPr bwMode="auto">
          <a:xfrm>
            <a:off x="838200" y="4953000"/>
            <a:ext cx="293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b="1">
                <a:solidFill>
                  <a:srgbClr val="000000"/>
                </a:solidFill>
                <a:cs typeface="Times New Roman (Hebrew)" panose="02020603050405020304" pitchFamily="18" charset="0"/>
              </a:rPr>
              <a:t>Globular</a:t>
            </a:r>
          </a:p>
        </p:txBody>
      </p:sp>
      <p:pic>
        <p:nvPicPr>
          <p:cNvPr id="187397" name="Picture 1"/>
          <p:cNvPicPr>
            <a:picLocks noChangeAspect="1"/>
          </p:cNvPicPr>
          <p:nvPr/>
        </p:nvPicPr>
        <p:blipFill>
          <a:blip r:embed="rId3">
            <a:extLst>
              <a:ext uri="{28A0092B-C50C-407E-A947-70E740481C1C}">
                <a14:useLocalDpi xmlns:a14="http://schemas.microsoft.com/office/drawing/2010/main" val="0"/>
              </a:ext>
            </a:extLst>
          </a:blip>
          <a:srcRect l="12253" t="12582" r="14319" b="11925"/>
          <a:stretch>
            <a:fillRect/>
          </a:stretch>
        </p:blipFill>
        <p:spPr bwMode="auto">
          <a:xfrm>
            <a:off x="923925" y="1736725"/>
            <a:ext cx="289401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2"/>
          <p:cNvPicPr>
            <a:picLocks noChangeAspect="1"/>
          </p:cNvPicPr>
          <p:nvPr/>
        </p:nvPicPr>
        <p:blipFill>
          <a:blip r:embed="rId4">
            <a:extLst>
              <a:ext uri="{28A0092B-C50C-407E-A947-70E740481C1C}">
                <a14:useLocalDpi xmlns:a14="http://schemas.microsoft.com/office/drawing/2010/main" val="0"/>
              </a:ext>
            </a:extLst>
          </a:blip>
          <a:srcRect l="38168" t="8263" r="41173" b="5539"/>
          <a:stretch>
            <a:fillRect/>
          </a:stretch>
        </p:blipFill>
        <p:spPr bwMode="auto">
          <a:xfrm>
            <a:off x="7034213" y="396875"/>
            <a:ext cx="141605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14"/>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 classification</a:t>
            </a:r>
          </a:p>
        </p:txBody>
      </p:sp>
      <p:sp>
        <p:nvSpPr>
          <p:cNvPr id="272387" name="Text Box 15"/>
          <p:cNvSpPr txBox="1">
            <a:spLocks noChangeArrowheads="1"/>
          </p:cNvSpPr>
          <p:nvPr/>
        </p:nvSpPr>
        <p:spPr bwMode="auto">
          <a:xfrm>
            <a:off x="131763" y="811213"/>
            <a:ext cx="90122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CATH </a:t>
            </a:r>
            <a:r>
              <a:rPr lang="en-US" altLang="en-US" sz="2000" b="1" dirty="0" smtClean="0">
                <a:solidFill>
                  <a:srgbClr val="339933"/>
                </a:solidFill>
                <a:latin typeface="Arial" panose="020B0604020202020204" pitchFamily="34" charset="0"/>
                <a:cs typeface="Arial" panose="020B0604020202020204" pitchFamily="34" charset="0"/>
              </a:rPr>
              <a:t>(Class, Architecture, Topology, </a:t>
            </a:r>
            <a:r>
              <a:rPr lang="en-US" altLang="en-US" sz="2000" b="1" dirty="0" err="1" smtClean="0">
                <a:solidFill>
                  <a:srgbClr val="339933"/>
                </a:solidFill>
                <a:latin typeface="Arial" panose="020B0604020202020204" pitchFamily="34" charset="0"/>
                <a:cs typeface="Arial" panose="020B0604020202020204" pitchFamily="34" charset="0"/>
              </a:rPr>
              <a:t>Homolgous</a:t>
            </a:r>
            <a:r>
              <a:rPr lang="en-US" altLang="en-US" sz="2000" b="1" dirty="0" smtClean="0">
                <a:solidFill>
                  <a:srgbClr val="339933"/>
                </a:solidFill>
                <a:latin typeface="Arial" panose="020B0604020202020204" pitchFamily="34" charset="0"/>
                <a:cs typeface="Arial" panose="020B0604020202020204" pitchFamily="34" charset="0"/>
              </a:rPr>
              <a:t> superfamily)</a:t>
            </a:r>
            <a:endParaRPr lang="en-US" altLang="en-US" sz="2000" b="1" dirty="0">
              <a:solidFill>
                <a:srgbClr val="339933"/>
              </a:solidFill>
              <a:latin typeface="Arial" panose="020B0604020202020204" pitchFamily="34" charset="0"/>
              <a:cs typeface="Arial" panose="020B0604020202020204" pitchFamily="34" charset="0"/>
            </a:endParaRPr>
          </a:p>
        </p:txBody>
      </p:sp>
      <p:grpSp>
        <p:nvGrpSpPr>
          <p:cNvPr id="272388" name="Group 19"/>
          <p:cNvGrpSpPr>
            <a:grpSpLocks/>
          </p:cNvGrpSpPr>
          <p:nvPr/>
        </p:nvGrpSpPr>
        <p:grpSpPr bwMode="auto">
          <a:xfrm>
            <a:off x="146050" y="1641475"/>
            <a:ext cx="3887788" cy="4056063"/>
            <a:chOff x="1724" y="554"/>
            <a:chExt cx="2449" cy="2555"/>
          </a:xfrm>
        </p:grpSpPr>
        <p:sp>
          <p:nvSpPr>
            <p:cNvPr id="272395" name="AutoShape 8"/>
            <p:cNvSpPr>
              <a:spLocks noChangeArrowheads="1"/>
            </p:cNvSpPr>
            <p:nvPr/>
          </p:nvSpPr>
          <p:spPr bwMode="auto">
            <a:xfrm>
              <a:off x="1724" y="554"/>
              <a:ext cx="2449" cy="2555"/>
            </a:xfrm>
            <a:prstGeom prst="triangle">
              <a:avLst>
                <a:gd name="adj" fmla="val 50023"/>
              </a:avLst>
            </a:prstGeom>
            <a:noFill/>
            <a:ln w="254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solidFill>
                  <a:srgbClr val="000000"/>
                </a:solidFill>
                <a:cs typeface="Times New Roman (Hebrew)" panose="02020603050405020304" pitchFamily="18" charset="0"/>
              </a:endParaRPr>
            </a:p>
          </p:txBody>
        </p:sp>
        <p:sp>
          <p:nvSpPr>
            <p:cNvPr id="272396" name="Line 9"/>
            <p:cNvSpPr>
              <a:spLocks noChangeShapeType="1"/>
            </p:cNvSpPr>
            <p:nvPr/>
          </p:nvSpPr>
          <p:spPr bwMode="auto">
            <a:xfrm>
              <a:off x="1928" y="2688"/>
              <a:ext cx="20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7" name="Line 10"/>
            <p:cNvSpPr>
              <a:spLocks noChangeShapeType="1"/>
            </p:cNvSpPr>
            <p:nvPr/>
          </p:nvSpPr>
          <p:spPr bwMode="auto">
            <a:xfrm>
              <a:off x="2134" y="2244"/>
              <a:ext cx="1616"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8" name="Line 11"/>
            <p:cNvSpPr>
              <a:spLocks noChangeShapeType="1"/>
            </p:cNvSpPr>
            <p:nvPr/>
          </p:nvSpPr>
          <p:spPr bwMode="auto">
            <a:xfrm flipV="1">
              <a:off x="2340" y="1814"/>
              <a:ext cx="1205" cy="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9" name="Line 12"/>
            <p:cNvSpPr>
              <a:spLocks noChangeShapeType="1"/>
            </p:cNvSpPr>
            <p:nvPr/>
          </p:nvSpPr>
          <p:spPr bwMode="auto">
            <a:xfrm flipV="1">
              <a:off x="2554" y="1382"/>
              <a:ext cx="805" cy="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00" name="Text Box 13"/>
            <p:cNvSpPr txBox="1">
              <a:spLocks noChangeArrowheads="1"/>
            </p:cNvSpPr>
            <p:nvPr/>
          </p:nvSpPr>
          <p:spPr bwMode="auto">
            <a:xfrm>
              <a:off x="2250" y="2768"/>
              <a:ext cx="14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000000"/>
                  </a:solidFill>
                  <a:cs typeface="Times New Roman (Hebrew)" panose="02020603050405020304" pitchFamily="18" charset="0"/>
                </a:rPr>
                <a:t>Family, Domain</a:t>
              </a:r>
            </a:p>
          </p:txBody>
        </p:sp>
        <p:sp>
          <p:nvSpPr>
            <p:cNvPr id="272401" name="Text Box 14"/>
            <p:cNvSpPr txBox="1">
              <a:spLocks noChangeArrowheads="1"/>
            </p:cNvSpPr>
            <p:nvPr/>
          </p:nvSpPr>
          <p:spPr bwMode="auto">
            <a:xfrm>
              <a:off x="2243" y="2267"/>
              <a:ext cx="143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3333CC"/>
                  </a:solidFill>
                  <a:cs typeface="Times New Roman (Hebrew)" panose="02020603050405020304" pitchFamily="18" charset="0"/>
                </a:rPr>
                <a:t>H</a:t>
              </a:r>
              <a:r>
                <a:rPr lang="en-US" altLang="en-US" sz="1800" b="1">
                  <a:solidFill>
                    <a:srgbClr val="000000"/>
                  </a:solidFill>
                  <a:cs typeface="Times New Roman (Hebrew)" panose="02020603050405020304" pitchFamily="18" charset="0"/>
                </a:rPr>
                <a:t>omologous superfamily</a:t>
              </a:r>
            </a:p>
          </p:txBody>
        </p:sp>
        <p:sp>
          <p:nvSpPr>
            <p:cNvPr id="272402" name="Text Box 15"/>
            <p:cNvSpPr txBox="1">
              <a:spLocks noChangeArrowheads="1"/>
            </p:cNvSpPr>
            <p:nvPr/>
          </p:nvSpPr>
          <p:spPr bwMode="auto">
            <a:xfrm>
              <a:off x="2246" y="1893"/>
              <a:ext cx="14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3333CC"/>
                  </a:solidFill>
                  <a:cs typeface="Times New Roman (Hebrew)" panose="02020603050405020304" pitchFamily="18" charset="0"/>
                </a:rPr>
                <a:t>T</a:t>
              </a:r>
              <a:r>
                <a:rPr lang="en-US" altLang="en-US" sz="1800" b="1">
                  <a:solidFill>
                    <a:srgbClr val="000000"/>
                  </a:solidFill>
                  <a:cs typeface="Times New Roman (Hebrew)" panose="02020603050405020304" pitchFamily="18" charset="0"/>
                </a:rPr>
                <a:t>opology/Fold</a:t>
              </a:r>
            </a:p>
          </p:txBody>
        </p:sp>
        <p:sp>
          <p:nvSpPr>
            <p:cNvPr id="272403" name="Text Box 16"/>
            <p:cNvSpPr txBox="1">
              <a:spLocks noChangeArrowheads="1"/>
            </p:cNvSpPr>
            <p:nvPr/>
          </p:nvSpPr>
          <p:spPr bwMode="auto">
            <a:xfrm>
              <a:off x="2226" y="1450"/>
              <a:ext cx="14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3333CC"/>
                  </a:solidFill>
                  <a:cs typeface="Times New Roman (Hebrew)" panose="02020603050405020304" pitchFamily="18" charset="0"/>
                </a:rPr>
                <a:t>A</a:t>
              </a:r>
              <a:r>
                <a:rPr lang="en-US" altLang="en-US" sz="1800" b="1">
                  <a:solidFill>
                    <a:srgbClr val="000000"/>
                  </a:solidFill>
                  <a:cs typeface="Times New Roman (Hebrew)" panose="02020603050405020304" pitchFamily="18" charset="0"/>
                </a:rPr>
                <a:t>rchitecture</a:t>
              </a:r>
            </a:p>
          </p:txBody>
        </p:sp>
        <p:sp>
          <p:nvSpPr>
            <p:cNvPr id="272404" name="Text Box 17"/>
            <p:cNvSpPr txBox="1">
              <a:spLocks noChangeArrowheads="1"/>
            </p:cNvSpPr>
            <p:nvPr/>
          </p:nvSpPr>
          <p:spPr bwMode="auto">
            <a:xfrm>
              <a:off x="2214" y="1040"/>
              <a:ext cx="14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b="1">
                  <a:solidFill>
                    <a:srgbClr val="3333CC"/>
                  </a:solidFill>
                  <a:cs typeface="Times New Roman (Hebrew)" panose="02020603050405020304" pitchFamily="18" charset="0"/>
                </a:rPr>
                <a:t>C</a:t>
              </a:r>
              <a:r>
                <a:rPr lang="en-US" altLang="en-US" sz="1800" b="1">
                  <a:solidFill>
                    <a:srgbClr val="000000"/>
                  </a:solidFill>
                  <a:cs typeface="Times New Roman (Hebrew)" panose="02020603050405020304" pitchFamily="18" charset="0"/>
                </a:rPr>
                <a:t>lass</a:t>
              </a:r>
            </a:p>
          </p:txBody>
        </p:sp>
      </p:grpSp>
      <p:sp>
        <p:nvSpPr>
          <p:cNvPr id="272389" name="Rectangle 1"/>
          <p:cNvSpPr>
            <a:spLocks noChangeArrowheads="1"/>
          </p:cNvSpPr>
          <p:nvPr/>
        </p:nvSpPr>
        <p:spPr bwMode="auto">
          <a:xfrm>
            <a:off x="2579688" y="2354263"/>
            <a:ext cx="394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000">
                <a:solidFill>
                  <a:srgbClr val="000000"/>
                </a:solidFill>
                <a:cs typeface="Times New Roman (Hebrew)" panose="02020603050405020304" pitchFamily="18" charset="0"/>
              </a:rPr>
              <a:t>(more general types than in SCOP)</a:t>
            </a:r>
          </a:p>
        </p:txBody>
      </p:sp>
      <p:sp>
        <p:nvSpPr>
          <p:cNvPr id="272390" name="Rectangle 27"/>
          <p:cNvSpPr>
            <a:spLocks noChangeArrowheads="1"/>
          </p:cNvSpPr>
          <p:nvPr/>
        </p:nvSpPr>
        <p:spPr bwMode="auto">
          <a:xfrm>
            <a:off x="3036888" y="3084513"/>
            <a:ext cx="464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000">
                <a:solidFill>
                  <a:srgbClr val="000000"/>
                </a:solidFill>
                <a:cs typeface="Times New Roman (Hebrew)" panose="02020603050405020304" pitchFamily="18" charset="0"/>
              </a:rPr>
              <a:t>(orientations of the 2</a:t>
            </a:r>
            <a:r>
              <a:rPr lang="en-US" altLang="en-US" sz="2000" baseline="30000">
                <a:solidFill>
                  <a:srgbClr val="000000"/>
                </a:solidFill>
                <a:cs typeface="Times New Roman (Hebrew)" panose="02020603050405020304" pitchFamily="18" charset="0"/>
              </a:rPr>
              <a:t>nd</a:t>
            </a:r>
            <a:r>
              <a:rPr lang="en-US" altLang="en-US" sz="2000">
                <a:solidFill>
                  <a:srgbClr val="000000"/>
                </a:solidFill>
                <a:cs typeface="Times New Roman (Hebrew)" panose="02020603050405020304" pitchFamily="18" charset="0"/>
              </a:rPr>
              <a:t> elements)</a:t>
            </a:r>
          </a:p>
        </p:txBody>
      </p:sp>
      <p:sp>
        <p:nvSpPr>
          <p:cNvPr id="272391" name="Rectangle 28"/>
          <p:cNvSpPr>
            <a:spLocks noChangeArrowheads="1"/>
          </p:cNvSpPr>
          <p:nvPr/>
        </p:nvSpPr>
        <p:spPr bwMode="auto">
          <a:xfrm>
            <a:off x="3325813" y="3614738"/>
            <a:ext cx="58181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000">
                <a:solidFill>
                  <a:srgbClr val="000000"/>
                </a:solidFill>
                <a:cs typeface="Times New Roman (Hebrew)" panose="02020603050405020304" pitchFamily="18" charset="0"/>
              </a:rPr>
              <a:t>(similar to SCOP, also considering the connectivity of 2</a:t>
            </a:r>
            <a:r>
              <a:rPr lang="en-US" altLang="en-US" sz="2000" baseline="30000">
                <a:solidFill>
                  <a:srgbClr val="000000"/>
                </a:solidFill>
                <a:cs typeface="Times New Roman (Hebrew)" panose="02020603050405020304" pitchFamily="18" charset="0"/>
              </a:rPr>
              <a:t>nd</a:t>
            </a:r>
            <a:r>
              <a:rPr lang="en-US" altLang="en-US" sz="2000">
                <a:solidFill>
                  <a:srgbClr val="000000"/>
                </a:solidFill>
                <a:cs typeface="Times New Roman (Hebrew)" panose="02020603050405020304" pitchFamily="18" charset="0"/>
              </a:rPr>
              <a:t> elements)</a:t>
            </a:r>
          </a:p>
        </p:txBody>
      </p:sp>
      <p:sp>
        <p:nvSpPr>
          <p:cNvPr id="272392" name="Rectangle 29"/>
          <p:cNvSpPr>
            <a:spLocks noChangeArrowheads="1"/>
          </p:cNvSpPr>
          <p:nvPr/>
        </p:nvSpPr>
        <p:spPr bwMode="auto">
          <a:xfrm>
            <a:off x="3662363" y="4486275"/>
            <a:ext cx="464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000">
                <a:solidFill>
                  <a:srgbClr val="000000"/>
                </a:solidFill>
                <a:cs typeface="Times New Roman (Hebrew)" panose="02020603050405020304" pitchFamily="18" charset="0"/>
              </a:rPr>
              <a:t>(similar to SCOP)</a:t>
            </a:r>
          </a:p>
        </p:txBody>
      </p:sp>
      <p:sp>
        <p:nvSpPr>
          <p:cNvPr id="272393" name="Rectangle 30"/>
          <p:cNvSpPr>
            <a:spLocks noChangeArrowheads="1"/>
          </p:cNvSpPr>
          <p:nvPr/>
        </p:nvSpPr>
        <p:spPr bwMode="auto">
          <a:xfrm>
            <a:off x="3913188" y="5138738"/>
            <a:ext cx="464343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000">
                <a:solidFill>
                  <a:srgbClr val="000000"/>
                </a:solidFill>
                <a:cs typeface="Times New Roman (Hebrew)" panose="02020603050405020304" pitchFamily="18" charset="0"/>
              </a:rPr>
              <a:t>(similar to SCOP)</a:t>
            </a:r>
          </a:p>
        </p:txBody>
      </p:sp>
      <p:sp>
        <p:nvSpPr>
          <p:cNvPr id="272394" name="Rectangle 3"/>
          <p:cNvSpPr>
            <a:spLocks noChangeArrowheads="1"/>
          </p:cNvSpPr>
          <p:nvPr/>
        </p:nvSpPr>
        <p:spPr bwMode="auto">
          <a:xfrm>
            <a:off x="146050" y="5938122"/>
            <a:ext cx="41894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000" dirty="0">
                <a:solidFill>
                  <a:srgbClr val="000000"/>
                </a:solidFill>
                <a:latin typeface="Arial" panose="020B0604020202020204" pitchFamily="34" charset="0"/>
                <a:cs typeface="Arial" panose="020B0604020202020204" pitchFamily="34" charset="0"/>
              </a:rPr>
              <a:t>URL: </a:t>
            </a:r>
            <a:r>
              <a:rPr lang="en-US" altLang="en-US" sz="1800" dirty="0">
                <a:solidFill>
                  <a:srgbClr val="000000"/>
                </a:solidFill>
                <a:latin typeface="Arial" panose="020B0604020202020204" pitchFamily="34" charset="0"/>
                <a:cs typeface="Arial" panose="020B0604020202020204" pitchFamily="34" charset="0"/>
              </a:rPr>
              <a:t>http://www.cathdb.info/</a:t>
            </a:r>
            <a:endParaRPr lang="en-US" altLang="en-US" sz="2000"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15"/>
          <p:cNvSpPr txBox="1">
            <a:spLocks noChangeArrowheads="1"/>
          </p:cNvSpPr>
          <p:nvPr/>
        </p:nvSpPr>
        <p:spPr bwMode="auto">
          <a:xfrm>
            <a:off x="131763" y="811213"/>
            <a:ext cx="90122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rPr>
              <a:t>CATH </a:t>
            </a:r>
            <a:r>
              <a:rPr lang="en-US" altLang="en-US" sz="2000" b="1" dirty="0" smtClean="0">
                <a:solidFill>
                  <a:srgbClr val="339933"/>
                </a:solidFill>
                <a:latin typeface="Arial" panose="020B0604020202020204" pitchFamily="34" charset="0"/>
                <a:cs typeface="Arial" panose="020B0604020202020204" pitchFamily="34" charset="0"/>
              </a:rPr>
              <a:t>(Class, Architecture, Topology, </a:t>
            </a:r>
            <a:r>
              <a:rPr lang="en-US" altLang="en-US" sz="2000" b="1" dirty="0" err="1" smtClean="0">
                <a:solidFill>
                  <a:srgbClr val="339933"/>
                </a:solidFill>
                <a:latin typeface="Arial" panose="020B0604020202020204" pitchFamily="34" charset="0"/>
                <a:cs typeface="Arial" panose="020B0604020202020204" pitchFamily="34" charset="0"/>
              </a:rPr>
              <a:t>Homolgous</a:t>
            </a:r>
            <a:r>
              <a:rPr lang="en-US" altLang="en-US" sz="2000" b="1" dirty="0" smtClean="0">
                <a:solidFill>
                  <a:srgbClr val="339933"/>
                </a:solidFill>
                <a:latin typeface="Arial" panose="020B0604020202020204" pitchFamily="34" charset="0"/>
                <a:cs typeface="Arial" panose="020B0604020202020204" pitchFamily="34" charset="0"/>
              </a:rPr>
              <a:t> superfamily)</a:t>
            </a:r>
            <a:endParaRPr lang="en-US" altLang="en-US" sz="2000" b="1" dirty="0">
              <a:solidFill>
                <a:srgbClr val="339933"/>
              </a:solidFill>
              <a:latin typeface="Arial" panose="020B0604020202020204" pitchFamily="34" charset="0"/>
              <a:cs typeface="Arial" panose="020B0604020202020204" pitchFamily="34" charset="0"/>
            </a:endParaRPr>
          </a:p>
        </p:txBody>
      </p:sp>
      <p:sp>
        <p:nvSpPr>
          <p:cNvPr id="34" name="Text Box 14"/>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 classification</a:t>
            </a:r>
          </a:p>
        </p:txBody>
      </p:sp>
      <p:grpSp>
        <p:nvGrpSpPr>
          <p:cNvPr id="3" name="Group 2"/>
          <p:cNvGrpSpPr/>
          <p:nvPr/>
        </p:nvGrpSpPr>
        <p:grpSpPr>
          <a:xfrm>
            <a:off x="1326931" y="1303656"/>
            <a:ext cx="5609897" cy="5140379"/>
            <a:chOff x="1011620" y="1303656"/>
            <a:chExt cx="6137781" cy="5444806"/>
          </a:xfrm>
        </p:grpSpPr>
        <p:pic>
          <p:nvPicPr>
            <p:cNvPr id="2" name="Picture 1"/>
            <p:cNvPicPr>
              <a:picLocks noChangeAspect="1"/>
            </p:cNvPicPr>
            <p:nvPr/>
          </p:nvPicPr>
          <p:blipFill>
            <a:blip r:embed="rId3"/>
            <a:stretch>
              <a:fillRect/>
            </a:stretch>
          </p:blipFill>
          <p:spPr>
            <a:xfrm>
              <a:off x="1011620" y="1303656"/>
              <a:ext cx="6137781" cy="5444806"/>
            </a:xfrm>
            <a:prstGeom prst="rect">
              <a:avLst/>
            </a:prstGeom>
          </p:spPr>
        </p:pic>
        <p:sp>
          <p:nvSpPr>
            <p:cNvPr id="36" name="Rectangle 35"/>
            <p:cNvSpPr/>
            <p:nvPr/>
          </p:nvSpPr>
          <p:spPr>
            <a:xfrm>
              <a:off x="1135610" y="1413194"/>
              <a:ext cx="440942" cy="425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ext Box 14"/>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 classification</a:t>
            </a:r>
          </a:p>
        </p:txBody>
      </p:sp>
      <p:sp>
        <p:nvSpPr>
          <p:cNvPr id="276483" name="Text Box 15"/>
          <p:cNvSpPr txBox="1">
            <a:spLocks noChangeArrowheads="1"/>
          </p:cNvSpPr>
          <p:nvPr/>
        </p:nvSpPr>
        <p:spPr bwMode="auto">
          <a:xfrm>
            <a:off x="131763" y="811213"/>
            <a:ext cx="5080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ECOD</a:t>
            </a:r>
          </a:p>
          <a:p>
            <a:pPr algn="l" rtl="0" eaLnBrk="1" hangingPunct="1">
              <a:spcBef>
                <a:spcPct val="50000"/>
              </a:spcBef>
              <a:buFont typeface="Wingdings" panose="05000000000000000000" pitchFamily="2" charset="2"/>
              <a:buChar char="Ø"/>
            </a:pPr>
            <a:r>
              <a:rPr lang="en-US" altLang="en-US" sz="2400">
                <a:solidFill>
                  <a:srgbClr val="000000"/>
                </a:solidFill>
                <a:latin typeface="Arial" panose="020B0604020202020204" pitchFamily="34" charset="0"/>
                <a:cs typeface="Arial" panose="020B0604020202020204" pitchFamily="34" charset="0"/>
              </a:rPr>
              <a:t>Groups domains primarily by homology </a:t>
            </a:r>
            <a:r>
              <a:rPr lang="en-US" altLang="en-US" sz="2400">
                <a:solidFill>
                  <a:srgbClr val="000000"/>
                </a:solidFill>
                <a:latin typeface="Arial" panose="020B0604020202020204" pitchFamily="34" charset="0"/>
                <a:cs typeface="Arial" panose="020B0604020202020204" pitchFamily="34" charset="0"/>
                <a:sym typeface="Symbol" panose="05050102010706020507" pitchFamily="18" charset="2"/>
              </a:rPr>
              <a:t></a:t>
            </a:r>
            <a:r>
              <a:rPr lang="en-US" altLang="en-US" sz="2400">
                <a:solidFill>
                  <a:srgbClr val="000000"/>
                </a:solidFill>
                <a:latin typeface="Arial" panose="020B0604020202020204" pitchFamily="34" charset="0"/>
                <a:cs typeface="Arial" panose="020B0604020202020204" pitchFamily="34" charset="0"/>
              </a:rPr>
              <a:t> </a:t>
            </a:r>
            <a:r>
              <a:rPr lang="en-US" altLang="en-US" sz="2400">
                <a:solidFill>
                  <a:srgbClr val="FF0066"/>
                </a:solidFill>
                <a:latin typeface="Arial" panose="020B0604020202020204" pitchFamily="34" charset="0"/>
                <a:cs typeface="Arial" panose="020B0604020202020204" pitchFamily="34" charset="0"/>
              </a:rPr>
              <a:t>detects relationship between structurally different domains</a:t>
            </a:r>
            <a:r>
              <a:rPr lang="en-US" altLang="en-US" sz="2400">
                <a:solidFill>
                  <a:srgbClr val="000000"/>
                </a:solidFill>
                <a:latin typeface="Arial" panose="020B0604020202020204" pitchFamily="34" charset="0"/>
                <a:cs typeface="Arial" panose="020B0604020202020204" pitchFamily="34" charset="0"/>
              </a:rPr>
              <a:t>, detects functionally important regions within domain.</a:t>
            </a:r>
          </a:p>
          <a:p>
            <a:pPr algn="l" rtl="0" eaLnBrk="1" hangingPunct="1">
              <a:spcBef>
                <a:spcPct val="50000"/>
              </a:spcBef>
              <a:buFont typeface="Wingdings" panose="05000000000000000000" pitchFamily="2" charset="2"/>
              <a:buChar char="Ø"/>
            </a:pPr>
            <a:r>
              <a:rPr lang="en-US" altLang="en-US" sz="2400">
                <a:solidFill>
                  <a:srgbClr val="000000"/>
                </a:solidFill>
                <a:latin typeface="Arial" panose="020B0604020202020204" pitchFamily="34" charset="0"/>
                <a:cs typeface="Arial" panose="020B0604020202020204" pitchFamily="34" charset="0"/>
              </a:rPr>
              <a:t>URL: </a:t>
            </a:r>
            <a:r>
              <a:rPr lang="en-US" altLang="en-US" sz="2000">
                <a:solidFill>
                  <a:srgbClr val="000000"/>
                </a:solidFill>
                <a:latin typeface="Arial" panose="020B0604020202020204" pitchFamily="34" charset="0"/>
                <a:cs typeface="Arial" panose="020B0604020202020204" pitchFamily="34" charset="0"/>
              </a:rPr>
              <a:t>http://prodata.swmed.edu/ecod/</a:t>
            </a:r>
            <a:endParaRPr lang="en-US" altLang="en-US" sz="2400">
              <a:solidFill>
                <a:srgbClr val="000000"/>
              </a:solidFill>
              <a:latin typeface="Arial" panose="020B0604020202020204" pitchFamily="34" charset="0"/>
              <a:cs typeface="Arial" panose="020B0604020202020204" pitchFamily="34" charset="0"/>
            </a:endParaRPr>
          </a:p>
        </p:txBody>
      </p:sp>
      <p:pic>
        <p:nvPicPr>
          <p:cNvPr id="276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39863"/>
            <a:ext cx="3706813"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 Box 15"/>
          <p:cNvSpPr txBox="1">
            <a:spLocks noChangeArrowheads="1"/>
          </p:cNvSpPr>
          <p:nvPr/>
        </p:nvSpPr>
        <p:spPr bwMode="auto">
          <a:xfrm>
            <a:off x="131763" y="811213"/>
            <a:ext cx="9012237"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Evolution acts at the </a:t>
            </a:r>
            <a:r>
              <a:rPr lang="en-US" altLang="en-US" sz="2600" b="1" i="1">
                <a:solidFill>
                  <a:srgbClr val="FF0066"/>
                </a:solidFill>
                <a:latin typeface="Arial" panose="020B0604020202020204" pitchFamily="34" charset="0"/>
                <a:cs typeface="Arial" panose="020B0604020202020204" pitchFamily="34" charset="0"/>
              </a:rPr>
              <a:t>species</a:t>
            </a:r>
            <a:r>
              <a:rPr lang="en-US" altLang="en-US" sz="2600" b="1">
                <a:solidFill>
                  <a:srgbClr val="FF0066"/>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level by random mutations and natural selection</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On the </a:t>
            </a:r>
            <a:r>
              <a:rPr lang="en-US" altLang="en-US" sz="2600" b="1" i="1">
                <a:solidFill>
                  <a:srgbClr val="FF0066"/>
                </a:solidFill>
                <a:latin typeface="Arial" panose="020B0604020202020204" pitchFamily="34" charset="0"/>
                <a:cs typeface="Arial" panose="020B0604020202020204" pitchFamily="34" charset="0"/>
              </a:rPr>
              <a:t>organism</a:t>
            </a:r>
            <a:r>
              <a:rPr lang="en-US" altLang="en-US" sz="2600" b="1">
                <a:solidFill>
                  <a:srgbClr val="FF0066"/>
                </a:solidFill>
                <a:latin typeface="Arial" panose="020B0604020202020204" pitchFamily="34" charset="0"/>
                <a:cs typeface="Arial" panose="020B0604020202020204" pitchFamily="34" charset="0"/>
              </a:rPr>
              <a:t> </a:t>
            </a:r>
            <a:r>
              <a:rPr lang="en-US" altLang="en-US" sz="2600" b="1">
                <a:solidFill>
                  <a:srgbClr val="339933"/>
                </a:solidFill>
                <a:latin typeface="Arial" panose="020B0604020202020204" pitchFamily="34" charset="0"/>
                <a:cs typeface="Arial" panose="020B0604020202020204" pitchFamily="34" charset="0"/>
              </a:rPr>
              <a:t>level, mutations might lead to disease or death</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A </a:t>
            </a:r>
            <a:r>
              <a:rPr lang="en-US" altLang="en-US" sz="2600" b="1">
                <a:solidFill>
                  <a:srgbClr val="FF0066"/>
                </a:solidFill>
                <a:latin typeface="Arial" panose="020B0604020202020204" pitchFamily="34" charset="0"/>
                <a:cs typeface="Arial" panose="020B0604020202020204" pitchFamily="34" charset="0"/>
              </a:rPr>
              <a:t>single mutation </a:t>
            </a:r>
            <a:r>
              <a:rPr lang="en-US" altLang="en-US" sz="2600" b="1">
                <a:solidFill>
                  <a:srgbClr val="339933"/>
                </a:solidFill>
                <a:latin typeface="Arial" panose="020B0604020202020204" pitchFamily="34" charset="0"/>
                <a:cs typeface="Arial" panose="020B0604020202020204" pitchFamily="34" charset="0"/>
              </a:rPr>
              <a:t>in a protein is usually harmless, unless it appears in the following:</a:t>
            </a:r>
          </a:p>
          <a:p>
            <a:pPr lvl="1" algn="l" rtl="0" eaLnBrk="1" hangingPunct="1">
              <a:spcBef>
                <a:spcPct val="50000"/>
              </a:spcBef>
              <a:buFont typeface="Times New Roman" panose="02020603050405020304" pitchFamily="18" charset="0"/>
              <a:buAutoNum type="arabicPeriod"/>
            </a:pPr>
            <a:r>
              <a:rPr lang="en-US" altLang="en-US" sz="2600">
                <a:solidFill>
                  <a:srgbClr val="000000"/>
                </a:solidFill>
                <a:cs typeface="Arial" panose="020B0604020202020204" pitchFamily="34" charset="0"/>
              </a:rPr>
              <a:t>An active site (enzymes)</a:t>
            </a:r>
          </a:p>
          <a:p>
            <a:pPr lvl="1" algn="l" rtl="0" eaLnBrk="1" hangingPunct="1">
              <a:spcBef>
                <a:spcPct val="50000"/>
              </a:spcBef>
              <a:buFont typeface="Times New Roman" panose="02020603050405020304" pitchFamily="18" charset="0"/>
              <a:buAutoNum type="arabicPeriod"/>
            </a:pPr>
            <a:r>
              <a:rPr lang="en-US" altLang="en-US" sz="2600">
                <a:solidFill>
                  <a:srgbClr val="000000"/>
                </a:solidFill>
                <a:cs typeface="Arial" panose="020B0604020202020204" pitchFamily="34" charset="0"/>
              </a:rPr>
              <a:t>A binding site (receptors, antibodies, signaling proteins)</a:t>
            </a:r>
          </a:p>
          <a:p>
            <a:pPr lvl="1" algn="l" rtl="0" eaLnBrk="1" hangingPunct="1">
              <a:spcBef>
                <a:spcPct val="50000"/>
              </a:spcBef>
              <a:buFont typeface="Times New Roman" panose="02020603050405020304" pitchFamily="18" charset="0"/>
              <a:buAutoNum type="arabicPeriod"/>
            </a:pPr>
            <a:r>
              <a:rPr lang="en-US" altLang="en-US" sz="2600">
                <a:solidFill>
                  <a:srgbClr val="000000"/>
                </a:solidFill>
                <a:cs typeface="Arial" panose="020B0604020202020204" pitchFamily="34" charset="0"/>
              </a:rPr>
              <a:t>A site that may promote toxic aggregation (e.g. sickle-cell anemia)</a:t>
            </a:r>
          </a:p>
        </p:txBody>
      </p:sp>
      <p:sp>
        <p:nvSpPr>
          <p:cNvPr id="277507" name="Text Box 11"/>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8" name="Text Box 11"/>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 Sickle cell anemia</a:t>
            </a:r>
          </a:p>
        </p:txBody>
      </p:sp>
      <p:sp>
        <p:nvSpPr>
          <p:cNvPr id="278539" name="Text Box 12"/>
          <p:cNvSpPr txBox="1">
            <a:spLocks noChangeArrowheads="1"/>
          </p:cNvSpPr>
          <p:nvPr/>
        </p:nvSpPr>
        <p:spPr bwMode="auto">
          <a:xfrm>
            <a:off x="182563" y="974725"/>
            <a:ext cx="8421687"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Arial" panose="020B0604020202020204" pitchFamily="34" charset="0"/>
              </a:rPr>
              <a:t>Hemoglobin</a:t>
            </a:r>
            <a:r>
              <a:rPr lang="en-US" altLang="en-US" sz="2600" b="1">
                <a:solidFill>
                  <a:srgbClr val="339933"/>
                </a:solidFill>
                <a:latin typeface="Arial" panose="020B0604020202020204" pitchFamily="34" charset="0"/>
                <a:cs typeface="Arial" panose="020B0604020202020204" pitchFamily="34" charset="0"/>
              </a:rPr>
              <a:t>: O</a:t>
            </a:r>
            <a:r>
              <a:rPr lang="en-US" altLang="en-US" sz="2600" b="1" baseline="-25000">
                <a:solidFill>
                  <a:srgbClr val="339933"/>
                </a:solidFill>
                <a:latin typeface="Arial" panose="020B0604020202020204" pitchFamily="34" charset="0"/>
                <a:cs typeface="Arial" panose="020B0604020202020204" pitchFamily="34" charset="0"/>
              </a:rPr>
              <a:t>2</a:t>
            </a:r>
            <a:r>
              <a:rPr lang="en-US" altLang="en-US" sz="2600" b="1">
                <a:solidFill>
                  <a:srgbClr val="339933"/>
                </a:solidFill>
                <a:latin typeface="Arial" panose="020B0604020202020204" pitchFamily="34" charset="0"/>
                <a:cs typeface="Arial" panose="020B0604020202020204" pitchFamily="34" charset="0"/>
              </a:rPr>
              <a:t> and CO</a:t>
            </a:r>
            <a:r>
              <a:rPr lang="en-US" altLang="en-US" sz="2600" b="1" baseline="-25000">
                <a:solidFill>
                  <a:srgbClr val="339933"/>
                </a:solidFill>
                <a:latin typeface="Arial" panose="020B0604020202020204" pitchFamily="34" charset="0"/>
                <a:cs typeface="Arial" panose="020B0604020202020204" pitchFamily="34" charset="0"/>
              </a:rPr>
              <a:t>2</a:t>
            </a:r>
            <a:r>
              <a:rPr lang="en-US" altLang="en-US" sz="2600" b="1">
                <a:solidFill>
                  <a:srgbClr val="339933"/>
                </a:solidFill>
                <a:latin typeface="Arial" panose="020B0604020202020204" pitchFamily="34" charset="0"/>
                <a:cs typeface="Arial" panose="020B0604020202020204" pitchFamily="34" charset="0"/>
              </a:rPr>
              <a:t> carrier in blood </a:t>
            </a:r>
          </a:p>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Globular shape made of 4 chains (</a:t>
            </a:r>
            <a:r>
              <a:rPr lang="en-US" altLang="en-US" sz="2600" b="1">
                <a:solidFill>
                  <a:srgbClr val="FF0066"/>
                </a:solidFill>
                <a:latin typeface="Arial" panose="020B0604020202020204" pitchFamily="34" charset="0"/>
                <a:cs typeface="Arial" panose="020B0604020202020204" pitchFamily="34" charset="0"/>
              </a:rPr>
              <a:t>HbA</a:t>
            </a:r>
            <a:r>
              <a:rPr lang="en-US" altLang="en-US" sz="2600" b="1">
                <a:solidFill>
                  <a:srgbClr val="339933"/>
                </a:solidFill>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182563" y="2490952"/>
            <a:ext cx="8661620" cy="3723052"/>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578" name="Group 51"/>
          <p:cNvGrpSpPr>
            <a:grpSpLocks/>
          </p:cNvGrpSpPr>
          <p:nvPr/>
        </p:nvGrpSpPr>
        <p:grpSpPr bwMode="auto">
          <a:xfrm>
            <a:off x="203200" y="1882775"/>
            <a:ext cx="8666163" cy="4729163"/>
            <a:chOff x="40" y="431"/>
            <a:chExt cx="5459" cy="2979"/>
          </a:xfrm>
        </p:grpSpPr>
        <p:grpSp>
          <p:nvGrpSpPr>
            <p:cNvPr id="280581" name="Group 3"/>
            <p:cNvGrpSpPr>
              <a:grpSpLocks/>
            </p:cNvGrpSpPr>
            <p:nvPr/>
          </p:nvGrpSpPr>
          <p:grpSpPr bwMode="auto">
            <a:xfrm>
              <a:off x="735" y="431"/>
              <a:ext cx="4764" cy="1350"/>
              <a:chOff x="724" y="1983"/>
              <a:chExt cx="4764" cy="1350"/>
            </a:xfrm>
          </p:grpSpPr>
          <p:sp>
            <p:nvSpPr>
              <p:cNvPr id="280607" name="Line 4"/>
              <p:cNvSpPr>
                <a:spLocks noChangeShapeType="1"/>
              </p:cNvSpPr>
              <p:nvPr/>
            </p:nvSpPr>
            <p:spPr bwMode="auto">
              <a:xfrm flipV="1">
                <a:off x="756" y="2341"/>
                <a:ext cx="4542" cy="1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608" name="Text Box 5"/>
              <p:cNvSpPr txBox="1">
                <a:spLocks noChangeArrowheads="1"/>
              </p:cNvSpPr>
              <p:nvPr/>
            </p:nvSpPr>
            <p:spPr bwMode="auto">
              <a:xfrm>
                <a:off x="724" y="2218"/>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VAL</a:t>
                </a:r>
              </a:p>
            </p:txBody>
          </p:sp>
          <p:sp>
            <p:nvSpPr>
              <p:cNvPr id="280609" name="Text Box 6"/>
              <p:cNvSpPr txBox="1">
                <a:spLocks noChangeArrowheads="1"/>
              </p:cNvSpPr>
              <p:nvPr/>
            </p:nvSpPr>
            <p:spPr bwMode="auto">
              <a:xfrm>
                <a:off x="1380" y="2219"/>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HIS</a:t>
                </a:r>
              </a:p>
            </p:txBody>
          </p:sp>
          <p:sp>
            <p:nvSpPr>
              <p:cNvPr id="280610" name="Text Box 7"/>
              <p:cNvSpPr txBox="1">
                <a:spLocks noChangeArrowheads="1"/>
              </p:cNvSpPr>
              <p:nvPr/>
            </p:nvSpPr>
            <p:spPr bwMode="auto">
              <a:xfrm>
                <a:off x="2031" y="2220"/>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LEU</a:t>
                </a:r>
              </a:p>
            </p:txBody>
          </p:sp>
          <p:sp>
            <p:nvSpPr>
              <p:cNvPr id="280611" name="Text Box 8"/>
              <p:cNvSpPr txBox="1">
                <a:spLocks noChangeArrowheads="1"/>
              </p:cNvSpPr>
              <p:nvPr/>
            </p:nvSpPr>
            <p:spPr bwMode="auto">
              <a:xfrm>
                <a:off x="2711" y="2220"/>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THR</a:t>
                </a:r>
              </a:p>
            </p:txBody>
          </p:sp>
          <p:sp>
            <p:nvSpPr>
              <p:cNvPr id="280612" name="Text Box 9"/>
              <p:cNvSpPr txBox="1">
                <a:spLocks noChangeArrowheads="1"/>
              </p:cNvSpPr>
              <p:nvPr/>
            </p:nvSpPr>
            <p:spPr bwMode="auto">
              <a:xfrm>
                <a:off x="3377" y="2216"/>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PRO</a:t>
                </a:r>
              </a:p>
            </p:txBody>
          </p:sp>
          <p:sp>
            <p:nvSpPr>
              <p:cNvPr id="280613" name="Text Box 10"/>
              <p:cNvSpPr txBox="1">
                <a:spLocks noChangeArrowheads="1"/>
              </p:cNvSpPr>
              <p:nvPr/>
            </p:nvSpPr>
            <p:spPr bwMode="auto">
              <a:xfrm>
                <a:off x="4033" y="2222"/>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FF0000"/>
                    </a:solidFill>
                    <a:cs typeface="Times New Roman (Hebrew)" panose="02020603050405020304" pitchFamily="18" charset="0"/>
                  </a:rPr>
                  <a:t>GLU</a:t>
                </a:r>
              </a:p>
            </p:txBody>
          </p:sp>
          <p:sp>
            <p:nvSpPr>
              <p:cNvPr id="280614" name="Text Box 11"/>
              <p:cNvSpPr txBox="1">
                <a:spLocks noChangeArrowheads="1"/>
              </p:cNvSpPr>
              <p:nvPr/>
            </p:nvSpPr>
            <p:spPr bwMode="auto">
              <a:xfrm>
                <a:off x="4689" y="2223"/>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GLU</a:t>
                </a:r>
              </a:p>
            </p:txBody>
          </p:sp>
          <p:sp>
            <p:nvSpPr>
              <p:cNvPr id="280615" name="Line 12"/>
              <p:cNvSpPr>
                <a:spLocks noChangeShapeType="1"/>
              </p:cNvSpPr>
              <p:nvPr/>
            </p:nvSpPr>
            <p:spPr bwMode="auto">
              <a:xfrm>
                <a:off x="4245" y="2491"/>
                <a:ext cx="0" cy="1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616" name="Text Box 13"/>
              <p:cNvSpPr txBox="1">
                <a:spLocks noChangeArrowheads="1"/>
              </p:cNvSpPr>
              <p:nvPr/>
            </p:nvSpPr>
            <p:spPr bwMode="auto">
              <a:xfrm>
                <a:off x="4037" y="2571"/>
                <a:ext cx="4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CH</a:t>
                </a:r>
                <a:r>
                  <a:rPr lang="en-US" altLang="en-US" sz="1800" baseline="-25000">
                    <a:solidFill>
                      <a:srgbClr val="000000"/>
                    </a:solidFill>
                    <a:cs typeface="Times New Roman (Hebrew)" panose="02020603050405020304" pitchFamily="18" charset="0"/>
                  </a:rPr>
                  <a:t>2</a:t>
                </a:r>
                <a:endParaRPr lang="en-US" altLang="en-US" sz="1800">
                  <a:solidFill>
                    <a:srgbClr val="000000"/>
                  </a:solidFill>
                  <a:cs typeface="Times New Roman (Hebrew)" panose="02020603050405020304" pitchFamily="18" charset="0"/>
                </a:endParaRPr>
              </a:p>
            </p:txBody>
          </p:sp>
          <p:sp>
            <p:nvSpPr>
              <p:cNvPr id="280617" name="Line 14"/>
              <p:cNvSpPr>
                <a:spLocks noChangeShapeType="1"/>
              </p:cNvSpPr>
              <p:nvPr/>
            </p:nvSpPr>
            <p:spPr bwMode="auto">
              <a:xfrm>
                <a:off x="4246" y="2747"/>
                <a:ext cx="0" cy="1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618" name="Text Box 15"/>
              <p:cNvSpPr txBox="1">
                <a:spLocks noChangeArrowheads="1"/>
              </p:cNvSpPr>
              <p:nvPr/>
            </p:nvSpPr>
            <p:spPr bwMode="auto">
              <a:xfrm>
                <a:off x="4038" y="2832"/>
                <a:ext cx="4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CH</a:t>
                </a:r>
                <a:r>
                  <a:rPr lang="en-US" altLang="en-US" sz="1800" baseline="-25000">
                    <a:solidFill>
                      <a:srgbClr val="000000"/>
                    </a:solidFill>
                    <a:cs typeface="Times New Roman (Hebrew)" panose="02020603050405020304" pitchFamily="18" charset="0"/>
                  </a:rPr>
                  <a:t>2</a:t>
                </a:r>
                <a:endParaRPr lang="en-US" altLang="en-US" sz="1800">
                  <a:solidFill>
                    <a:srgbClr val="000000"/>
                  </a:solidFill>
                  <a:cs typeface="Times New Roman (Hebrew)" panose="02020603050405020304" pitchFamily="18" charset="0"/>
                </a:endParaRPr>
              </a:p>
            </p:txBody>
          </p:sp>
          <p:sp>
            <p:nvSpPr>
              <p:cNvPr id="280619" name="Line 16"/>
              <p:cNvSpPr>
                <a:spLocks noChangeShapeType="1"/>
              </p:cNvSpPr>
              <p:nvPr/>
            </p:nvSpPr>
            <p:spPr bwMode="auto">
              <a:xfrm>
                <a:off x="4246" y="3002"/>
                <a:ext cx="0" cy="1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620" name="Text Box 17"/>
              <p:cNvSpPr txBox="1">
                <a:spLocks noChangeArrowheads="1"/>
              </p:cNvSpPr>
              <p:nvPr/>
            </p:nvSpPr>
            <p:spPr bwMode="auto">
              <a:xfrm>
                <a:off x="4053" y="3102"/>
                <a:ext cx="62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FF0000"/>
                    </a:solidFill>
                    <a:cs typeface="Times New Roman (Hebrew)" panose="02020603050405020304" pitchFamily="18" charset="0"/>
                  </a:rPr>
                  <a:t>COO</a:t>
                </a:r>
                <a:r>
                  <a:rPr lang="en-US" altLang="en-US" sz="1800" baseline="30000">
                    <a:solidFill>
                      <a:srgbClr val="FF0000"/>
                    </a:solidFill>
                    <a:cs typeface="Times New Roman (Hebrew)" panose="02020603050405020304" pitchFamily="18" charset="0"/>
                  </a:rPr>
                  <a:t>-</a:t>
                </a:r>
                <a:endParaRPr lang="en-US" altLang="en-US" sz="1800">
                  <a:solidFill>
                    <a:srgbClr val="FF0000"/>
                  </a:solidFill>
                  <a:cs typeface="Times New Roman (Hebrew)" panose="02020603050405020304" pitchFamily="18" charset="0"/>
                </a:endParaRPr>
              </a:p>
            </p:txBody>
          </p:sp>
          <p:sp>
            <p:nvSpPr>
              <p:cNvPr id="280621" name="Text Box 18"/>
              <p:cNvSpPr txBox="1">
                <a:spLocks noChangeArrowheads="1"/>
              </p:cNvSpPr>
              <p:nvPr/>
            </p:nvSpPr>
            <p:spPr bwMode="auto">
              <a:xfrm>
                <a:off x="778" y="1983"/>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1</a:t>
                </a:r>
              </a:p>
            </p:txBody>
          </p:sp>
          <p:sp>
            <p:nvSpPr>
              <p:cNvPr id="280622" name="Text Box 19"/>
              <p:cNvSpPr txBox="1">
                <a:spLocks noChangeArrowheads="1"/>
              </p:cNvSpPr>
              <p:nvPr/>
            </p:nvSpPr>
            <p:spPr bwMode="auto">
              <a:xfrm>
                <a:off x="1479" y="1984"/>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2</a:t>
                </a:r>
              </a:p>
            </p:txBody>
          </p:sp>
          <p:sp>
            <p:nvSpPr>
              <p:cNvPr id="280623" name="Text Box 20"/>
              <p:cNvSpPr txBox="1">
                <a:spLocks noChangeArrowheads="1"/>
              </p:cNvSpPr>
              <p:nvPr/>
            </p:nvSpPr>
            <p:spPr bwMode="auto">
              <a:xfrm>
                <a:off x="2140" y="1995"/>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3</a:t>
                </a:r>
              </a:p>
            </p:txBody>
          </p:sp>
          <p:sp>
            <p:nvSpPr>
              <p:cNvPr id="280624" name="Text Box 21"/>
              <p:cNvSpPr txBox="1">
                <a:spLocks noChangeArrowheads="1"/>
              </p:cNvSpPr>
              <p:nvPr/>
            </p:nvSpPr>
            <p:spPr bwMode="auto">
              <a:xfrm>
                <a:off x="2816" y="2001"/>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4</a:t>
                </a:r>
              </a:p>
            </p:txBody>
          </p:sp>
          <p:sp>
            <p:nvSpPr>
              <p:cNvPr id="280625" name="Text Box 22"/>
              <p:cNvSpPr txBox="1">
                <a:spLocks noChangeArrowheads="1"/>
              </p:cNvSpPr>
              <p:nvPr/>
            </p:nvSpPr>
            <p:spPr bwMode="auto">
              <a:xfrm>
                <a:off x="3472" y="2002"/>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5</a:t>
                </a:r>
              </a:p>
            </p:txBody>
          </p:sp>
          <p:sp>
            <p:nvSpPr>
              <p:cNvPr id="280626" name="Text Box 23"/>
              <p:cNvSpPr txBox="1">
                <a:spLocks noChangeArrowheads="1"/>
              </p:cNvSpPr>
              <p:nvPr/>
            </p:nvSpPr>
            <p:spPr bwMode="auto">
              <a:xfrm>
                <a:off x="4118" y="2003"/>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6</a:t>
                </a:r>
              </a:p>
            </p:txBody>
          </p:sp>
          <p:sp>
            <p:nvSpPr>
              <p:cNvPr id="280627" name="Text Box 24"/>
              <p:cNvSpPr txBox="1">
                <a:spLocks noChangeArrowheads="1"/>
              </p:cNvSpPr>
              <p:nvPr/>
            </p:nvSpPr>
            <p:spPr bwMode="auto">
              <a:xfrm>
                <a:off x="4769" y="1999"/>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7</a:t>
                </a:r>
              </a:p>
            </p:txBody>
          </p:sp>
          <p:sp>
            <p:nvSpPr>
              <p:cNvPr id="280628" name="Line 25"/>
              <p:cNvSpPr>
                <a:spLocks noChangeShapeType="1"/>
              </p:cNvSpPr>
              <p:nvPr/>
            </p:nvSpPr>
            <p:spPr bwMode="auto">
              <a:xfrm>
                <a:off x="5253" y="2347"/>
                <a:ext cx="235"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80582" name="Group 26"/>
            <p:cNvGrpSpPr>
              <a:grpSpLocks/>
            </p:cNvGrpSpPr>
            <p:nvPr/>
          </p:nvGrpSpPr>
          <p:grpSpPr bwMode="auto">
            <a:xfrm>
              <a:off x="726" y="2298"/>
              <a:ext cx="4764" cy="1112"/>
              <a:chOff x="566" y="2298"/>
              <a:chExt cx="4764" cy="1112"/>
            </a:xfrm>
          </p:grpSpPr>
          <p:sp>
            <p:nvSpPr>
              <p:cNvPr id="280585" name="Line 27"/>
              <p:cNvSpPr>
                <a:spLocks noChangeShapeType="1"/>
              </p:cNvSpPr>
              <p:nvPr/>
            </p:nvSpPr>
            <p:spPr bwMode="auto">
              <a:xfrm flipV="1">
                <a:off x="598" y="2656"/>
                <a:ext cx="4542" cy="1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586" name="Text Box 28"/>
              <p:cNvSpPr txBox="1">
                <a:spLocks noChangeArrowheads="1"/>
              </p:cNvSpPr>
              <p:nvPr/>
            </p:nvSpPr>
            <p:spPr bwMode="auto">
              <a:xfrm>
                <a:off x="566" y="2533"/>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VAL</a:t>
                </a:r>
              </a:p>
            </p:txBody>
          </p:sp>
          <p:sp>
            <p:nvSpPr>
              <p:cNvPr id="280587" name="Text Box 29"/>
              <p:cNvSpPr txBox="1">
                <a:spLocks noChangeArrowheads="1"/>
              </p:cNvSpPr>
              <p:nvPr/>
            </p:nvSpPr>
            <p:spPr bwMode="auto">
              <a:xfrm>
                <a:off x="1222" y="2534"/>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HIS</a:t>
                </a:r>
              </a:p>
            </p:txBody>
          </p:sp>
          <p:sp>
            <p:nvSpPr>
              <p:cNvPr id="280588" name="Text Box 30"/>
              <p:cNvSpPr txBox="1">
                <a:spLocks noChangeArrowheads="1"/>
              </p:cNvSpPr>
              <p:nvPr/>
            </p:nvSpPr>
            <p:spPr bwMode="auto">
              <a:xfrm>
                <a:off x="1873" y="2535"/>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LEU</a:t>
                </a:r>
              </a:p>
            </p:txBody>
          </p:sp>
          <p:sp>
            <p:nvSpPr>
              <p:cNvPr id="280589" name="Text Box 31"/>
              <p:cNvSpPr txBox="1">
                <a:spLocks noChangeArrowheads="1"/>
              </p:cNvSpPr>
              <p:nvPr/>
            </p:nvSpPr>
            <p:spPr bwMode="auto">
              <a:xfrm>
                <a:off x="2553" y="2535"/>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THR</a:t>
                </a:r>
              </a:p>
            </p:txBody>
          </p:sp>
          <p:sp>
            <p:nvSpPr>
              <p:cNvPr id="280590" name="Text Box 32"/>
              <p:cNvSpPr txBox="1">
                <a:spLocks noChangeArrowheads="1"/>
              </p:cNvSpPr>
              <p:nvPr/>
            </p:nvSpPr>
            <p:spPr bwMode="auto">
              <a:xfrm>
                <a:off x="3219" y="2531"/>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PRO</a:t>
                </a:r>
              </a:p>
            </p:txBody>
          </p:sp>
          <p:sp>
            <p:nvSpPr>
              <p:cNvPr id="280591" name="Text Box 33"/>
              <p:cNvSpPr txBox="1">
                <a:spLocks noChangeArrowheads="1"/>
              </p:cNvSpPr>
              <p:nvPr/>
            </p:nvSpPr>
            <p:spPr bwMode="auto">
              <a:xfrm>
                <a:off x="3875" y="2537"/>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9900"/>
                    </a:solidFill>
                    <a:cs typeface="Times New Roman (Hebrew)" panose="02020603050405020304" pitchFamily="18" charset="0"/>
                  </a:rPr>
                  <a:t>VAL</a:t>
                </a:r>
              </a:p>
            </p:txBody>
          </p:sp>
          <p:sp>
            <p:nvSpPr>
              <p:cNvPr id="280592" name="Text Box 34"/>
              <p:cNvSpPr txBox="1">
                <a:spLocks noChangeArrowheads="1"/>
              </p:cNvSpPr>
              <p:nvPr/>
            </p:nvSpPr>
            <p:spPr bwMode="auto">
              <a:xfrm>
                <a:off x="4531" y="2538"/>
                <a:ext cx="443" cy="247"/>
              </a:xfrm>
              <a:prstGeom prst="rect">
                <a:avLst/>
              </a:prstGeom>
              <a:solidFill>
                <a:schemeClr val="bg1"/>
              </a:solidFill>
              <a:ln w="25400">
                <a:solidFill>
                  <a:schemeClr val="tx1"/>
                </a:solidFill>
                <a:miter lim="800000"/>
                <a:headEnd/>
                <a:tailEnd/>
              </a:ln>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1800">
                    <a:solidFill>
                      <a:srgbClr val="000000"/>
                    </a:solidFill>
                    <a:cs typeface="Times New Roman (Hebrew)" panose="02020603050405020304" pitchFamily="18" charset="0"/>
                  </a:rPr>
                  <a:t>GLU</a:t>
                </a:r>
              </a:p>
            </p:txBody>
          </p:sp>
          <p:sp>
            <p:nvSpPr>
              <p:cNvPr id="280593" name="Line 35"/>
              <p:cNvSpPr>
                <a:spLocks noChangeShapeType="1"/>
              </p:cNvSpPr>
              <p:nvPr/>
            </p:nvSpPr>
            <p:spPr bwMode="auto">
              <a:xfrm>
                <a:off x="4087" y="2806"/>
                <a:ext cx="0" cy="1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594" name="Text Box 36"/>
              <p:cNvSpPr txBox="1">
                <a:spLocks noChangeArrowheads="1"/>
              </p:cNvSpPr>
              <p:nvPr/>
            </p:nvSpPr>
            <p:spPr bwMode="auto">
              <a:xfrm>
                <a:off x="3879" y="2886"/>
                <a:ext cx="4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CH</a:t>
                </a:r>
              </a:p>
            </p:txBody>
          </p:sp>
          <p:sp>
            <p:nvSpPr>
              <p:cNvPr id="280595" name="Line 37"/>
              <p:cNvSpPr>
                <a:spLocks noChangeShapeType="1"/>
              </p:cNvSpPr>
              <p:nvPr/>
            </p:nvSpPr>
            <p:spPr bwMode="auto">
              <a:xfrm flipH="1">
                <a:off x="3888" y="3072"/>
                <a:ext cx="144" cy="1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596" name="Text Box 38"/>
              <p:cNvSpPr txBox="1">
                <a:spLocks noChangeArrowheads="1"/>
              </p:cNvSpPr>
              <p:nvPr/>
            </p:nvSpPr>
            <p:spPr bwMode="auto">
              <a:xfrm>
                <a:off x="3701" y="3168"/>
                <a:ext cx="4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CH</a:t>
                </a:r>
                <a:r>
                  <a:rPr lang="en-US" altLang="en-US" sz="1800" baseline="-25000">
                    <a:solidFill>
                      <a:srgbClr val="000000"/>
                    </a:solidFill>
                    <a:cs typeface="Times New Roman (Hebrew)" panose="02020603050405020304" pitchFamily="18" charset="0"/>
                  </a:rPr>
                  <a:t>3</a:t>
                </a:r>
                <a:endParaRPr lang="en-US" altLang="en-US" sz="1800">
                  <a:solidFill>
                    <a:srgbClr val="000000"/>
                  </a:solidFill>
                  <a:cs typeface="Times New Roman (Hebrew)" panose="02020603050405020304" pitchFamily="18" charset="0"/>
                </a:endParaRPr>
              </a:p>
            </p:txBody>
          </p:sp>
          <p:sp>
            <p:nvSpPr>
              <p:cNvPr id="280597" name="Line 39"/>
              <p:cNvSpPr>
                <a:spLocks noChangeShapeType="1"/>
              </p:cNvSpPr>
              <p:nvPr/>
            </p:nvSpPr>
            <p:spPr bwMode="auto">
              <a:xfrm>
                <a:off x="4102" y="3076"/>
                <a:ext cx="159" cy="1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0598" name="Text Box 40"/>
              <p:cNvSpPr txBox="1">
                <a:spLocks noChangeArrowheads="1"/>
              </p:cNvSpPr>
              <p:nvPr/>
            </p:nvSpPr>
            <p:spPr bwMode="auto">
              <a:xfrm>
                <a:off x="620" y="2298"/>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1</a:t>
                </a:r>
              </a:p>
            </p:txBody>
          </p:sp>
          <p:sp>
            <p:nvSpPr>
              <p:cNvPr id="280599" name="Text Box 41"/>
              <p:cNvSpPr txBox="1">
                <a:spLocks noChangeArrowheads="1"/>
              </p:cNvSpPr>
              <p:nvPr/>
            </p:nvSpPr>
            <p:spPr bwMode="auto">
              <a:xfrm>
                <a:off x="1321" y="2299"/>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2</a:t>
                </a:r>
              </a:p>
            </p:txBody>
          </p:sp>
          <p:sp>
            <p:nvSpPr>
              <p:cNvPr id="280600" name="Text Box 42"/>
              <p:cNvSpPr txBox="1">
                <a:spLocks noChangeArrowheads="1"/>
              </p:cNvSpPr>
              <p:nvPr/>
            </p:nvSpPr>
            <p:spPr bwMode="auto">
              <a:xfrm>
                <a:off x="1982" y="2310"/>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3</a:t>
                </a:r>
              </a:p>
            </p:txBody>
          </p:sp>
          <p:sp>
            <p:nvSpPr>
              <p:cNvPr id="280601" name="Text Box 43"/>
              <p:cNvSpPr txBox="1">
                <a:spLocks noChangeArrowheads="1"/>
              </p:cNvSpPr>
              <p:nvPr/>
            </p:nvSpPr>
            <p:spPr bwMode="auto">
              <a:xfrm>
                <a:off x="2658" y="2316"/>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4</a:t>
                </a:r>
              </a:p>
            </p:txBody>
          </p:sp>
          <p:sp>
            <p:nvSpPr>
              <p:cNvPr id="280602" name="Text Box 44"/>
              <p:cNvSpPr txBox="1">
                <a:spLocks noChangeArrowheads="1"/>
              </p:cNvSpPr>
              <p:nvPr/>
            </p:nvSpPr>
            <p:spPr bwMode="auto">
              <a:xfrm>
                <a:off x="3314" y="2317"/>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5</a:t>
                </a:r>
              </a:p>
            </p:txBody>
          </p:sp>
          <p:sp>
            <p:nvSpPr>
              <p:cNvPr id="280603" name="Text Box 45"/>
              <p:cNvSpPr txBox="1">
                <a:spLocks noChangeArrowheads="1"/>
              </p:cNvSpPr>
              <p:nvPr/>
            </p:nvSpPr>
            <p:spPr bwMode="auto">
              <a:xfrm>
                <a:off x="3960" y="2318"/>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6</a:t>
                </a:r>
              </a:p>
            </p:txBody>
          </p:sp>
          <p:sp>
            <p:nvSpPr>
              <p:cNvPr id="280604" name="Text Box 46"/>
              <p:cNvSpPr txBox="1">
                <a:spLocks noChangeArrowheads="1"/>
              </p:cNvSpPr>
              <p:nvPr/>
            </p:nvSpPr>
            <p:spPr bwMode="auto">
              <a:xfrm>
                <a:off x="4611" y="2314"/>
                <a:ext cx="25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7</a:t>
                </a:r>
              </a:p>
            </p:txBody>
          </p:sp>
          <p:sp>
            <p:nvSpPr>
              <p:cNvPr id="280605" name="Line 47"/>
              <p:cNvSpPr>
                <a:spLocks noChangeShapeType="1"/>
              </p:cNvSpPr>
              <p:nvPr/>
            </p:nvSpPr>
            <p:spPr bwMode="auto">
              <a:xfrm>
                <a:off x="5095" y="2662"/>
                <a:ext cx="235"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80606" name="Text Box 48"/>
              <p:cNvSpPr txBox="1">
                <a:spLocks noChangeArrowheads="1"/>
              </p:cNvSpPr>
              <p:nvPr/>
            </p:nvSpPr>
            <p:spPr bwMode="auto">
              <a:xfrm>
                <a:off x="4099" y="3179"/>
                <a:ext cx="47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1800">
                    <a:solidFill>
                      <a:srgbClr val="000000"/>
                    </a:solidFill>
                    <a:cs typeface="Times New Roman (Hebrew)" panose="02020603050405020304" pitchFamily="18" charset="0"/>
                  </a:rPr>
                  <a:t>CH</a:t>
                </a:r>
                <a:r>
                  <a:rPr lang="en-US" altLang="en-US" sz="1800" baseline="-25000">
                    <a:solidFill>
                      <a:srgbClr val="000000"/>
                    </a:solidFill>
                    <a:cs typeface="Times New Roman (Hebrew)" panose="02020603050405020304" pitchFamily="18" charset="0"/>
                  </a:rPr>
                  <a:t>3</a:t>
                </a:r>
                <a:endParaRPr lang="en-US" altLang="en-US" sz="1800">
                  <a:solidFill>
                    <a:srgbClr val="000000"/>
                  </a:solidFill>
                  <a:cs typeface="Times New Roman (Hebrew)" panose="02020603050405020304" pitchFamily="18" charset="0"/>
                </a:endParaRPr>
              </a:p>
            </p:txBody>
          </p:sp>
        </p:grpSp>
        <p:sp>
          <p:nvSpPr>
            <p:cNvPr id="280583" name="Text Box 49"/>
            <p:cNvSpPr txBox="1">
              <a:spLocks noChangeArrowheads="1"/>
            </p:cNvSpPr>
            <p:nvPr/>
          </p:nvSpPr>
          <p:spPr bwMode="auto">
            <a:xfrm>
              <a:off x="50" y="645"/>
              <a:ext cx="5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000" b="1" u="sng">
                  <a:solidFill>
                    <a:srgbClr val="000000"/>
                  </a:solidFill>
                  <a:cs typeface="Times New Roman (Hebrew)" panose="02020603050405020304" pitchFamily="18" charset="0"/>
                </a:rPr>
                <a:t>HbA</a:t>
              </a:r>
              <a:r>
                <a:rPr lang="en-US" altLang="en-US" sz="2000" b="1">
                  <a:solidFill>
                    <a:srgbClr val="000000"/>
                  </a:solidFill>
                  <a:cs typeface="Times New Roman (Hebrew)" panose="02020603050405020304" pitchFamily="18" charset="0"/>
                </a:rPr>
                <a:t>:</a:t>
              </a:r>
              <a:endParaRPr lang="en-US" altLang="en-US" sz="2000" b="1" u="sng">
                <a:solidFill>
                  <a:srgbClr val="000000"/>
                </a:solidFill>
                <a:cs typeface="Times New Roman (Hebrew)" panose="02020603050405020304" pitchFamily="18" charset="0"/>
              </a:endParaRPr>
            </a:p>
          </p:txBody>
        </p:sp>
        <p:sp>
          <p:nvSpPr>
            <p:cNvPr id="280584" name="Text Box 50"/>
            <p:cNvSpPr txBox="1">
              <a:spLocks noChangeArrowheads="1"/>
            </p:cNvSpPr>
            <p:nvPr/>
          </p:nvSpPr>
          <p:spPr bwMode="auto">
            <a:xfrm>
              <a:off x="40" y="2507"/>
              <a:ext cx="5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000" b="1" u="sng">
                  <a:solidFill>
                    <a:srgbClr val="000000"/>
                  </a:solidFill>
                  <a:cs typeface="Times New Roman (Hebrew)" panose="02020603050405020304" pitchFamily="18" charset="0"/>
                </a:rPr>
                <a:t>HbS</a:t>
              </a:r>
              <a:r>
                <a:rPr lang="en-US" altLang="en-US" sz="2000" b="1">
                  <a:solidFill>
                    <a:srgbClr val="000000"/>
                  </a:solidFill>
                  <a:cs typeface="Times New Roman (Hebrew)" panose="02020603050405020304" pitchFamily="18" charset="0"/>
                </a:rPr>
                <a:t>:</a:t>
              </a:r>
              <a:endParaRPr lang="en-US" altLang="en-US" sz="2000" b="1" u="sng">
                <a:solidFill>
                  <a:srgbClr val="000000"/>
                </a:solidFill>
                <a:cs typeface="Times New Roman (Hebrew)" panose="02020603050405020304" pitchFamily="18" charset="0"/>
              </a:endParaRPr>
            </a:p>
          </p:txBody>
        </p:sp>
      </p:grpSp>
      <p:sp>
        <p:nvSpPr>
          <p:cNvPr id="280579" name="Text Box 53"/>
          <p:cNvSpPr txBox="1">
            <a:spLocks noChangeArrowheads="1"/>
          </p:cNvSpPr>
          <p:nvPr/>
        </p:nvSpPr>
        <p:spPr bwMode="auto">
          <a:xfrm>
            <a:off x="142875" y="965200"/>
            <a:ext cx="883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Arial" panose="020B0604020202020204" pitchFamily="34" charset="0"/>
              </a:rPr>
              <a:t>Glu </a:t>
            </a:r>
            <a:r>
              <a:rPr lang="en-US" altLang="en-US" sz="2600">
                <a:solidFill>
                  <a:srgbClr val="FF0066"/>
                </a:solidFill>
                <a:latin typeface="Arial" panose="020B0604020202020204" pitchFamily="34" charset="0"/>
                <a:cs typeface="Arial" panose="020B0604020202020204" pitchFamily="34" charset="0"/>
                <a:sym typeface="Symbol" panose="05050102010706020507" pitchFamily="18" charset="2"/>
              </a:rPr>
              <a:t></a:t>
            </a:r>
            <a:r>
              <a:rPr lang="en-US" altLang="en-US" sz="2800">
                <a:solidFill>
                  <a:srgbClr val="FF0066"/>
                </a:solidFill>
                <a:latin typeface="Arial" panose="020B0604020202020204" pitchFamily="34" charset="0"/>
                <a:cs typeface="Arial" panose="020B0604020202020204" pitchFamily="34" charset="0"/>
                <a:sym typeface="Symbol" panose="05050102010706020507" pitchFamily="18" charset="2"/>
              </a:rPr>
              <a:t> </a:t>
            </a:r>
            <a:r>
              <a:rPr lang="en-US" altLang="en-US" sz="2600" b="1">
                <a:solidFill>
                  <a:srgbClr val="FF0066"/>
                </a:solidFill>
                <a:latin typeface="Arial" panose="020B0604020202020204" pitchFamily="34" charset="0"/>
                <a:cs typeface="Arial" panose="020B0604020202020204" pitchFamily="34" charset="0"/>
              </a:rPr>
              <a:t>Val </a:t>
            </a:r>
            <a:r>
              <a:rPr lang="en-US" altLang="en-US" sz="2600" b="1">
                <a:solidFill>
                  <a:srgbClr val="339933"/>
                </a:solidFill>
                <a:latin typeface="Arial" panose="020B0604020202020204" pitchFamily="34" charset="0"/>
                <a:cs typeface="Arial" panose="020B0604020202020204" pitchFamily="34" charset="0"/>
              </a:rPr>
              <a:t>replacement in </a:t>
            </a:r>
            <a:r>
              <a:rPr lang="el-GR" altLang="en-US" sz="2600" b="1">
                <a:solidFill>
                  <a:srgbClr val="339933"/>
                </a:solidFill>
                <a:latin typeface="Arial" panose="020B0604020202020204" pitchFamily="34" charset="0"/>
                <a:cs typeface="Arial" panose="020B0604020202020204" pitchFamily="34" charset="0"/>
              </a:rPr>
              <a:t>β</a:t>
            </a:r>
            <a:r>
              <a:rPr lang="en-US" altLang="en-US" sz="2600" b="1" baseline="-25000">
                <a:solidFill>
                  <a:srgbClr val="339933"/>
                </a:solidFill>
                <a:latin typeface="Arial" panose="020B0604020202020204" pitchFamily="34" charset="0"/>
                <a:cs typeface="Arial" panose="020B0604020202020204" pitchFamily="34" charset="0"/>
              </a:rPr>
              <a:t>2</a:t>
            </a:r>
            <a:r>
              <a:rPr lang="en-US" altLang="en-US" sz="2600" b="1">
                <a:solidFill>
                  <a:srgbClr val="339933"/>
                </a:solidFill>
                <a:latin typeface="Arial" panose="020B0604020202020204" pitchFamily="34" charset="0"/>
                <a:cs typeface="Arial" panose="020B0604020202020204" pitchFamily="34" charset="0"/>
              </a:rPr>
              <a:t> turns HbA to </a:t>
            </a:r>
            <a:r>
              <a:rPr lang="en-US" altLang="en-US" sz="2600" b="1">
                <a:solidFill>
                  <a:srgbClr val="FF0066"/>
                </a:solidFill>
                <a:latin typeface="Arial" panose="020B0604020202020204" pitchFamily="34" charset="0"/>
                <a:cs typeface="Arial" panose="020B0604020202020204" pitchFamily="34" charset="0"/>
              </a:rPr>
              <a:t>HbS</a:t>
            </a:r>
          </a:p>
        </p:txBody>
      </p:sp>
      <p:sp>
        <p:nvSpPr>
          <p:cNvPr id="280580" name="Text Box 54"/>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 Sickle cell anemia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8"/>
          <p:cNvPicPr>
            <a:picLocks noChangeAspect="1" noChangeArrowheads="1"/>
          </p:cNvPicPr>
          <p:nvPr/>
        </p:nvPicPr>
        <p:blipFill>
          <a:blip r:embed="rId3">
            <a:extLst>
              <a:ext uri="{28A0092B-C50C-407E-A947-70E740481C1C}">
                <a14:useLocalDpi xmlns:a14="http://schemas.microsoft.com/office/drawing/2010/main" val="0"/>
              </a:ext>
            </a:extLst>
          </a:blip>
          <a:srcRect l="15610" t="17282" r="25238" b="23254"/>
          <a:stretch>
            <a:fillRect/>
          </a:stretch>
        </p:blipFill>
        <p:spPr bwMode="auto">
          <a:xfrm>
            <a:off x="1288504" y="1695070"/>
            <a:ext cx="6310313"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Text Box 19"/>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 Sickle cell anemia</a:t>
            </a:r>
          </a:p>
        </p:txBody>
      </p:sp>
      <p:sp>
        <p:nvSpPr>
          <p:cNvPr id="282628" name="Text Box 20"/>
          <p:cNvSpPr txBox="1">
            <a:spLocks noChangeArrowheads="1"/>
          </p:cNvSpPr>
          <p:nvPr/>
        </p:nvSpPr>
        <p:spPr bwMode="auto">
          <a:xfrm>
            <a:off x="142875" y="974725"/>
            <a:ext cx="883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The replacement promotes </a:t>
            </a:r>
            <a:r>
              <a:rPr lang="en-US" altLang="en-US" sz="2600" b="1" dirty="0">
                <a:solidFill>
                  <a:srgbClr val="FF0066"/>
                </a:solidFill>
                <a:latin typeface="Arial" panose="020B0604020202020204" pitchFamily="34" charset="0"/>
                <a:cs typeface="Arial" panose="020B0604020202020204" pitchFamily="34" charset="0"/>
              </a:rPr>
              <a:t>aggregation</a:t>
            </a:r>
            <a:r>
              <a:rPr lang="en-US" altLang="en-US" sz="2600" b="1" dirty="0">
                <a:solidFill>
                  <a:srgbClr val="339933"/>
                </a:solidFill>
                <a:latin typeface="Arial" panose="020B0604020202020204" pitchFamily="34" charset="0"/>
                <a:cs typeface="Arial" panose="020B0604020202020204" pitchFamily="34" charset="0"/>
              </a:rPr>
              <a:t> of </a:t>
            </a:r>
            <a:r>
              <a:rPr lang="en-US" altLang="en-US" sz="2600" b="1" dirty="0" err="1">
                <a:solidFill>
                  <a:srgbClr val="339933"/>
                </a:solidFill>
                <a:latin typeface="Arial" panose="020B0604020202020204" pitchFamily="34" charset="0"/>
                <a:cs typeface="Arial" panose="020B0604020202020204" pitchFamily="34" charset="0"/>
              </a:rPr>
              <a:t>HbS</a:t>
            </a:r>
            <a:r>
              <a:rPr lang="en-US" altLang="en-US" sz="2600" b="1" dirty="0">
                <a:solidFill>
                  <a:srgbClr val="339933"/>
                </a:solidFill>
                <a:latin typeface="Arial" panose="020B0604020202020204" pitchFamily="34" charset="0"/>
                <a:cs typeface="Arial" panose="020B0604020202020204" pitchFamily="34" charset="0"/>
              </a:rPr>
              <a:t> in peripheral </a:t>
            </a:r>
            <a:r>
              <a:rPr lang="en-US" altLang="en-US" sz="2600" b="1" dirty="0" smtClean="0">
                <a:solidFill>
                  <a:srgbClr val="339933"/>
                </a:solidFill>
                <a:latin typeface="Arial" panose="020B0604020202020204" pitchFamily="34" charset="0"/>
                <a:cs typeface="Arial" panose="020B0604020202020204" pitchFamily="34" charset="0"/>
              </a:rPr>
              <a:t>tissues </a:t>
            </a:r>
            <a:r>
              <a:rPr lang="en-US" altLang="en-US" sz="2600" b="1" dirty="0" smtClean="0">
                <a:solidFill>
                  <a:srgbClr val="FF0066"/>
                </a:solidFill>
                <a:latin typeface="Arial" panose="020B0604020202020204" pitchFamily="34" charset="0"/>
                <a:cs typeface="Arial" panose="020B0604020202020204" pitchFamily="34" charset="0"/>
              </a:rPr>
              <a:t>(low O</a:t>
            </a:r>
            <a:r>
              <a:rPr lang="en-US" altLang="en-US" sz="2600" b="1" baseline="-25000" dirty="0" smtClean="0">
                <a:solidFill>
                  <a:srgbClr val="FF0066"/>
                </a:solidFill>
                <a:latin typeface="Arial" panose="020B0604020202020204" pitchFamily="34" charset="0"/>
                <a:cs typeface="Arial" panose="020B0604020202020204" pitchFamily="34" charset="0"/>
              </a:rPr>
              <a:t>2</a:t>
            </a:r>
            <a:r>
              <a:rPr lang="en-US" altLang="en-US" sz="2600" b="1" dirty="0" smtClean="0">
                <a:solidFill>
                  <a:srgbClr val="FF0066"/>
                </a:solidFill>
                <a:latin typeface="Arial" panose="020B0604020202020204" pitchFamily="34" charset="0"/>
                <a:cs typeface="Arial" panose="020B0604020202020204" pitchFamily="34" charset="0"/>
              </a:rPr>
              <a:t> concentration)</a:t>
            </a:r>
            <a:endParaRPr lang="en-US" altLang="en-US" sz="2600" b="1" dirty="0">
              <a:solidFill>
                <a:srgbClr val="FF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19"/>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 Sickle cell anemia</a:t>
            </a:r>
          </a:p>
        </p:txBody>
      </p:sp>
      <p:pic>
        <p:nvPicPr>
          <p:cNvPr id="284676" name="Picture 2" descr="figure 5-20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5101" y="2690691"/>
            <a:ext cx="2500312" cy="37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4677" name="Group 1"/>
          <p:cNvGrpSpPr>
            <a:grpSpLocks/>
          </p:cNvGrpSpPr>
          <p:nvPr/>
        </p:nvGrpSpPr>
        <p:grpSpPr bwMode="auto">
          <a:xfrm>
            <a:off x="5614988" y="2833688"/>
            <a:ext cx="2317750" cy="4000500"/>
            <a:chOff x="385855" y="2008015"/>
            <a:chExt cx="2510477" cy="4292808"/>
          </a:xfrm>
        </p:grpSpPr>
        <p:pic>
          <p:nvPicPr>
            <p:cNvPr id="284679" name="Picture 2" descr="figure 5-19"/>
            <p:cNvPicPr>
              <a:picLocks noChangeAspect="1" noChangeArrowheads="1"/>
            </p:cNvPicPr>
            <p:nvPr/>
          </p:nvPicPr>
          <p:blipFill>
            <a:blip r:embed="rId4" cstate="print">
              <a:extLst>
                <a:ext uri="{28A0092B-C50C-407E-A947-70E740481C1C}">
                  <a14:useLocalDpi xmlns:a14="http://schemas.microsoft.com/office/drawing/2010/main" val="0"/>
                </a:ext>
              </a:extLst>
            </a:blip>
            <a:srcRect l="50987" b="14243"/>
            <a:stretch>
              <a:fillRect/>
            </a:stretch>
          </p:blipFill>
          <p:spPr bwMode="auto">
            <a:xfrm>
              <a:off x="385855" y="2008015"/>
              <a:ext cx="2510477" cy="372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4680" name="Picture 2" descr="figure 5-19"/>
            <p:cNvPicPr>
              <a:picLocks noChangeAspect="1" noChangeArrowheads="1"/>
            </p:cNvPicPr>
            <p:nvPr/>
          </p:nvPicPr>
          <p:blipFill>
            <a:blip r:embed="rId4" cstate="print">
              <a:extLst>
                <a:ext uri="{28A0092B-C50C-407E-A947-70E740481C1C}">
                  <a14:useLocalDpi xmlns:a14="http://schemas.microsoft.com/office/drawing/2010/main" val="0"/>
                </a:ext>
              </a:extLst>
            </a:blip>
            <a:srcRect l="2" t="91945" r="65508" b="-786"/>
            <a:stretch>
              <a:fillRect/>
            </a:stretch>
          </p:blipFill>
          <p:spPr bwMode="auto">
            <a:xfrm>
              <a:off x="462665" y="5916773"/>
              <a:ext cx="1766630" cy="38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ight Arrow 12"/>
          <p:cNvSpPr/>
          <p:nvPr/>
        </p:nvSpPr>
        <p:spPr>
          <a:xfrm>
            <a:off x="4137025" y="4506913"/>
            <a:ext cx="1074738" cy="4191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9" name="Text Box 20"/>
          <p:cNvSpPr txBox="1">
            <a:spLocks noChangeArrowheads="1"/>
          </p:cNvSpPr>
          <p:nvPr/>
        </p:nvSpPr>
        <p:spPr bwMode="auto">
          <a:xfrm>
            <a:off x="142875" y="974725"/>
            <a:ext cx="90011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Aggregation </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t>
            </a:r>
            <a:r>
              <a:rPr lang="en-US" altLang="en-US" sz="2600" b="1" dirty="0">
                <a:solidFill>
                  <a:srgbClr val="339933"/>
                </a:solidFill>
                <a:latin typeface="Arial" panose="020B0604020202020204" pitchFamily="34" charset="0"/>
                <a:cs typeface="Arial" panose="020B0604020202020204" pitchFamily="34" charset="0"/>
              </a:rPr>
              <a:t> sickle shape, resulting in:</a:t>
            </a:r>
          </a:p>
          <a:p>
            <a:pPr lvl="1" algn="l" rtl="0" eaLnBrk="1" hangingPunct="1">
              <a:spcBef>
                <a:spcPct val="50000"/>
              </a:spcBef>
              <a:buFont typeface="Times New Roman" panose="02020603050405020304" pitchFamily="18" charset="0"/>
              <a:buAutoNum type="arabicPeriod"/>
            </a:pPr>
            <a:r>
              <a:rPr lang="en-US" altLang="en-US" sz="2600" dirty="0">
                <a:solidFill>
                  <a:srgbClr val="000000"/>
                </a:solidFill>
                <a:cs typeface="Arial" panose="020B0604020202020204" pitchFamily="34" charset="0"/>
              </a:rPr>
              <a:t>Brittle membrane </a:t>
            </a:r>
            <a:r>
              <a:rPr lang="en-US" altLang="en-US" sz="2600" b="1" dirty="0">
                <a:solidFill>
                  <a:srgbClr val="000000"/>
                </a:solidFill>
                <a:cs typeface="Arial" panose="020B0604020202020204" pitchFamily="34" charset="0"/>
                <a:sym typeface="Symbol" panose="05050102010706020507" pitchFamily="18" charset="2"/>
              </a:rPr>
              <a:t></a:t>
            </a:r>
            <a:r>
              <a:rPr lang="en-US" altLang="en-US" sz="2600" dirty="0">
                <a:solidFill>
                  <a:srgbClr val="000000"/>
                </a:solidFill>
                <a:cs typeface="Arial" panose="020B0604020202020204" pitchFamily="34" charset="0"/>
              </a:rPr>
              <a:t> increased lysis in spleen </a:t>
            </a:r>
            <a:r>
              <a:rPr lang="en-US" altLang="en-US" sz="2600" b="1" dirty="0">
                <a:solidFill>
                  <a:srgbClr val="000000"/>
                </a:solidFill>
                <a:cs typeface="Arial" panose="020B0604020202020204" pitchFamily="34" charset="0"/>
                <a:sym typeface="Symbol" panose="05050102010706020507" pitchFamily="18" charset="2"/>
              </a:rPr>
              <a:t></a:t>
            </a:r>
            <a:r>
              <a:rPr lang="en-US" altLang="en-US" sz="2600" dirty="0">
                <a:solidFill>
                  <a:srgbClr val="000000"/>
                </a:solidFill>
                <a:cs typeface="Arial" panose="020B0604020202020204" pitchFamily="34" charset="0"/>
              </a:rPr>
              <a:t> </a:t>
            </a:r>
            <a:r>
              <a:rPr lang="en-US" altLang="en-US" sz="2600" b="1" dirty="0">
                <a:solidFill>
                  <a:srgbClr val="FF0066"/>
                </a:solidFill>
                <a:cs typeface="Arial" panose="020B0604020202020204" pitchFamily="34" charset="0"/>
              </a:rPr>
              <a:t>anemia</a:t>
            </a:r>
          </a:p>
          <a:p>
            <a:pPr lvl="1" algn="l" rtl="0" eaLnBrk="1" hangingPunct="1">
              <a:spcBef>
                <a:spcPct val="50000"/>
              </a:spcBef>
              <a:buFont typeface="Times New Roman" panose="02020603050405020304" pitchFamily="18" charset="0"/>
              <a:buAutoNum type="arabicPeriod"/>
            </a:pPr>
            <a:r>
              <a:rPr lang="en-US" altLang="en-US" sz="2600" dirty="0">
                <a:solidFill>
                  <a:srgbClr val="000000"/>
                </a:solidFill>
                <a:cs typeface="Arial" panose="020B0604020202020204" pitchFamily="34" charset="0"/>
              </a:rPr>
              <a:t>Obstruction of small blood vessels </a:t>
            </a:r>
            <a:r>
              <a:rPr lang="en-US" altLang="en-US" sz="2600" b="1" dirty="0">
                <a:solidFill>
                  <a:srgbClr val="000000"/>
                </a:solidFill>
                <a:cs typeface="Arial" panose="020B0604020202020204" pitchFamily="34" charset="0"/>
                <a:sym typeface="Symbol" panose="05050102010706020507" pitchFamily="18" charset="2"/>
              </a:rPr>
              <a:t></a:t>
            </a:r>
            <a:r>
              <a:rPr lang="en-US" altLang="en-US" sz="2600" dirty="0">
                <a:solidFill>
                  <a:srgbClr val="000000"/>
                </a:solidFill>
                <a:cs typeface="Arial" panose="020B0604020202020204" pitchFamily="34" charset="0"/>
              </a:rPr>
              <a:t> </a:t>
            </a:r>
            <a:r>
              <a:rPr lang="en-US" altLang="en-US" sz="2600" b="1" dirty="0">
                <a:solidFill>
                  <a:srgbClr val="FF0066"/>
                </a:solidFill>
                <a:cs typeface="Arial" panose="020B0604020202020204" pitchFamily="34" charset="0"/>
              </a:rPr>
              <a:t>organ damage, stroke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19"/>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a:t>
            </a:r>
          </a:p>
        </p:txBody>
      </p:sp>
      <p:sp>
        <p:nvSpPr>
          <p:cNvPr id="286723" name="Text Box 20"/>
          <p:cNvSpPr txBox="1">
            <a:spLocks noChangeArrowheads="1"/>
          </p:cNvSpPr>
          <p:nvPr/>
        </p:nvSpPr>
        <p:spPr bwMode="auto">
          <a:xfrm>
            <a:off x="142875" y="914400"/>
            <a:ext cx="9001125"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979488" indent="-51435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1322388" indent="-3429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1779588" indent="-3429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236788" indent="-3429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2693988" indent="-3429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151188" indent="-3429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In reality – many residues can be replaced without losing structure/function. Why?</a:t>
            </a:r>
          </a:p>
          <a:p>
            <a:pPr lvl="2" algn="l" rtl="0" eaLnBrk="1" hangingPunct="1">
              <a:spcBef>
                <a:spcPct val="50000"/>
              </a:spcBef>
              <a:buFont typeface="Times New Roman" panose="02020603050405020304" pitchFamily="18" charset="0"/>
              <a:buAutoNum type="arabicPeriod"/>
            </a:pPr>
            <a:r>
              <a:rPr lang="en-US" altLang="en-US" b="1">
                <a:solidFill>
                  <a:srgbClr val="339933"/>
                </a:solidFill>
                <a:latin typeface="Arial" panose="020B0604020202020204" pitchFamily="34" charset="0"/>
                <a:cs typeface="Arial" panose="020B0604020202020204" pitchFamily="34" charset="0"/>
              </a:rPr>
              <a:t>Only certain parts must be conserved:</a:t>
            </a:r>
          </a:p>
          <a:p>
            <a:pPr lvl="4" algn="l" rtl="0" eaLnBrk="1" hangingPunct="1">
              <a:spcBef>
                <a:spcPct val="50000"/>
              </a:spcBef>
              <a:buFont typeface="Wingdings" panose="05000000000000000000" pitchFamily="2" charset="2"/>
              <a:buChar char="Ø"/>
            </a:pPr>
            <a:r>
              <a:rPr lang="en-US" altLang="en-US" sz="2400" b="1">
                <a:solidFill>
                  <a:srgbClr val="FF0066"/>
                </a:solidFill>
                <a:cs typeface="Arial" panose="020B0604020202020204" pitchFamily="34" charset="0"/>
              </a:rPr>
              <a:t>Functional sites </a:t>
            </a:r>
            <a:r>
              <a:rPr lang="en-US" altLang="en-US" sz="2400">
                <a:solidFill>
                  <a:srgbClr val="000000"/>
                </a:solidFill>
                <a:cs typeface="Arial" panose="020B0604020202020204" pitchFamily="34" charset="0"/>
              </a:rPr>
              <a:t>(catalytic, binding, etc.)</a:t>
            </a:r>
          </a:p>
          <a:p>
            <a:pPr lvl="4" algn="l" rtl="0" eaLnBrk="1" hangingPunct="1">
              <a:spcBef>
                <a:spcPct val="50000"/>
              </a:spcBef>
              <a:buFont typeface="Wingdings" panose="05000000000000000000" pitchFamily="2" charset="2"/>
              <a:buChar char="Ø"/>
            </a:pPr>
            <a:r>
              <a:rPr lang="en-US" altLang="en-US" sz="2400" b="1">
                <a:solidFill>
                  <a:srgbClr val="FF0066"/>
                </a:solidFill>
                <a:cs typeface="Arial" panose="020B0604020202020204" pitchFamily="34" charset="0"/>
              </a:rPr>
              <a:t>Protein core </a:t>
            </a:r>
            <a:r>
              <a:rPr lang="en-US" altLang="en-US" sz="2400">
                <a:solidFill>
                  <a:srgbClr val="000000"/>
                </a:solidFill>
                <a:cs typeface="Arial" panose="020B0604020202020204" pitchFamily="34" charset="0"/>
              </a:rPr>
              <a:t>(densely packed – important for stability)</a:t>
            </a:r>
          </a:p>
          <a:p>
            <a:pPr lvl="4" algn="l" rtl="0" eaLnBrk="1" hangingPunct="1">
              <a:spcBef>
                <a:spcPct val="50000"/>
              </a:spcBef>
              <a:buFont typeface="Wingdings" panose="05000000000000000000" pitchFamily="2" charset="2"/>
              <a:buChar char="Ø"/>
            </a:pPr>
            <a:r>
              <a:rPr lang="en-US" altLang="en-US" sz="2400" b="1">
                <a:solidFill>
                  <a:srgbClr val="FF0066"/>
                </a:solidFill>
                <a:cs typeface="Arial" panose="020B0604020202020204" pitchFamily="34" charset="0"/>
              </a:rPr>
              <a:t>Helices and sheets </a:t>
            </a:r>
            <a:r>
              <a:rPr lang="en-US" altLang="en-US" sz="2400">
                <a:solidFill>
                  <a:srgbClr val="000000"/>
                </a:solidFill>
                <a:cs typeface="Arial" panose="020B0604020202020204" pitchFamily="34" charset="0"/>
              </a:rPr>
              <a:t>(usually in core, less flexible than loops)</a:t>
            </a:r>
          </a:p>
          <a:p>
            <a:pPr lvl="2" algn="l" rtl="0" eaLnBrk="1" hangingPunct="1">
              <a:spcBef>
                <a:spcPct val="50000"/>
              </a:spcBef>
              <a:buFont typeface="Times New Roman" panose="02020603050405020304" pitchFamily="18" charset="0"/>
              <a:buAutoNum type="arabicPeriod" startAt="2"/>
            </a:pPr>
            <a:r>
              <a:rPr lang="en-US" altLang="en-US" b="1">
                <a:solidFill>
                  <a:srgbClr val="339933"/>
                </a:solidFill>
                <a:latin typeface="Arial" panose="020B0604020202020204" pitchFamily="34" charset="0"/>
                <a:cs typeface="Arial" panose="020B0604020202020204" pitchFamily="34" charset="0"/>
              </a:rPr>
              <a:t>Some mutations are conservative (e.g. Val</a:t>
            </a:r>
            <a:r>
              <a:rPr lang="en-US" altLang="en-US" b="1">
                <a:solidFill>
                  <a:srgbClr val="339933"/>
                </a:solidFill>
                <a:latin typeface="Arial" panose="020B0604020202020204" pitchFamily="34" charset="0"/>
                <a:cs typeface="Arial" panose="020B0604020202020204" pitchFamily="34" charset="0"/>
                <a:sym typeface="Symbol" panose="05050102010706020507" pitchFamily="18" charset="2"/>
              </a:rPr>
              <a:t>  </a:t>
            </a:r>
            <a:r>
              <a:rPr lang="en-US" altLang="en-US" b="1">
                <a:solidFill>
                  <a:srgbClr val="339933"/>
                </a:solidFill>
                <a:latin typeface="Arial" panose="020B0604020202020204" pitchFamily="34" charset="0"/>
                <a:cs typeface="Arial" panose="020B0604020202020204" pitchFamily="34" charset="0"/>
              </a:rPr>
              <a:t>Leu; Asp</a:t>
            </a:r>
            <a:r>
              <a:rPr lang="en-US" altLang="en-US" b="1">
                <a:solidFill>
                  <a:srgbClr val="339933"/>
                </a:solidFill>
                <a:latin typeface="Arial" panose="020B0604020202020204" pitchFamily="34" charset="0"/>
                <a:cs typeface="Arial" panose="020B0604020202020204" pitchFamily="34" charset="0"/>
                <a:sym typeface="Symbol" panose="05050102010706020507" pitchFamily="18" charset="2"/>
              </a:rPr>
              <a:t>  </a:t>
            </a:r>
            <a:r>
              <a:rPr lang="en-US" altLang="en-US" b="1">
                <a:solidFill>
                  <a:srgbClr val="339933"/>
                </a:solidFill>
                <a:latin typeface="Arial" panose="020B0604020202020204" pitchFamily="34" charset="0"/>
                <a:cs typeface="Arial" panose="020B0604020202020204" pitchFamily="34" charset="0"/>
              </a:rPr>
              <a:t>Glu) </a:t>
            </a:r>
          </a:p>
          <a:p>
            <a:pPr lvl="2" algn="l" rtl="0" eaLnBrk="1" hangingPunct="1">
              <a:spcBef>
                <a:spcPct val="50000"/>
              </a:spcBef>
              <a:buFont typeface="Times New Roman" panose="02020603050405020304" pitchFamily="18" charset="0"/>
              <a:buAutoNum type="arabicPeriod" startAt="2"/>
            </a:pPr>
            <a:r>
              <a:rPr lang="en-US" altLang="en-US" b="1">
                <a:solidFill>
                  <a:srgbClr val="339933"/>
                </a:solidFill>
                <a:latin typeface="Arial" panose="020B0604020202020204" pitchFamily="34" charset="0"/>
                <a:cs typeface="Arial" panose="020B0604020202020204" pitchFamily="34" charset="0"/>
              </a:rPr>
              <a:t>Correlated mutations compensate for each other</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Text Box 19"/>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Evolutionary aspects</a:t>
            </a:r>
          </a:p>
        </p:txBody>
      </p:sp>
      <p:sp>
        <p:nvSpPr>
          <p:cNvPr id="288772" name="Text Box 20"/>
          <p:cNvSpPr txBox="1">
            <a:spLocks noChangeArrowheads="1"/>
          </p:cNvSpPr>
          <p:nvPr/>
        </p:nvSpPr>
        <p:spPr bwMode="auto">
          <a:xfrm>
            <a:off x="142875" y="914400"/>
            <a:ext cx="90011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rPr>
              <a:t>Example: the K</a:t>
            </a:r>
            <a:r>
              <a:rPr lang="en-US" altLang="en-US" sz="2600" b="1" baseline="30000" dirty="0">
                <a:solidFill>
                  <a:srgbClr val="339933"/>
                </a:solidFill>
                <a:latin typeface="Arial" panose="020B0604020202020204" pitchFamily="34" charset="0"/>
                <a:cs typeface="Arial" panose="020B0604020202020204" pitchFamily="34" charset="0"/>
              </a:rPr>
              <a:t>+</a:t>
            </a:r>
            <a:r>
              <a:rPr lang="en-US" altLang="en-US" sz="2600" b="1" dirty="0">
                <a:solidFill>
                  <a:srgbClr val="339933"/>
                </a:solidFill>
                <a:latin typeface="Arial" panose="020B0604020202020204" pitchFamily="34" charset="0"/>
                <a:cs typeface="Arial" panose="020B0604020202020204" pitchFamily="34" charset="0"/>
              </a:rPr>
              <a:t> channel</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Pore residues - more conserved than the others</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G77, Y78 and G79 (</a:t>
            </a:r>
            <a:r>
              <a:rPr lang="en-US" altLang="en-US" sz="2600" dirty="0">
                <a:solidFill>
                  <a:srgbClr val="FF0066"/>
                </a:solidFill>
                <a:cs typeface="Arial" panose="020B0604020202020204" pitchFamily="34" charset="0"/>
              </a:rPr>
              <a:t>selectivity filter</a:t>
            </a:r>
            <a:r>
              <a:rPr lang="en-US" altLang="en-US" sz="2600" dirty="0">
                <a:solidFill>
                  <a:srgbClr val="000000"/>
                </a:solidFill>
                <a:cs typeface="Arial" panose="020B0604020202020204" pitchFamily="34" charset="0"/>
              </a:rPr>
              <a:t>) - highly conserved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714" r="16601"/>
          <a:stretch/>
        </p:blipFill>
        <p:spPr>
          <a:xfrm>
            <a:off x="2948151" y="2602457"/>
            <a:ext cx="3247697" cy="4176713"/>
          </a:xfrm>
          <a:prstGeom prst="rect">
            <a:avLst/>
          </a:prstGeom>
        </p:spPr>
      </p:pic>
      <p:cxnSp>
        <p:nvCxnSpPr>
          <p:cNvPr id="4" name="Straight Arrow Connector 3"/>
          <p:cNvCxnSpPr/>
          <p:nvPr/>
        </p:nvCxnSpPr>
        <p:spPr>
          <a:xfrm flipH="1">
            <a:off x="5044966" y="3216166"/>
            <a:ext cx="1492359" cy="37837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Rectangle 1"/>
          <p:cNvSpPr>
            <a:spLocks noChangeArrowheads="1"/>
          </p:cNvSpPr>
          <p:nvPr/>
        </p:nvSpPr>
        <p:spPr bwMode="auto">
          <a:xfrm>
            <a:off x="6537325" y="2941499"/>
            <a:ext cx="1673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400" dirty="0" smtClean="0">
                <a:solidFill>
                  <a:srgbClr val="000000"/>
                </a:solidFill>
                <a:cs typeface="Times New Roman (Hebrew)" panose="02020603050405020304" pitchFamily="18" charset="0"/>
              </a:rPr>
              <a:t>G</a:t>
            </a:r>
            <a:r>
              <a:rPr lang="en-US" altLang="en-US" sz="2400" baseline="-25000" dirty="0" smtClean="0">
                <a:solidFill>
                  <a:srgbClr val="000000"/>
                </a:solidFill>
                <a:cs typeface="Times New Roman (Hebrew)" panose="02020603050405020304" pitchFamily="18" charset="0"/>
              </a:rPr>
              <a:t>77</a:t>
            </a:r>
            <a:r>
              <a:rPr lang="en-US" altLang="en-US" sz="2400" dirty="0" smtClean="0">
                <a:solidFill>
                  <a:srgbClr val="000000"/>
                </a:solidFill>
                <a:cs typeface="Times New Roman (Hebrew)" panose="02020603050405020304" pitchFamily="18" charset="0"/>
              </a:rPr>
              <a:t>-Y</a:t>
            </a:r>
            <a:r>
              <a:rPr lang="en-US" altLang="en-US" sz="2400" baseline="-25000" dirty="0" smtClean="0">
                <a:solidFill>
                  <a:srgbClr val="000000"/>
                </a:solidFill>
                <a:cs typeface="Times New Roman (Hebrew)" panose="02020603050405020304" pitchFamily="18" charset="0"/>
              </a:rPr>
              <a:t>78</a:t>
            </a:r>
            <a:r>
              <a:rPr lang="en-US" altLang="en-US" sz="2400" dirty="0" smtClean="0">
                <a:solidFill>
                  <a:srgbClr val="000000"/>
                </a:solidFill>
                <a:cs typeface="Times New Roman (Hebrew)" panose="02020603050405020304" pitchFamily="18" charset="0"/>
              </a:rPr>
              <a:t>-G</a:t>
            </a:r>
            <a:r>
              <a:rPr lang="en-US" altLang="en-US" sz="2400" baseline="-25000" dirty="0" smtClean="0">
                <a:solidFill>
                  <a:srgbClr val="000000"/>
                </a:solidFill>
                <a:cs typeface="Times New Roman (Hebrew)" panose="02020603050405020304" pitchFamily="18" charset="0"/>
              </a:rPr>
              <a:t>79</a:t>
            </a:r>
            <a:endParaRPr lang="en-US" altLang="en-US" sz="2400" dirty="0">
              <a:solidFill>
                <a:srgbClr val="000000"/>
              </a:solidFill>
              <a:cs typeface="Times New Roman (Hebrew)" panose="02020603050405020304" pitchFamily="18" charset="0"/>
            </a:endParaRPr>
          </a:p>
        </p:txBody>
      </p:sp>
      <p:cxnSp>
        <p:nvCxnSpPr>
          <p:cNvPr id="10" name="Straight Arrow Connector 9"/>
          <p:cNvCxnSpPr/>
          <p:nvPr/>
        </p:nvCxnSpPr>
        <p:spPr>
          <a:xfrm>
            <a:off x="2452700" y="3172331"/>
            <a:ext cx="1977410"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1406405" y="2903317"/>
            <a:ext cx="11128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400" dirty="0" smtClean="0">
                <a:solidFill>
                  <a:srgbClr val="000000"/>
                </a:solidFill>
                <a:cs typeface="Times New Roman (Hebrew)" panose="02020603050405020304" pitchFamily="18" charset="0"/>
              </a:rPr>
              <a:t>K</a:t>
            </a:r>
            <a:r>
              <a:rPr lang="en-US" altLang="en-US" sz="2400" baseline="30000" dirty="0" smtClean="0">
                <a:solidFill>
                  <a:srgbClr val="000000"/>
                </a:solidFill>
                <a:cs typeface="Times New Roman (Hebrew)" panose="02020603050405020304" pitchFamily="18" charset="0"/>
              </a:rPr>
              <a:t>+</a:t>
            </a:r>
            <a:r>
              <a:rPr lang="en-US" altLang="en-US" sz="2400" dirty="0" smtClean="0">
                <a:solidFill>
                  <a:srgbClr val="000000"/>
                </a:solidFill>
                <a:cs typeface="Times New Roman (Hebrew)" panose="02020603050405020304" pitchFamily="18" charset="0"/>
              </a:rPr>
              <a:t> ions</a:t>
            </a:r>
            <a:endParaRPr lang="en-US" altLang="en-US" sz="2400" dirty="0">
              <a:solidFill>
                <a:srgbClr val="000000"/>
              </a:solidFill>
              <a:cs typeface="Times New Roman (Hebrew)" panose="02020603050405020304" pitchFamily="18" charset="0"/>
            </a:endParaRPr>
          </a:p>
        </p:txBody>
      </p:sp>
      <p:pic>
        <p:nvPicPr>
          <p:cNvPr id="7" name="Picture 6"/>
          <p:cNvPicPr>
            <a:picLocks noChangeAspect="1"/>
          </p:cNvPicPr>
          <p:nvPr/>
        </p:nvPicPr>
        <p:blipFill>
          <a:blip r:embed="rId4"/>
          <a:stretch>
            <a:fillRect/>
          </a:stretch>
        </p:blipFill>
        <p:spPr>
          <a:xfrm>
            <a:off x="5791145" y="6120114"/>
            <a:ext cx="2247900" cy="5334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Globular Proteins</a:t>
            </a:r>
          </a:p>
        </p:txBody>
      </p:sp>
      <p:pic>
        <p:nvPicPr>
          <p:cNvPr id="1894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2940763"/>
            <a:ext cx="6024562"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4" name="Picture 1"/>
          <p:cNvPicPr>
            <a:picLocks noChangeAspect="1"/>
          </p:cNvPicPr>
          <p:nvPr/>
        </p:nvPicPr>
        <p:blipFill>
          <a:blip r:embed="rId4">
            <a:extLst>
              <a:ext uri="{28A0092B-C50C-407E-A947-70E740481C1C}">
                <a14:useLocalDpi xmlns:a14="http://schemas.microsoft.com/office/drawing/2010/main" val="0"/>
              </a:ext>
            </a:extLst>
          </a:blip>
          <a:srcRect l="12253" t="12582" r="14319" b="11925"/>
          <a:stretch>
            <a:fillRect/>
          </a:stretch>
        </p:blipFill>
        <p:spPr bwMode="auto">
          <a:xfrm>
            <a:off x="5997575" y="1244600"/>
            <a:ext cx="2894013"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144463" y="914400"/>
            <a:ext cx="87471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0" indent="0" algn="l" rtl="0" eaLnBrk="1" hangingPunct="1">
              <a:spcBef>
                <a:spcPct val="50000"/>
              </a:spcBef>
              <a:buFontTx/>
              <a:buNone/>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Characteristics of the globular structure:</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Compact (many molecules in cytoplasm)</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Hydrophobic core (stability)</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Hydrophilic surface (water soluble)</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19"/>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Water molecules inside proteins</a:t>
            </a:r>
          </a:p>
        </p:txBody>
      </p:sp>
      <p:sp>
        <p:nvSpPr>
          <p:cNvPr id="290820" name="Text Box 20"/>
          <p:cNvSpPr txBox="1">
            <a:spLocks noChangeArrowheads="1"/>
          </p:cNvSpPr>
          <p:nvPr/>
        </p:nvSpPr>
        <p:spPr bwMode="auto">
          <a:xfrm>
            <a:off x="142875" y="914400"/>
            <a:ext cx="87884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914400"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rPr>
              <a:t>Roles of ‘structural water’ inside proteins:</a:t>
            </a:r>
          </a:p>
          <a:p>
            <a:pPr lvl="1" algn="l" rtl="0" eaLnBrk="1" hangingPunct="1">
              <a:spcBef>
                <a:spcPct val="50000"/>
              </a:spcBef>
              <a:buFont typeface="Times New Roman" panose="02020603050405020304" pitchFamily="18" charset="0"/>
              <a:buAutoNum type="arabicPeriod"/>
            </a:pPr>
            <a:r>
              <a:rPr lang="en-US" altLang="en-US" sz="2400">
                <a:solidFill>
                  <a:srgbClr val="000000"/>
                </a:solidFill>
                <a:latin typeface="Arial" panose="020B0604020202020204" pitchFamily="34" charset="0"/>
                <a:cs typeface="Arial" panose="020B0604020202020204" pitchFamily="34" charset="0"/>
              </a:rPr>
              <a:t>Masking polar groups (stabilization)</a:t>
            </a:r>
          </a:p>
          <a:p>
            <a:pPr lvl="1" algn="l" rtl="0" eaLnBrk="1" hangingPunct="1">
              <a:spcBef>
                <a:spcPct val="50000"/>
              </a:spcBef>
              <a:buFont typeface="Times New Roman" panose="02020603050405020304" pitchFamily="18" charset="0"/>
              <a:buAutoNum type="arabicPeriod"/>
            </a:pPr>
            <a:r>
              <a:rPr lang="en-US" altLang="en-US" sz="2400">
                <a:solidFill>
                  <a:srgbClr val="000000"/>
                </a:solidFill>
                <a:latin typeface="Arial" panose="020B0604020202020204" pitchFamily="34" charset="0"/>
                <a:cs typeface="Arial" panose="020B0604020202020204" pitchFamily="34" charset="0"/>
              </a:rPr>
              <a:t>Assisting ligand-binding</a:t>
            </a:r>
            <a:endParaRPr lang="en-US" altLang="en-US" sz="2200">
              <a:solidFill>
                <a:srgbClr val="000000"/>
              </a:solidFill>
              <a:latin typeface="Arial" panose="020B0604020202020204" pitchFamily="34" charset="0"/>
              <a:cs typeface="Arial" panose="020B0604020202020204" pitchFamily="34" charset="0"/>
            </a:endParaRPr>
          </a:p>
          <a:p>
            <a:pPr lvl="1" algn="l" rtl="0" eaLnBrk="1" hangingPunct="1">
              <a:spcBef>
                <a:spcPct val="50000"/>
              </a:spcBef>
              <a:buFont typeface="Times New Roman" panose="02020603050405020304" pitchFamily="18" charset="0"/>
              <a:buAutoNum type="arabicPeriod"/>
            </a:pPr>
            <a:r>
              <a:rPr lang="en-US" altLang="en-US" sz="2400">
                <a:solidFill>
                  <a:srgbClr val="000000"/>
                </a:solidFill>
                <a:latin typeface="Arial" panose="020B0604020202020204" pitchFamily="34" charset="0"/>
                <a:cs typeface="Arial" panose="020B0604020202020204" pitchFamily="34" charset="0"/>
              </a:rPr>
              <a:t>Assisting catalysis (acid/base, polarizing bonds)</a:t>
            </a:r>
          </a:p>
          <a:p>
            <a:pPr lvl="1" algn="l" rtl="0" eaLnBrk="1" hangingPunct="1">
              <a:spcBef>
                <a:spcPct val="50000"/>
              </a:spcBef>
              <a:buFont typeface="Times New Roman" panose="02020603050405020304" pitchFamily="18" charset="0"/>
              <a:buAutoNum type="arabicPeriod"/>
            </a:pPr>
            <a:r>
              <a:rPr lang="en-US" altLang="en-US" sz="2400">
                <a:solidFill>
                  <a:srgbClr val="000000"/>
                </a:solidFill>
                <a:latin typeface="Arial" panose="020B0604020202020204" pitchFamily="34" charset="0"/>
                <a:cs typeface="Arial" panose="020B0604020202020204" pitchFamily="34" charset="0"/>
              </a:rPr>
              <a:t>Assisting transport (channels, transporters)</a:t>
            </a:r>
          </a:p>
        </p:txBody>
      </p:sp>
      <p:pic>
        <p:nvPicPr>
          <p:cNvPr id="2" name="Picture 1"/>
          <p:cNvPicPr>
            <a:picLocks noChangeAspect="1"/>
          </p:cNvPicPr>
          <p:nvPr/>
        </p:nvPicPr>
        <p:blipFill rotWithShape="1">
          <a:blip r:embed="rId3"/>
          <a:srcRect t="2428" r="10026"/>
          <a:stretch/>
        </p:blipFill>
        <p:spPr>
          <a:xfrm>
            <a:off x="5596760" y="3512313"/>
            <a:ext cx="3334516" cy="329542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261938" y="2695575"/>
            <a:ext cx="8645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4800" b="1">
                <a:solidFill>
                  <a:srgbClr val="666699"/>
                </a:solidFill>
                <a:latin typeface="Arial" panose="020B0604020202020204" pitchFamily="34" charset="0"/>
                <a:cs typeface="Times New Roman (Hebrew)" panose="02020603050405020304" pitchFamily="18" charset="0"/>
              </a:rPr>
              <a:t>Quaternary Structure</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Text Box 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Some proteins have multiple chains</a:t>
            </a:r>
          </a:p>
        </p:txBody>
      </p:sp>
      <p:pic>
        <p:nvPicPr>
          <p:cNvPr id="6" name="Picture 3" descr="C:\Documents and Settings\Amit\My Documents\Amit\Book\English\CH2 - Protein Structure\Figures\2-32.png"/>
          <p:cNvPicPr>
            <a:picLocks noChangeAspect="1" noChangeArrowheads="1"/>
          </p:cNvPicPr>
          <p:nvPr/>
        </p:nvPicPr>
        <p:blipFill>
          <a:blip r:embed="rId3">
            <a:extLst>
              <a:ext uri="{28A0092B-C50C-407E-A947-70E740481C1C}">
                <a14:useLocalDpi xmlns:a14="http://schemas.microsoft.com/office/drawing/2010/main" val="0"/>
              </a:ext>
            </a:extLst>
          </a:blip>
          <a:srcRect l="4614" t="17418" b="17885"/>
          <a:stretch>
            <a:fillRect/>
          </a:stretch>
        </p:blipFill>
        <p:spPr bwMode="auto">
          <a:xfrm>
            <a:off x="4989513" y="2366959"/>
            <a:ext cx="4143375"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5111148" y="5246492"/>
            <a:ext cx="3616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latin typeface="Arial" panose="020B0604020202020204" pitchFamily="34" charset="0"/>
                <a:cs typeface="Times New Roman (Hebrew)"/>
              </a:rPr>
              <a:t>F</a:t>
            </a:r>
            <a:r>
              <a:rPr lang="en-US" altLang="en-US" sz="2400" baseline="-25000" dirty="0">
                <a:solidFill>
                  <a:srgbClr val="000000"/>
                </a:solidFill>
                <a:latin typeface="Arial" panose="020B0604020202020204" pitchFamily="34" charset="0"/>
                <a:cs typeface="Times New Roman (Hebrew)"/>
              </a:rPr>
              <a:t>0</a:t>
            </a:r>
            <a:r>
              <a:rPr lang="en-US" altLang="en-US" sz="2400" dirty="0">
                <a:solidFill>
                  <a:srgbClr val="000000"/>
                </a:solidFill>
                <a:latin typeface="Arial" panose="020B0604020202020204" pitchFamily="34" charset="0"/>
                <a:cs typeface="Times New Roman (Hebrew)"/>
              </a:rPr>
              <a:t>-ATP synthase </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2381" t="22857" r="9524" b="20000"/>
          <a:stretch/>
        </p:blipFill>
        <p:spPr>
          <a:xfrm>
            <a:off x="1786580" y="4635540"/>
            <a:ext cx="2627765" cy="1922755"/>
          </a:xfrm>
          <a:prstGeom prst="rect">
            <a:avLst/>
          </a:prstGeom>
        </p:spPr>
      </p:pic>
      <p:sp>
        <p:nvSpPr>
          <p:cNvPr id="10" name="Text Box 6"/>
          <p:cNvSpPr txBox="1">
            <a:spLocks noChangeArrowheads="1"/>
          </p:cNvSpPr>
          <p:nvPr/>
        </p:nvSpPr>
        <p:spPr bwMode="auto">
          <a:xfrm>
            <a:off x="-148225" y="5246492"/>
            <a:ext cx="1808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dirty="0" smtClean="0">
                <a:solidFill>
                  <a:srgbClr val="000000"/>
                </a:solidFill>
                <a:latin typeface="Arial" panose="020B0604020202020204" pitchFamily="34" charset="0"/>
                <a:cs typeface="Times New Roman (Hebrew)"/>
              </a:rPr>
              <a:t>Antibody</a:t>
            </a:r>
            <a:endParaRPr lang="en-US" altLang="en-US" sz="2400" dirty="0">
              <a:solidFill>
                <a:srgbClr val="000000"/>
              </a:solidFill>
              <a:latin typeface="Arial" panose="020B0604020202020204" pitchFamily="34" charset="0"/>
              <a:cs typeface="Times New Roman (Hebrew)"/>
            </a:endParaRPr>
          </a:p>
        </p:txBody>
      </p:sp>
      <p:sp>
        <p:nvSpPr>
          <p:cNvPr id="11" name="Text Box 5"/>
          <p:cNvSpPr txBox="1">
            <a:spLocks noChangeArrowheads="1"/>
          </p:cNvSpPr>
          <p:nvPr/>
        </p:nvSpPr>
        <p:spPr bwMode="auto">
          <a:xfrm>
            <a:off x="144463" y="914400"/>
            <a:ext cx="8999537"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Identity &amp; number (homo-dimer, hetero-trimer..)</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Degree of obligation: quaternary (oligomer) vs. quinary (complex)</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Association: </a:t>
            </a:r>
          </a:p>
          <a:p>
            <a:pPr lvl="1" algn="l" rtl="0" eaLnBrk="1" hangingPunct="1">
              <a:spcBef>
                <a:spcPct val="50000"/>
              </a:spcBef>
              <a:buFont typeface="Wingdings" panose="05000000000000000000" pitchFamily="2" charset="2"/>
              <a:buChar char="Ø"/>
            </a:pPr>
            <a:r>
              <a:rPr lang="en-US" altLang="en-US" sz="2400" dirty="0">
                <a:solidFill>
                  <a:srgbClr val="000000"/>
                </a:solidFill>
              </a:rPr>
              <a:t>Mainly nonpolar</a:t>
            </a:r>
          </a:p>
          <a:p>
            <a:pPr lvl="1" algn="l" rtl="0" eaLnBrk="1" hangingPunct="1">
              <a:spcBef>
                <a:spcPct val="50000"/>
              </a:spcBef>
              <a:buFont typeface="Wingdings" panose="05000000000000000000" pitchFamily="2" charset="2"/>
              <a:buChar char="Ø"/>
            </a:pPr>
            <a:r>
              <a:rPr lang="en-US" altLang="en-US" sz="2400" dirty="0">
                <a:solidFill>
                  <a:srgbClr val="000000"/>
                </a:solidFill>
              </a:rPr>
              <a:t>S-S bonds (membrane/secreted)</a:t>
            </a:r>
          </a:p>
          <a:p>
            <a:pPr lvl="1" algn="l" rtl="0" eaLnBrk="1" hangingPunct="1">
              <a:spcBef>
                <a:spcPct val="50000"/>
              </a:spcBef>
              <a:buFont typeface="Wingdings" panose="05000000000000000000" pitchFamily="2" charset="2"/>
              <a:buChar char="Ø"/>
            </a:pPr>
            <a:r>
              <a:rPr lang="en-US" altLang="en-US" sz="2400" dirty="0">
                <a:solidFill>
                  <a:srgbClr val="000000"/>
                </a:solidFill>
              </a:rPr>
              <a:t>Covalent involving Lys (fibrous)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50"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Oligomeric proteins tend to be symmetrical</a:t>
            </a:r>
          </a:p>
        </p:txBody>
      </p:sp>
      <p:pic>
        <p:nvPicPr>
          <p:cNvPr id="2" name="Picture 1"/>
          <p:cNvPicPr>
            <a:picLocks noChangeAspect="1"/>
          </p:cNvPicPr>
          <p:nvPr/>
        </p:nvPicPr>
        <p:blipFill>
          <a:blip r:embed="rId3"/>
          <a:stretch>
            <a:fillRect/>
          </a:stretch>
        </p:blipFill>
        <p:spPr>
          <a:xfrm>
            <a:off x="76200" y="1638300"/>
            <a:ext cx="8991600" cy="3581400"/>
          </a:xfrm>
          <a:prstGeom prst="rect">
            <a:avLst/>
          </a:prstGeom>
        </p:spPr>
      </p:pic>
      <p:sp>
        <p:nvSpPr>
          <p:cNvPr id="3" name="Rectangle 2"/>
          <p:cNvSpPr/>
          <p:nvPr/>
        </p:nvSpPr>
        <p:spPr>
          <a:xfrm>
            <a:off x="939718" y="5351477"/>
            <a:ext cx="936475" cy="461665"/>
          </a:xfrm>
          <a:prstGeom prst="rect">
            <a:avLst/>
          </a:prstGeom>
        </p:spPr>
        <p:txBody>
          <a:bodyPr wrap="none">
            <a:spAutoFit/>
          </a:bodyPr>
          <a:lstStyle/>
          <a:p>
            <a:r>
              <a:rPr lang="en-US" dirty="0" smtClean="0">
                <a:cs typeface="Times New Roman" pitchFamily="18" charset="0"/>
              </a:rPr>
              <a:t>2-fold</a:t>
            </a:r>
            <a:endParaRPr lang="en-US" dirty="0"/>
          </a:p>
        </p:txBody>
      </p:sp>
      <p:sp>
        <p:nvSpPr>
          <p:cNvPr id="17" name="Rectangle 16"/>
          <p:cNvSpPr/>
          <p:nvPr/>
        </p:nvSpPr>
        <p:spPr>
          <a:xfrm>
            <a:off x="4182164" y="5346219"/>
            <a:ext cx="936475" cy="461665"/>
          </a:xfrm>
          <a:prstGeom prst="rect">
            <a:avLst/>
          </a:prstGeom>
        </p:spPr>
        <p:txBody>
          <a:bodyPr wrap="none">
            <a:spAutoFit/>
          </a:bodyPr>
          <a:lstStyle/>
          <a:p>
            <a:r>
              <a:rPr lang="en-US" dirty="0">
                <a:cs typeface="Times New Roman" pitchFamily="18" charset="0"/>
              </a:rPr>
              <a:t>3</a:t>
            </a:r>
            <a:r>
              <a:rPr lang="en-US" dirty="0" smtClean="0">
                <a:cs typeface="Times New Roman" pitchFamily="18" charset="0"/>
              </a:rPr>
              <a:t>-fold</a:t>
            </a:r>
            <a:endParaRPr lang="en-US" dirty="0"/>
          </a:p>
        </p:txBody>
      </p:sp>
      <p:sp>
        <p:nvSpPr>
          <p:cNvPr id="18" name="Rectangle 17"/>
          <p:cNvSpPr/>
          <p:nvPr/>
        </p:nvSpPr>
        <p:spPr>
          <a:xfrm>
            <a:off x="7035715" y="5346218"/>
            <a:ext cx="1260281" cy="461665"/>
          </a:xfrm>
          <a:prstGeom prst="rect">
            <a:avLst/>
          </a:prstGeom>
        </p:spPr>
        <p:txBody>
          <a:bodyPr wrap="none">
            <a:spAutoFit/>
          </a:bodyPr>
          <a:lstStyle/>
          <a:p>
            <a:r>
              <a:rPr lang="en-US" dirty="0" smtClean="0">
                <a:cs typeface="Times New Roman" pitchFamily="18" charset="0"/>
              </a:rPr>
              <a:t>Dihedral</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3" descr="C:\Documents and Settings\Amit\My Documents\Amit\Book\English\CH2 - Protein Structure\Figures\3-35.png"/>
          <p:cNvPicPr>
            <a:picLocks noChangeAspect="1" noChangeArrowheads="1"/>
          </p:cNvPicPr>
          <p:nvPr/>
        </p:nvPicPr>
        <p:blipFill>
          <a:blip r:embed="rId3">
            <a:extLst>
              <a:ext uri="{28A0092B-C50C-407E-A947-70E740481C1C}">
                <a14:useLocalDpi xmlns:a14="http://schemas.microsoft.com/office/drawing/2010/main" val="0"/>
              </a:ext>
            </a:extLst>
          </a:blip>
          <a:srcRect l="-223" t="20308" r="2617" b="20146"/>
          <a:stretch>
            <a:fillRect/>
          </a:stretch>
        </p:blipFill>
        <p:spPr bwMode="auto">
          <a:xfrm>
            <a:off x="666750" y="1458913"/>
            <a:ext cx="7637463"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ext Box 4"/>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Advantages of the quaternary structure</a:t>
            </a:r>
          </a:p>
        </p:txBody>
      </p:sp>
      <p:sp>
        <p:nvSpPr>
          <p:cNvPr id="231428" name="Text Box 5"/>
          <p:cNvSpPr txBox="1">
            <a:spLocks noChangeArrowheads="1"/>
          </p:cNvSpPr>
          <p:nvPr/>
        </p:nvSpPr>
        <p:spPr bwMode="auto">
          <a:xfrm>
            <a:off x="1592263" y="6040602"/>
            <a:ext cx="6470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latin typeface="Arial" panose="020B0604020202020204" pitchFamily="34" charset="0"/>
                <a:cs typeface="Times New Roman (Hebrew)"/>
              </a:rPr>
              <a:t>The HIV-1 aspartyl protease</a:t>
            </a:r>
            <a:r>
              <a:rPr lang="en-US" altLang="en-US" sz="2800" b="1" dirty="0">
                <a:solidFill>
                  <a:srgbClr val="000000"/>
                </a:solidFill>
                <a:latin typeface="Arial" panose="020B0604020202020204" pitchFamily="34" charset="0"/>
                <a:cs typeface="Times New Roman (Hebrew)"/>
              </a:rPr>
              <a:t> </a:t>
            </a:r>
          </a:p>
        </p:txBody>
      </p:sp>
      <p:sp>
        <p:nvSpPr>
          <p:cNvPr id="231429" name="Text Box 5"/>
          <p:cNvSpPr txBox="1">
            <a:spLocks noChangeArrowheads="1"/>
          </p:cNvSpPr>
          <p:nvPr/>
        </p:nvSpPr>
        <p:spPr bwMode="auto">
          <a:xfrm>
            <a:off x="144463" y="914400"/>
            <a:ext cx="89995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marL="514350" indent="-514350" algn="l" rtl="0" eaLnBrk="1" hangingPunct="1">
              <a:spcBef>
                <a:spcPct val="50000"/>
              </a:spcBef>
              <a:buFont typeface="+mj-lt"/>
              <a:buAutoNum type="arabicPeriod"/>
            </a:pPr>
            <a:r>
              <a:rPr lang="en-US" altLang="en-US" sz="2600" b="1" dirty="0">
                <a:solidFill>
                  <a:srgbClr val="339933"/>
                </a:solidFill>
                <a:latin typeface="Arial" panose="020B0604020202020204" pitchFamily="34" charset="0"/>
                <a:cs typeface="Times New Roman (Hebrew)"/>
              </a:rPr>
              <a:t>Allows the formation of </a:t>
            </a:r>
            <a:r>
              <a:rPr lang="en-US" altLang="en-US" sz="2600" b="1" dirty="0">
                <a:solidFill>
                  <a:srgbClr val="FF0066"/>
                </a:solidFill>
                <a:latin typeface="Arial" panose="020B0604020202020204" pitchFamily="34" charset="0"/>
                <a:cs typeface="Times New Roman (Hebrew)"/>
              </a:rPr>
              <a:t>versatile active sites </a:t>
            </a:r>
          </a:p>
        </p:txBody>
      </p:sp>
    </p:spTree>
    <p:extLst>
      <p:ext uri="{BB962C8B-B14F-4D97-AF65-F5344CB8AC3E}">
        <p14:creationId xmlns:p14="http://schemas.microsoft.com/office/powerpoint/2010/main" val="13780980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3"/>
          <p:cNvPicPr>
            <a:picLocks noChangeAspect="1" noChangeArrowheads="1"/>
          </p:cNvPicPr>
          <p:nvPr/>
        </p:nvPicPr>
        <p:blipFill>
          <a:blip r:embed="rId3">
            <a:extLst>
              <a:ext uri="{28A0092B-C50C-407E-A947-70E740481C1C}">
                <a14:useLocalDpi xmlns:a14="http://schemas.microsoft.com/office/drawing/2010/main" val="0"/>
              </a:ext>
            </a:extLst>
          </a:blip>
          <a:srcRect l="6459" t="27122" r="25163" b="31885"/>
          <a:stretch>
            <a:fillRect/>
          </a:stretch>
        </p:blipFill>
        <p:spPr bwMode="auto">
          <a:xfrm>
            <a:off x="414338" y="1835150"/>
            <a:ext cx="8332787" cy="374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ext Box 5"/>
          <p:cNvSpPr txBox="1">
            <a:spLocks noChangeArrowheads="1"/>
          </p:cNvSpPr>
          <p:nvPr/>
        </p:nvSpPr>
        <p:spPr bwMode="auto">
          <a:xfrm>
            <a:off x="2086768" y="5689600"/>
            <a:ext cx="50434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3600" b="1" dirty="0">
                <a:solidFill>
                  <a:srgbClr val="000000"/>
                </a:solidFill>
                <a:cs typeface="Times New Roman" panose="02020603050405020304" pitchFamily="18" charset="0"/>
              </a:rPr>
              <a:t> </a:t>
            </a:r>
            <a:r>
              <a:rPr lang="en-US" altLang="en-US" sz="2400" dirty="0">
                <a:solidFill>
                  <a:srgbClr val="000000"/>
                </a:solidFill>
                <a:latin typeface="Arial" panose="020B0604020202020204" pitchFamily="34" charset="0"/>
                <a:cs typeface="Times New Roman" panose="02020603050405020304" pitchFamily="18" charset="0"/>
              </a:rPr>
              <a:t>Protein kinase A (PKA) activation </a:t>
            </a:r>
          </a:p>
        </p:txBody>
      </p:sp>
      <p:sp>
        <p:nvSpPr>
          <p:cNvPr id="233476" name="Text Box 4"/>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Advantages of the quaternary structure</a:t>
            </a:r>
          </a:p>
        </p:txBody>
      </p:sp>
      <p:sp>
        <p:nvSpPr>
          <p:cNvPr id="233477" name="Text Box 5"/>
          <p:cNvSpPr txBox="1">
            <a:spLocks noChangeArrowheads="1"/>
          </p:cNvSpPr>
          <p:nvPr/>
        </p:nvSpPr>
        <p:spPr bwMode="auto">
          <a:xfrm>
            <a:off x="144463" y="914400"/>
            <a:ext cx="89995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marL="514350" indent="-514350" algn="l" rtl="0" eaLnBrk="1" hangingPunct="1">
              <a:spcBef>
                <a:spcPct val="50000"/>
              </a:spcBef>
              <a:buFont typeface="+mj-lt"/>
              <a:buAutoNum type="arabicPeriod" startAt="2"/>
            </a:pPr>
            <a:r>
              <a:rPr lang="en-US" altLang="en-US" sz="2600" b="1" dirty="0">
                <a:solidFill>
                  <a:srgbClr val="339933"/>
                </a:solidFill>
                <a:latin typeface="Arial" panose="020B0604020202020204" pitchFamily="34" charset="0"/>
                <a:cs typeface="Times New Roman (Hebrew)"/>
              </a:rPr>
              <a:t>Enhances the </a:t>
            </a:r>
            <a:r>
              <a:rPr lang="en-US" altLang="en-US" sz="2600" b="1" dirty="0">
                <a:solidFill>
                  <a:srgbClr val="FF0066"/>
                </a:solidFill>
                <a:latin typeface="Arial" panose="020B0604020202020204" pitchFamily="34" charset="0"/>
                <a:cs typeface="Times New Roman (Hebrew)"/>
              </a:rPr>
              <a:t>regulation</a:t>
            </a:r>
            <a:r>
              <a:rPr lang="en-US" altLang="en-US" sz="2600" b="1" dirty="0">
                <a:solidFill>
                  <a:srgbClr val="339933"/>
                </a:solidFill>
                <a:latin typeface="Arial" panose="020B0604020202020204" pitchFamily="34" charset="0"/>
                <a:cs typeface="Times New Roman (Hebrew)"/>
              </a:rPr>
              <a:t> of protein activity </a:t>
            </a:r>
          </a:p>
        </p:txBody>
      </p:sp>
    </p:spTree>
    <p:extLst>
      <p:ext uri="{BB962C8B-B14F-4D97-AF65-F5344CB8AC3E}">
        <p14:creationId xmlns:p14="http://schemas.microsoft.com/office/powerpoint/2010/main" val="12586121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4"/>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Advantages of the quaternary structure</a:t>
            </a:r>
          </a:p>
        </p:txBody>
      </p:sp>
      <p:pic>
        <p:nvPicPr>
          <p:cNvPr id="2355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2812" y="3038475"/>
            <a:ext cx="420846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Text Box 5"/>
          <p:cNvSpPr txBox="1">
            <a:spLocks noChangeArrowheads="1"/>
          </p:cNvSpPr>
          <p:nvPr/>
        </p:nvSpPr>
        <p:spPr bwMode="auto">
          <a:xfrm>
            <a:off x="144463" y="914400"/>
            <a:ext cx="89995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marL="514350" indent="-514350" algn="l" rtl="0" eaLnBrk="1" hangingPunct="1">
              <a:spcBef>
                <a:spcPct val="50000"/>
              </a:spcBef>
              <a:buFont typeface="+mj-lt"/>
              <a:buAutoNum type="arabicPeriod" startAt="3"/>
            </a:pPr>
            <a:r>
              <a:rPr lang="en-US" altLang="en-US" sz="2600" b="1" dirty="0">
                <a:solidFill>
                  <a:srgbClr val="339933"/>
                </a:solidFill>
                <a:latin typeface="Arial" panose="020B0604020202020204" pitchFamily="34" charset="0"/>
                <a:cs typeface="Times New Roman (Hebrew)"/>
              </a:rPr>
              <a:t>Increases </a:t>
            </a:r>
            <a:r>
              <a:rPr lang="en-US" altLang="en-US" sz="2600" b="1" dirty="0">
                <a:solidFill>
                  <a:srgbClr val="FF0066"/>
                </a:solidFill>
                <a:latin typeface="Arial" panose="020B0604020202020204" pitchFamily="34" charset="0"/>
                <a:cs typeface="Times New Roman (Hebrew)"/>
              </a:rPr>
              <a:t>stability</a:t>
            </a:r>
            <a:r>
              <a:rPr lang="en-US" altLang="en-US" sz="2600" b="1" dirty="0">
                <a:solidFill>
                  <a:srgbClr val="339933"/>
                </a:solidFill>
                <a:latin typeface="Arial" panose="020B0604020202020204" pitchFamily="34" charset="0"/>
                <a:cs typeface="Times New Roman (Hebrew)"/>
              </a:rPr>
              <a:t> by restraining internal motions</a:t>
            </a:r>
          </a:p>
          <a:p>
            <a:pPr lvl="1" algn="l" rtl="0" eaLnBrk="1" hangingPunct="1">
              <a:spcBef>
                <a:spcPct val="50000"/>
              </a:spcBef>
              <a:buFont typeface="Wingdings" panose="05000000000000000000" pitchFamily="2" charset="2"/>
              <a:buChar char="Ø"/>
            </a:pPr>
            <a:r>
              <a:rPr lang="en-US" altLang="en-US" sz="2600" dirty="0">
                <a:solidFill>
                  <a:srgbClr val="000000"/>
                </a:solidFill>
              </a:rPr>
              <a:t>Insulin – hexamer in pancreas (days), monomer in blood (minutes) </a:t>
            </a:r>
          </a:p>
          <a:p>
            <a:pPr marL="514350" indent="-514350" algn="l" rtl="0" eaLnBrk="1" hangingPunct="1">
              <a:spcBef>
                <a:spcPct val="50000"/>
              </a:spcBef>
              <a:buFont typeface="+mj-lt"/>
              <a:buAutoNum type="arabicPeriod" startAt="3"/>
            </a:pPr>
            <a:r>
              <a:rPr lang="en-US" altLang="en-US" sz="2600" b="1" dirty="0">
                <a:solidFill>
                  <a:srgbClr val="339933"/>
                </a:solidFill>
                <a:latin typeface="Arial" panose="020B0604020202020204" pitchFamily="34" charset="0"/>
                <a:cs typeface="Times New Roman (Hebrew)"/>
              </a:rPr>
              <a:t>Allows the formation </a:t>
            </a:r>
            <a:r>
              <a:rPr lang="en-US" altLang="en-US" sz="2600" b="1" dirty="0">
                <a:solidFill>
                  <a:srgbClr val="FF0066"/>
                </a:solidFill>
                <a:latin typeface="Arial" panose="020B0604020202020204" pitchFamily="34" charset="0"/>
                <a:cs typeface="Times New Roman (Hebrew)"/>
              </a:rPr>
              <a:t>of large structures </a:t>
            </a:r>
            <a:r>
              <a:rPr lang="en-US" altLang="en-US" sz="2600" b="1" dirty="0">
                <a:solidFill>
                  <a:srgbClr val="339933"/>
                </a:solidFill>
                <a:latin typeface="Arial" panose="020B0604020202020204" pitchFamily="34" charset="0"/>
                <a:cs typeface="Times New Roman (Hebrew)"/>
              </a:rPr>
              <a:t>(e.g. the cytoskeleton)</a:t>
            </a:r>
          </a:p>
        </p:txBody>
      </p:sp>
    </p:spTree>
    <p:extLst>
      <p:ext uri="{BB962C8B-B14F-4D97-AF65-F5344CB8AC3E}">
        <p14:creationId xmlns:p14="http://schemas.microsoft.com/office/powerpoint/2010/main" val="18517030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 Box 2"/>
          <p:cNvSpPr txBox="1">
            <a:spLocks noChangeArrowheads="1"/>
          </p:cNvSpPr>
          <p:nvPr/>
        </p:nvSpPr>
        <p:spPr bwMode="auto">
          <a:xfrm>
            <a:off x="261938" y="2174875"/>
            <a:ext cx="86455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a:latin typeface="Arial" panose="020B0604020202020204" pitchFamily="34" charset="0"/>
                <a:cs typeface="Times New Roman (Hebrew)" panose="02020603050405020304" pitchFamily="18" charset="0"/>
              </a:rPr>
              <a:t>Post-Translational Modifications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15"/>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Proteins contain different modifications</a:t>
            </a:r>
          </a:p>
        </p:txBody>
      </p:sp>
      <p:sp>
        <p:nvSpPr>
          <p:cNvPr id="11" name="Text Box 16"/>
          <p:cNvSpPr txBox="1">
            <a:spLocks noChangeArrowheads="1"/>
          </p:cNvSpPr>
          <p:nvPr/>
        </p:nvSpPr>
        <p:spPr bwMode="auto">
          <a:xfrm>
            <a:off x="454025" y="3040063"/>
            <a:ext cx="4611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b="1" dirty="0">
                <a:solidFill>
                  <a:srgbClr val="000000"/>
                </a:solidFill>
                <a:latin typeface="Arial" panose="020B0604020202020204" pitchFamily="34" charset="0"/>
                <a:cs typeface="Times New Roman (Hebrew)"/>
              </a:rPr>
              <a:t>Phosphorylation (</a:t>
            </a:r>
            <a:r>
              <a:rPr lang="en-US" altLang="en-US" sz="2400" b="1" dirty="0" err="1" smtClean="0">
                <a:solidFill>
                  <a:srgbClr val="000000"/>
                </a:solidFill>
                <a:latin typeface="Arial" panose="020B0604020202020204" pitchFamily="34" charset="0"/>
                <a:cs typeface="Times New Roman (Hebrew)"/>
              </a:rPr>
              <a:t>Ser</a:t>
            </a:r>
            <a:r>
              <a:rPr lang="en-US" altLang="en-US" sz="2400" b="1" dirty="0" smtClean="0">
                <a:solidFill>
                  <a:srgbClr val="000000"/>
                </a:solidFill>
                <a:latin typeface="Arial" panose="020B0604020202020204" pitchFamily="34" charset="0"/>
                <a:cs typeface="Times New Roman (Hebrew)"/>
              </a:rPr>
              <a:t>/</a:t>
            </a:r>
            <a:r>
              <a:rPr lang="en-US" altLang="en-US" sz="2400" b="1" dirty="0" err="1" smtClean="0">
                <a:solidFill>
                  <a:srgbClr val="000000"/>
                </a:solidFill>
                <a:latin typeface="Arial" panose="020B0604020202020204" pitchFamily="34" charset="0"/>
                <a:cs typeface="Times New Roman (Hebrew)"/>
              </a:rPr>
              <a:t>Thr</a:t>
            </a:r>
            <a:r>
              <a:rPr lang="en-US" altLang="en-US" sz="2400" b="1" dirty="0" smtClean="0">
                <a:solidFill>
                  <a:srgbClr val="000000"/>
                </a:solidFill>
                <a:latin typeface="Arial" panose="020B0604020202020204" pitchFamily="34" charset="0"/>
                <a:cs typeface="Times New Roman (Hebrew)"/>
              </a:rPr>
              <a:t>/Tyr) </a:t>
            </a:r>
            <a:endParaRPr lang="en-US" altLang="en-US" sz="2400" b="1" dirty="0">
              <a:solidFill>
                <a:srgbClr val="000000"/>
              </a:solidFill>
              <a:latin typeface="Arial" panose="020B0604020202020204" pitchFamily="34" charset="0"/>
              <a:cs typeface="Times New Roman (Hebrew)"/>
            </a:endParaRPr>
          </a:p>
        </p:txBody>
      </p:sp>
      <p:sp>
        <p:nvSpPr>
          <p:cNvPr id="12" name="Text Box 17"/>
          <p:cNvSpPr txBox="1">
            <a:spLocks noChangeArrowheads="1"/>
          </p:cNvSpPr>
          <p:nvPr/>
        </p:nvSpPr>
        <p:spPr bwMode="auto">
          <a:xfrm>
            <a:off x="5065713" y="3060926"/>
            <a:ext cx="3922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b="1" i="1" dirty="0" smtClean="0">
                <a:solidFill>
                  <a:srgbClr val="000000"/>
                </a:solidFill>
                <a:latin typeface="Arial" panose="020B0604020202020204" pitchFamily="34" charset="0"/>
                <a:cs typeface="Times New Roman (Hebrew)"/>
              </a:rPr>
              <a:t>O</a:t>
            </a:r>
            <a:r>
              <a:rPr lang="en-US" altLang="en-US" sz="2400" b="1" dirty="0" smtClean="0">
                <a:solidFill>
                  <a:srgbClr val="000000"/>
                </a:solidFill>
                <a:latin typeface="Arial" panose="020B0604020202020204" pitchFamily="34" charset="0"/>
                <a:cs typeface="Times New Roman (Hebrew)"/>
              </a:rPr>
              <a:t>-glycosylation (</a:t>
            </a:r>
            <a:r>
              <a:rPr lang="en-US" altLang="en-US" sz="2400" b="1" dirty="0" err="1" smtClean="0">
                <a:solidFill>
                  <a:srgbClr val="000000"/>
                </a:solidFill>
                <a:latin typeface="Arial" panose="020B0604020202020204" pitchFamily="34" charset="0"/>
                <a:cs typeface="Times New Roman (Hebrew)"/>
              </a:rPr>
              <a:t>Ser</a:t>
            </a:r>
            <a:r>
              <a:rPr lang="en-US" altLang="en-US" sz="2400" b="1" dirty="0" smtClean="0">
                <a:solidFill>
                  <a:srgbClr val="000000"/>
                </a:solidFill>
                <a:latin typeface="Arial" panose="020B0604020202020204" pitchFamily="34" charset="0"/>
                <a:cs typeface="Times New Roman (Hebrew)"/>
              </a:rPr>
              <a:t>/</a:t>
            </a:r>
            <a:r>
              <a:rPr lang="en-US" altLang="en-US" sz="2400" b="1" dirty="0" err="1" smtClean="0">
                <a:solidFill>
                  <a:srgbClr val="000000"/>
                </a:solidFill>
                <a:latin typeface="Arial" panose="020B0604020202020204" pitchFamily="34" charset="0"/>
                <a:cs typeface="Times New Roman (Hebrew)"/>
              </a:rPr>
              <a:t>Thr</a:t>
            </a:r>
            <a:r>
              <a:rPr lang="en-US" altLang="en-US" sz="2400" b="1" dirty="0" smtClean="0">
                <a:solidFill>
                  <a:srgbClr val="000000"/>
                </a:solidFill>
                <a:latin typeface="Arial" panose="020B0604020202020204" pitchFamily="34" charset="0"/>
                <a:cs typeface="Times New Roman (Hebrew)"/>
              </a:rPr>
              <a:t>) </a:t>
            </a:r>
            <a:endParaRPr lang="en-US" altLang="en-US" sz="2400" b="1" dirty="0">
              <a:solidFill>
                <a:srgbClr val="000000"/>
              </a:solidFill>
              <a:latin typeface="Arial" panose="020B0604020202020204" pitchFamily="34" charset="0"/>
              <a:cs typeface="Times New Roman (Hebrew)"/>
            </a:endParaRPr>
          </a:p>
        </p:txBody>
      </p:sp>
      <p:sp>
        <p:nvSpPr>
          <p:cNvPr id="13" name="Text Box 18"/>
          <p:cNvSpPr txBox="1">
            <a:spLocks noChangeArrowheads="1"/>
          </p:cNvSpPr>
          <p:nvPr/>
        </p:nvSpPr>
        <p:spPr bwMode="auto">
          <a:xfrm>
            <a:off x="474663" y="6056142"/>
            <a:ext cx="3484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a:rPr>
              <a:t>N</a:t>
            </a:r>
            <a:r>
              <a:rPr lang="en-US" altLang="en-US" sz="2400" b="1">
                <a:solidFill>
                  <a:srgbClr val="000000"/>
                </a:solidFill>
                <a:latin typeface="Arial" panose="020B0604020202020204" pitchFamily="34" charset="0"/>
                <a:cs typeface="Times New Roman (Hebrew)"/>
              </a:rPr>
              <a:t>-acylation (Lys) </a:t>
            </a:r>
          </a:p>
        </p:txBody>
      </p:sp>
      <p:sp>
        <p:nvSpPr>
          <p:cNvPr id="14" name="Text Box 19"/>
          <p:cNvSpPr txBox="1">
            <a:spLocks noChangeArrowheads="1"/>
          </p:cNvSpPr>
          <p:nvPr/>
        </p:nvSpPr>
        <p:spPr bwMode="auto">
          <a:xfrm>
            <a:off x="5321300" y="6045030"/>
            <a:ext cx="348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a:rPr>
              <a:t>N</a:t>
            </a:r>
            <a:r>
              <a:rPr lang="en-US" altLang="en-US" sz="2400" b="1">
                <a:solidFill>
                  <a:srgbClr val="000000"/>
                </a:solidFill>
                <a:latin typeface="Arial" panose="020B0604020202020204" pitchFamily="34" charset="0"/>
                <a:cs typeface="Times New Roman (Hebrew)"/>
              </a:rPr>
              <a:t>-alkylation (Lys) </a:t>
            </a:r>
          </a:p>
        </p:txBody>
      </p:sp>
      <p:pic>
        <p:nvPicPr>
          <p:cNvPr id="15" name="Picture 6"/>
          <p:cNvPicPr>
            <a:picLocks noChangeAspect="1"/>
          </p:cNvPicPr>
          <p:nvPr/>
        </p:nvPicPr>
        <p:blipFill>
          <a:blip r:embed="rId3">
            <a:extLst>
              <a:ext uri="{28A0092B-C50C-407E-A947-70E740481C1C}">
                <a14:useLocalDpi xmlns:a14="http://schemas.microsoft.com/office/drawing/2010/main" val="0"/>
              </a:ext>
            </a:extLst>
          </a:blip>
          <a:srcRect l="34163" t="22139" r="37726" b="24867"/>
          <a:stretch>
            <a:fillRect/>
          </a:stretch>
        </p:blipFill>
        <p:spPr bwMode="auto">
          <a:xfrm>
            <a:off x="6202363" y="865188"/>
            <a:ext cx="198437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p:cNvPicPr>
            <a:picLocks noChangeAspect="1"/>
          </p:cNvPicPr>
          <p:nvPr/>
        </p:nvPicPr>
        <p:blipFill>
          <a:blip r:embed="rId4">
            <a:extLst>
              <a:ext uri="{28A0092B-C50C-407E-A947-70E740481C1C}">
                <a14:useLocalDpi xmlns:a14="http://schemas.microsoft.com/office/drawing/2010/main" val="0"/>
              </a:ext>
            </a:extLst>
          </a:blip>
          <a:srcRect l="37428" t="18794" r="33173" b="20114"/>
          <a:stretch>
            <a:fillRect/>
          </a:stretch>
        </p:blipFill>
        <p:spPr bwMode="auto">
          <a:xfrm>
            <a:off x="1374775" y="3451055"/>
            <a:ext cx="2212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p:cNvPicPr>
          <p:nvPr/>
        </p:nvPicPr>
        <p:blipFill>
          <a:blip r:embed="rId5">
            <a:extLst>
              <a:ext uri="{28A0092B-C50C-407E-A947-70E740481C1C}">
                <a14:useLocalDpi xmlns:a14="http://schemas.microsoft.com/office/drawing/2010/main" val="0"/>
              </a:ext>
            </a:extLst>
          </a:blip>
          <a:srcRect l="37331" t="23018" r="32974" b="24341"/>
          <a:stretch>
            <a:fillRect/>
          </a:stretch>
        </p:blipFill>
        <p:spPr bwMode="auto">
          <a:xfrm>
            <a:off x="5864225" y="3800305"/>
            <a:ext cx="2244725"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4338" y="768350"/>
            <a:ext cx="215265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ext Box 6"/>
          <p:cNvSpPr txBox="1">
            <a:spLocks noChangeArrowheads="1"/>
          </p:cNvSpPr>
          <p:nvPr/>
        </p:nvSpPr>
        <p:spPr bwMode="auto">
          <a:xfrm>
            <a:off x="3476625" y="2532063"/>
            <a:ext cx="3875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panose="02020603050405020304" pitchFamily="18" charset="0"/>
              </a:rPr>
              <a:t>N</a:t>
            </a:r>
            <a:r>
              <a:rPr lang="en-US" altLang="en-US" sz="2400" b="1">
                <a:solidFill>
                  <a:srgbClr val="000000"/>
                </a:solidFill>
                <a:latin typeface="Arial" panose="020B0604020202020204" pitchFamily="34" charset="0"/>
                <a:cs typeface="Times New Roman (Hebrew)" panose="02020603050405020304" pitchFamily="18" charset="0"/>
              </a:rPr>
              <a:t>-Myristoylation (Gly) </a:t>
            </a:r>
          </a:p>
        </p:txBody>
      </p:sp>
      <p:sp>
        <p:nvSpPr>
          <p:cNvPr id="307203" name="Text Box 7"/>
          <p:cNvSpPr txBox="1">
            <a:spLocks noChangeArrowheads="1"/>
          </p:cNvSpPr>
          <p:nvPr/>
        </p:nvSpPr>
        <p:spPr bwMode="auto">
          <a:xfrm>
            <a:off x="3554413" y="5894986"/>
            <a:ext cx="4017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panose="02020603050405020304" pitchFamily="18" charset="0"/>
              </a:rPr>
              <a:t>S</a:t>
            </a:r>
            <a:r>
              <a:rPr lang="en-US" altLang="en-US" sz="2400" b="1">
                <a:solidFill>
                  <a:srgbClr val="000000"/>
                </a:solidFill>
                <a:latin typeface="Arial" panose="020B0604020202020204" pitchFamily="34" charset="0"/>
                <a:cs typeface="Times New Roman (Hebrew)" panose="02020603050405020304" pitchFamily="18" charset="0"/>
              </a:rPr>
              <a:t>-Palmitoylation (Cys) </a:t>
            </a:r>
          </a:p>
        </p:txBody>
      </p:sp>
      <p:sp>
        <p:nvSpPr>
          <p:cNvPr id="307204" name="Text Box 8"/>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Proteins contain different modifications</a:t>
            </a:r>
          </a:p>
        </p:txBody>
      </p:sp>
      <p:pic>
        <p:nvPicPr>
          <p:cNvPr id="307205" name="Picture 2"/>
          <p:cNvPicPr>
            <a:picLocks noChangeAspect="1"/>
          </p:cNvPicPr>
          <p:nvPr/>
        </p:nvPicPr>
        <p:blipFill>
          <a:blip r:embed="rId3">
            <a:extLst>
              <a:ext uri="{28A0092B-C50C-407E-A947-70E740481C1C}">
                <a14:useLocalDpi xmlns:a14="http://schemas.microsoft.com/office/drawing/2010/main" val="0"/>
              </a:ext>
            </a:extLst>
          </a:blip>
          <a:srcRect l="6149" t="46083" r="22482" b="26628"/>
          <a:stretch>
            <a:fillRect/>
          </a:stretch>
        </p:blipFill>
        <p:spPr bwMode="auto">
          <a:xfrm>
            <a:off x="2120900" y="969963"/>
            <a:ext cx="6265863"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6" name="Picture 3"/>
          <p:cNvPicPr>
            <a:picLocks noChangeAspect="1"/>
          </p:cNvPicPr>
          <p:nvPr/>
        </p:nvPicPr>
        <p:blipFill>
          <a:blip r:embed="rId4">
            <a:extLst>
              <a:ext uri="{28A0092B-C50C-407E-A947-70E740481C1C}">
                <a14:useLocalDpi xmlns:a14="http://schemas.microsoft.com/office/drawing/2010/main" val="0"/>
              </a:ext>
            </a:extLst>
          </a:blip>
          <a:srcRect l="14664" t="27597" r="15652" b="31206"/>
          <a:stretch>
            <a:fillRect/>
          </a:stretch>
        </p:blipFill>
        <p:spPr bwMode="auto">
          <a:xfrm>
            <a:off x="2120900" y="3502624"/>
            <a:ext cx="69024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7" name="Text Box 5"/>
          <p:cNvSpPr txBox="1">
            <a:spLocks noChangeArrowheads="1"/>
          </p:cNvSpPr>
          <p:nvPr/>
        </p:nvSpPr>
        <p:spPr bwMode="auto">
          <a:xfrm>
            <a:off x="14288" y="914400"/>
            <a:ext cx="2598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Acylations: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Globular Proteins</a:t>
            </a:r>
          </a:p>
        </p:txBody>
      </p:sp>
      <p:sp>
        <p:nvSpPr>
          <p:cNvPr id="8" name="Text Box 5"/>
          <p:cNvSpPr txBox="1">
            <a:spLocks noChangeArrowheads="1"/>
          </p:cNvSpPr>
          <p:nvPr/>
        </p:nvSpPr>
        <p:spPr bwMode="auto">
          <a:xfrm>
            <a:off x="144463" y="914400"/>
            <a:ext cx="899953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0" indent="0" algn="l" rtl="0" eaLnBrk="1" hangingPunct="1">
              <a:spcBef>
                <a:spcPct val="50000"/>
              </a:spcBef>
              <a:buFontTx/>
              <a:buNone/>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Characteristics of the globular structure:</a:t>
            </a:r>
          </a:p>
          <a:p>
            <a:pPr algn="l" rtl="0" eaLnBrk="1" hangingPunct="1">
              <a:spcBef>
                <a:spcPct val="50000"/>
              </a:spcBef>
              <a:defRPr/>
            </a:pPr>
            <a:r>
              <a:rPr lang="en-US" altLang="en-US" sz="2400" dirty="0" smtClean="0">
                <a:solidFill>
                  <a:srgbClr val="000000"/>
                </a:solidFill>
                <a:latin typeface="Times New Roman"/>
                <a:ea typeface="Times New Roman (Hebrew)" charset="0"/>
                <a:cs typeface="Arial" panose="020B0604020202020204" pitchFamily="34" charset="0"/>
              </a:rPr>
              <a:t>Brings together functional residues in 3D space </a:t>
            </a:r>
            <a:r>
              <a:rPr lang="en-US" altLang="en-US" sz="24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400" dirty="0" smtClean="0">
                <a:solidFill>
                  <a:srgbClr val="000000"/>
                </a:solidFill>
                <a:latin typeface="Times New Roman"/>
                <a:ea typeface="Times New Roman (Hebrew)" charset="0"/>
                <a:cs typeface="Arial" panose="020B0604020202020204" pitchFamily="34" charset="0"/>
              </a:rPr>
              <a:t> formation of </a:t>
            </a:r>
            <a:r>
              <a:rPr lang="en-US" altLang="en-US" sz="2400" b="1" dirty="0" smtClean="0">
                <a:solidFill>
                  <a:srgbClr val="FF0066"/>
                </a:solidFill>
                <a:latin typeface="Times New Roman"/>
                <a:ea typeface="Times New Roman (Hebrew)" charset="0"/>
                <a:cs typeface="Arial" panose="020B0604020202020204" pitchFamily="34" charset="0"/>
              </a:rPr>
              <a:t>binding/catalytic/regulatory sites </a:t>
            </a:r>
            <a:r>
              <a:rPr lang="en-US" altLang="en-US" sz="24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400" dirty="0" smtClean="0">
                <a:solidFill>
                  <a:srgbClr val="000000"/>
                </a:solidFill>
                <a:latin typeface="Times New Roman"/>
                <a:ea typeface="Times New Roman (Hebrew)" charset="0"/>
                <a:cs typeface="Arial" panose="020B0604020202020204" pitchFamily="34" charset="0"/>
              </a:rPr>
              <a:t> diverse functions (catalysis, transport, immunity, regulation)</a:t>
            </a:r>
          </a:p>
        </p:txBody>
      </p:sp>
      <p:pic>
        <p:nvPicPr>
          <p:cNvPr id="191492" name="Picture 1026"/>
          <p:cNvPicPr>
            <a:picLocks noChangeAspect="1" noChangeArrowheads="1"/>
          </p:cNvPicPr>
          <p:nvPr/>
        </p:nvPicPr>
        <p:blipFill>
          <a:blip r:embed="rId3">
            <a:extLst>
              <a:ext uri="{28A0092B-C50C-407E-A947-70E740481C1C}">
                <a14:useLocalDpi xmlns:a14="http://schemas.microsoft.com/office/drawing/2010/main" val="0"/>
              </a:ext>
            </a:extLst>
          </a:blip>
          <a:srcRect t="3870" r="72034" b="10481"/>
          <a:stretch>
            <a:fillRect/>
          </a:stretch>
        </p:blipFill>
        <p:spPr bwMode="auto">
          <a:xfrm>
            <a:off x="4763377" y="2454831"/>
            <a:ext cx="2433638"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66253" y="6488668"/>
            <a:ext cx="4177747" cy="369332"/>
          </a:xfrm>
          <a:prstGeom prst="rect">
            <a:avLst/>
          </a:prstGeom>
          <a:noFill/>
        </p:spPr>
        <p:txBody>
          <a:bodyPr wrap="none" rtlCol="0">
            <a:spAutoFit/>
          </a:bodyPr>
          <a:lstStyle/>
          <a:p>
            <a:r>
              <a:rPr lang="en-US" sz="1800" dirty="0" smtClean="0"/>
              <a:t>Molecular biology of the cell 4</a:t>
            </a:r>
            <a:r>
              <a:rPr lang="en-US" sz="1800" baseline="30000" dirty="0" smtClean="0"/>
              <a:t>th</a:t>
            </a:r>
            <a:r>
              <a:rPr lang="en-US" sz="1800" dirty="0" smtClean="0"/>
              <a:t> ed. (2002)</a:t>
            </a:r>
            <a:endParaRPr lang="en-US" sz="18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ext Box 7"/>
          <p:cNvSpPr txBox="1">
            <a:spLocks noChangeArrowheads="1"/>
          </p:cNvSpPr>
          <p:nvPr/>
        </p:nvSpPr>
        <p:spPr bwMode="auto">
          <a:xfrm>
            <a:off x="3689350" y="6088063"/>
            <a:ext cx="4994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panose="02020603050405020304" pitchFamily="18" charset="0"/>
              </a:rPr>
              <a:t>S</a:t>
            </a:r>
            <a:r>
              <a:rPr lang="en-US" altLang="en-US" sz="2400" b="1">
                <a:solidFill>
                  <a:srgbClr val="000000"/>
                </a:solidFill>
                <a:latin typeface="Arial" panose="020B0604020202020204" pitchFamily="34" charset="0"/>
                <a:cs typeface="Times New Roman (Hebrew)" panose="02020603050405020304" pitchFamily="18" charset="0"/>
              </a:rPr>
              <a:t>-geranyl-geranylation (Cys) </a:t>
            </a:r>
          </a:p>
        </p:txBody>
      </p:sp>
      <p:sp>
        <p:nvSpPr>
          <p:cNvPr id="309251" name="Text Box 8"/>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Proteins contain different modifications</a:t>
            </a:r>
          </a:p>
        </p:txBody>
      </p:sp>
      <p:pic>
        <p:nvPicPr>
          <p:cNvPr id="309252" name="Picture 2"/>
          <p:cNvPicPr>
            <a:picLocks noChangeAspect="1"/>
          </p:cNvPicPr>
          <p:nvPr/>
        </p:nvPicPr>
        <p:blipFill>
          <a:blip r:embed="rId3">
            <a:extLst>
              <a:ext uri="{28A0092B-C50C-407E-A947-70E740481C1C}">
                <a14:useLocalDpi xmlns:a14="http://schemas.microsoft.com/office/drawing/2010/main" val="0"/>
              </a:ext>
            </a:extLst>
          </a:blip>
          <a:srcRect l="37527" t="38336" r="25948" b="26453"/>
          <a:stretch>
            <a:fillRect/>
          </a:stretch>
        </p:blipFill>
        <p:spPr bwMode="auto">
          <a:xfrm>
            <a:off x="3906838" y="977900"/>
            <a:ext cx="40767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3" name="Picture 3"/>
          <p:cNvPicPr>
            <a:picLocks noChangeAspect="1"/>
          </p:cNvPicPr>
          <p:nvPr/>
        </p:nvPicPr>
        <p:blipFill>
          <a:blip r:embed="rId4">
            <a:extLst>
              <a:ext uri="{28A0092B-C50C-407E-A947-70E740481C1C}">
                <a14:useLocalDpi xmlns:a14="http://schemas.microsoft.com/office/drawing/2010/main" val="0"/>
              </a:ext>
            </a:extLst>
          </a:blip>
          <a:srcRect l="15752" t="27069" r="15059" b="28564"/>
          <a:stretch>
            <a:fillRect/>
          </a:stretch>
        </p:blipFill>
        <p:spPr bwMode="auto">
          <a:xfrm>
            <a:off x="3733800" y="4291013"/>
            <a:ext cx="52070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4" name="Text Box 6"/>
          <p:cNvSpPr txBox="1">
            <a:spLocks noChangeArrowheads="1"/>
          </p:cNvSpPr>
          <p:nvPr/>
        </p:nvSpPr>
        <p:spPr bwMode="auto">
          <a:xfrm>
            <a:off x="4041775" y="3132138"/>
            <a:ext cx="3875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dirty="0">
                <a:solidFill>
                  <a:srgbClr val="000000"/>
                </a:solidFill>
                <a:latin typeface="Arial" panose="020B0604020202020204" pitchFamily="34" charset="0"/>
                <a:cs typeface="Times New Roman (Hebrew)" panose="02020603050405020304" pitchFamily="18" charset="0"/>
              </a:rPr>
              <a:t>S</a:t>
            </a:r>
            <a:r>
              <a:rPr lang="en-US" altLang="en-US" sz="2400" b="1" dirty="0">
                <a:solidFill>
                  <a:srgbClr val="000000"/>
                </a:solidFill>
                <a:latin typeface="Arial" panose="020B0604020202020204" pitchFamily="34" charset="0"/>
                <a:cs typeface="Times New Roman (Hebrew)" panose="02020603050405020304" pitchFamily="18" charset="0"/>
              </a:rPr>
              <a:t>-</a:t>
            </a:r>
            <a:r>
              <a:rPr lang="en-US" altLang="en-US" sz="2400" b="1" dirty="0" err="1">
                <a:solidFill>
                  <a:srgbClr val="000000"/>
                </a:solidFill>
                <a:latin typeface="Arial" panose="020B0604020202020204" pitchFamily="34" charset="0"/>
                <a:cs typeface="Times New Roman (Hebrew)" panose="02020603050405020304" pitchFamily="18" charset="0"/>
              </a:rPr>
              <a:t>farnesylation</a:t>
            </a:r>
            <a:r>
              <a:rPr lang="en-US" altLang="en-US" sz="2400" b="1" dirty="0">
                <a:solidFill>
                  <a:srgbClr val="000000"/>
                </a:solidFill>
                <a:latin typeface="Arial" panose="020B0604020202020204" pitchFamily="34" charset="0"/>
                <a:cs typeface="Times New Roman (Hebrew)" panose="02020603050405020304" pitchFamily="18" charset="0"/>
              </a:rPr>
              <a:t> (</a:t>
            </a:r>
            <a:r>
              <a:rPr lang="en-US" altLang="en-US" sz="2400" b="1" dirty="0" err="1">
                <a:solidFill>
                  <a:srgbClr val="000000"/>
                </a:solidFill>
                <a:latin typeface="Arial" panose="020B0604020202020204" pitchFamily="34" charset="0"/>
                <a:cs typeface="Times New Roman (Hebrew)" panose="02020603050405020304" pitchFamily="18" charset="0"/>
              </a:rPr>
              <a:t>Cys</a:t>
            </a:r>
            <a:r>
              <a:rPr lang="en-US" altLang="en-US" sz="2400" b="1" dirty="0">
                <a:solidFill>
                  <a:srgbClr val="000000"/>
                </a:solidFill>
                <a:latin typeface="Arial" panose="020B0604020202020204" pitchFamily="34" charset="0"/>
                <a:cs typeface="Times New Roman (Hebrew)" panose="02020603050405020304" pitchFamily="18" charset="0"/>
              </a:rPr>
              <a:t>) </a:t>
            </a:r>
          </a:p>
        </p:txBody>
      </p:sp>
      <p:sp>
        <p:nvSpPr>
          <p:cNvPr id="309255" name="Text Box 5"/>
          <p:cNvSpPr txBox="1">
            <a:spLocks noChangeArrowheads="1"/>
          </p:cNvSpPr>
          <p:nvPr/>
        </p:nvSpPr>
        <p:spPr bwMode="auto">
          <a:xfrm>
            <a:off x="14288" y="914400"/>
            <a:ext cx="25987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Alkylations: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6"/>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Proteins contain different modifications</a:t>
            </a:r>
          </a:p>
        </p:txBody>
      </p:sp>
      <p:sp>
        <p:nvSpPr>
          <p:cNvPr id="311299" name="Text Box 7"/>
          <p:cNvSpPr txBox="1">
            <a:spLocks noChangeArrowheads="1"/>
          </p:cNvSpPr>
          <p:nvPr/>
        </p:nvSpPr>
        <p:spPr bwMode="auto">
          <a:xfrm>
            <a:off x="5049838" y="1646238"/>
            <a:ext cx="3648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panose="02020603050405020304" pitchFamily="18" charset="0"/>
              </a:rPr>
              <a:t>N</a:t>
            </a:r>
            <a:r>
              <a:rPr lang="en-US" altLang="en-US" sz="2400" b="1">
                <a:solidFill>
                  <a:srgbClr val="000000"/>
                </a:solidFill>
                <a:latin typeface="Arial" panose="020B0604020202020204" pitchFamily="34" charset="0"/>
                <a:cs typeface="Times New Roman (Hebrew)" panose="02020603050405020304" pitchFamily="18" charset="0"/>
              </a:rPr>
              <a:t>-carboxy-biotinylation (Lys)</a:t>
            </a:r>
          </a:p>
        </p:txBody>
      </p:sp>
      <p:sp>
        <p:nvSpPr>
          <p:cNvPr id="311300" name="Text Box 8"/>
          <p:cNvSpPr txBox="1">
            <a:spLocks noChangeArrowheads="1"/>
          </p:cNvSpPr>
          <p:nvPr/>
        </p:nvSpPr>
        <p:spPr bwMode="auto">
          <a:xfrm>
            <a:off x="517525" y="5096669"/>
            <a:ext cx="3484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i="1">
                <a:solidFill>
                  <a:srgbClr val="000000"/>
                </a:solidFill>
                <a:latin typeface="Arial" panose="020B0604020202020204" pitchFamily="34" charset="0"/>
                <a:cs typeface="Times New Roman (Hebrew)" panose="02020603050405020304" pitchFamily="18" charset="0"/>
              </a:rPr>
              <a:t>N</a:t>
            </a:r>
            <a:r>
              <a:rPr lang="en-US" altLang="en-US" sz="2400" b="1">
                <a:solidFill>
                  <a:srgbClr val="000000"/>
                </a:solidFill>
                <a:latin typeface="Arial" panose="020B0604020202020204" pitchFamily="34" charset="0"/>
                <a:cs typeface="Times New Roman (Hebrew)" panose="02020603050405020304" pitchFamily="18" charset="0"/>
              </a:rPr>
              <a:t>-lipoatylaion (Lys) </a:t>
            </a:r>
          </a:p>
        </p:txBody>
      </p:sp>
      <p:pic>
        <p:nvPicPr>
          <p:cNvPr id="311301" name="Picture 2"/>
          <p:cNvPicPr>
            <a:picLocks noChangeAspect="1"/>
          </p:cNvPicPr>
          <p:nvPr/>
        </p:nvPicPr>
        <p:blipFill>
          <a:blip r:embed="rId3">
            <a:extLst>
              <a:ext uri="{28A0092B-C50C-407E-A947-70E740481C1C}">
                <a14:useLocalDpi xmlns:a14="http://schemas.microsoft.com/office/drawing/2010/main" val="0"/>
              </a:ext>
            </a:extLst>
          </a:blip>
          <a:srcRect l="21593" t="17737" r="30203" b="22755"/>
          <a:stretch>
            <a:fillRect/>
          </a:stretch>
        </p:blipFill>
        <p:spPr bwMode="auto">
          <a:xfrm>
            <a:off x="528638" y="974725"/>
            <a:ext cx="4327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3"/>
          <p:cNvPicPr>
            <a:picLocks noChangeAspect="1"/>
          </p:cNvPicPr>
          <p:nvPr/>
        </p:nvPicPr>
        <p:blipFill>
          <a:blip r:embed="rId4">
            <a:extLst>
              <a:ext uri="{28A0092B-C50C-407E-A947-70E740481C1C}">
                <a14:useLocalDpi xmlns:a14="http://schemas.microsoft.com/office/drawing/2010/main" val="0"/>
              </a:ext>
            </a:extLst>
          </a:blip>
          <a:srcRect l="26144" t="19322" r="23473" b="20291"/>
          <a:stretch>
            <a:fillRect/>
          </a:stretch>
        </p:blipFill>
        <p:spPr bwMode="auto">
          <a:xfrm>
            <a:off x="4435475" y="3486944"/>
            <a:ext cx="4262438"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ext Box 3"/>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PTM affect proteins in different ways</a:t>
            </a:r>
          </a:p>
        </p:txBody>
      </p:sp>
      <p:pic>
        <p:nvPicPr>
          <p:cNvPr id="2" name="Picture 1"/>
          <p:cNvPicPr>
            <a:picLocks noChangeAspect="1"/>
          </p:cNvPicPr>
          <p:nvPr/>
        </p:nvPicPr>
        <p:blipFill>
          <a:blip r:embed="rId3"/>
          <a:stretch>
            <a:fillRect/>
          </a:stretch>
        </p:blipFill>
        <p:spPr>
          <a:xfrm>
            <a:off x="285750" y="1789550"/>
            <a:ext cx="8677275" cy="315277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ext Box 3"/>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Phosphorylation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3192"/>
          <a:stretch/>
        </p:blipFill>
        <p:spPr bwMode="auto">
          <a:xfrm>
            <a:off x="4770276" y="3765748"/>
            <a:ext cx="2907534" cy="30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93675" y="947738"/>
            <a:ext cx="86137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O</a:t>
            </a:r>
            <a:r>
              <a:rPr lang="en-US" altLang="en-US" sz="2400" b="1" dirty="0" smtClean="0">
                <a:solidFill>
                  <a:srgbClr val="339933"/>
                </a:solidFill>
                <a:latin typeface="Arial" panose="020B0604020202020204" pitchFamily="34" charset="0"/>
                <a:cs typeface="Times New Roman (Hebrew)"/>
              </a:rPr>
              <a:t>ccurs mainly on </a:t>
            </a:r>
            <a:r>
              <a:rPr lang="en-US" altLang="en-US" sz="2400" b="1" dirty="0" err="1">
                <a:solidFill>
                  <a:srgbClr val="FF0066"/>
                </a:solidFill>
                <a:latin typeface="Arial" panose="020B0604020202020204" pitchFamily="34" charset="0"/>
                <a:cs typeface="Times New Roman (Hebrew)"/>
              </a:rPr>
              <a:t>Ser</a:t>
            </a:r>
            <a:r>
              <a:rPr lang="en-US" altLang="en-US" sz="2400" b="1" dirty="0">
                <a:solidFill>
                  <a:srgbClr val="FF0066"/>
                </a:solidFill>
                <a:latin typeface="Arial" panose="020B0604020202020204" pitchFamily="34" charset="0"/>
                <a:cs typeface="Times New Roman (Hebrew)"/>
              </a:rPr>
              <a:t>, </a:t>
            </a:r>
            <a:r>
              <a:rPr lang="en-US" altLang="en-US" sz="2400" b="1" dirty="0" err="1">
                <a:solidFill>
                  <a:srgbClr val="FF0066"/>
                </a:solidFill>
                <a:latin typeface="Arial" panose="020B0604020202020204" pitchFamily="34" charset="0"/>
                <a:cs typeface="Times New Roman (Hebrew)"/>
              </a:rPr>
              <a:t>Thr</a:t>
            </a:r>
            <a:r>
              <a:rPr lang="en-US" altLang="en-US" sz="2400" b="1" dirty="0">
                <a:solidFill>
                  <a:srgbClr val="FF0066"/>
                </a:solidFill>
                <a:latin typeface="Arial" panose="020B0604020202020204" pitchFamily="34" charset="0"/>
                <a:cs typeface="Times New Roman (Hebrew)"/>
              </a:rPr>
              <a:t> or </a:t>
            </a:r>
            <a:r>
              <a:rPr lang="en-US" altLang="en-US" sz="2400" b="1" dirty="0" smtClean="0">
                <a:solidFill>
                  <a:srgbClr val="FF0066"/>
                </a:solidFill>
                <a:latin typeface="Arial" panose="020B0604020202020204" pitchFamily="34" charset="0"/>
                <a:cs typeface="Times New Roman (Hebrew)"/>
              </a:rPr>
              <a:t>Tyr </a:t>
            </a:r>
            <a:r>
              <a:rPr lang="en-US" altLang="en-US" sz="2400" b="1" dirty="0" smtClean="0">
                <a:solidFill>
                  <a:srgbClr val="339933"/>
                </a:solidFill>
                <a:latin typeface="Arial" panose="020B0604020202020204" pitchFamily="34" charset="0"/>
                <a:cs typeface="Times New Roman (Hebrew)"/>
              </a:rPr>
              <a:t>(in prokaryotes – also </a:t>
            </a:r>
            <a:r>
              <a:rPr lang="en-US" altLang="en-US" sz="2400" b="1" dirty="0" smtClean="0">
                <a:solidFill>
                  <a:srgbClr val="FF0066"/>
                </a:solidFill>
                <a:latin typeface="Arial" panose="020B0604020202020204" pitchFamily="34" charset="0"/>
                <a:cs typeface="Times New Roman (Hebrew)"/>
              </a:rPr>
              <a:t>His</a:t>
            </a:r>
            <a:r>
              <a:rPr lang="en-US" altLang="en-US" sz="2400" b="1" dirty="0" smtClean="0">
                <a:solidFill>
                  <a:srgbClr val="339933"/>
                </a:solidFill>
                <a:latin typeface="Arial" panose="020B0604020202020204" pitchFamily="34" charset="0"/>
                <a:cs typeface="Times New Roman (Hebrew)"/>
              </a:rPr>
              <a:t>), but also on </a:t>
            </a:r>
            <a:r>
              <a:rPr lang="en-US" altLang="en-US" sz="2400" b="1" dirty="0" err="1" smtClean="0">
                <a:solidFill>
                  <a:srgbClr val="339933"/>
                </a:solidFill>
                <a:latin typeface="Arial" panose="020B0604020202020204" pitchFamily="34" charset="0"/>
                <a:cs typeface="Times New Roman (Hebrew)"/>
              </a:rPr>
              <a:t>Arg</a:t>
            </a:r>
            <a:r>
              <a:rPr lang="en-US" altLang="en-US" sz="2400" b="1" dirty="0" smtClean="0">
                <a:solidFill>
                  <a:srgbClr val="339933"/>
                </a:solidFill>
                <a:latin typeface="Arial" panose="020B0604020202020204" pitchFamily="34" charset="0"/>
                <a:cs typeface="Times New Roman (Hebrew)"/>
              </a:rPr>
              <a:t>, Lys, Asp/</a:t>
            </a:r>
            <a:r>
              <a:rPr lang="en-US" altLang="en-US" sz="2400" b="1" dirty="0" err="1" smtClean="0">
                <a:solidFill>
                  <a:srgbClr val="339933"/>
                </a:solidFill>
                <a:latin typeface="Arial" panose="020B0604020202020204" pitchFamily="34" charset="0"/>
                <a:cs typeface="Times New Roman (Hebrew)"/>
              </a:rPr>
              <a:t>Glu</a:t>
            </a:r>
            <a:r>
              <a:rPr lang="en-US" altLang="en-US" sz="2400" b="1" dirty="0" smtClean="0">
                <a:solidFill>
                  <a:srgbClr val="339933"/>
                </a:solidFill>
                <a:latin typeface="Arial" panose="020B0604020202020204" pitchFamily="34" charset="0"/>
                <a:cs typeface="Times New Roman (Hebrew)"/>
              </a:rPr>
              <a:t>, and </a:t>
            </a:r>
            <a:r>
              <a:rPr lang="en-US" altLang="en-US" sz="2400" b="1" dirty="0" err="1" smtClean="0">
                <a:solidFill>
                  <a:srgbClr val="339933"/>
                </a:solidFill>
                <a:latin typeface="Arial" panose="020B0604020202020204" pitchFamily="34" charset="0"/>
                <a:cs typeface="Times New Roman (Hebrew)"/>
              </a:rPr>
              <a:t>Cys</a:t>
            </a:r>
            <a:endParaRPr lang="en-US" altLang="en-US" sz="2400" b="1" dirty="0">
              <a:solidFill>
                <a:srgbClr val="339933"/>
              </a:solidFill>
              <a:latin typeface="Arial" panose="020B0604020202020204" pitchFamily="34" charset="0"/>
              <a:cs typeface="Times New Roman (Hebrew)"/>
            </a:endParaRPr>
          </a:p>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Role: </a:t>
            </a:r>
            <a:r>
              <a:rPr lang="en-US" altLang="en-US" sz="2400" b="1" dirty="0">
                <a:solidFill>
                  <a:srgbClr val="FF0066"/>
                </a:solidFill>
                <a:latin typeface="Arial" panose="020B0604020202020204" pitchFamily="34" charset="0"/>
                <a:cs typeface="Times New Roman (Hebrew)"/>
              </a:rPr>
              <a:t>regulating protein activity</a:t>
            </a:r>
            <a:r>
              <a:rPr lang="en-US" altLang="en-US" sz="2400" b="1" dirty="0">
                <a:solidFill>
                  <a:srgbClr val="339933"/>
                </a:solidFill>
                <a:latin typeface="Arial" panose="020B0604020202020204" pitchFamily="34" charset="0"/>
                <a:cs typeface="Times New Roman (Hebrew)"/>
              </a:rPr>
              <a:t> </a:t>
            </a:r>
            <a:endParaRPr lang="en-US" altLang="en-US" sz="2000" b="1" dirty="0">
              <a:solidFill>
                <a:srgbClr val="339933"/>
              </a:solidFill>
              <a:latin typeface="Arial" panose="020B0604020202020204" pitchFamily="34" charset="0"/>
              <a:cs typeface="Times New Roman (Hebrew)"/>
            </a:endParaRPr>
          </a:p>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Mechanisms: </a:t>
            </a:r>
            <a:r>
              <a:rPr lang="en-US" altLang="en-US" sz="2400" b="1" dirty="0">
                <a:solidFill>
                  <a:srgbClr val="FF0066"/>
                </a:solidFill>
                <a:latin typeface="Arial" panose="020B0604020202020204" pitchFamily="34" charset="0"/>
                <a:cs typeface="Times New Roman (Hebrew)"/>
              </a:rPr>
              <a:t>conformational</a:t>
            </a:r>
            <a:r>
              <a:rPr lang="en-US" altLang="en-US" sz="2400" b="1" dirty="0">
                <a:solidFill>
                  <a:srgbClr val="339933"/>
                </a:solidFill>
                <a:latin typeface="Arial" panose="020B0604020202020204" pitchFamily="34" charset="0"/>
                <a:cs typeface="Times New Roman (Hebrew)"/>
              </a:rPr>
              <a:t> change, ligand </a:t>
            </a:r>
            <a:r>
              <a:rPr lang="en-US" altLang="en-US" sz="2400" b="1" dirty="0">
                <a:solidFill>
                  <a:srgbClr val="FF0066"/>
                </a:solidFill>
                <a:latin typeface="Arial" panose="020B0604020202020204" pitchFamily="34" charset="0"/>
                <a:cs typeface="Times New Roman (Hebrew)"/>
              </a:rPr>
              <a:t>binding</a:t>
            </a:r>
            <a:r>
              <a:rPr lang="en-US" altLang="en-US" sz="2400" b="1" dirty="0">
                <a:solidFill>
                  <a:srgbClr val="339933"/>
                </a:solidFill>
                <a:latin typeface="Arial" panose="020B0604020202020204" pitchFamily="34" charset="0"/>
                <a:cs typeface="Times New Roman (Hebrew)"/>
              </a:rPr>
              <a:t>, </a:t>
            </a:r>
            <a:r>
              <a:rPr lang="en-US" altLang="en-US" sz="2400" b="1" dirty="0">
                <a:solidFill>
                  <a:srgbClr val="FF0066"/>
                </a:solidFill>
                <a:latin typeface="Arial" panose="020B0604020202020204" pitchFamily="34" charset="0"/>
                <a:cs typeface="Times New Roman (Hebrew)"/>
              </a:rPr>
              <a:t>catalytic</a:t>
            </a:r>
            <a:r>
              <a:rPr lang="en-US" altLang="en-US" sz="2400" b="1" dirty="0">
                <a:solidFill>
                  <a:srgbClr val="339933"/>
                </a:solidFill>
                <a:latin typeface="Arial" panose="020B0604020202020204" pitchFamily="34" charset="0"/>
                <a:cs typeface="Times New Roman (Hebrew)"/>
              </a:rPr>
              <a:t> residues</a:t>
            </a:r>
            <a:endParaRPr lang="en-US" altLang="en-US" sz="2000" b="1" dirty="0">
              <a:solidFill>
                <a:srgbClr val="339933"/>
              </a:solidFill>
              <a:latin typeface="Arial" panose="020B0604020202020204" pitchFamily="34" charset="0"/>
              <a:cs typeface="Times New Roman (Hebrew)"/>
            </a:endParaRPr>
          </a:p>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Reversible: </a:t>
            </a:r>
            <a:r>
              <a:rPr lang="en-US" altLang="en-US" sz="2400" b="1" dirty="0">
                <a:solidFill>
                  <a:srgbClr val="FF0066"/>
                </a:solidFill>
                <a:latin typeface="Arial" panose="020B0604020202020204" pitchFamily="34" charset="0"/>
                <a:cs typeface="Times New Roman (Hebrew)"/>
              </a:rPr>
              <a:t>kinases </a:t>
            </a:r>
            <a:r>
              <a:rPr lang="en-US" altLang="en-US" sz="2400" b="1" i="1" dirty="0">
                <a:solidFill>
                  <a:srgbClr val="339933"/>
                </a:solidFill>
                <a:latin typeface="Arial" panose="020B0604020202020204" pitchFamily="34" charset="0"/>
                <a:cs typeface="Times New Roman (Hebrew)"/>
              </a:rPr>
              <a:t>vs.</a:t>
            </a:r>
            <a:r>
              <a:rPr lang="en-US" altLang="en-US" sz="2400" b="1" dirty="0">
                <a:solidFill>
                  <a:srgbClr val="FF0066"/>
                </a:solidFill>
                <a:latin typeface="Arial" panose="020B0604020202020204" pitchFamily="34" charset="0"/>
                <a:cs typeface="Times New Roman (Hebrew)"/>
              </a:rPr>
              <a:t> phosphatases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ext Box 3"/>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Phosphorylation</a:t>
            </a:r>
          </a:p>
        </p:txBody>
      </p:sp>
      <p:sp>
        <p:nvSpPr>
          <p:cNvPr id="242691" name="Text Box 4"/>
          <p:cNvSpPr txBox="1">
            <a:spLocks noChangeArrowheads="1"/>
          </p:cNvSpPr>
          <p:nvPr/>
        </p:nvSpPr>
        <p:spPr bwMode="auto">
          <a:xfrm>
            <a:off x="193675" y="947738"/>
            <a:ext cx="8613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400" b="1" dirty="0" smtClean="0">
                <a:solidFill>
                  <a:srgbClr val="339933"/>
                </a:solidFill>
                <a:latin typeface="Arial" panose="020B0604020202020204" pitchFamily="34" charset="0"/>
                <a:cs typeface="Times New Roman (Hebrew)"/>
              </a:rPr>
              <a:t>Phosphorylation-induced conformational change</a:t>
            </a:r>
            <a:endParaRPr lang="en-US" altLang="en-US" sz="2400" b="1" dirty="0">
              <a:solidFill>
                <a:srgbClr val="FF0066"/>
              </a:solidFill>
              <a:latin typeface="Arial" panose="020B0604020202020204" pitchFamily="34" charset="0"/>
              <a:cs typeface="Times New Roman (Hebrew)"/>
            </a:endParaRPr>
          </a:p>
        </p:txBody>
      </p:sp>
      <p:grpSp>
        <p:nvGrpSpPr>
          <p:cNvPr id="12" name="Group 11"/>
          <p:cNvGrpSpPr/>
          <p:nvPr/>
        </p:nvGrpSpPr>
        <p:grpSpPr>
          <a:xfrm>
            <a:off x="933035" y="1301299"/>
            <a:ext cx="7350954" cy="5198175"/>
            <a:chOff x="1009277" y="1496539"/>
            <a:chExt cx="7350954" cy="5198175"/>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286" b="25000"/>
            <a:stretch/>
          </p:blipFill>
          <p:spPr>
            <a:xfrm>
              <a:off x="1009277" y="1496539"/>
              <a:ext cx="7350954" cy="5198175"/>
            </a:xfrm>
            <a:prstGeom prst="rect">
              <a:avLst/>
            </a:prstGeom>
          </p:spPr>
        </p:pic>
        <p:cxnSp>
          <p:nvCxnSpPr>
            <p:cNvPr id="4" name="Straight Arrow Connector 3"/>
            <p:cNvCxnSpPr/>
            <p:nvPr/>
          </p:nvCxnSpPr>
          <p:spPr>
            <a:xfrm flipH="1">
              <a:off x="3445327" y="3673932"/>
              <a:ext cx="1061357" cy="4898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96011" y="5998032"/>
              <a:ext cx="679994" cy="461665"/>
            </a:xfrm>
            <a:prstGeom prst="rect">
              <a:avLst/>
            </a:prstGeom>
            <a:noFill/>
          </p:spPr>
          <p:txBody>
            <a:bodyPr wrap="none" rtlCol="0">
              <a:spAutoFit/>
            </a:bodyPr>
            <a:lstStyle/>
            <a:p>
              <a:r>
                <a:rPr lang="en-US" dirty="0" smtClean="0"/>
                <a:t>T82</a:t>
              </a:r>
              <a:endParaRPr lang="en-US" dirty="0"/>
            </a:p>
          </p:txBody>
        </p:sp>
        <p:cxnSp>
          <p:nvCxnSpPr>
            <p:cNvPr id="11" name="Straight Arrow Connector 10"/>
            <p:cNvCxnSpPr/>
            <p:nvPr/>
          </p:nvCxnSpPr>
          <p:spPr>
            <a:xfrm flipV="1">
              <a:off x="2873829" y="2014813"/>
              <a:ext cx="1134834" cy="436898"/>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536377" y="4833257"/>
              <a:ext cx="239480" cy="1167195"/>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162911" y="4339911"/>
              <a:ext cx="715260" cy="461665"/>
            </a:xfrm>
            <a:prstGeom prst="rect">
              <a:avLst/>
            </a:prstGeom>
            <a:noFill/>
          </p:spPr>
          <p:txBody>
            <a:bodyPr wrap="none" rtlCol="0">
              <a:spAutoFit/>
            </a:bodyPr>
            <a:lstStyle/>
            <a:p>
              <a:r>
                <a:rPr lang="en-US" dirty="0" smtClean="0"/>
                <a:t>D54</a:t>
              </a:r>
              <a:endParaRPr lang="en-US" dirty="0"/>
            </a:p>
          </p:txBody>
        </p:sp>
        <p:sp>
          <p:nvSpPr>
            <p:cNvPr id="17" name="TextBox 16"/>
            <p:cNvSpPr txBox="1"/>
            <p:nvPr/>
          </p:nvSpPr>
          <p:spPr>
            <a:xfrm>
              <a:off x="4999625" y="1985108"/>
              <a:ext cx="703847" cy="461665"/>
            </a:xfrm>
            <a:prstGeom prst="rect">
              <a:avLst/>
            </a:prstGeom>
            <a:noFill/>
          </p:spPr>
          <p:txBody>
            <a:bodyPr wrap="none" rtlCol="0">
              <a:spAutoFit/>
            </a:bodyPr>
            <a:lstStyle/>
            <a:p>
              <a:r>
                <a:rPr lang="en-US" dirty="0" smtClean="0"/>
                <a:t>D11</a:t>
              </a:r>
              <a:endParaRPr lang="en-US" dirty="0"/>
            </a:p>
          </p:txBody>
        </p:sp>
        <p:sp>
          <p:nvSpPr>
            <p:cNvPr id="18" name="TextBox 17"/>
            <p:cNvSpPr txBox="1"/>
            <p:nvPr/>
          </p:nvSpPr>
          <p:spPr>
            <a:xfrm>
              <a:off x="5974258" y="2215940"/>
              <a:ext cx="715260" cy="461665"/>
            </a:xfrm>
            <a:prstGeom prst="rect">
              <a:avLst/>
            </a:prstGeom>
            <a:noFill/>
          </p:spPr>
          <p:txBody>
            <a:bodyPr wrap="none" rtlCol="0">
              <a:spAutoFit/>
            </a:bodyPr>
            <a:lstStyle/>
            <a:p>
              <a:r>
                <a:rPr lang="en-US" dirty="0" smtClean="0"/>
                <a:t>D12</a:t>
              </a:r>
              <a:endParaRPr lang="en-US" dirty="0"/>
            </a:p>
          </p:txBody>
        </p:sp>
        <p:sp>
          <p:nvSpPr>
            <p:cNvPr id="19" name="TextBox 18"/>
            <p:cNvSpPr txBox="1"/>
            <p:nvPr/>
          </p:nvSpPr>
          <p:spPr>
            <a:xfrm>
              <a:off x="4447133" y="3022721"/>
              <a:ext cx="697627" cy="461665"/>
            </a:xfrm>
            <a:prstGeom prst="rect">
              <a:avLst/>
            </a:prstGeom>
            <a:noFill/>
          </p:spPr>
          <p:txBody>
            <a:bodyPr wrap="none" rtlCol="0">
              <a:spAutoFit/>
            </a:bodyPr>
            <a:lstStyle/>
            <a:p>
              <a:r>
                <a:rPr lang="en-US" dirty="0" smtClean="0"/>
                <a:t>R56</a:t>
              </a:r>
              <a:endParaRPr lang="en-US" dirty="0"/>
            </a:p>
          </p:txBody>
        </p:sp>
      </p:grpSp>
    </p:spTree>
    <p:extLst>
      <p:ext uri="{BB962C8B-B14F-4D97-AF65-F5344CB8AC3E}">
        <p14:creationId xmlns:p14="http://schemas.microsoft.com/office/powerpoint/2010/main" val="36021497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3494"/>
            <a:ext cx="9144000" cy="5143500"/>
          </a:xfrm>
          <a:prstGeom prst="rect">
            <a:avLst/>
          </a:prstGeom>
        </p:spPr>
      </p:pic>
      <p:sp>
        <p:nvSpPr>
          <p:cNvPr id="242690" name="Text Box 3"/>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Phosphorylation</a:t>
            </a:r>
          </a:p>
        </p:txBody>
      </p:sp>
      <p:sp>
        <p:nvSpPr>
          <p:cNvPr id="20" name="TextBox 19"/>
          <p:cNvSpPr txBox="1"/>
          <p:nvPr/>
        </p:nvSpPr>
        <p:spPr>
          <a:xfrm>
            <a:off x="285750" y="951884"/>
            <a:ext cx="2841970" cy="523220"/>
          </a:xfrm>
          <a:prstGeom prst="rect">
            <a:avLst/>
          </a:prstGeom>
          <a:noFill/>
        </p:spPr>
        <p:txBody>
          <a:bodyPr wrap="square" rtlCol="0">
            <a:spAutoFit/>
          </a:bodyPr>
          <a:lstStyle/>
          <a:p>
            <a:r>
              <a:rPr lang="en-US" sz="2800" dirty="0" smtClean="0"/>
              <a:t>Animation:</a:t>
            </a:r>
            <a:endParaRPr lang="en-US" sz="2800" dirty="0"/>
          </a:p>
        </p:txBody>
      </p:sp>
    </p:spTree>
    <p:extLst>
      <p:ext uri="{BB962C8B-B14F-4D97-AF65-F5344CB8AC3E}">
        <p14:creationId xmlns:p14="http://schemas.microsoft.com/office/powerpoint/2010/main" val="2268230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3"/>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Phosphorylation</a:t>
            </a:r>
          </a:p>
        </p:txBody>
      </p:sp>
      <p:pic>
        <p:nvPicPr>
          <p:cNvPr id="3174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1181100"/>
            <a:ext cx="7035800" cy="5118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Glycosylation</a:t>
            </a:r>
          </a:p>
        </p:txBody>
      </p:sp>
      <p:sp>
        <p:nvSpPr>
          <p:cNvPr id="246787" name="Text Box 3"/>
          <p:cNvSpPr txBox="1">
            <a:spLocks noChangeArrowheads="1"/>
          </p:cNvSpPr>
          <p:nvPr/>
        </p:nvSpPr>
        <p:spPr bwMode="auto">
          <a:xfrm>
            <a:off x="193675" y="947738"/>
            <a:ext cx="8950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Creates </a:t>
            </a:r>
            <a:r>
              <a:rPr lang="en-US" altLang="en-US" sz="2400" b="1" dirty="0">
                <a:solidFill>
                  <a:srgbClr val="FF0066"/>
                </a:solidFill>
                <a:latin typeface="Arial" panose="020B0604020202020204" pitchFamily="34" charset="0"/>
                <a:cs typeface="Times New Roman (Hebrew)"/>
              </a:rPr>
              <a:t>glycoproteins</a:t>
            </a:r>
            <a:r>
              <a:rPr lang="en-US" altLang="en-US" sz="2400" b="1" dirty="0">
                <a:solidFill>
                  <a:srgbClr val="339933"/>
                </a:solidFill>
                <a:latin typeface="Arial" panose="020B0604020202020204" pitchFamily="34" charset="0"/>
                <a:cs typeface="Times New Roman (Hebrew)"/>
              </a:rPr>
              <a:t> and </a:t>
            </a:r>
            <a:r>
              <a:rPr lang="en-US" altLang="en-US" sz="2400" b="1" dirty="0" smtClean="0">
                <a:solidFill>
                  <a:srgbClr val="FF0066"/>
                </a:solidFill>
                <a:latin typeface="Arial" panose="020B0604020202020204" pitchFamily="34" charset="0"/>
                <a:cs typeface="Times New Roman (Hebrew)"/>
              </a:rPr>
              <a:t>proteoglycans</a:t>
            </a:r>
            <a:endParaRPr lang="en-US" altLang="en-US" sz="2400" b="1" dirty="0">
              <a:solidFill>
                <a:srgbClr val="FF0066"/>
              </a:solidFill>
              <a:latin typeface="Arial" panose="020B0604020202020204" pitchFamily="34" charset="0"/>
              <a:cs typeface="Times New Roman (Hebrew)"/>
            </a:endParaRPr>
          </a:p>
        </p:txBody>
      </p:sp>
      <p:sp>
        <p:nvSpPr>
          <p:cNvPr id="3" name="TextBox 2"/>
          <p:cNvSpPr txBox="1"/>
          <p:nvPr/>
        </p:nvSpPr>
        <p:spPr>
          <a:xfrm>
            <a:off x="3217449" y="5790519"/>
            <a:ext cx="3155031" cy="830997"/>
          </a:xfrm>
          <a:prstGeom prst="rect">
            <a:avLst/>
          </a:prstGeom>
          <a:noFill/>
        </p:spPr>
        <p:txBody>
          <a:bodyPr wrap="none" rtlCol="0">
            <a:spAutoFit/>
          </a:bodyPr>
          <a:lstStyle/>
          <a:p>
            <a:pPr algn="ctr"/>
            <a:r>
              <a:rPr lang="en-US" dirty="0" smtClean="0"/>
              <a:t>Hemagglutinin esterase </a:t>
            </a:r>
          </a:p>
          <a:p>
            <a:pPr algn="ctr"/>
            <a:r>
              <a:rPr lang="en-US" dirty="0"/>
              <a:t>(</a:t>
            </a:r>
            <a:r>
              <a:rPr lang="en-US" dirty="0" smtClean="0"/>
              <a:t>Glycoprotein)</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481" t="2159" r="8129" b="6028"/>
          <a:stretch/>
        </p:blipFill>
        <p:spPr>
          <a:xfrm>
            <a:off x="2650851" y="1770312"/>
            <a:ext cx="4035972" cy="4020207"/>
          </a:xfrm>
          <a:prstGeom prst="rect">
            <a:avLst/>
          </a:prstGeom>
        </p:spPr>
      </p:pic>
    </p:spTree>
    <p:extLst>
      <p:ext uri="{BB962C8B-B14F-4D97-AF65-F5344CB8AC3E}">
        <p14:creationId xmlns:p14="http://schemas.microsoft.com/office/powerpoint/2010/main" val="41631908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Glycosylation</a:t>
            </a:r>
          </a:p>
        </p:txBody>
      </p:sp>
      <p:sp>
        <p:nvSpPr>
          <p:cNvPr id="246787" name="Text Box 3"/>
          <p:cNvSpPr txBox="1">
            <a:spLocks noChangeArrowheads="1"/>
          </p:cNvSpPr>
          <p:nvPr/>
        </p:nvSpPr>
        <p:spPr bwMode="auto">
          <a:xfrm>
            <a:off x="193675" y="947738"/>
            <a:ext cx="89503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400" b="1" i="1" dirty="0" smtClean="0">
                <a:solidFill>
                  <a:srgbClr val="0066FF"/>
                </a:solidFill>
                <a:latin typeface="Arial" panose="020B0604020202020204" pitchFamily="34" charset="0"/>
                <a:cs typeface="Times New Roman (Hebrew)"/>
              </a:rPr>
              <a:t>N</a:t>
            </a:r>
            <a:r>
              <a:rPr lang="en-US" altLang="en-US" sz="2400" b="1" dirty="0" smtClean="0">
                <a:solidFill>
                  <a:srgbClr val="0066FF"/>
                </a:solidFill>
                <a:latin typeface="Arial" panose="020B0604020202020204" pitchFamily="34" charset="0"/>
                <a:cs typeface="Times New Roman (Hebrew)"/>
              </a:rPr>
              <a:t>-linked</a:t>
            </a:r>
            <a:r>
              <a:rPr lang="en-US" altLang="en-US" sz="2400" b="1" dirty="0">
                <a:solidFill>
                  <a:srgbClr val="339933"/>
                </a:solidFill>
                <a:latin typeface="Arial" panose="020B0604020202020204" pitchFamily="34" charset="0"/>
                <a:cs typeface="Times New Roman (Hebrew)"/>
              </a:rPr>
              <a:t>: on </a:t>
            </a:r>
            <a:r>
              <a:rPr lang="en-US" altLang="en-US" sz="2400" b="1" dirty="0" err="1">
                <a:solidFill>
                  <a:srgbClr val="339933"/>
                </a:solidFill>
                <a:latin typeface="Arial" panose="020B0604020202020204" pitchFamily="34" charset="0"/>
                <a:cs typeface="Times New Roman (Hebrew)"/>
              </a:rPr>
              <a:t>Asn</a:t>
            </a:r>
            <a:r>
              <a:rPr lang="en-US" altLang="en-US" sz="2400" b="1" dirty="0">
                <a:solidFill>
                  <a:srgbClr val="339933"/>
                </a:solidFill>
                <a:latin typeface="Arial" panose="020B0604020202020204" pitchFamily="34" charset="0"/>
                <a:cs typeface="Times New Roman (Hebrew)"/>
              </a:rPr>
              <a:t>, context-dependent, in ER</a:t>
            </a:r>
          </a:p>
          <a:p>
            <a:pPr algn="l" rtl="0" eaLnBrk="1" hangingPunct="1">
              <a:spcBef>
                <a:spcPct val="50000"/>
              </a:spcBef>
            </a:pPr>
            <a:r>
              <a:rPr lang="en-US" altLang="en-US" sz="2400" b="1" i="1" dirty="0">
                <a:solidFill>
                  <a:srgbClr val="0066FF"/>
                </a:solidFill>
                <a:latin typeface="Arial" panose="020B0604020202020204" pitchFamily="34" charset="0"/>
                <a:cs typeface="Times New Roman (Hebrew)"/>
              </a:rPr>
              <a:t>O</a:t>
            </a:r>
            <a:r>
              <a:rPr lang="en-US" altLang="en-US" sz="2400" b="1" dirty="0">
                <a:solidFill>
                  <a:srgbClr val="0066FF"/>
                </a:solidFill>
                <a:latin typeface="Arial" panose="020B0604020202020204" pitchFamily="34" charset="0"/>
                <a:cs typeface="Times New Roman (Hebrew)"/>
              </a:rPr>
              <a:t>-linked</a:t>
            </a:r>
            <a:r>
              <a:rPr lang="en-US" altLang="en-US" sz="2400" b="1" dirty="0">
                <a:solidFill>
                  <a:srgbClr val="339933"/>
                </a:solidFill>
                <a:latin typeface="Arial" panose="020B0604020202020204" pitchFamily="34" charset="0"/>
                <a:cs typeface="Times New Roman (Hebrew)"/>
              </a:rPr>
              <a:t>: on </a:t>
            </a:r>
            <a:r>
              <a:rPr lang="en-US" altLang="en-US" sz="2400" b="1" dirty="0" err="1">
                <a:solidFill>
                  <a:srgbClr val="339933"/>
                </a:solidFill>
                <a:latin typeface="Arial" panose="020B0604020202020204" pitchFamily="34" charset="0"/>
                <a:cs typeface="Times New Roman (Hebrew)"/>
              </a:rPr>
              <a:t>Ser</a:t>
            </a:r>
            <a:r>
              <a:rPr lang="en-US" altLang="en-US" sz="2400" b="1" dirty="0">
                <a:solidFill>
                  <a:srgbClr val="339933"/>
                </a:solidFill>
                <a:latin typeface="Arial" panose="020B0604020202020204" pitchFamily="34" charset="0"/>
                <a:cs typeface="Times New Roman (Hebrew)"/>
              </a:rPr>
              <a:t> or </a:t>
            </a:r>
            <a:r>
              <a:rPr lang="en-US" altLang="en-US" sz="2400" b="1" dirty="0" err="1">
                <a:solidFill>
                  <a:srgbClr val="339933"/>
                </a:solidFill>
                <a:latin typeface="Arial" panose="020B0604020202020204" pitchFamily="34" charset="0"/>
                <a:cs typeface="Times New Roman (Hebrew)"/>
              </a:rPr>
              <a:t>Thr</a:t>
            </a:r>
            <a:r>
              <a:rPr lang="en-US" altLang="en-US" sz="2400" b="1" dirty="0">
                <a:solidFill>
                  <a:srgbClr val="339933"/>
                </a:solidFill>
                <a:latin typeface="Arial" panose="020B0604020202020204" pitchFamily="34" charset="0"/>
                <a:cs typeface="Times New Roman (Hebrew)"/>
              </a:rPr>
              <a:t>, context-independent, in Golgi</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a:rPr>
              <a:t>Roles: </a:t>
            </a:r>
            <a:r>
              <a:rPr lang="en-US" altLang="en-US" sz="2400" b="1" dirty="0">
                <a:solidFill>
                  <a:srgbClr val="FF0066"/>
                </a:solidFill>
                <a:latin typeface="Arial" panose="020B0604020202020204" pitchFamily="34" charset="0"/>
                <a:cs typeface="Times New Roman (Hebrew)"/>
              </a:rPr>
              <a:t>solubility, stabilization, protection, molecular recognition</a:t>
            </a:r>
          </a:p>
        </p:txBody>
      </p:sp>
      <p:pic>
        <p:nvPicPr>
          <p:cNvPr id="246788" name="Picture 6"/>
          <p:cNvPicPr>
            <a:picLocks noChangeAspect="1"/>
          </p:cNvPicPr>
          <p:nvPr/>
        </p:nvPicPr>
        <p:blipFill>
          <a:blip r:embed="rId3">
            <a:extLst>
              <a:ext uri="{28A0092B-C50C-407E-A947-70E740481C1C}">
                <a14:useLocalDpi xmlns:a14="http://schemas.microsoft.com/office/drawing/2010/main" val="0"/>
              </a:ext>
            </a:extLst>
          </a:blip>
          <a:srcRect l="34163" t="22139" r="37726" b="24867"/>
          <a:stretch>
            <a:fillRect/>
          </a:stretch>
        </p:blipFill>
        <p:spPr bwMode="auto">
          <a:xfrm>
            <a:off x="3398838" y="3371850"/>
            <a:ext cx="313213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9940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Acylation</a:t>
            </a:r>
          </a:p>
        </p:txBody>
      </p:sp>
      <p:pic>
        <p:nvPicPr>
          <p:cNvPr id="3215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0761" y="3469399"/>
            <a:ext cx="68548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193675" y="947738"/>
            <a:ext cx="89503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Includes </a:t>
            </a:r>
            <a:r>
              <a:rPr lang="en-US" altLang="en-US" sz="2400" b="1" dirty="0">
                <a:solidFill>
                  <a:srgbClr val="FF0066"/>
                </a:solidFill>
                <a:latin typeface="Arial" panose="020B0604020202020204" pitchFamily="34" charset="0"/>
                <a:cs typeface="Times New Roman (Hebrew)" panose="02020603050405020304" pitchFamily="18" charset="0"/>
              </a:rPr>
              <a:t>acetylation</a:t>
            </a:r>
            <a:r>
              <a:rPr lang="en-US" altLang="en-US" sz="2400" b="1" dirty="0">
                <a:solidFill>
                  <a:srgbClr val="339933"/>
                </a:solidFill>
                <a:latin typeface="Arial" panose="020B0604020202020204" pitchFamily="34" charset="0"/>
                <a:cs typeface="Times New Roman (Hebrew)" panose="02020603050405020304" pitchFamily="18" charset="0"/>
              </a:rPr>
              <a:t>, </a:t>
            </a:r>
            <a:r>
              <a:rPr lang="en-US" altLang="en-US" sz="2400" b="1" dirty="0" err="1">
                <a:solidFill>
                  <a:srgbClr val="FF0066"/>
                </a:solidFill>
                <a:latin typeface="Arial" panose="020B0604020202020204" pitchFamily="34" charset="0"/>
                <a:cs typeface="Times New Roman (Hebrew)" panose="02020603050405020304" pitchFamily="18" charset="0"/>
              </a:rPr>
              <a:t>myristoylation</a:t>
            </a:r>
            <a:r>
              <a:rPr lang="en-US" altLang="en-US" sz="2400" b="1" dirty="0">
                <a:solidFill>
                  <a:srgbClr val="339933"/>
                </a:solidFill>
                <a:latin typeface="Arial" panose="020B0604020202020204" pitchFamily="34" charset="0"/>
                <a:cs typeface="Times New Roman (Hebrew)" panose="02020603050405020304" pitchFamily="18" charset="0"/>
              </a:rPr>
              <a:t>, </a:t>
            </a:r>
            <a:r>
              <a:rPr lang="en-US" altLang="en-US" sz="2400" b="1" dirty="0" err="1">
                <a:solidFill>
                  <a:srgbClr val="FF0066"/>
                </a:solidFill>
                <a:latin typeface="Arial" panose="020B0604020202020204" pitchFamily="34" charset="0"/>
                <a:cs typeface="Times New Roman (Hebrew)" panose="02020603050405020304" pitchFamily="18" charset="0"/>
              </a:rPr>
              <a:t>palmitoylation</a:t>
            </a:r>
            <a:r>
              <a:rPr lang="en-US" altLang="en-US" sz="2400" b="1" dirty="0">
                <a:solidFill>
                  <a:srgbClr val="339933"/>
                </a:solidFill>
                <a:latin typeface="Arial" panose="020B0604020202020204" pitchFamily="34" charset="0"/>
                <a:cs typeface="Times New Roman (Hebrew)" panose="02020603050405020304" pitchFamily="18" charset="0"/>
              </a:rPr>
              <a:t> and </a:t>
            </a:r>
            <a:r>
              <a:rPr lang="en-US" altLang="en-US" sz="2400" b="1" dirty="0" err="1">
                <a:solidFill>
                  <a:srgbClr val="339933"/>
                </a:solidFill>
                <a:latin typeface="Arial" panose="020B0604020202020204" pitchFamily="34" charset="0"/>
                <a:cs typeface="Times New Roman (Hebrew)" panose="02020603050405020304" pitchFamily="18" charset="0"/>
              </a:rPr>
              <a:t>ubiquitinylation</a:t>
            </a:r>
            <a:r>
              <a:rPr lang="en-US" altLang="en-US" sz="2400" b="1" dirty="0">
                <a:solidFill>
                  <a:srgbClr val="339933"/>
                </a:solidFill>
                <a:latin typeface="Arial" panose="020B0604020202020204" pitchFamily="34" charset="0"/>
                <a:cs typeface="Times New Roman (Hebrew)" panose="02020603050405020304" pitchFamily="18" charset="0"/>
              </a:rPr>
              <a:t> </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Residues: Lys, </a:t>
            </a:r>
            <a:r>
              <a:rPr lang="en-US" altLang="en-US" sz="2400" b="1" dirty="0" err="1">
                <a:solidFill>
                  <a:srgbClr val="339933"/>
                </a:solidFill>
                <a:latin typeface="Arial" panose="020B0604020202020204" pitchFamily="34" charset="0"/>
                <a:cs typeface="Times New Roman (Hebrew)" panose="02020603050405020304" pitchFamily="18" charset="0"/>
              </a:rPr>
              <a:t>Cys</a:t>
            </a:r>
            <a:r>
              <a:rPr lang="en-US" altLang="en-US" sz="2400" b="1" dirty="0">
                <a:solidFill>
                  <a:srgbClr val="339933"/>
                </a:solidFill>
                <a:latin typeface="Arial" panose="020B0604020202020204" pitchFamily="34" charset="0"/>
                <a:cs typeface="Times New Roman (Hebrew)" panose="02020603050405020304" pitchFamily="18" charset="0"/>
              </a:rPr>
              <a:t>, </a:t>
            </a:r>
            <a:r>
              <a:rPr lang="en-US" altLang="en-US" sz="2400" b="1" dirty="0" err="1">
                <a:solidFill>
                  <a:srgbClr val="339933"/>
                </a:solidFill>
                <a:latin typeface="Arial" panose="020B0604020202020204" pitchFamily="34" charset="0"/>
                <a:cs typeface="Times New Roman (Hebrew)" panose="02020603050405020304" pitchFamily="18" charset="0"/>
              </a:rPr>
              <a:t>Gly</a:t>
            </a:r>
            <a:r>
              <a:rPr lang="en-US" altLang="en-US" sz="2400" b="1" dirty="0">
                <a:solidFill>
                  <a:srgbClr val="339933"/>
                </a:solidFill>
                <a:latin typeface="Arial" panose="020B0604020202020204" pitchFamily="34" charset="0"/>
                <a:cs typeface="Times New Roman (Hebrew)" panose="02020603050405020304" pitchFamily="18" charset="0"/>
              </a:rPr>
              <a:t>-α-amino </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Direct effect: charge neutralization, mol. recognition</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Role: </a:t>
            </a:r>
            <a:r>
              <a:rPr lang="en-US" altLang="en-US" sz="2400" b="1" dirty="0">
                <a:solidFill>
                  <a:srgbClr val="FF0066"/>
                </a:solidFill>
                <a:latin typeface="Arial" panose="020B0604020202020204" pitchFamily="34" charset="0"/>
                <a:cs typeface="Times New Roman (Hebrew)" panose="02020603050405020304" pitchFamily="18" charset="0"/>
              </a:rPr>
              <a:t>regulation of protein activity and ligand binding, membrane attachment, degradation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Globular Proteins</a:t>
            </a:r>
          </a:p>
        </p:txBody>
      </p:sp>
      <p:sp>
        <p:nvSpPr>
          <p:cNvPr id="8" name="Text Box 5"/>
          <p:cNvSpPr txBox="1">
            <a:spLocks noChangeArrowheads="1"/>
          </p:cNvSpPr>
          <p:nvPr/>
        </p:nvSpPr>
        <p:spPr bwMode="auto">
          <a:xfrm>
            <a:off x="144463" y="914400"/>
            <a:ext cx="87471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0" indent="0" algn="l" rtl="0" eaLnBrk="1" hangingPunct="1">
              <a:spcBef>
                <a:spcPct val="50000"/>
              </a:spcBef>
              <a:buFontTx/>
              <a:buNone/>
              <a:defRPr/>
            </a:pPr>
            <a:r>
              <a:rPr lang="en-US" altLang="en-US" sz="2600" b="1" dirty="0" smtClean="0">
                <a:solidFill>
                  <a:srgbClr val="339933"/>
                </a:solidFill>
                <a:latin typeface="Arial" panose="020B0604020202020204" pitchFamily="34" charset="0"/>
                <a:ea typeface="Times New Roman (Hebrew)" charset="0"/>
                <a:cs typeface="Arial" panose="020B0604020202020204" pitchFamily="34" charset="0"/>
              </a:rPr>
              <a:t>Characteristics of the globular structure:</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Stabilized by non-covalent interactions </a:t>
            </a:r>
            <a:r>
              <a:rPr lang="en-US" altLang="en-US" sz="2600" dirty="0">
                <a:solidFill>
                  <a:srgbClr val="000000"/>
                </a:solidFill>
                <a:latin typeface="Times New Roman"/>
                <a:ea typeface="Times New Roman (Hebrew)" charset="0"/>
                <a:cs typeface="Arial" panose="020B0604020202020204" pitchFamily="34" charset="0"/>
                <a:sym typeface="Symbol" panose="05050102010706020507" pitchFamily="18" charset="2"/>
              </a:rPr>
              <a:t></a:t>
            </a:r>
            <a:r>
              <a:rPr lang="en-US" altLang="en-US" sz="2600" dirty="0" smtClean="0">
                <a:solidFill>
                  <a:srgbClr val="000000"/>
                </a:solidFill>
                <a:latin typeface="Times New Roman"/>
                <a:ea typeface="Times New Roman (Hebrew)" charset="0"/>
                <a:cs typeface="Arial" panose="020B0604020202020204" pitchFamily="34" charset="0"/>
              </a:rPr>
              <a:t> </a:t>
            </a:r>
            <a:r>
              <a:rPr lang="en-US" altLang="en-US" sz="2600" b="1" dirty="0" smtClean="0">
                <a:solidFill>
                  <a:srgbClr val="FF0066"/>
                </a:solidFill>
                <a:latin typeface="Times New Roman"/>
                <a:ea typeface="Times New Roman (Hebrew)" charset="0"/>
                <a:cs typeface="Arial" panose="020B0604020202020204" pitchFamily="34" charset="0"/>
              </a:rPr>
              <a:t>flexible</a:t>
            </a:r>
          </a:p>
          <a:p>
            <a:pPr algn="l" rtl="0" eaLnBrk="1" hangingPunct="1">
              <a:spcBef>
                <a:spcPct val="50000"/>
              </a:spcBef>
              <a:defRPr/>
            </a:pPr>
            <a:r>
              <a:rPr lang="en-US" altLang="en-US" sz="2600" dirty="0" smtClean="0">
                <a:solidFill>
                  <a:srgbClr val="000000"/>
                </a:solidFill>
                <a:latin typeface="Times New Roman"/>
                <a:ea typeface="Times New Roman (Hebrew)" charset="0"/>
                <a:cs typeface="Arial" panose="020B0604020202020204" pitchFamily="34" charset="0"/>
              </a:rPr>
              <a:t>In some cases – also S-S bonds</a:t>
            </a:r>
          </a:p>
        </p:txBody>
      </p:sp>
      <p:pic>
        <p:nvPicPr>
          <p:cNvPr id="193540" name="Picture 3" descr="C:\Documents and Settings\Amit\My Documents\Amit\Book\1_Revised_draft\CH5\Figures\PyMol-PovRay files\5-5.png"/>
          <p:cNvPicPr>
            <a:picLocks noChangeAspect="1" noChangeArrowheads="1"/>
          </p:cNvPicPr>
          <p:nvPr/>
        </p:nvPicPr>
        <p:blipFill>
          <a:blip r:embed="rId3">
            <a:extLst>
              <a:ext uri="{28A0092B-C50C-407E-A947-70E740481C1C}">
                <a14:useLocalDpi xmlns:a14="http://schemas.microsoft.com/office/drawing/2010/main" val="0"/>
              </a:ext>
            </a:extLst>
          </a:blip>
          <a:srcRect l="15268" t="10178" r="8397" b="9775"/>
          <a:stretch>
            <a:fillRect/>
          </a:stretch>
        </p:blipFill>
        <p:spPr bwMode="auto">
          <a:xfrm>
            <a:off x="4894193" y="2226988"/>
            <a:ext cx="4249807" cy="44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Times New Roman (Hebrew)" panose="02020603050405020304" pitchFamily="18" charset="0"/>
              </a:rPr>
              <a:t>Alkylation</a:t>
            </a:r>
          </a:p>
        </p:txBody>
      </p:sp>
      <p:sp>
        <p:nvSpPr>
          <p:cNvPr id="323587" name="Text Box 3"/>
          <p:cNvSpPr txBox="1">
            <a:spLocks noChangeArrowheads="1"/>
          </p:cNvSpPr>
          <p:nvPr/>
        </p:nvSpPr>
        <p:spPr bwMode="auto">
          <a:xfrm>
            <a:off x="193675" y="947738"/>
            <a:ext cx="89503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Examples: methylation, prenylation, adenylation</a:t>
            </a:r>
            <a:endParaRPr lang="en-US" altLang="en-US" sz="2400" b="1">
              <a:solidFill>
                <a:srgbClr val="FF0066"/>
              </a:solidFill>
              <a:latin typeface="Arial" panose="020B0604020202020204" pitchFamily="34" charset="0"/>
              <a:cs typeface="Times New Roman (Hebrew)" panose="02020603050405020304" pitchFamily="18" charset="0"/>
            </a:endParaRPr>
          </a:p>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Residues: Lys, Arg, Cys, Tyr </a:t>
            </a:r>
          </a:p>
          <a:p>
            <a:pPr algn="l" rtl="0" eaLnBrk="1" hangingPunct="1">
              <a:spcBef>
                <a:spcPct val="50000"/>
              </a:spcBef>
            </a:pPr>
            <a:r>
              <a:rPr lang="en-US" altLang="en-US" sz="2400" b="1">
                <a:solidFill>
                  <a:srgbClr val="339933"/>
                </a:solidFill>
                <a:latin typeface="Arial" panose="020B0604020202020204" pitchFamily="34" charset="0"/>
                <a:cs typeface="Times New Roman (Hebrew)" panose="02020603050405020304" pitchFamily="18" charset="0"/>
              </a:rPr>
              <a:t>Role: </a:t>
            </a:r>
            <a:r>
              <a:rPr lang="en-US" altLang="en-US" sz="2400" b="1">
                <a:solidFill>
                  <a:srgbClr val="FF0066"/>
                </a:solidFill>
                <a:latin typeface="Arial" panose="020B0604020202020204" pitchFamily="34" charset="0"/>
                <a:cs typeface="Times New Roman (Hebrew)" panose="02020603050405020304" pitchFamily="18" charset="0"/>
              </a:rPr>
              <a:t>regulation of protein activity, molecular recognition, membrane attachment</a:t>
            </a:r>
          </a:p>
        </p:txBody>
      </p:sp>
      <p:pic>
        <p:nvPicPr>
          <p:cNvPr id="323588" name="Picture 8"/>
          <p:cNvPicPr>
            <a:picLocks noChangeAspect="1"/>
          </p:cNvPicPr>
          <p:nvPr/>
        </p:nvPicPr>
        <p:blipFill>
          <a:blip r:embed="rId3">
            <a:extLst>
              <a:ext uri="{28A0092B-C50C-407E-A947-70E740481C1C}">
                <a14:useLocalDpi xmlns:a14="http://schemas.microsoft.com/office/drawing/2010/main" val="0"/>
              </a:ext>
            </a:extLst>
          </a:blip>
          <a:srcRect l="37331" t="23018" r="32974" b="24341"/>
          <a:stretch>
            <a:fillRect/>
          </a:stretch>
        </p:blipFill>
        <p:spPr bwMode="auto">
          <a:xfrm>
            <a:off x="2896531" y="3132138"/>
            <a:ext cx="3090862"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5" name="Text Box 5"/>
          <p:cNvSpPr txBox="1">
            <a:spLocks noChangeArrowheads="1"/>
          </p:cNvSpPr>
          <p:nvPr/>
        </p:nvSpPr>
        <p:spPr bwMode="auto">
          <a:xfrm>
            <a:off x="14288" y="914400"/>
            <a:ext cx="912971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dirty="0" err="1" smtClean="0">
                <a:solidFill>
                  <a:srgbClr val="339933"/>
                </a:solidFill>
                <a:latin typeface="Arial" panose="020B0604020202020204" pitchFamily="34" charset="0"/>
                <a:cs typeface="Times New Roman (Hebrew)" panose="02020603050405020304" pitchFamily="18" charset="0"/>
              </a:rPr>
              <a:t>Acylations</a:t>
            </a:r>
            <a:r>
              <a:rPr lang="en-US" altLang="en-US" sz="2600" b="1" dirty="0" smtClean="0">
                <a:solidFill>
                  <a:srgbClr val="339933"/>
                </a:solidFill>
                <a:latin typeface="Arial" panose="020B0604020202020204" pitchFamily="34" charset="0"/>
                <a:cs typeface="Times New Roman (Hebrew)" panose="02020603050405020304" pitchFamily="18" charset="0"/>
              </a:rPr>
              <a:t> and certain </a:t>
            </a:r>
            <a:r>
              <a:rPr lang="en-US" altLang="en-US" sz="2600" b="1" dirty="0" err="1" smtClean="0">
                <a:solidFill>
                  <a:srgbClr val="339933"/>
                </a:solidFill>
                <a:latin typeface="Arial" panose="020B0604020202020204" pitchFamily="34" charset="0"/>
                <a:cs typeface="Times New Roman (Hebrew)" panose="02020603050405020304" pitchFamily="18" charset="0"/>
              </a:rPr>
              <a:t>alkylations</a:t>
            </a:r>
            <a:r>
              <a:rPr lang="en-US" altLang="en-US" sz="2600" b="1" dirty="0">
                <a:solidFill>
                  <a:srgbClr val="339933"/>
                </a:solidFill>
                <a:latin typeface="Arial" panose="020B0604020202020204" pitchFamily="34" charset="0"/>
                <a:cs typeface="Times New Roman (Hebrew)" panose="02020603050405020304" pitchFamily="18" charset="0"/>
              </a:rPr>
              <a:t> </a:t>
            </a:r>
            <a:r>
              <a:rPr lang="en-US" altLang="en-US" sz="2600" b="1" dirty="0" smtClean="0">
                <a:solidFill>
                  <a:srgbClr val="339933"/>
                </a:solidFill>
                <a:latin typeface="Arial" panose="020B0604020202020204" pitchFamily="34" charset="0"/>
                <a:cs typeface="Times New Roman (Hebrew)" panose="02020603050405020304" pitchFamily="18" charset="0"/>
              </a:rPr>
              <a:t>are used to </a:t>
            </a:r>
            <a:r>
              <a:rPr lang="en-US" altLang="en-US" sz="2600" b="1" dirty="0" smtClean="0">
                <a:solidFill>
                  <a:srgbClr val="FF0066"/>
                </a:solidFill>
                <a:latin typeface="Arial" panose="020B0604020202020204" pitchFamily="34" charset="0"/>
                <a:cs typeface="Times New Roman (Hebrew)" panose="02020603050405020304" pitchFamily="18" charset="0"/>
              </a:rPr>
              <a:t>attach peripheral</a:t>
            </a:r>
            <a:r>
              <a:rPr lang="en-US" altLang="en-US" sz="2600" b="1" dirty="0" smtClean="0">
                <a:solidFill>
                  <a:srgbClr val="339933"/>
                </a:solidFill>
                <a:latin typeface="Arial" panose="020B0604020202020204" pitchFamily="34" charset="0"/>
                <a:cs typeface="Times New Roman (Hebrew)" panose="02020603050405020304" pitchFamily="18" charset="0"/>
              </a:rPr>
              <a:t> </a:t>
            </a:r>
            <a:r>
              <a:rPr lang="en-US" altLang="en-US" sz="2600" b="1" dirty="0" smtClean="0">
                <a:solidFill>
                  <a:srgbClr val="FF0066"/>
                </a:solidFill>
                <a:latin typeface="Arial" panose="020B0604020202020204" pitchFamily="34" charset="0"/>
                <a:cs typeface="Times New Roman (Hebrew)" panose="02020603050405020304" pitchFamily="18" charset="0"/>
              </a:rPr>
              <a:t>proteins to the membrane</a:t>
            </a:r>
            <a:r>
              <a:rPr lang="en-US" altLang="en-US" sz="2600" b="1" dirty="0" smtClean="0">
                <a:solidFill>
                  <a:srgbClr val="339933"/>
                </a:solidFill>
                <a:latin typeface="Arial" panose="020B0604020202020204" pitchFamily="34" charset="0"/>
                <a:cs typeface="Times New Roman (Hebrew)" panose="02020603050405020304" pitchFamily="18" charset="0"/>
              </a:rPr>
              <a:t>, e.g. for </a:t>
            </a:r>
            <a:r>
              <a:rPr lang="en-US" altLang="en-US" sz="2600" b="1" dirty="0" smtClean="0">
                <a:solidFill>
                  <a:srgbClr val="FF0066"/>
                </a:solidFill>
                <a:latin typeface="Arial" panose="020B0604020202020204" pitchFamily="34" charset="0"/>
                <a:cs typeface="Times New Roman (Hebrew)" panose="02020603050405020304" pitchFamily="18" charset="0"/>
              </a:rPr>
              <a:t>signal transduction</a:t>
            </a:r>
            <a:endParaRPr lang="en-US" altLang="en-US" sz="2600" b="1" dirty="0">
              <a:solidFill>
                <a:srgbClr val="FF0066"/>
              </a:solidFill>
              <a:latin typeface="Arial" panose="020B0604020202020204" pitchFamily="34" charset="0"/>
              <a:cs typeface="Times New Roman (Hebrew)" panose="02020603050405020304" pitchFamily="18" charset="0"/>
            </a:endParaRPr>
          </a:p>
        </p:txBody>
      </p:sp>
      <p:grpSp>
        <p:nvGrpSpPr>
          <p:cNvPr id="2" name="Group 1"/>
          <p:cNvGrpSpPr/>
          <p:nvPr/>
        </p:nvGrpSpPr>
        <p:grpSpPr>
          <a:xfrm>
            <a:off x="1536797" y="2325191"/>
            <a:ext cx="6584867" cy="4004441"/>
            <a:chOff x="1313657" y="3783724"/>
            <a:chExt cx="5073332" cy="2908469"/>
          </a:xfrm>
        </p:grpSpPr>
        <p:pic>
          <p:nvPicPr>
            <p:cNvPr id="8" name="Picture 2" descr="figure 11-14"/>
            <p:cNvPicPr>
              <a:picLocks noChangeAspect="1" noChangeArrowheads="1"/>
            </p:cNvPicPr>
            <p:nvPr/>
          </p:nvPicPr>
          <p:blipFill rotWithShape="1">
            <a:blip r:embed="rId3">
              <a:extLst>
                <a:ext uri="{28A0092B-C50C-407E-A947-70E740481C1C}">
                  <a14:useLocalDpi xmlns:a14="http://schemas.microsoft.com/office/drawing/2010/main" val="0"/>
                </a:ext>
              </a:extLst>
            </a:blip>
            <a:srcRect t="40348" r="40001"/>
            <a:stretch/>
          </p:blipFill>
          <p:spPr bwMode="auto">
            <a:xfrm>
              <a:off x="1313657" y="3783724"/>
              <a:ext cx="4046620" cy="290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igure 11-14"/>
            <p:cNvPicPr>
              <a:picLocks noChangeAspect="1" noChangeArrowheads="1"/>
            </p:cNvPicPr>
            <p:nvPr/>
          </p:nvPicPr>
          <p:blipFill rotWithShape="1">
            <a:blip r:embed="rId3">
              <a:extLst>
                <a:ext uri="{28A0092B-C50C-407E-A947-70E740481C1C}">
                  <a14:useLocalDpi xmlns:a14="http://schemas.microsoft.com/office/drawing/2010/main" val="0"/>
                </a:ext>
              </a:extLst>
            </a:blip>
            <a:srcRect l="84777" t="46492"/>
            <a:stretch/>
          </p:blipFill>
          <p:spPr bwMode="auto">
            <a:xfrm>
              <a:off x="5360261" y="4083269"/>
              <a:ext cx="1026728" cy="260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err="1" smtClean="0">
                <a:solidFill>
                  <a:srgbClr val="3333CC"/>
                </a:solidFill>
                <a:latin typeface="Arial" panose="020B0604020202020204" pitchFamily="34" charset="0"/>
                <a:cs typeface="Times New Roman (Hebrew)" panose="02020603050405020304" pitchFamily="18" charset="0"/>
              </a:rPr>
              <a:t>Acylations</a:t>
            </a:r>
            <a:r>
              <a:rPr lang="en-US" altLang="en-US" b="1" dirty="0" smtClean="0">
                <a:solidFill>
                  <a:srgbClr val="3333CC"/>
                </a:solidFill>
                <a:latin typeface="Arial" panose="020B0604020202020204" pitchFamily="34" charset="0"/>
                <a:cs typeface="Times New Roman (Hebrew)" panose="02020603050405020304" pitchFamily="18" charset="0"/>
              </a:rPr>
              <a:t> and </a:t>
            </a:r>
            <a:r>
              <a:rPr lang="en-US" altLang="en-US" b="1" dirty="0" err="1" smtClean="0">
                <a:solidFill>
                  <a:srgbClr val="3333CC"/>
                </a:solidFill>
                <a:latin typeface="Arial" panose="020B0604020202020204" pitchFamily="34" charset="0"/>
                <a:cs typeface="Times New Roman (Hebrew)" panose="02020603050405020304" pitchFamily="18" charset="0"/>
              </a:rPr>
              <a:t>alkylations</a:t>
            </a:r>
            <a:endParaRPr lang="en-US" altLang="en-US" b="1" dirty="0">
              <a:solidFill>
                <a:srgbClr val="3333CC"/>
              </a:solidFill>
              <a:latin typeface="Arial" panose="020B0604020202020204" pitchFamily="34" charset="0"/>
              <a:cs typeface="Times New Roman (Hebrew)" panose="02020603050405020304" pitchFamily="18" charset="0"/>
            </a:endParaRPr>
          </a:p>
        </p:txBody>
      </p:sp>
    </p:spTree>
    <p:extLst>
      <p:ext uri="{BB962C8B-B14F-4D97-AF65-F5344CB8AC3E}">
        <p14:creationId xmlns:p14="http://schemas.microsoft.com/office/powerpoint/2010/main" val="127296070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285750"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Hydroxylation and Sulfation</a:t>
            </a:r>
          </a:p>
        </p:txBody>
      </p:sp>
      <p:sp>
        <p:nvSpPr>
          <p:cNvPr id="18435" name="Text Box 3"/>
          <p:cNvSpPr txBox="1">
            <a:spLocks noChangeArrowheads="1"/>
          </p:cNvSpPr>
          <p:nvPr/>
        </p:nvSpPr>
        <p:spPr bwMode="auto">
          <a:xfrm>
            <a:off x="193675" y="947738"/>
            <a:ext cx="86137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20000"/>
              </a:spcBef>
              <a:buChar char="–"/>
              <a:defRPr sz="2800">
                <a:solidFill>
                  <a:schemeClr val="tx1"/>
                </a:solidFill>
                <a:latin typeface="Times New Roman" panose="02020603050405020304" pitchFamily="18" charset="0"/>
                <a:ea typeface="Times New Roman (Hebrew)" charset="0"/>
                <a:cs typeface="Arial" panose="020B0604020202020204" pitchFamily="34" charset="0"/>
              </a:defRPr>
            </a:lvl2pPr>
            <a:lvl3pPr marL="1143000" indent="-228600" eaLnBrk="0" hangingPunct="0">
              <a:spcBef>
                <a:spcPct val="20000"/>
              </a:spcBef>
              <a:buChar char="•"/>
              <a:defRPr sz="2400">
                <a:solidFill>
                  <a:schemeClr val="tx1"/>
                </a:solidFill>
                <a:latin typeface="Times New Roman" panose="02020603050405020304" pitchFamily="18" charset="0"/>
                <a:ea typeface="Times New Roman (Hebrew)" charset="0"/>
                <a:cs typeface="Arial" panose="020B0604020202020204" pitchFamily="34" charset="0"/>
              </a:defRPr>
            </a:lvl3pPr>
            <a:lvl4pPr marL="1600200" indent="-228600" eaLnBrk="0" hangingPunct="0">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4pPr>
            <a:lvl5pPr marL="2057400" indent="-228600" eaLnBrk="0" hangingPunct="0">
              <a:spcBef>
                <a:spcPct val="20000"/>
              </a:spcBef>
              <a:buChar char="»"/>
              <a:defRPr sz="2000">
                <a:solidFill>
                  <a:schemeClr val="tx1"/>
                </a:solidFill>
                <a:latin typeface="Times New Roman" panose="02020603050405020304" pitchFamily="18" charset="0"/>
                <a:ea typeface="Times New Roman (Hebrew)"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Arial" panose="020B0604020202020204" pitchFamily="34" charset="0"/>
              </a:defRPr>
            </a:lvl9pPr>
          </a:lstStyle>
          <a:p>
            <a:pPr eaLnBrk="1" hangingPunct="1">
              <a:spcBef>
                <a:spcPct val="50000"/>
              </a:spcBef>
              <a:defRPr/>
            </a:pPr>
            <a:r>
              <a:rPr lang="en-US" altLang="en-US" sz="2400" b="1" dirty="0" smtClean="0">
                <a:solidFill>
                  <a:srgbClr val="339933"/>
                </a:solidFill>
                <a:latin typeface="Arial" panose="020B0604020202020204" pitchFamily="34" charset="0"/>
                <a:ea typeface="Times New Roman (Hebrew)" charset="0"/>
              </a:rPr>
              <a:t>Residues: Pro, Lys, </a:t>
            </a:r>
            <a:r>
              <a:rPr lang="en-US" altLang="en-US" sz="2400" b="1" dirty="0" err="1" smtClean="0">
                <a:solidFill>
                  <a:srgbClr val="339933"/>
                </a:solidFill>
                <a:latin typeface="Arial" panose="020B0604020202020204" pitchFamily="34" charset="0"/>
                <a:ea typeface="Times New Roman (Hebrew)" charset="0"/>
              </a:rPr>
              <a:t>Asn</a:t>
            </a:r>
            <a:r>
              <a:rPr lang="en-US" altLang="en-US" sz="2400" b="1" dirty="0" smtClean="0">
                <a:solidFill>
                  <a:srgbClr val="339933"/>
                </a:solidFill>
                <a:latin typeface="Arial" panose="020B0604020202020204" pitchFamily="34" charset="0"/>
                <a:ea typeface="Times New Roman (Hebrew)" charset="0"/>
              </a:rPr>
              <a:t>, </a:t>
            </a:r>
            <a:r>
              <a:rPr lang="en-US" altLang="en-US" sz="2400" b="1" dirty="0" err="1" smtClean="0">
                <a:solidFill>
                  <a:srgbClr val="339933"/>
                </a:solidFill>
                <a:latin typeface="Arial" panose="020B0604020202020204" pitchFamily="34" charset="0"/>
                <a:ea typeface="Times New Roman (Hebrew)" charset="0"/>
              </a:rPr>
              <a:t>Glu</a:t>
            </a:r>
            <a:r>
              <a:rPr lang="en-US" altLang="en-US" sz="2400" b="1" dirty="0" smtClean="0">
                <a:solidFill>
                  <a:srgbClr val="339933"/>
                </a:solidFill>
                <a:latin typeface="Arial" panose="020B0604020202020204" pitchFamily="34" charset="0"/>
                <a:ea typeface="Times New Roman (Hebrew)" charset="0"/>
              </a:rPr>
              <a:t> (hydroxylation)</a:t>
            </a:r>
          </a:p>
          <a:p>
            <a:pPr marL="0" indent="0" eaLnBrk="1" hangingPunct="1">
              <a:spcBef>
                <a:spcPct val="50000"/>
              </a:spcBef>
              <a:buFontTx/>
              <a:buNone/>
              <a:defRPr/>
            </a:pPr>
            <a:r>
              <a:rPr lang="en-US" altLang="en-US" sz="2400" b="1" dirty="0" smtClean="0">
                <a:solidFill>
                  <a:srgbClr val="339933"/>
                </a:solidFill>
                <a:latin typeface="Arial" panose="020B0604020202020204" pitchFamily="34" charset="0"/>
                <a:ea typeface="Times New Roman (Hebrew)" charset="0"/>
              </a:rPr>
              <a:t>                       Tyr (</a:t>
            </a:r>
            <a:r>
              <a:rPr lang="en-US" altLang="en-US" sz="2400" b="1" dirty="0" err="1" smtClean="0">
                <a:solidFill>
                  <a:srgbClr val="339933"/>
                </a:solidFill>
                <a:latin typeface="Arial" panose="020B0604020202020204" pitchFamily="34" charset="0"/>
                <a:ea typeface="Times New Roman (Hebrew)" charset="0"/>
              </a:rPr>
              <a:t>sulfation</a:t>
            </a:r>
            <a:r>
              <a:rPr lang="en-US" altLang="en-US" sz="2400" b="1" dirty="0" smtClean="0">
                <a:solidFill>
                  <a:srgbClr val="339933"/>
                </a:solidFill>
                <a:latin typeface="Arial" panose="020B0604020202020204" pitchFamily="34" charset="0"/>
                <a:ea typeface="Times New Roman (Hebrew)" charset="0"/>
              </a:rPr>
              <a:t>)</a:t>
            </a:r>
          </a:p>
          <a:p>
            <a:pPr eaLnBrk="1" hangingPunct="1">
              <a:spcBef>
                <a:spcPct val="50000"/>
              </a:spcBef>
              <a:defRPr/>
            </a:pPr>
            <a:r>
              <a:rPr lang="en-US" altLang="en-US" sz="2400" b="1" dirty="0" smtClean="0">
                <a:solidFill>
                  <a:srgbClr val="339933"/>
                </a:solidFill>
                <a:latin typeface="Arial" panose="020B0604020202020204" pitchFamily="34" charset="0"/>
                <a:ea typeface="Times New Roman (Hebrew)" charset="0"/>
              </a:rPr>
              <a:t>Role: </a:t>
            </a:r>
            <a:r>
              <a:rPr lang="en-US" altLang="en-US" sz="2400" b="1" dirty="0" smtClean="0">
                <a:solidFill>
                  <a:srgbClr val="FF0066"/>
                </a:solidFill>
                <a:latin typeface="Arial" panose="020B0604020202020204" pitchFamily="34" charset="0"/>
                <a:ea typeface="Times New Roman (Hebrew)" charset="0"/>
              </a:rPr>
              <a:t>stabilization </a:t>
            </a:r>
            <a:r>
              <a:rPr lang="en-US" altLang="en-US" sz="2000" b="1" dirty="0" smtClean="0">
                <a:solidFill>
                  <a:srgbClr val="339933"/>
                </a:solidFill>
                <a:latin typeface="Arial" panose="020B0604020202020204" pitchFamily="34" charset="0"/>
                <a:ea typeface="Times New Roman (Hebrew)" charset="0"/>
              </a:rPr>
              <a:t>(e.g. HO-Lys/Pro in collagen)</a:t>
            </a:r>
            <a:r>
              <a:rPr lang="en-US" altLang="en-US" sz="2400" b="1" dirty="0" smtClean="0">
                <a:solidFill>
                  <a:srgbClr val="339933"/>
                </a:solidFill>
                <a:latin typeface="Arial" panose="020B0604020202020204" pitchFamily="34" charset="0"/>
                <a:ea typeface="Times New Roman (Hebrew)" charset="0"/>
              </a:rPr>
              <a:t>, </a:t>
            </a:r>
            <a:r>
              <a:rPr lang="en-US" altLang="en-US" sz="2400" b="1" dirty="0" smtClean="0">
                <a:solidFill>
                  <a:srgbClr val="FF0066"/>
                </a:solidFill>
                <a:latin typeface="Arial" panose="020B0604020202020204" pitchFamily="34" charset="0"/>
                <a:ea typeface="Times New Roman (Hebrew)" charset="0"/>
              </a:rPr>
              <a:t>molecular recognition</a:t>
            </a:r>
            <a:r>
              <a:rPr lang="en-US" altLang="en-US" sz="2400" b="1" dirty="0" smtClean="0">
                <a:solidFill>
                  <a:srgbClr val="339933"/>
                </a:solidFill>
                <a:latin typeface="Arial" panose="020B0604020202020204" pitchFamily="34" charset="0"/>
                <a:ea typeface="Times New Roman (Hebrew)" charset="0"/>
              </a:rPr>
              <a:t> </a:t>
            </a:r>
            <a:r>
              <a:rPr lang="en-US" altLang="en-US" sz="2000" b="1" dirty="0" smtClean="0">
                <a:solidFill>
                  <a:srgbClr val="339933"/>
                </a:solidFill>
                <a:latin typeface="Arial" panose="020B0604020202020204" pitchFamily="34" charset="0"/>
                <a:ea typeface="Times New Roman (Hebrew)" charset="0"/>
              </a:rPr>
              <a:t>(e.g. ligand recognition by sulfate-CCR5)</a:t>
            </a:r>
            <a:endParaRPr lang="en-US" altLang="en-US" sz="2000" b="1" dirty="0" smtClean="0">
              <a:solidFill>
                <a:srgbClr val="FF0066"/>
              </a:solidFill>
              <a:latin typeface="Arial" panose="020B0604020202020204" pitchFamily="34" charset="0"/>
              <a:ea typeface="Times New Roman (Hebrew)" charset="0"/>
            </a:endParaRPr>
          </a:p>
        </p:txBody>
      </p:sp>
      <p:sp>
        <p:nvSpPr>
          <p:cNvPr id="325636" name="Text Box 5"/>
          <p:cNvSpPr txBox="1">
            <a:spLocks noChangeArrowheads="1"/>
          </p:cNvSpPr>
          <p:nvPr/>
        </p:nvSpPr>
        <p:spPr bwMode="auto">
          <a:xfrm>
            <a:off x="287338" y="3457575"/>
            <a:ext cx="8645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Proteolysis</a:t>
            </a:r>
          </a:p>
        </p:txBody>
      </p:sp>
      <p:sp>
        <p:nvSpPr>
          <p:cNvPr id="325637" name="Text Box 6"/>
          <p:cNvSpPr txBox="1">
            <a:spLocks noChangeArrowheads="1"/>
          </p:cNvSpPr>
          <p:nvPr/>
        </p:nvSpPr>
        <p:spPr bwMode="auto">
          <a:xfrm>
            <a:off x="195263" y="4283075"/>
            <a:ext cx="86137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Times New Roman" panose="02020603050405020304" pitchFamily="18" charset="0"/>
              </a:rPr>
              <a:t>Usually carried out in hydrolytic enzymes </a:t>
            </a:r>
          </a:p>
          <a:p>
            <a:pPr algn="l" rtl="0" eaLnBrk="1" hangingPunct="1">
              <a:spcBef>
                <a:spcPct val="50000"/>
              </a:spcBef>
            </a:pPr>
            <a:r>
              <a:rPr lang="en-US" altLang="en-US" sz="2400" b="1">
                <a:solidFill>
                  <a:srgbClr val="339933"/>
                </a:solidFill>
                <a:latin typeface="Arial" panose="020B0604020202020204" pitchFamily="34" charset="0"/>
                <a:cs typeface="Times New Roman" panose="02020603050405020304" pitchFamily="18" charset="0"/>
              </a:rPr>
              <a:t>Role: </a:t>
            </a:r>
            <a:r>
              <a:rPr lang="en-US" altLang="en-US" sz="2400" b="1">
                <a:solidFill>
                  <a:srgbClr val="FF0066"/>
                </a:solidFill>
                <a:latin typeface="Arial" panose="020B0604020202020204" pitchFamily="34" charset="0"/>
                <a:cs typeface="Times New Roman" panose="02020603050405020304" pitchFamily="18" charset="0"/>
              </a:rPr>
              <a:t>activation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6"/>
          <p:cNvSpPr txBox="1">
            <a:spLocks noChangeArrowheads="1"/>
          </p:cNvSpPr>
          <p:nvPr/>
        </p:nvSpPr>
        <p:spPr bwMode="auto">
          <a:xfrm>
            <a:off x="285750" y="15398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Times New Roman (Hebrew)" panose="02020603050405020304" pitchFamily="18" charset="0"/>
              </a:rPr>
              <a:t>Metal cation addition</a:t>
            </a:r>
          </a:p>
        </p:txBody>
      </p:sp>
      <p:sp>
        <p:nvSpPr>
          <p:cNvPr id="327683" name="Text Box 7"/>
          <p:cNvSpPr txBox="1">
            <a:spLocks noChangeArrowheads="1"/>
          </p:cNvSpPr>
          <p:nvPr/>
        </p:nvSpPr>
        <p:spPr bwMode="auto">
          <a:xfrm>
            <a:off x="193675" y="979488"/>
            <a:ext cx="89503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E.g. </a:t>
            </a:r>
            <a:r>
              <a:rPr lang="en-US" altLang="en-US" sz="2400" b="1" dirty="0">
                <a:solidFill>
                  <a:srgbClr val="FF0066"/>
                </a:solidFill>
                <a:latin typeface="Arial" panose="020B0604020202020204" pitchFamily="34" charset="0"/>
                <a:cs typeface="Times New Roman (Hebrew)" panose="02020603050405020304" pitchFamily="18" charset="0"/>
              </a:rPr>
              <a:t>Fe</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/Fe</a:t>
            </a:r>
            <a:r>
              <a:rPr lang="en-US" altLang="en-US" sz="2400" b="1" baseline="30000" dirty="0">
                <a:solidFill>
                  <a:srgbClr val="FF0066"/>
                </a:solidFill>
                <a:latin typeface="Arial" panose="020B0604020202020204" pitchFamily="34" charset="0"/>
                <a:cs typeface="Times New Roman (Hebrew)" panose="02020603050405020304" pitchFamily="18" charset="0"/>
              </a:rPr>
              <a:t>3+</a:t>
            </a:r>
            <a:r>
              <a:rPr lang="en-US" altLang="en-US" sz="2400" b="1" dirty="0">
                <a:solidFill>
                  <a:srgbClr val="FF0066"/>
                </a:solidFill>
                <a:latin typeface="Arial" panose="020B0604020202020204" pitchFamily="34" charset="0"/>
                <a:cs typeface="Times New Roman (Hebrew)" panose="02020603050405020304" pitchFamily="18" charset="0"/>
              </a:rPr>
              <a:t>, Zn</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 Cu</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/Cu</a:t>
            </a:r>
            <a:r>
              <a:rPr lang="en-US" altLang="en-US" sz="2400" b="1" baseline="30000" dirty="0">
                <a:solidFill>
                  <a:srgbClr val="FF0066"/>
                </a:solidFill>
                <a:latin typeface="Arial" panose="020B0604020202020204" pitchFamily="34" charset="0"/>
                <a:cs typeface="Times New Roman (Hebrew)" panose="02020603050405020304" pitchFamily="18" charset="0"/>
              </a:rPr>
              <a:t>+</a:t>
            </a:r>
            <a:r>
              <a:rPr lang="en-US" altLang="en-US" sz="2400" b="1" dirty="0">
                <a:solidFill>
                  <a:srgbClr val="FF0066"/>
                </a:solidFill>
                <a:latin typeface="Arial" panose="020B0604020202020204" pitchFamily="34" charset="0"/>
                <a:cs typeface="Times New Roman (Hebrew)" panose="02020603050405020304" pitchFamily="18" charset="0"/>
              </a:rPr>
              <a:t>, Mg</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 Mn</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/Mn</a:t>
            </a:r>
            <a:r>
              <a:rPr lang="en-US" altLang="en-US" sz="2400" b="1" baseline="30000" dirty="0">
                <a:solidFill>
                  <a:srgbClr val="FF0066"/>
                </a:solidFill>
                <a:latin typeface="Arial" panose="020B0604020202020204" pitchFamily="34" charset="0"/>
                <a:cs typeface="Times New Roman (Hebrew)" panose="02020603050405020304" pitchFamily="18" charset="0"/>
              </a:rPr>
              <a:t>3+</a:t>
            </a:r>
            <a:r>
              <a:rPr lang="en-US" altLang="en-US" sz="2400" b="1" dirty="0">
                <a:solidFill>
                  <a:srgbClr val="FF0066"/>
                </a:solidFill>
                <a:latin typeface="Arial" panose="020B0604020202020204" pitchFamily="34" charset="0"/>
                <a:cs typeface="Times New Roman (Hebrew)" panose="02020603050405020304" pitchFamily="18" charset="0"/>
              </a:rPr>
              <a:t>, Mo</a:t>
            </a:r>
            <a:r>
              <a:rPr lang="en-US" altLang="en-US" sz="2400" b="1" baseline="30000" dirty="0">
                <a:solidFill>
                  <a:srgbClr val="FF0066"/>
                </a:solidFill>
                <a:latin typeface="Arial" panose="020B0604020202020204" pitchFamily="34" charset="0"/>
                <a:cs typeface="Times New Roman (Hebrew)" panose="02020603050405020304" pitchFamily="18" charset="0"/>
              </a:rPr>
              <a:t>3+</a:t>
            </a:r>
            <a:r>
              <a:rPr lang="en-US" altLang="en-US" sz="2400" b="1" dirty="0">
                <a:solidFill>
                  <a:srgbClr val="FF0066"/>
                </a:solidFill>
                <a:latin typeface="Arial" panose="020B0604020202020204" pitchFamily="34" charset="0"/>
                <a:cs typeface="Times New Roman (Hebrew)" panose="02020603050405020304" pitchFamily="18" charset="0"/>
              </a:rPr>
              <a:t>/Mo</a:t>
            </a:r>
            <a:r>
              <a:rPr lang="en-US" altLang="en-US" sz="2400" b="1" baseline="30000" dirty="0">
                <a:solidFill>
                  <a:srgbClr val="FF0066"/>
                </a:solidFill>
                <a:latin typeface="Arial" panose="020B0604020202020204" pitchFamily="34" charset="0"/>
                <a:cs typeface="Times New Roman (Hebrew)" panose="02020603050405020304" pitchFamily="18" charset="0"/>
              </a:rPr>
              <a:t>4+</a:t>
            </a:r>
            <a:r>
              <a:rPr lang="en-US" altLang="en-US" sz="2400" b="1" dirty="0">
                <a:solidFill>
                  <a:srgbClr val="FF0066"/>
                </a:solidFill>
                <a:latin typeface="Arial" panose="020B0604020202020204" pitchFamily="34" charset="0"/>
                <a:cs typeface="Times New Roman (Hebrew)" panose="02020603050405020304" pitchFamily="18" charset="0"/>
              </a:rPr>
              <a:t>/Mo</a:t>
            </a:r>
            <a:r>
              <a:rPr lang="en-US" altLang="en-US" sz="2400" b="1" baseline="30000" dirty="0">
                <a:solidFill>
                  <a:srgbClr val="FF0066"/>
                </a:solidFill>
                <a:latin typeface="Arial" panose="020B0604020202020204" pitchFamily="34" charset="0"/>
                <a:cs typeface="Times New Roman (Hebrew)" panose="02020603050405020304" pitchFamily="18" charset="0"/>
              </a:rPr>
              <a:t>6+</a:t>
            </a:r>
            <a:r>
              <a:rPr lang="en-US" altLang="en-US" sz="2400" b="1" dirty="0">
                <a:solidFill>
                  <a:srgbClr val="FF0066"/>
                </a:solidFill>
                <a:latin typeface="Arial" panose="020B0604020202020204" pitchFamily="34" charset="0"/>
                <a:cs typeface="Times New Roman (Hebrew)" panose="02020603050405020304" pitchFamily="18" charset="0"/>
              </a:rPr>
              <a:t>, Co</a:t>
            </a:r>
            <a:r>
              <a:rPr lang="en-US" altLang="en-US" sz="2400" b="1" baseline="30000" dirty="0">
                <a:solidFill>
                  <a:srgbClr val="FF0066"/>
                </a:solidFill>
                <a:latin typeface="Arial" panose="020B0604020202020204" pitchFamily="34" charset="0"/>
                <a:cs typeface="Times New Roman (Hebrew)" panose="02020603050405020304" pitchFamily="18" charset="0"/>
              </a:rPr>
              <a:t>2+</a:t>
            </a:r>
            <a:r>
              <a:rPr lang="en-US" altLang="en-US" sz="2400" b="1" dirty="0">
                <a:solidFill>
                  <a:srgbClr val="FF0066"/>
                </a:solidFill>
                <a:latin typeface="Arial" panose="020B0604020202020204" pitchFamily="34" charset="0"/>
                <a:cs typeface="Times New Roman (Hebrew)" panose="02020603050405020304" pitchFamily="18" charset="0"/>
              </a:rPr>
              <a:t>, Ni</a:t>
            </a:r>
            <a:r>
              <a:rPr lang="en-US" altLang="en-US" sz="2400" b="1" baseline="30000" dirty="0">
                <a:solidFill>
                  <a:srgbClr val="FF0066"/>
                </a:solidFill>
                <a:latin typeface="Arial" panose="020B0604020202020204" pitchFamily="34" charset="0"/>
                <a:cs typeface="Times New Roman (Hebrew)" panose="02020603050405020304" pitchFamily="18" charset="0"/>
              </a:rPr>
              <a:t>+</a:t>
            </a:r>
            <a:r>
              <a:rPr lang="en-US" altLang="en-US" sz="2400" b="1" dirty="0">
                <a:solidFill>
                  <a:srgbClr val="FF0066"/>
                </a:solidFill>
                <a:latin typeface="Arial" panose="020B0604020202020204" pitchFamily="34" charset="0"/>
                <a:cs typeface="Times New Roman (Hebrew)" panose="02020603050405020304" pitchFamily="18" charset="0"/>
              </a:rPr>
              <a:t> </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Metal bound directly or </a:t>
            </a:r>
            <a:r>
              <a:rPr lang="en-US" altLang="en-US" sz="2400" b="1" i="1" dirty="0">
                <a:solidFill>
                  <a:srgbClr val="339933"/>
                </a:solidFill>
                <a:latin typeface="Arial" panose="020B0604020202020204" pitchFamily="34" charset="0"/>
                <a:cs typeface="Times New Roman (Hebrew)" panose="02020603050405020304" pitchFamily="18" charset="0"/>
              </a:rPr>
              <a:t>via</a:t>
            </a:r>
            <a:r>
              <a:rPr lang="en-US" altLang="en-US" sz="2400" b="1" dirty="0">
                <a:solidFill>
                  <a:srgbClr val="339933"/>
                </a:solidFill>
                <a:latin typeface="Arial" panose="020B0604020202020204" pitchFamily="34" charset="0"/>
                <a:cs typeface="Times New Roman (Hebrew)" panose="02020603050405020304" pitchFamily="18" charset="0"/>
              </a:rPr>
              <a:t> a prosthetic group</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Metal may appear in clusters </a:t>
            </a:r>
          </a:p>
          <a:p>
            <a:pPr algn="l" rtl="0" eaLnBrk="1" hangingPunct="1">
              <a:spcBef>
                <a:spcPct val="50000"/>
              </a:spcBef>
            </a:pPr>
            <a:r>
              <a:rPr lang="en-US" altLang="en-US" sz="2400" b="1" dirty="0">
                <a:solidFill>
                  <a:srgbClr val="339933"/>
                </a:solidFill>
                <a:latin typeface="Arial" panose="020B0604020202020204" pitchFamily="34" charset="0"/>
                <a:cs typeface="Times New Roman (Hebrew)" panose="02020603050405020304" pitchFamily="18" charset="0"/>
              </a:rPr>
              <a:t>Role: </a:t>
            </a:r>
            <a:r>
              <a:rPr lang="en-US" altLang="en-US" sz="2400" b="1" dirty="0">
                <a:solidFill>
                  <a:srgbClr val="FF0066"/>
                </a:solidFill>
                <a:latin typeface="Arial" panose="020B0604020202020204" pitchFamily="34" charset="0"/>
                <a:cs typeface="Times New Roman (Hebrew)" panose="02020603050405020304" pitchFamily="18" charset="0"/>
              </a:rPr>
              <a:t>stabilization </a:t>
            </a:r>
            <a:r>
              <a:rPr lang="en-US" altLang="en-US" sz="2000" b="1" dirty="0">
                <a:solidFill>
                  <a:srgbClr val="339933"/>
                </a:solidFill>
                <a:latin typeface="Arial" panose="020B0604020202020204" pitchFamily="34" charset="0"/>
                <a:cs typeface="Times New Roman (Hebrew)" panose="02020603050405020304" pitchFamily="18" charset="0"/>
              </a:rPr>
              <a:t>(e.g. Zn-finger)</a:t>
            </a:r>
            <a:r>
              <a:rPr lang="en-US" altLang="en-US" sz="2400" b="1" dirty="0">
                <a:solidFill>
                  <a:srgbClr val="FF0066"/>
                </a:solidFill>
                <a:latin typeface="Arial" panose="020B0604020202020204" pitchFamily="34" charset="0"/>
                <a:cs typeface="Times New Roman (Hebrew)" panose="02020603050405020304" pitchFamily="18" charset="0"/>
              </a:rPr>
              <a:t>, ligand binding, electron transport, catalysis </a:t>
            </a:r>
            <a:r>
              <a:rPr lang="en-US" altLang="en-US" sz="2000" b="1" dirty="0">
                <a:solidFill>
                  <a:srgbClr val="339933"/>
                </a:solidFill>
                <a:latin typeface="Arial" panose="020B0604020202020204" pitchFamily="34" charset="0"/>
                <a:cs typeface="Times New Roman (Hebrew)" panose="02020603050405020304" pitchFamily="18" charset="0"/>
              </a:rPr>
              <a:t>(e.g. bond polarization, TS </a:t>
            </a:r>
            <a:r>
              <a:rPr lang="en-US" altLang="en-US" sz="2000" b="1" dirty="0" smtClean="0">
                <a:solidFill>
                  <a:srgbClr val="339933"/>
                </a:solidFill>
                <a:latin typeface="Arial" panose="020B0604020202020204" pitchFamily="34" charset="0"/>
                <a:cs typeface="Times New Roman (Hebrew)" panose="02020603050405020304" pitchFamily="18" charset="0"/>
              </a:rPr>
              <a:t>stabilization)</a:t>
            </a:r>
          </a:p>
        </p:txBody>
      </p:sp>
      <p:pic>
        <p:nvPicPr>
          <p:cNvPr id="327684" name="Picture 2"/>
          <p:cNvPicPr>
            <a:picLocks noChangeAspect="1"/>
          </p:cNvPicPr>
          <p:nvPr/>
        </p:nvPicPr>
        <p:blipFill>
          <a:blip r:embed="rId3">
            <a:extLst>
              <a:ext uri="{28A0092B-C50C-407E-A947-70E740481C1C}">
                <a14:useLocalDpi xmlns:a14="http://schemas.microsoft.com/office/drawing/2010/main" val="0"/>
              </a:ext>
            </a:extLst>
          </a:blip>
          <a:srcRect r="24889" b="10222"/>
          <a:stretch>
            <a:fillRect/>
          </a:stretch>
        </p:blipFill>
        <p:spPr bwMode="auto">
          <a:xfrm>
            <a:off x="3507009" y="3867804"/>
            <a:ext cx="2137046" cy="255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Text Box 9"/>
          <p:cNvSpPr txBox="1">
            <a:spLocks noChangeArrowheads="1"/>
          </p:cNvSpPr>
          <p:nvPr/>
        </p:nvSpPr>
        <p:spPr bwMode="auto">
          <a:xfrm>
            <a:off x="1470499" y="5163776"/>
            <a:ext cx="182879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dirty="0">
                <a:solidFill>
                  <a:srgbClr val="000000"/>
                </a:solidFill>
                <a:cs typeface="Times New Roman" panose="02020603050405020304" pitchFamily="18" charset="0"/>
              </a:rPr>
              <a:t>Zinc finger</a:t>
            </a:r>
          </a:p>
        </p:txBody>
      </p:sp>
      <p:sp>
        <p:nvSpPr>
          <p:cNvPr id="327686" name="Text Box 9"/>
          <p:cNvSpPr txBox="1">
            <a:spLocks noChangeArrowheads="1"/>
          </p:cNvSpPr>
          <p:nvPr/>
        </p:nvSpPr>
        <p:spPr bwMode="auto">
          <a:xfrm>
            <a:off x="4920376" y="5022489"/>
            <a:ext cx="546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1800" dirty="0">
                <a:solidFill>
                  <a:srgbClr val="000000"/>
                </a:solidFill>
                <a:cs typeface="Times New Roman" panose="02020603050405020304" pitchFamily="18" charset="0"/>
              </a:rPr>
              <a:t>Zn</a:t>
            </a:r>
            <a:endParaRPr lang="en-US" altLang="en-US" sz="2400" dirty="0">
              <a:solidFill>
                <a:srgbClr val="00000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6"/>
          <p:cNvSpPr txBox="1">
            <a:spLocks noChangeArrowheads="1"/>
          </p:cNvSpPr>
          <p:nvPr/>
        </p:nvSpPr>
        <p:spPr bwMode="auto">
          <a:xfrm>
            <a:off x="285750" y="15398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Times New Roman (Hebrew)" panose="02020603050405020304" pitchFamily="18" charset="0"/>
              </a:rPr>
              <a:t>Metal cation addition</a:t>
            </a:r>
          </a:p>
        </p:txBody>
      </p:sp>
      <p:sp>
        <p:nvSpPr>
          <p:cNvPr id="7" name="Text Box 7"/>
          <p:cNvSpPr txBox="1">
            <a:spLocks noChangeArrowheads="1"/>
          </p:cNvSpPr>
          <p:nvPr/>
        </p:nvSpPr>
        <p:spPr bwMode="auto">
          <a:xfrm>
            <a:off x="193674" y="847827"/>
            <a:ext cx="895032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dirty="0">
                <a:solidFill>
                  <a:srgbClr val="FF0066"/>
                </a:solidFill>
                <a:latin typeface="Arial" panose="020B0604020202020204" pitchFamily="34" charset="0"/>
                <a:cs typeface="Times New Roman (Hebrew)" panose="02020603050405020304" pitchFamily="18" charset="0"/>
              </a:rPr>
              <a:t>Transition metals </a:t>
            </a:r>
            <a:r>
              <a:rPr lang="en-US" altLang="en-US" sz="2400" b="1" dirty="0">
                <a:solidFill>
                  <a:srgbClr val="339933"/>
                </a:solidFill>
                <a:latin typeface="Arial" panose="020B0604020202020204" pitchFamily="34" charset="0"/>
                <a:cs typeface="Times New Roman (Hebrew)" panose="02020603050405020304" pitchFamily="18" charset="0"/>
              </a:rPr>
              <a:t>(</a:t>
            </a:r>
            <a:r>
              <a:rPr lang="en-US" altLang="en-US" sz="2400" b="1" dirty="0" smtClean="0">
                <a:solidFill>
                  <a:srgbClr val="339933"/>
                </a:solidFill>
                <a:latin typeface="Arial" panose="020B0604020202020204" pitchFamily="34" charset="0"/>
                <a:cs typeface="Times New Roman (Hebrew)" panose="02020603050405020304" pitchFamily="18" charset="0"/>
              </a:rPr>
              <a:t>Fe</a:t>
            </a:r>
            <a:r>
              <a:rPr lang="en-US" altLang="en-US" sz="2400" b="1" dirty="0">
                <a:solidFill>
                  <a:srgbClr val="339933"/>
                </a:solidFill>
                <a:latin typeface="Arial" panose="020B0604020202020204" pitchFamily="34" charset="0"/>
                <a:cs typeface="Times New Roman (Hebrew)" panose="02020603050405020304" pitchFamily="18" charset="0"/>
              </a:rPr>
              <a:t>, Cu, </a:t>
            </a:r>
            <a:r>
              <a:rPr lang="en-US" altLang="en-US" sz="2400" b="1" dirty="0" smtClean="0">
                <a:solidFill>
                  <a:srgbClr val="339933"/>
                </a:solidFill>
                <a:latin typeface="Arial" panose="020B0604020202020204" pitchFamily="34" charset="0"/>
                <a:cs typeface="Times New Roman (Hebrew)" panose="02020603050405020304" pitchFamily="18" charset="0"/>
              </a:rPr>
              <a:t>Co, </a:t>
            </a:r>
            <a:r>
              <a:rPr lang="en-US" altLang="en-US" sz="2400" b="1" dirty="0" err="1" smtClean="0">
                <a:solidFill>
                  <a:srgbClr val="339933"/>
                </a:solidFill>
                <a:latin typeface="Arial" panose="020B0604020202020204" pitchFamily="34" charset="0"/>
                <a:cs typeface="Times New Roman (Hebrew)" panose="02020603050405020304" pitchFamily="18" charset="0"/>
              </a:rPr>
              <a:t>Mn</a:t>
            </a:r>
            <a:r>
              <a:rPr lang="en-US" altLang="en-US" sz="2400" b="1" dirty="0" smtClean="0">
                <a:solidFill>
                  <a:srgbClr val="339933"/>
                </a:solidFill>
                <a:latin typeface="Arial" panose="020B0604020202020204" pitchFamily="34" charset="0"/>
                <a:cs typeface="Times New Roman (Hebrew)" panose="02020603050405020304" pitchFamily="18" charset="0"/>
              </a:rPr>
              <a:t>) can acquire in </a:t>
            </a:r>
            <a:r>
              <a:rPr lang="en-US" altLang="en-US" sz="2400" b="1" dirty="0" smtClean="0">
                <a:solidFill>
                  <a:srgbClr val="FF0066"/>
                </a:solidFill>
                <a:latin typeface="Arial" panose="020B0604020202020204" pitchFamily="34" charset="0"/>
                <a:cs typeface="Times New Roman (Hebrew)" panose="02020603050405020304" pitchFamily="18" charset="0"/>
              </a:rPr>
              <a:t>multiple oxidation states </a:t>
            </a:r>
            <a:r>
              <a:rPr lang="en-US" altLang="en-US" sz="2400" b="1" dirty="0" smtClean="0">
                <a:solidFill>
                  <a:srgbClr val="339933"/>
                </a:solidFill>
                <a:latin typeface="Arial" panose="020B0604020202020204" pitchFamily="34" charset="0"/>
                <a:cs typeface="Times New Roman (Hebrew)" panose="02020603050405020304" pitchFamily="18" charset="0"/>
              </a:rPr>
              <a:t>→ often </a:t>
            </a:r>
            <a:r>
              <a:rPr lang="en-US" altLang="en-US" sz="2400" b="1" dirty="0">
                <a:solidFill>
                  <a:srgbClr val="339933"/>
                </a:solidFill>
                <a:latin typeface="Arial" panose="020B0604020202020204" pitchFamily="34" charset="0"/>
                <a:cs typeface="Times New Roman (Hebrew)" panose="02020603050405020304" pitchFamily="18" charset="0"/>
              </a:rPr>
              <a:t>used </a:t>
            </a:r>
            <a:r>
              <a:rPr lang="en-US" altLang="en-US" sz="2400" b="1" dirty="0" smtClean="0">
                <a:solidFill>
                  <a:srgbClr val="339933"/>
                </a:solidFill>
                <a:latin typeface="Arial" panose="020B0604020202020204" pitchFamily="34" charset="0"/>
                <a:cs typeface="Times New Roman (Hebrew)" panose="02020603050405020304" pitchFamily="18" charset="0"/>
              </a:rPr>
              <a:t>for </a:t>
            </a:r>
            <a:r>
              <a:rPr lang="en-US" altLang="en-US" sz="2400" b="1" dirty="0" smtClean="0">
                <a:solidFill>
                  <a:srgbClr val="FF0066"/>
                </a:solidFill>
                <a:latin typeface="Arial" panose="020B0604020202020204" pitchFamily="34" charset="0"/>
                <a:cs typeface="Times New Roman (Hebrew)" panose="02020603050405020304" pitchFamily="18" charset="0"/>
              </a:rPr>
              <a:t>electron transfer and redox catalysis</a:t>
            </a:r>
          </a:p>
          <a:p>
            <a:pPr lvl="1" algn="l" rtl="0" eaLnBrk="1" hangingPunct="1">
              <a:spcBef>
                <a:spcPct val="50000"/>
              </a:spcBef>
            </a:pPr>
            <a:r>
              <a:rPr lang="en-US" altLang="en-US" sz="2200" dirty="0" smtClean="0">
                <a:latin typeface="Arial" panose="020B0604020202020204" pitchFamily="34" charset="0"/>
                <a:cs typeface="Times New Roman (Hebrew)" panose="02020603050405020304" pitchFamily="18" charset="0"/>
              </a:rPr>
              <a:t>For example: iron (Fe):</a:t>
            </a:r>
          </a:p>
        </p:txBody>
      </p:sp>
      <p:pic>
        <p:nvPicPr>
          <p:cNvPr id="2" name="Picture 1"/>
          <p:cNvPicPr>
            <a:picLocks noChangeAspect="1"/>
          </p:cNvPicPr>
          <p:nvPr/>
        </p:nvPicPr>
        <p:blipFill>
          <a:blip r:embed="rId3"/>
          <a:stretch>
            <a:fillRect/>
          </a:stretch>
        </p:blipFill>
        <p:spPr>
          <a:xfrm>
            <a:off x="459176" y="2575793"/>
            <a:ext cx="8303941" cy="3904619"/>
          </a:xfrm>
          <a:prstGeom prst="rect">
            <a:avLst/>
          </a:prstGeom>
        </p:spPr>
      </p:pic>
    </p:spTree>
    <p:extLst>
      <p:ext uri="{BB962C8B-B14F-4D97-AF65-F5344CB8AC3E}">
        <p14:creationId xmlns:p14="http://schemas.microsoft.com/office/powerpoint/2010/main" val="80144312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Text Box 6"/>
          <p:cNvSpPr txBox="1">
            <a:spLocks noChangeArrowheads="1"/>
          </p:cNvSpPr>
          <p:nvPr/>
        </p:nvSpPr>
        <p:spPr bwMode="auto">
          <a:xfrm>
            <a:off x="285750" y="15398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Times New Roman (Hebrew)" panose="02020603050405020304" pitchFamily="18" charset="0"/>
              </a:rPr>
              <a:t>Metal cation addition</a:t>
            </a:r>
          </a:p>
        </p:txBody>
      </p:sp>
      <p:sp>
        <p:nvSpPr>
          <p:cNvPr id="7" name="Text Box 7"/>
          <p:cNvSpPr txBox="1">
            <a:spLocks noChangeArrowheads="1"/>
          </p:cNvSpPr>
          <p:nvPr/>
        </p:nvSpPr>
        <p:spPr bwMode="auto">
          <a:xfrm>
            <a:off x="193674" y="847827"/>
            <a:ext cx="895032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400" b="1" dirty="0">
                <a:solidFill>
                  <a:srgbClr val="FF0066"/>
                </a:solidFill>
                <a:latin typeface="Arial" panose="020B0604020202020204" pitchFamily="34" charset="0"/>
                <a:cs typeface="Times New Roman (Hebrew)" panose="02020603050405020304" pitchFamily="18" charset="0"/>
              </a:rPr>
              <a:t>Transition metals </a:t>
            </a:r>
            <a:r>
              <a:rPr lang="en-US" altLang="en-US" sz="2400" b="1" dirty="0">
                <a:solidFill>
                  <a:srgbClr val="339933"/>
                </a:solidFill>
                <a:latin typeface="Arial" panose="020B0604020202020204" pitchFamily="34" charset="0"/>
                <a:cs typeface="Times New Roman (Hebrew)" panose="02020603050405020304" pitchFamily="18" charset="0"/>
              </a:rPr>
              <a:t>(</a:t>
            </a:r>
            <a:r>
              <a:rPr lang="en-US" altLang="en-US" sz="2400" b="1" dirty="0" smtClean="0">
                <a:solidFill>
                  <a:srgbClr val="339933"/>
                </a:solidFill>
                <a:latin typeface="Arial" panose="020B0604020202020204" pitchFamily="34" charset="0"/>
                <a:cs typeface="Times New Roman (Hebrew)" panose="02020603050405020304" pitchFamily="18" charset="0"/>
              </a:rPr>
              <a:t>Fe</a:t>
            </a:r>
            <a:r>
              <a:rPr lang="en-US" altLang="en-US" sz="2400" b="1" dirty="0">
                <a:solidFill>
                  <a:srgbClr val="339933"/>
                </a:solidFill>
                <a:latin typeface="Arial" panose="020B0604020202020204" pitchFamily="34" charset="0"/>
                <a:cs typeface="Times New Roman (Hebrew)" panose="02020603050405020304" pitchFamily="18" charset="0"/>
              </a:rPr>
              <a:t>, Cu, </a:t>
            </a:r>
            <a:r>
              <a:rPr lang="en-US" altLang="en-US" sz="2400" b="1" dirty="0" smtClean="0">
                <a:solidFill>
                  <a:srgbClr val="339933"/>
                </a:solidFill>
                <a:latin typeface="Arial" panose="020B0604020202020204" pitchFamily="34" charset="0"/>
                <a:cs typeface="Times New Roman (Hebrew)" panose="02020603050405020304" pitchFamily="18" charset="0"/>
              </a:rPr>
              <a:t>Co, </a:t>
            </a:r>
            <a:r>
              <a:rPr lang="en-US" altLang="en-US" sz="2400" b="1" dirty="0" err="1" smtClean="0">
                <a:solidFill>
                  <a:srgbClr val="339933"/>
                </a:solidFill>
                <a:latin typeface="Arial" panose="020B0604020202020204" pitchFamily="34" charset="0"/>
                <a:cs typeface="Times New Roman (Hebrew)" panose="02020603050405020304" pitchFamily="18" charset="0"/>
              </a:rPr>
              <a:t>Mn</a:t>
            </a:r>
            <a:r>
              <a:rPr lang="en-US" altLang="en-US" sz="2400" b="1" dirty="0" smtClean="0">
                <a:solidFill>
                  <a:srgbClr val="339933"/>
                </a:solidFill>
                <a:latin typeface="Arial" panose="020B0604020202020204" pitchFamily="34" charset="0"/>
                <a:cs typeface="Times New Roman (Hebrew)" panose="02020603050405020304" pitchFamily="18" charset="0"/>
              </a:rPr>
              <a:t>) can acquire in </a:t>
            </a:r>
            <a:r>
              <a:rPr lang="en-US" altLang="en-US" sz="2400" b="1" dirty="0" smtClean="0">
                <a:solidFill>
                  <a:srgbClr val="FF0066"/>
                </a:solidFill>
                <a:latin typeface="Arial" panose="020B0604020202020204" pitchFamily="34" charset="0"/>
                <a:cs typeface="Times New Roman (Hebrew)" panose="02020603050405020304" pitchFamily="18" charset="0"/>
              </a:rPr>
              <a:t>multiple oxidation states </a:t>
            </a:r>
            <a:r>
              <a:rPr lang="en-US" altLang="en-US" sz="2400" b="1" dirty="0" smtClean="0">
                <a:solidFill>
                  <a:srgbClr val="339933"/>
                </a:solidFill>
                <a:latin typeface="Arial" panose="020B0604020202020204" pitchFamily="34" charset="0"/>
                <a:cs typeface="Times New Roman (Hebrew)" panose="02020603050405020304" pitchFamily="18" charset="0"/>
              </a:rPr>
              <a:t>→ often </a:t>
            </a:r>
            <a:r>
              <a:rPr lang="en-US" altLang="en-US" sz="2400" b="1" dirty="0">
                <a:solidFill>
                  <a:srgbClr val="339933"/>
                </a:solidFill>
                <a:latin typeface="Arial" panose="020B0604020202020204" pitchFamily="34" charset="0"/>
                <a:cs typeface="Times New Roman (Hebrew)" panose="02020603050405020304" pitchFamily="18" charset="0"/>
              </a:rPr>
              <a:t>used </a:t>
            </a:r>
            <a:r>
              <a:rPr lang="en-US" altLang="en-US" sz="2400" b="1" dirty="0" smtClean="0">
                <a:solidFill>
                  <a:srgbClr val="339933"/>
                </a:solidFill>
                <a:latin typeface="Arial" panose="020B0604020202020204" pitchFamily="34" charset="0"/>
                <a:cs typeface="Times New Roman (Hebrew)" panose="02020603050405020304" pitchFamily="18" charset="0"/>
              </a:rPr>
              <a:t>for </a:t>
            </a:r>
            <a:r>
              <a:rPr lang="en-US" altLang="en-US" sz="2400" b="1" dirty="0" smtClean="0">
                <a:solidFill>
                  <a:srgbClr val="FF0066"/>
                </a:solidFill>
                <a:latin typeface="Arial" panose="020B0604020202020204" pitchFamily="34" charset="0"/>
                <a:cs typeface="Times New Roman (Hebrew)" panose="02020603050405020304" pitchFamily="18" charset="0"/>
              </a:rPr>
              <a:t>electron transfer and redox catalysis</a:t>
            </a:r>
          </a:p>
          <a:p>
            <a:pPr lvl="1" algn="l" rtl="0" eaLnBrk="1" hangingPunct="1">
              <a:spcBef>
                <a:spcPct val="50000"/>
              </a:spcBef>
            </a:pPr>
            <a:r>
              <a:rPr lang="en-US" altLang="en-US" sz="2200" dirty="0" smtClean="0">
                <a:latin typeface="Arial" panose="020B0604020202020204" pitchFamily="34" charset="0"/>
                <a:cs typeface="Times New Roman (Hebrew)" panose="02020603050405020304" pitchFamily="18" charset="0"/>
              </a:rPr>
              <a:t>For example: copper (Cu):</a:t>
            </a:r>
          </a:p>
        </p:txBody>
      </p:sp>
      <p:grpSp>
        <p:nvGrpSpPr>
          <p:cNvPr id="4" name="Group 3"/>
          <p:cNvGrpSpPr/>
          <p:nvPr/>
        </p:nvGrpSpPr>
        <p:grpSpPr>
          <a:xfrm>
            <a:off x="506472" y="2477157"/>
            <a:ext cx="8332963" cy="4110057"/>
            <a:chOff x="430154" y="2670390"/>
            <a:chExt cx="8332963" cy="4110057"/>
          </a:xfrm>
        </p:grpSpPr>
        <p:pic>
          <p:nvPicPr>
            <p:cNvPr id="2" name="Picture 1"/>
            <p:cNvPicPr>
              <a:picLocks noChangeAspect="1"/>
            </p:cNvPicPr>
            <p:nvPr/>
          </p:nvPicPr>
          <p:blipFill rotWithShape="1">
            <a:blip r:embed="rId3"/>
            <a:srcRect b="81985"/>
            <a:stretch/>
          </p:blipFill>
          <p:spPr>
            <a:xfrm>
              <a:off x="459176" y="2670390"/>
              <a:ext cx="8303941" cy="703432"/>
            </a:xfrm>
            <a:prstGeom prst="rect">
              <a:avLst/>
            </a:prstGeom>
          </p:spPr>
        </p:pic>
        <p:pic>
          <p:nvPicPr>
            <p:cNvPr id="3" name="Picture 2"/>
            <p:cNvPicPr>
              <a:picLocks noChangeAspect="1"/>
            </p:cNvPicPr>
            <p:nvPr/>
          </p:nvPicPr>
          <p:blipFill rotWithShape="1">
            <a:blip r:embed="rId4"/>
            <a:srcRect t="1651"/>
            <a:stretch/>
          </p:blipFill>
          <p:spPr>
            <a:xfrm>
              <a:off x="430154" y="3375249"/>
              <a:ext cx="8098991" cy="3405198"/>
            </a:xfrm>
            <a:prstGeom prst="rect">
              <a:avLst/>
            </a:prstGeom>
          </p:spPr>
        </p:pic>
      </p:grpSp>
    </p:spTree>
    <p:extLst>
      <p:ext uri="{BB962C8B-B14F-4D97-AF65-F5344CB8AC3E}">
        <p14:creationId xmlns:p14="http://schemas.microsoft.com/office/powerpoint/2010/main" val="15983958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ext Box 6"/>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ADP-ribosylation</a:t>
            </a:r>
          </a:p>
        </p:txBody>
      </p:sp>
      <p:sp>
        <p:nvSpPr>
          <p:cNvPr id="12" name="Text Box 5"/>
          <p:cNvSpPr txBox="1">
            <a:spLocks noChangeArrowheads="1"/>
          </p:cNvSpPr>
          <p:nvPr/>
        </p:nvSpPr>
        <p:spPr bwMode="auto">
          <a:xfrm>
            <a:off x="234950" y="892175"/>
            <a:ext cx="890905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One or more ADP-</a:t>
            </a:r>
            <a:r>
              <a:rPr lang="en-US" altLang="en-US" sz="2600" b="1" dirty="0" err="1" smtClean="0">
                <a:solidFill>
                  <a:srgbClr val="339933"/>
                </a:solidFill>
                <a:latin typeface="Arial" panose="020B0604020202020204" pitchFamily="34" charset="0"/>
                <a:cs typeface="Times New Roman (Hebrew)"/>
              </a:rPr>
              <a:t>ribosyl</a:t>
            </a:r>
            <a:r>
              <a:rPr lang="en-US" altLang="en-US" sz="2600" b="1" dirty="0" smtClean="0">
                <a:solidFill>
                  <a:srgbClr val="339933"/>
                </a:solidFill>
                <a:latin typeface="Arial" panose="020B0604020202020204" pitchFamily="34" charset="0"/>
                <a:cs typeface="Times New Roman (Hebrew)"/>
              </a:rPr>
              <a:t> units</a:t>
            </a:r>
          </a:p>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Reversible (enzymatic: </a:t>
            </a:r>
            <a:r>
              <a:rPr lang="en-US" altLang="en-US" sz="2600" b="1" dirty="0" smtClean="0">
                <a:solidFill>
                  <a:srgbClr val="FF0066"/>
                </a:solidFill>
                <a:latin typeface="Arial" panose="020B0604020202020204" pitchFamily="34" charset="0"/>
                <a:cs typeface="Times New Roman (Hebrew)"/>
              </a:rPr>
              <a:t>ADP </a:t>
            </a:r>
            <a:r>
              <a:rPr lang="en-US" altLang="en-US" sz="2600" b="1" dirty="0" err="1" smtClean="0">
                <a:solidFill>
                  <a:srgbClr val="FF0066"/>
                </a:solidFill>
                <a:latin typeface="Arial" panose="020B0604020202020204" pitchFamily="34" charset="0"/>
                <a:cs typeface="Times New Roman (Hebrew)"/>
              </a:rPr>
              <a:t>ribosyltransferases</a:t>
            </a:r>
            <a:r>
              <a:rPr lang="en-US" altLang="en-US" sz="2600" b="1" dirty="0" smtClean="0">
                <a:solidFill>
                  <a:srgbClr val="339933"/>
                </a:solidFill>
                <a:latin typeface="Arial" panose="020B0604020202020204" pitchFamily="34" charset="0"/>
                <a:cs typeface="Times New Roman (Hebrew)"/>
              </a:rPr>
              <a:t>) </a:t>
            </a:r>
            <a:endParaRPr lang="en-US" altLang="en-US" sz="2600" b="1" dirty="0">
              <a:solidFill>
                <a:srgbClr val="339933"/>
              </a:solidFill>
              <a:latin typeface="Arial" panose="020B0604020202020204" pitchFamily="34" charset="0"/>
              <a:cs typeface="Times New Roman (Hebrew)"/>
            </a:endParaRPr>
          </a:p>
        </p:txBody>
      </p:sp>
      <p:grpSp>
        <p:nvGrpSpPr>
          <p:cNvPr id="13" name="Group 15"/>
          <p:cNvGrpSpPr>
            <a:grpSpLocks/>
          </p:cNvGrpSpPr>
          <p:nvPr/>
        </p:nvGrpSpPr>
        <p:grpSpPr bwMode="auto">
          <a:xfrm>
            <a:off x="1192928" y="2143998"/>
            <a:ext cx="5725886" cy="4381500"/>
            <a:chOff x="617516" y="1569602"/>
            <a:chExt cx="6044689" cy="5081344"/>
          </a:xfrm>
        </p:grpSpPr>
        <p:pic>
          <p:nvPicPr>
            <p:cNvPr id="14" name="Picture 8" descr="https://upload.wikimedia.org/wikipedia/commons/thumb/0/09/ADP-Ribosylation-Mechanism.png/800px-ADP-Ribosylation-Mechanism.png"/>
            <p:cNvPicPr>
              <a:picLocks noChangeAspect="1" noChangeArrowheads="1"/>
            </p:cNvPicPr>
            <p:nvPr/>
          </p:nvPicPr>
          <p:blipFill>
            <a:blip r:embed="rId3">
              <a:extLst>
                <a:ext uri="{28A0092B-C50C-407E-A947-70E740481C1C}">
                  <a14:useLocalDpi xmlns:a14="http://schemas.microsoft.com/office/drawing/2010/main" val="0"/>
                </a:ext>
              </a:extLst>
            </a:blip>
            <a:srcRect r="23906" b="67741"/>
            <a:stretch>
              <a:fillRect/>
            </a:stretch>
          </p:blipFill>
          <p:spPr bwMode="auto">
            <a:xfrm>
              <a:off x="2290258" y="1569602"/>
              <a:ext cx="4371947" cy="261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s://upload.wikimedia.org/wikipedia/commons/thumb/0/09/ADP-Ribosylation-Mechanism.png/800px-ADP-Ribosylation-Mechanism.png"/>
            <p:cNvPicPr>
              <a:picLocks noChangeAspect="1" noChangeArrowheads="1"/>
            </p:cNvPicPr>
            <p:nvPr/>
          </p:nvPicPr>
          <p:blipFill>
            <a:blip r:embed="rId3">
              <a:extLst>
                <a:ext uri="{28A0092B-C50C-407E-A947-70E740481C1C}">
                  <a14:useLocalDpi xmlns:a14="http://schemas.microsoft.com/office/drawing/2010/main" val="0"/>
                </a:ext>
              </a:extLst>
            </a:blip>
            <a:srcRect l="6750" t="65060" r="1151" b="-716"/>
            <a:stretch>
              <a:fillRect/>
            </a:stretch>
          </p:blipFill>
          <p:spPr bwMode="auto">
            <a:xfrm>
              <a:off x="1370762" y="3762603"/>
              <a:ext cx="5291443" cy="288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2669980" y="3761834"/>
              <a:ext cx="320648" cy="31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17" name="TextBox 13"/>
            <p:cNvSpPr txBox="1">
              <a:spLocks noChangeArrowheads="1"/>
            </p:cNvSpPr>
            <p:nvPr/>
          </p:nvSpPr>
          <p:spPr bwMode="auto">
            <a:xfrm>
              <a:off x="668318" y="2691538"/>
              <a:ext cx="140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r>
                <a:rPr lang="en-US" altLang="en-US" sz="1800" dirty="0">
                  <a:solidFill>
                    <a:srgbClr val="000000"/>
                  </a:solidFill>
                  <a:cs typeface="Times New Roman (Hebrew)"/>
                </a:rPr>
                <a:t>Protein-</a:t>
              </a:r>
              <a:r>
                <a:rPr lang="en-US" altLang="en-US" sz="1800" dirty="0" err="1">
                  <a:solidFill>
                    <a:srgbClr val="000000"/>
                  </a:solidFill>
                  <a:cs typeface="Times New Roman (Hebrew)"/>
                </a:rPr>
                <a:t>Arg</a:t>
              </a:r>
              <a:endParaRPr lang="en-US" altLang="en-US" sz="1800" dirty="0">
                <a:solidFill>
                  <a:srgbClr val="000000"/>
                </a:solidFill>
                <a:cs typeface="Times New Roman (Hebrew)"/>
              </a:endParaRPr>
            </a:p>
          </p:txBody>
        </p:sp>
        <p:sp>
          <p:nvSpPr>
            <p:cNvPr id="18" name="TextBox 22"/>
            <p:cNvSpPr txBox="1">
              <a:spLocks noChangeArrowheads="1"/>
            </p:cNvSpPr>
            <p:nvPr/>
          </p:nvSpPr>
          <p:spPr bwMode="auto">
            <a:xfrm>
              <a:off x="2101318" y="2638404"/>
              <a:ext cx="3778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r>
                <a:rPr lang="en-US" altLang="en-US" sz="2800" b="1">
                  <a:solidFill>
                    <a:srgbClr val="000000"/>
                  </a:solidFill>
                  <a:cs typeface="Times New Roman (Hebrew)"/>
                </a:rPr>
                <a:t>+</a:t>
              </a:r>
              <a:endParaRPr lang="en-US" altLang="en-US" sz="1800" b="1">
                <a:solidFill>
                  <a:srgbClr val="000000"/>
                </a:solidFill>
                <a:cs typeface="Times New Roman (Hebrew)"/>
              </a:endParaRPr>
            </a:p>
          </p:txBody>
        </p:sp>
        <p:sp>
          <p:nvSpPr>
            <p:cNvPr id="19" name="TextBox 23"/>
            <p:cNvSpPr txBox="1">
              <a:spLocks noChangeArrowheads="1"/>
            </p:cNvSpPr>
            <p:nvPr/>
          </p:nvSpPr>
          <p:spPr bwMode="auto">
            <a:xfrm>
              <a:off x="617516" y="4585652"/>
              <a:ext cx="94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0"/>
                </a:spcBef>
                <a:buFontTx/>
                <a:buNone/>
              </a:pPr>
              <a:r>
                <a:rPr lang="en-US" altLang="en-US" sz="1800">
                  <a:solidFill>
                    <a:srgbClr val="000000"/>
                  </a:solidFill>
                  <a:cs typeface="Times New Roman (Hebrew)"/>
                </a:rPr>
                <a:t>Protein-</a:t>
              </a:r>
            </a:p>
          </p:txBody>
        </p:sp>
      </p:grpSp>
      <p:sp>
        <p:nvSpPr>
          <p:cNvPr id="20" name="TextBox 13"/>
          <p:cNvSpPr txBox="1">
            <a:spLocks noChangeArrowheads="1"/>
          </p:cNvSpPr>
          <p:nvPr/>
        </p:nvSpPr>
        <p:spPr bwMode="auto">
          <a:xfrm>
            <a:off x="4130674" y="2404394"/>
            <a:ext cx="955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0"/>
              </a:spcBef>
              <a:buFontTx/>
              <a:buNone/>
            </a:pPr>
            <a:r>
              <a:rPr lang="en-US" altLang="en-US" sz="1800" dirty="0">
                <a:solidFill>
                  <a:srgbClr val="000000"/>
                </a:solidFill>
                <a:cs typeface="Times New Roman (Hebrew)"/>
              </a:rPr>
              <a:t>NAD</a:t>
            </a:r>
            <a:r>
              <a:rPr lang="en-US" altLang="en-US" sz="1800" baseline="30000" dirty="0">
                <a:solidFill>
                  <a:srgbClr val="000000"/>
                </a:solidFill>
                <a:cs typeface="Times New Roman (Hebrew)"/>
              </a:rPr>
              <a:t>+</a:t>
            </a:r>
            <a:endParaRPr lang="en-US" altLang="en-US" sz="1800" dirty="0">
              <a:solidFill>
                <a:srgbClr val="000000"/>
              </a:solidFill>
              <a:cs typeface="Times New Roman (Hebrew)"/>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ext Box 6"/>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a:rPr>
              <a:t>ADP-ribosylation</a:t>
            </a:r>
          </a:p>
        </p:txBody>
      </p:sp>
      <p:sp>
        <p:nvSpPr>
          <p:cNvPr id="248835" name="Text Box 5"/>
          <p:cNvSpPr txBox="1">
            <a:spLocks noChangeArrowheads="1"/>
          </p:cNvSpPr>
          <p:nvPr/>
        </p:nvSpPr>
        <p:spPr bwMode="auto">
          <a:xfrm>
            <a:off x="234950" y="892175"/>
            <a:ext cx="890905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Involved in:</a:t>
            </a:r>
          </a:p>
          <a:p>
            <a:pPr lvl="1" algn="l" rtl="0" eaLnBrk="1" hangingPunct="1">
              <a:spcBef>
                <a:spcPct val="50000"/>
              </a:spcBef>
              <a:buFont typeface="Wingdings" panose="05000000000000000000" pitchFamily="2" charset="2"/>
              <a:buChar char="Ø"/>
            </a:pPr>
            <a:r>
              <a:rPr lang="en-US" altLang="en-US" sz="2600" dirty="0">
                <a:latin typeface="+mn-lt"/>
                <a:cs typeface="Times New Roman (Hebrew)"/>
              </a:rPr>
              <a:t>C</a:t>
            </a:r>
            <a:r>
              <a:rPr lang="en-US" altLang="en-US" sz="2600" dirty="0" smtClean="0">
                <a:latin typeface="+mn-lt"/>
                <a:cs typeface="Times New Roman (Hebrew)"/>
              </a:rPr>
              <a:t>ell signaling </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DNA repair</a:t>
            </a:r>
          </a:p>
          <a:p>
            <a:pPr lvl="1" algn="l" rtl="0" eaLnBrk="1" hangingPunct="1">
              <a:spcBef>
                <a:spcPct val="50000"/>
              </a:spcBef>
              <a:buFont typeface="Wingdings" panose="05000000000000000000" pitchFamily="2" charset="2"/>
              <a:buChar char="Ø"/>
            </a:pPr>
            <a:r>
              <a:rPr lang="en-US" altLang="en-US" sz="2600" dirty="0">
                <a:latin typeface="+mn-lt"/>
                <a:cs typeface="Times New Roman (Hebrew)"/>
              </a:rPr>
              <a:t>G</a:t>
            </a:r>
            <a:r>
              <a:rPr lang="en-US" altLang="en-US" sz="2600" dirty="0" smtClean="0">
                <a:latin typeface="+mn-lt"/>
                <a:cs typeface="Times New Roman (Hebrew)"/>
              </a:rPr>
              <a:t>ene regulation</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Apoptosis</a:t>
            </a:r>
          </a:p>
          <a:p>
            <a:pPr algn="l" rtl="0" eaLnBrk="1" hangingPunct="1">
              <a:spcBef>
                <a:spcPct val="50000"/>
              </a:spcBef>
            </a:pPr>
            <a:r>
              <a:rPr lang="en-US" altLang="en-US" sz="2600" b="1" dirty="0" smtClean="0">
                <a:solidFill>
                  <a:srgbClr val="339933"/>
                </a:solidFill>
                <a:latin typeface="Arial" panose="020B0604020202020204" pitchFamily="34" charset="0"/>
                <a:cs typeface="Times New Roman (Hebrew)"/>
              </a:rPr>
              <a:t>Clinical significance:</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Cancer (improper ADP-</a:t>
            </a:r>
            <a:r>
              <a:rPr lang="en-US" altLang="en-US" sz="2600" dirty="0" err="1" smtClean="0">
                <a:latin typeface="+mn-lt"/>
                <a:cs typeface="Times New Roman (Hebrew)"/>
              </a:rPr>
              <a:t>ribosylation</a:t>
            </a:r>
            <a:r>
              <a:rPr lang="en-US" altLang="en-US" sz="2600" dirty="0" smtClean="0">
                <a:latin typeface="+mn-lt"/>
                <a:cs typeface="Times New Roman (Hebrew)"/>
              </a:rPr>
              <a:t>)</a:t>
            </a:r>
          </a:p>
          <a:p>
            <a:pPr lvl="1" algn="l" rtl="0" eaLnBrk="1" hangingPunct="1">
              <a:spcBef>
                <a:spcPct val="50000"/>
              </a:spcBef>
              <a:buFont typeface="Wingdings" panose="05000000000000000000" pitchFamily="2" charset="2"/>
              <a:buChar char="Ø"/>
            </a:pPr>
            <a:r>
              <a:rPr lang="en-US" altLang="en-US" sz="2600" dirty="0" smtClean="0">
                <a:latin typeface="+mn-lt"/>
                <a:cs typeface="Times New Roman (Hebrew)"/>
              </a:rPr>
              <a:t>Infection (bacterial toxins)</a:t>
            </a:r>
            <a:endParaRPr lang="en-US" altLang="en-US" sz="2600" dirty="0">
              <a:latin typeface="+mn-lt"/>
              <a:cs typeface="Times New Roman (Hebrew)"/>
            </a:endParaRPr>
          </a:p>
        </p:txBody>
      </p:sp>
    </p:spTree>
    <p:extLst>
      <p:ext uri="{BB962C8B-B14F-4D97-AF65-F5344CB8AC3E}">
        <p14:creationId xmlns:p14="http://schemas.microsoft.com/office/powerpoint/2010/main" val="25025704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Text Box 6"/>
          <p:cNvSpPr txBox="1">
            <a:spLocks noChangeArrowheads="1"/>
          </p:cNvSpPr>
          <p:nvPr/>
        </p:nvSpPr>
        <p:spPr bwMode="auto">
          <a:xfrm>
            <a:off x="285750"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ADP-ribosylation</a:t>
            </a:r>
          </a:p>
        </p:txBody>
      </p:sp>
      <p:sp>
        <p:nvSpPr>
          <p:cNvPr id="331780" name="Text Box 5"/>
          <p:cNvSpPr txBox="1">
            <a:spLocks noChangeArrowheads="1"/>
          </p:cNvSpPr>
          <p:nvPr/>
        </p:nvSpPr>
        <p:spPr bwMode="auto">
          <a:xfrm>
            <a:off x="234950" y="892175"/>
            <a:ext cx="8909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Used by certain </a:t>
            </a:r>
            <a:r>
              <a:rPr lang="en-US" altLang="en-US" sz="2600" b="1">
                <a:solidFill>
                  <a:srgbClr val="FF0066"/>
                </a:solidFill>
                <a:latin typeface="Arial" panose="020B0604020202020204" pitchFamily="34" charset="0"/>
                <a:cs typeface="Times New Roman (Hebrew)" panose="02020603050405020304" pitchFamily="18" charset="0"/>
              </a:rPr>
              <a:t>bacterial toxins </a:t>
            </a:r>
            <a:r>
              <a:rPr lang="en-US" altLang="en-US" sz="2600" b="1">
                <a:solidFill>
                  <a:srgbClr val="339933"/>
                </a:solidFill>
                <a:latin typeface="Arial" panose="020B0604020202020204" pitchFamily="34" charset="0"/>
                <a:cs typeface="Times New Roman (Hebrew)" panose="02020603050405020304" pitchFamily="18" charset="0"/>
              </a:rPr>
              <a:t>to harm the host</a:t>
            </a:r>
          </a:p>
        </p:txBody>
      </p:sp>
      <p:pic>
        <p:nvPicPr>
          <p:cNvPr id="2" name="Picture 1"/>
          <p:cNvPicPr>
            <a:picLocks noChangeAspect="1"/>
          </p:cNvPicPr>
          <p:nvPr/>
        </p:nvPicPr>
        <p:blipFill>
          <a:blip r:embed="rId3"/>
          <a:stretch>
            <a:fillRect/>
          </a:stretch>
        </p:blipFill>
        <p:spPr>
          <a:xfrm>
            <a:off x="1166068" y="1447364"/>
            <a:ext cx="6758760" cy="4950372"/>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498475" y="2743693"/>
            <a:ext cx="86455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6000" dirty="0">
                <a:latin typeface="Arial" panose="020B0604020202020204" pitchFamily="34" charset="0"/>
                <a:cs typeface="Times New Roman (Hebrew)" panose="02020603050405020304" pitchFamily="18" charset="0"/>
              </a:rPr>
              <a:t>Fibrous Proteins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8"/>
          <p:cNvSpPr txBox="1">
            <a:spLocks noChangeArrowheads="1"/>
          </p:cNvSpPr>
          <p:nvPr/>
        </p:nvSpPr>
        <p:spPr bwMode="auto">
          <a:xfrm>
            <a:off x="246063" y="122238"/>
            <a:ext cx="8645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Globular Proteins</a:t>
            </a:r>
          </a:p>
        </p:txBody>
      </p:sp>
      <p:sp>
        <p:nvSpPr>
          <p:cNvPr id="195587" name="Text Box 5"/>
          <p:cNvSpPr txBox="1">
            <a:spLocks noChangeArrowheads="1"/>
          </p:cNvSpPr>
          <p:nvPr/>
        </p:nvSpPr>
        <p:spPr bwMode="auto">
          <a:xfrm>
            <a:off x="144463" y="914400"/>
            <a:ext cx="87471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600" b="1">
                <a:solidFill>
                  <a:srgbClr val="339933"/>
                </a:solidFill>
                <a:latin typeface="Arial" panose="020B0604020202020204" pitchFamily="34" charset="0"/>
                <a:cs typeface="Arial" panose="020B0604020202020204" pitchFamily="34" charset="0"/>
              </a:rPr>
              <a:t>Architecture of globular proteins:</a:t>
            </a:r>
          </a:p>
        </p:txBody>
      </p:sp>
      <p:grpSp>
        <p:nvGrpSpPr>
          <p:cNvPr id="195588" name="Group 19"/>
          <p:cNvGrpSpPr>
            <a:grpSpLocks/>
          </p:cNvGrpSpPr>
          <p:nvPr/>
        </p:nvGrpSpPr>
        <p:grpSpPr bwMode="auto">
          <a:xfrm>
            <a:off x="1181100" y="1733550"/>
            <a:ext cx="7710488" cy="4124325"/>
            <a:chOff x="1180824" y="1732885"/>
            <a:chExt cx="7710764" cy="4124334"/>
          </a:xfrm>
        </p:grpSpPr>
        <p:sp>
          <p:nvSpPr>
            <p:cNvPr id="5" name="TextBox 4"/>
            <p:cNvSpPr txBox="1"/>
            <p:nvPr/>
          </p:nvSpPr>
          <p:spPr>
            <a:xfrm>
              <a:off x="1180824" y="2098011"/>
              <a:ext cx="2984607" cy="522289"/>
            </a:xfrm>
            <a:prstGeom prst="rect">
              <a:avLst/>
            </a:prstGeom>
            <a:gradFill flip="none" rotWithShape="1">
              <a:gsLst>
                <a:gs pos="0">
                  <a:schemeClr val="bg1"/>
                </a:gs>
                <a:gs pos="100000">
                  <a:schemeClr val="bg1"/>
                </a:gs>
                <a:gs pos="50000">
                  <a:schemeClr val="accent6">
                    <a:lumMod val="20000"/>
                    <a:lumOff val="80000"/>
                    <a:alpha val="90000"/>
                  </a:schemeClr>
                </a:gs>
              </a:gsLst>
              <a:lin ang="5400000" scaled="0"/>
              <a:tileRect/>
            </a:gradFill>
            <a:ln w="3175" cmpd="sng">
              <a:solidFill>
                <a:schemeClr val="tx1"/>
              </a:solidFill>
            </a:ln>
            <a:effectLst>
              <a:outerShdw blurRad="98425" dist="63500" dir="3000000">
                <a:srgbClr val="000000">
                  <a:alpha val="23000"/>
                </a:srgbClr>
              </a:outerShdw>
            </a:effectLst>
          </p:spPr>
          <p:txBody>
            <a:bodyPr>
              <a:spAutoFit/>
            </a:bodyPr>
            <a:lstStyle/>
            <a:p>
              <a:pPr algn="ctr" eaLnBrk="1" hangingPunct="1">
                <a:defRPr/>
              </a:pPr>
              <a:r>
                <a:rPr lang="en-US" sz="2800" dirty="0">
                  <a:solidFill>
                    <a:srgbClr val="000000"/>
                  </a:solidFill>
                  <a:ea typeface="Times New Roman (Hebrew)" charset="0"/>
                  <a:cs typeface="Times New Roman (Hebrew)" charset="0"/>
                </a:rPr>
                <a:t>Simple Motifs</a:t>
              </a:r>
            </a:p>
          </p:txBody>
        </p:sp>
        <p:sp>
          <p:nvSpPr>
            <p:cNvPr id="6" name="TextBox 5"/>
            <p:cNvSpPr txBox="1"/>
            <p:nvPr/>
          </p:nvSpPr>
          <p:spPr>
            <a:xfrm>
              <a:off x="1188762" y="3599789"/>
              <a:ext cx="2984607" cy="522289"/>
            </a:xfrm>
            <a:prstGeom prst="rect">
              <a:avLst/>
            </a:prstGeom>
            <a:gradFill flip="none" rotWithShape="1">
              <a:gsLst>
                <a:gs pos="0">
                  <a:schemeClr val="bg1"/>
                </a:gs>
                <a:gs pos="100000">
                  <a:schemeClr val="bg1"/>
                </a:gs>
                <a:gs pos="50000">
                  <a:schemeClr val="accent6">
                    <a:lumMod val="20000"/>
                    <a:lumOff val="80000"/>
                    <a:alpha val="90000"/>
                  </a:schemeClr>
                </a:gs>
              </a:gsLst>
              <a:lin ang="5400000" scaled="0"/>
              <a:tileRect/>
            </a:gradFill>
            <a:ln w="3175" cmpd="sng">
              <a:solidFill>
                <a:schemeClr val="tx1"/>
              </a:solidFill>
            </a:ln>
            <a:effectLst>
              <a:outerShdw blurRad="98425" dist="63500" dir="3000000">
                <a:srgbClr val="000000">
                  <a:alpha val="23000"/>
                </a:srgbClr>
              </a:outerShdw>
            </a:effectLst>
          </p:spPr>
          <p:txBody>
            <a:bodyPr>
              <a:spAutoFit/>
            </a:bodyPr>
            <a:lstStyle/>
            <a:p>
              <a:pPr algn="ctr" eaLnBrk="1" hangingPunct="1">
                <a:defRPr/>
              </a:pPr>
              <a:r>
                <a:rPr lang="en-US" sz="2800" dirty="0">
                  <a:solidFill>
                    <a:srgbClr val="000000"/>
                  </a:solidFill>
                  <a:ea typeface="Times New Roman (Hebrew)" charset="0"/>
                  <a:cs typeface="Times New Roman (Hebrew)" charset="0"/>
                </a:rPr>
                <a:t>Complex Motifs</a:t>
              </a:r>
            </a:p>
          </p:txBody>
        </p:sp>
        <p:sp>
          <p:nvSpPr>
            <p:cNvPr id="7" name="TextBox 6"/>
            <p:cNvSpPr txBox="1"/>
            <p:nvPr/>
          </p:nvSpPr>
          <p:spPr>
            <a:xfrm>
              <a:off x="1195113" y="5333343"/>
              <a:ext cx="2984607" cy="523876"/>
            </a:xfrm>
            <a:prstGeom prst="rect">
              <a:avLst/>
            </a:prstGeom>
            <a:gradFill flip="none" rotWithShape="1">
              <a:gsLst>
                <a:gs pos="0">
                  <a:schemeClr val="bg1"/>
                </a:gs>
                <a:gs pos="100000">
                  <a:schemeClr val="bg1"/>
                </a:gs>
                <a:gs pos="50000">
                  <a:schemeClr val="accent6">
                    <a:lumMod val="20000"/>
                    <a:lumOff val="80000"/>
                    <a:alpha val="90000"/>
                  </a:schemeClr>
                </a:gs>
              </a:gsLst>
              <a:lin ang="5400000" scaled="0"/>
              <a:tileRect/>
            </a:gradFill>
            <a:ln w="3175" cmpd="sng">
              <a:solidFill>
                <a:schemeClr val="tx1"/>
              </a:solidFill>
            </a:ln>
            <a:effectLst>
              <a:outerShdw blurRad="98425" dist="63500" dir="3000000">
                <a:srgbClr val="000000">
                  <a:alpha val="23000"/>
                </a:srgbClr>
              </a:outerShdw>
            </a:effectLst>
          </p:spPr>
          <p:txBody>
            <a:bodyPr>
              <a:spAutoFit/>
            </a:bodyPr>
            <a:lstStyle/>
            <a:p>
              <a:pPr algn="ctr" eaLnBrk="1" hangingPunct="1">
                <a:defRPr/>
              </a:pPr>
              <a:r>
                <a:rPr lang="en-US" sz="2800" dirty="0">
                  <a:solidFill>
                    <a:srgbClr val="000000"/>
                  </a:solidFill>
                  <a:ea typeface="Times New Roman (Hebrew)" charset="0"/>
                  <a:cs typeface="Times New Roman (Hebrew)" charset="0"/>
                </a:rPr>
                <a:t>Domains</a:t>
              </a:r>
            </a:p>
          </p:txBody>
        </p:sp>
        <p:sp>
          <p:nvSpPr>
            <p:cNvPr id="2" name="Down Arrow 1"/>
            <p:cNvSpPr/>
            <p:nvPr/>
          </p:nvSpPr>
          <p:spPr>
            <a:xfrm>
              <a:off x="2409593" y="2917163"/>
              <a:ext cx="508018" cy="49371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sp>
          <p:nvSpPr>
            <p:cNvPr id="9" name="Down Arrow 8"/>
            <p:cNvSpPr/>
            <p:nvPr/>
          </p:nvSpPr>
          <p:spPr>
            <a:xfrm>
              <a:off x="2415943" y="4564991"/>
              <a:ext cx="508018" cy="49371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solidFill>
                  <a:srgbClr val="FFFFFF"/>
                </a:solidFill>
              </a:endParaRPr>
            </a:p>
          </p:txBody>
        </p:sp>
        <p:cxnSp>
          <p:nvCxnSpPr>
            <p:cNvPr id="4" name="Straight Connector 3"/>
            <p:cNvCxnSpPr>
              <a:stCxn id="5" idx="3"/>
            </p:cNvCxnSpPr>
            <p:nvPr/>
          </p:nvCxnSpPr>
          <p:spPr>
            <a:xfrm flipV="1">
              <a:off x="4165431" y="1974186"/>
              <a:ext cx="352438" cy="384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82894" y="2380586"/>
              <a:ext cx="408002" cy="4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73369" y="2409161"/>
              <a:ext cx="395301" cy="377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5597" name="Rectangle 12"/>
            <p:cNvSpPr>
              <a:spLocks noChangeArrowheads="1"/>
            </p:cNvSpPr>
            <p:nvPr/>
          </p:nvSpPr>
          <p:spPr bwMode="auto">
            <a:xfrm>
              <a:off x="4518364" y="1732885"/>
              <a:ext cx="2984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l-GR" altLang="en-US" sz="2400">
                  <a:solidFill>
                    <a:srgbClr val="000000"/>
                  </a:solidFill>
                  <a:latin typeface="Arial" panose="020B0604020202020204" pitchFamily="34" charset="0"/>
                  <a:cs typeface="Arial" panose="020B0604020202020204" pitchFamily="34" charset="0"/>
                </a:rPr>
                <a:t>α</a:t>
              </a:r>
              <a:r>
                <a:rPr lang="en-US" altLang="en-US" sz="2400">
                  <a:solidFill>
                    <a:srgbClr val="000000"/>
                  </a:solidFill>
                  <a:latin typeface="Arial" panose="020B0604020202020204" pitchFamily="34" charset="0"/>
                  <a:cs typeface="Arial" panose="020B0604020202020204" pitchFamily="34" charset="0"/>
                </a:rPr>
                <a:t> (e.g. HLH)</a:t>
              </a:r>
              <a:endParaRPr lang="en-US" altLang="en-US" sz="2400">
                <a:solidFill>
                  <a:srgbClr val="000000"/>
                </a:solidFill>
                <a:cs typeface="Arial" panose="020B0604020202020204" pitchFamily="34" charset="0"/>
              </a:endParaRPr>
            </a:p>
          </p:txBody>
        </p:sp>
        <p:sp>
          <p:nvSpPr>
            <p:cNvPr id="195598" name="Rectangle 16"/>
            <p:cNvSpPr>
              <a:spLocks noChangeArrowheads="1"/>
            </p:cNvSpPr>
            <p:nvPr/>
          </p:nvSpPr>
          <p:spPr bwMode="auto">
            <a:xfrm>
              <a:off x="4525624" y="2146540"/>
              <a:ext cx="4365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l-GR" altLang="en-US" sz="2400">
                  <a:solidFill>
                    <a:srgbClr val="000000"/>
                  </a:solidFill>
                  <a:latin typeface="Arial" panose="020B0604020202020204" pitchFamily="34" charset="0"/>
                  <a:cs typeface="Arial" panose="020B0604020202020204" pitchFamily="34" charset="0"/>
                </a:rPr>
                <a:t>β</a:t>
              </a:r>
              <a:r>
                <a:rPr lang="en-US" altLang="en-US" sz="2400">
                  <a:solidFill>
                    <a:srgbClr val="000000"/>
                  </a:solidFill>
                  <a:latin typeface="Arial" panose="020B0604020202020204" pitchFamily="34" charset="0"/>
                  <a:cs typeface="Arial" panose="020B0604020202020204" pitchFamily="34" charset="0"/>
                </a:rPr>
                <a:t> (e.g. </a:t>
              </a:r>
              <a:r>
                <a:rPr lang="el-GR" altLang="en-US" sz="2400">
                  <a:solidFill>
                    <a:srgbClr val="000000"/>
                  </a:solidFill>
                  <a:latin typeface="Arial" panose="020B0604020202020204" pitchFamily="34" charset="0"/>
                  <a:cs typeface="Arial" panose="020B0604020202020204" pitchFamily="34" charset="0"/>
                </a:rPr>
                <a:t>β</a:t>
              </a:r>
              <a:r>
                <a:rPr lang="en-US" altLang="en-US" sz="2400">
                  <a:solidFill>
                    <a:srgbClr val="000000"/>
                  </a:solidFill>
                  <a:latin typeface="Arial" panose="020B0604020202020204" pitchFamily="34" charset="0"/>
                  <a:cs typeface="Arial" panose="020B0604020202020204" pitchFamily="34" charset="0"/>
                </a:rPr>
                <a:t>-hairpin, </a:t>
              </a:r>
              <a:r>
                <a:rPr lang="el-GR" altLang="en-US" sz="2400">
                  <a:solidFill>
                    <a:srgbClr val="000000"/>
                  </a:solidFill>
                  <a:latin typeface="Arial" panose="020B0604020202020204" pitchFamily="34" charset="0"/>
                  <a:cs typeface="Arial" panose="020B0604020202020204" pitchFamily="34" charset="0"/>
                </a:rPr>
                <a:t>β</a:t>
              </a:r>
              <a:r>
                <a:rPr lang="en-US" altLang="en-US" sz="2400">
                  <a:solidFill>
                    <a:srgbClr val="000000"/>
                  </a:solidFill>
                  <a:latin typeface="Arial" panose="020B0604020202020204" pitchFamily="34" charset="0"/>
                  <a:cs typeface="Arial" panose="020B0604020202020204" pitchFamily="34" charset="0"/>
                </a:rPr>
                <a:t>-meander)</a:t>
              </a:r>
              <a:endParaRPr lang="en-US" altLang="en-US" sz="2400">
                <a:solidFill>
                  <a:srgbClr val="000000"/>
                </a:solidFill>
                <a:cs typeface="Arial" panose="020B0604020202020204" pitchFamily="34" charset="0"/>
              </a:endParaRPr>
            </a:p>
          </p:txBody>
        </p:sp>
        <p:sp>
          <p:nvSpPr>
            <p:cNvPr id="195599" name="Rectangle 18"/>
            <p:cNvSpPr>
              <a:spLocks noChangeArrowheads="1"/>
            </p:cNvSpPr>
            <p:nvPr/>
          </p:nvSpPr>
          <p:spPr bwMode="auto">
            <a:xfrm>
              <a:off x="4511109" y="2567455"/>
              <a:ext cx="43804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0"/>
                </a:spcBef>
                <a:buFontTx/>
                <a:buNone/>
              </a:pPr>
              <a:r>
                <a:rPr lang="en-US" altLang="en-US" sz="2400">
                  <a:solidFill>
                    <a:srgbClr val="000000"/>
                  </a:solidFill>
                  <a:latin typeface="Arial" panose="020B0604020202020204" pitchFamily="34" charset="0"/>
                  <a:cs typeface="Arial" panose="020B0604020202020204" pitchFamily="34" charset="0"/>
                </a:rPr>
                <a:t>mixed (e.g. </a:t>
              </a:r>
              <a:r>
                <a:rPr lang="el-GR" altLang="en-US" sz="2400">
                  <a:solidFill>
                    <a:srgbClr val="000000"/>
                  </a:solidFill>
                  <a:latin typeface="Arial" panose="020B0604020202020204" pitchFamily="34" charset="0"/>
                  <a:cs typeface="Arial" panose="020B0604020202020204" pitchFamily="34" charset="0"/>
                </a:rPr>
                <a:t>β</a:t>
              </a:r>
              <a:r>
                <a:rPr lang="en-US" altLang="en-US" sz="2400">
                  <a:solidFill>
                    <a:srgbClr val="000000"/>
                  </a:solidFill>
                  <a:latin typeface="Arial" panose="020B0604020202020204" pitchFamily="34" charset="0"/>
                  <a:cs typeface="Arial" panose="020B0604020202020204" pitchFamily="34" charset="0"/>
                </a:rPr>
                <a:t>-</a:t>
              </a:r>
              <a:r>
                <a:rPr lang="el-GR" altLang="en-US" sz="2400">
                  <a:solidFill>
                    <a:srgbClr val="000000"/>
                  </a:solidFill>
                  <a:latin typeface="Arial" panose="020B0604020202020204" pitchFamily="34" charset="0"/>
                  <a:cs typeface="Arial" panose="020B0604020202020204" pitchFamily="34" charset="0"/>
                </a:rPr>
                <a:t>α</a:t>
              </a:r>
              <a:r>
                <a:rPr lang="en-US" altLang="en-US" sz="2400">
                  <a:solidFill>
                    <a:srgbClr val="000000"/>
                  </a:solidFill>
                  <a:latin typeface="Arial" panose="020B0604020202020204" pitchFamily="34" charset="0"/>
                  <a:cs typeface="Arial" panose="020B0604020202020204" pitchFamily="34" charset="0"/>
                </a:rPr>
                <a:t>-</a:t>
              </a:r>
              <a:r>
                <a:rPr lang="el-GR" altLang="en-US" sz="2400">
                  <a:solidFill>
                    <a:srgbClr val="000000"/>
                  </a:solidFill>
                  <a:latin typeface="Arial" panose="020B0604020202020204" pitchFamily="34" charset="0"/>
                  <a:cs typeface="Arial" panose="020B0604020202020204" pitchFamily="34" charset="0"/>
                </a:rPr>
                <a:t>β</a:t>
              </a:r>
              <a:r>
                <a:rPr lang="en-US" altLang="en-US" sz="2400">
                  <a:solidFill>
                    <a:srgbClr val="000000"/>
                  </a:solidFill>
                  <a:latin typeface="Arial" panose="020B0604020202020204" pitchFamily="34" charset="0"/>
                  <a:cs typeface="Arial" panose="020B0604020202020204" pitchFamily="34" charset="0"/>
                </a:rPr>
                <a:t>)</a:t>
              </a:r>
              <a:endParaRPr lang="en-US" altLang="en-US" sz="2400">
                <a:solidFill>
                  <a:srgbClr val="000000"/>
                </a:solidFill>
                <a:cs typeface="Arial" panose="020B0604020202020204" pitchFamily="34" charset="0"/>
              </a:endParaRPr>
            </a:p>
          </p:txBody>
        </p:sp>
        <p:sp>
          <p:nvSpPr>
            <p:cNvPr id="195600" name="Rectangle 17"/>
            <p:cNvSpPr>
              <a:spLocks noChangeArrowheads="1"/>
            </p:cNvSpPr>
            <p:nvPr/>
          </p:nvSpPr>
          <p:spPr bwMode="auto">
            <a:xfrm>
              <a:off x="4203476" y="3599542"/>
              <a:ext cx="468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(e.g. Ig, Rossmann, P-loop, TIM barrel)</a:t>
              </a:r>
            </a:p>
          </p:txBody>
        </p:sp>
        <p:sp>
          <p:nvSpPr>
            <p:cNvPr id="195601" name="Rectangle 20"/>
            <p:cNvSpPr>
              <a:spLocks noChangeArrowheads="1"/>
            </p:cNvSpPr>
            <p:nvPr/>
          </p:nvSpPr>
          <p:spPr bwMode="auto">
            <a:xfrm>
              <a:off x="4210731" y="5333998"/>
              <a:ext cx="31044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a:solidFill>
                    <a:srgbClr val="000000"/>
                  </a:solidFill>
                  <a:latin typeface="Arial" panose="020B0604020202020204" pitchFamily="34" charset="0"/>
                  <a:cs typeface="Arial" panose="020B0604020202020204" pitchFamily="34" charset="0"/>
                </a:rPr>
                <a:t>(e.g. SH2, SH3, PH)</a:t>
              </a:r>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ext Box 8"/>
          <p:cNvSpPr txBox="1">
            <a:spLocks noChangeArrowheads="1"/>
          </p:cNvSpPr>
          <p:nvPr/>
        </p:nvSpPr>
        <p:spPr bwMode="auto">
          <a:xfrm>
            <a:off x="246063" y="122238"/>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Times New Roman (Hebrew)" panose="02020603050405020304" pitchFamily="18" charset="0"/>
              </a:rPr>
              <a:t>Fibrous vs. globular</a:t>
            </a:r>
            <a:endParaRPr lang="en-US" altLang="en-US" b="1" dirty="0">
              <a:solidFill>
                <a:srgbClr val="3333CC"/>
              </a:solidFill>
              <a:latin typeface="Arial" panose="020B0604020202020204" pitchFamily="34" charset="0"/>
              <a:cs typeface="Times New Roman (Hebrew)" panose="02020603050405020304" pitchFamily="18" charset="0"/>
            </a:endParaRPr>
          </a:p>
        </p:txBody>
      </p:sp>
      <p:sp>
        <p:nvSpPr>
          <p:cNvPr id="334851" name="Text Box 4"/>
          <p:cNvSpPr txBox="1">
            <a:spLocks noChangeArrowheads="1"/>
          </p:cNvSpPr>
          <p:nvPr/>
        </p:nvSpPr>
        <p:spPr bwMode="auto">
          <a:xfrm>
            <a:off x="6315075" y="6323013"/>
            <a:ext cx="1693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panose="02020603050405020304" pitchFamily="18" charset="0"/>
              </a:rPr>
              <a:t>Fibrous</a:t>
            </a:r>
          </a:p>
        </p:txBody>
      </p:sp>
      <p:sp>
        <p:nvSpPr>
          <p:cNvPr id="334852" name="Text Box 5"/>
          <p:cNvSpPr txBox="1">
            <a:spLocks noChangeArrowheads="1"/>
          </p:cNvSpPr>
          <p:nvPr/>
        </p:nvSpPr>
        <p:spPr bwMode="auto">
          <a:xfrm>
            <a:off x="2243138" y="5599386"/>
            <a:ext cx="2936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sz="2400" b="1">
                <a:solidFill>
                  <a:srgbClr val="000000"/>
                </a:solidFill>
                <a:cs typeface="Times New Roman" panose="02020603050405020304" pitchFamily="18" charset="0"/>
              </a:rPr>
              <a:t>Globular</a:t>
            </a:r>
          </a:p>
        </p:txBody>
      </p:sp>
      <p:pic>
        <p:nvPicPr>
          <p:cNvPr id="334853" name="Picture 1"/>
          <p:cNvPicPr>
            <a:picLocks noChangeAspect="1"/>
          </p:cNvPicPr>
          <p:nvPr/>
        </p:nvPicPr>
        <p:blipFill>
          <a:blip r:embed="rId3">
            <a:extLst>
              <a:ext uri="{28A0092B-C50C-407E-A947-70E740481C1C}">
                <a14:useLocalDpi xmlns:a14="http://schemas.microsoft.com/office/drawing/2010/main" val="0"/>
              </a:ext>
            </a:extLst>
          </a:blip>
          <a:srcRect l="12253" t="12582" r="14319" b="11925"/>
          <a:stretch>
            <a:fillRect/>
          </a:stretch>
        </p:blipFill>
        <p:spPr bwMode="auto">
          <a:xfrm>
            <a:off x="2617788" y="3475311"/>
            <a:ext cx="1939925"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4854" name="Picture 2"/>
          <p:cNvPicPr>
            <a:picLocks noChangeAspect="1"/>
          </p:cNvPicPr>
          <p:nvPr/>
        </p:nvPicPr>
        <p:blipFill>
          <a:blip r:embed="rId4">
            <a:extLst>
              <a:ext uri="{28A0092B-C50C-407E-A947-70E740481C1C}">
                <a14:useLocalDpi xmlns:a14="http://schemas.microsoft.com/office/drawing/2010/main" val="0"/>
              </a:ext>
            </a:extLst>
          </a:blip>
          <a:srcRect l="38168" t="8263" r="41173" b="5539"/>
          <a:stretch>
            <a:fillRect/>
          </a:stretch>
        </p:blipFill>
        <p:spPr bwMode="auto">
          <a:xfrm>
            <a:off x="6688138" y="2379663"/>
            <a:ext cx="947737"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855" name="Text Box 2"/>
          <p:cNvSpPr txBox="1">
            <a:spLocks noChangeArrowheads="1"/>
          </p:cNvSpPr>
          <p:nvPr/>
        </p:nvSpPr>
        <p:spPr bwMode="auto">
          <a:xfrm>
            <a:off x="66675" y="952500"/>
            <a:ext cx="9077325"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500" b="1">
                <a:solidFill>
                  <a:srgbClr val="339933"/>
                </a:solidFill>
                <a:latin typeface="Arial" panose="020B0604020202020204" pitchFamily="34" charset="0"/>
                <a:cs typeface="Times New Roman (Hebrew)" panose="02020603050405020304" pitchFamily="18" charset="0"/>
              </a:rPr>
              <a:t>Form </a:t>
            </a:r>
            <a:r>
              <a:rPr lang="en-US" altLang="en-US" sz="2500" b="1">
                <a:solidFill>
                  <a:srgbClr val="FF0066"/>
                </a:solidFill>
                <a:latin typeface="Arial" panose="020B0604020202020204" pitchFamily="34" charset="0"/>
                <a:cs typeface="Times New Roman (Hebrew)" panose="02020603050405020304" pitchFamily="18" charset="0"/>
              </a:rPr>
              <a:t>large fibrous structures </a:t>
            </a:r>
            <a:r>
              <a:rPr lang="en-US" altLang="en-US" sz="2500" b="1">
                <a:solidFill>
                  <a:srgbClr val="339933"/>
                </a:solidFill>
                <a:latin typeface="Arial" panose="020B0604020202020204" pitchFamily="34" charset="0"/>
                <a:cs typeface="Times New Roman (Hebrew)" panose="02020603050405020304" pitchFamily="18" charset="0"/>
              </a:rPr>
              <a:t>inside and outside cells</a:t>
            </a:r>
          </a:p>
          <a:p>
            <a:pPr algn="l" rtl="0" eaLnBrk="1" hangingPunct="1">
              <a:spcBef>
                <a:spcPct val="50000"/>
              </a:spcBef>
            </a:pPr>
            <a:r>
              <a:rPr lang="en-US" altLang="en-US" sz="2500" b="1">
                <a:solidFill>
                  <a:srgbClr val="339933"/>
                </a:solidFill>
                <a:latin typeface="Arial" panose="020B0604020202020204" pitchFamily="34" charset="0"/>
                <a:cs typeface="Times New Roman (Hebrew)" panose="02020603050405020304" pitchFamily="18" charset="0"/>
              </a:rPr>
              <a:t>Different from globular proteins in: </a:t>
            </a:r>
          </a:p>
          <a:p>
            <a:pPr lvl="1" algn="l" rtl="0" eaLnBrk="1" hangingPunct="1">
              <a:spcBef>
                <a:spcPct val="50000"/>
              </a:spcBef>
              <a:buFont typeface="Wingdings" panose="05000000000000000000" pitchFamily="2" charset="2"/>
              <a:buChar char="Ø"/>
            </a:pPr>
            <a:r>
              <a:rPr lang="en-US" altLang="en-US" sz="2400">
                <a:solidFill>
                  <a:srgbClr val="000000"/>
                </a:solidFill>
              </a:rPr>
              <a:t>Shape, water solubility, atomic packing &amp; density, hydrophobicity, dynamics, and folding energetics</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9" name="Text Box 3"/>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Fibrous proteins play various roles</a:t>
            </a:r>
          </a:p>
        </p:txBody>
      </p:sp>
      <p:sp>
        <p:nvSpPr>
          <p:cNvPr id="4" name="Text Box 2"/>
          <p:cNvSpPr txBox="1">
            <a:spLocks noChangeArrowheads="1"/>
          </p:cNvSpPr>
          <p:nvPr/>
        </p:nvSpPr>
        <p:spPr bwMode="auto">
          <a:xfrm>
            <a:off x="0" y="629958"/>
            <a:ext cx="91440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a:cs typeface="Arial" panose="020B0604020202020204" pitchFamily="34"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Mechanical support</a:t>
            </a:r>
          </a:p>
          <a:p>
            <a:pPr lvl="1" algn="l" rtl="0" eaLnBrk="1" hangingPunct="1">
              <a:spcBef>
                <a:spcPct val="50000"/>
              </a:spcBef>
              <a:buFont typeface="Wingdings" panose="05000000000000000000" pitchFamily="2" charset="2"/>
              <a:buChar char="Ø"/>
            </a:pPr>
            <a:r>
              <a:rPr lang="en-US" altLang="en-US" sz="2200" dirty="0" smtClean="0">
                <a:solidFill>
                  <a:srgbClr val="000000"/>
                </a:solidFill>
              </a:rPr>
              <a:t>Cytoskeleton (keratin in intermediate filaments)</a:t>
            </a:r>
            <a:endParaRPr lang="en-US" altLang="en-US" sz="2200" dirty="0">
              <a:solidFill>
                <a:srgbClr val="000000"/>
              </a:solidFill>
            </a:endParaRPr>
          </a:p>
          <a:p>
            <a:pPr lvl="1" algn="l" rtl="0" eaLnBrk="1" hangingPunct="1">
              <a:spcBef>
                <a:spcPct val="50000"/>
              </a:spcBef>
              <a:buFont typeface="Wingdings" panose="05000000000000000000" pitchFamily="2" charset="2"/>
              <a:buChar char="Ø"/>
            </a:pPr>
            <a:r>
              <a:rPr lang="en-US" altLang="en-US" sz="2200" dirty="0">
                <a:solidFill>
                  <a:srgbClr val="000000"/>
                </a:solidFill>
              </a:rPr>
              <a:t>Extracellular matrix </a:t>
            </a:r>
            <a:r>
              <a:rPr lang="en-US" altLang="en-US" sz="2200" dirty="0" smtClean="0">
                <a:solidFill>
                  <a:srgbClr val="000000"/>
                </a:solidFill>
              </a:rPr>
              <a:t>(</a:t>
            </a:r>
            <a:r>
              <a:rPr lang="en-US" altLang="en-US" sz="2200" dirty="0">
                <a:solidFill>
                  <a:srgbClr val="000000"/>
                </a:solidFill>
              </a:rPr>
              <a:t>collagen, elastin, fibronectin, </a:t>
            </a:r>
            <a:r>
              <a:rPr lang="en-US" altLang="en-US" sz="2200" dirty="0" smtClean="0">
                <a:solidFill>
                  <a:srgbClr val="000000"/>
                </a:solidFill>
              </a:rPr>
              <a:t>laminin)</a:t>
            </a:r>
            <a:endParaRPr lang="en-US" altLang="en-US" sz="2200" dirty="0">
              <a:solidFill>
                <a:srgbClr val="000000"/>
              </a:solidFill>
            </a:endParaRP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Tissue organization </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Cell-environment communication</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Motion</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External structures (e.g. silk)</a:t>
            </a:r>
          </a:p>
          <a:p>
            <a:pPr algn="l" rtl="0" eaLnBrk="1" hangingPunct="1">
              <a:spcBef>
                <a:spcPct val="50000"/>
              </a:spcBef>
            </a:pPr>
            <a:r>
              <a:rPr lang="en-US" altLang="en-US" sz="2600" b="1" dirty="0">
                <a:solidFill>
                  <a:srgbClr val="339933"/>
                </a:solidFill>
                <a:latin typeface="Arial" panose="020B0604020202020204" pitchFamily="34" charset="0"/>
                <a:cs typeface="Times New Roman (Hebrew)"/>
              </a:rPr>
              <a:t>Regulation</a:t>
            </a:r>
          </a:p>
          <a:p>
            <a:pPr lvl="1" algn="l" rtl="0" eaLnBrk="1" hangingPunct="1">
              <a:spcBef>
                <a:spcPct val="50000"/>
              </a:spcBef>
              <a:buFont typeface="Wingdings" panose="05000000000000000000" pitchFamily="2" charset="2"/>
              <a:buChar char="Ø"/>
            </a:pPr>
            <a:r>
              <a:rPr lang="en-US" altLang="en-US" sz="2200" dirty="0">
                <a:solidFill>
                  <a:srgbClr val="000000"/>
                </a:solidFill>
              </a:rPr>
              <a:t>Skin pigmentation</a:t>
            </a:r>
          </a:p>
          <a:p>
            <a:pPr lvl="1" algn="l" rtl="0" eaLnBrk="1" hangingPunct="1">
              <a:spcBef>
                <a:spcPct val="50000"/>
              </a:spcBef>
              <a:buFont typeface="Wingdings" panose="05000000000000000000" pitchFamily="2" charset="2"/>
              <a:buChar char="Ø"/>
            </a:pPr>
            <a:r>
              <a:rPr lang="en-US" altLang="en-US" sz="2200" dirty="0">
                <a:solidFill>
                  <a:srgbClr val="000000"/>
                </a:solidFill>
              </a:rPr>
              <a:t>Hair follicle growth</a:t>
            </a:r>
          </a:p>
          <a:p>
            <a:pPr lvl="1" algn="l" rtl="0" eaLnBrk="1" hangingPunct="1">
              <a:spcBef>
                <a:spcPct val="50000"/>
              </a:spcBef>
              <a:buFont typeface="Wingdings" panose="05000000000000000000" pitchFamily="2" charset="2"/>
              <a:buChar char="Ø"/>
            </a:pPr>
            <a:r>
              <a:rPr lang="en-US" altLang="en-US" sz="2200" dirty="0">
                <a:solidFill>
                  <a:srgbClr val="000000"/>
                </a:solidFill>
              </a:rPr>
              <a:t>Regeneration of epithelial cells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11"/>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a:t>
            </a:r>
          </a:p>
        </p:txBody>
      </p:sp>
      <p:pic>
        <p:nvPicPr>
          <p:cNvPr id="33894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857250"/>
            <a:ext cx="7005638"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9"/>
          <p:cNvSpPr txBox="1">
            <a:spLocks noChangeArrowheads="1"/>
          </p:cNvSpPr>
          <p:nvPr/>
        </p:nvSpPr>
        <p:spPr bwMode="auto">
          <a:xfrm>
            <a:off x="193675" y="947738"/>
            <a:ext cx="86137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Composition</a:t>
            </a:r>
          </a:p>
          <a:p>
            <a:pPr lvl="1" algn="l" rtl="0" eaLnBrk="1" hangingPunct="1">
              <a:spcBef>
                <a:spcPct val="50000"/>
              </a:spcBef>
              <a:buFont typeface="Wingdings" panose="05000000000000000000" pitchFamily="2" charset="2"/>
              <a:buChar char="Ø"/>
            </a:pPr>
            <a:r>
              <a:rPr lang="en-US" altLang="en-US" sz="2600">
                <a:solidFill>
                  <a:srgbClr val="000000"/>
                </a:solidFill>
              </a:rPr>
              <a:t>Microfilaments (actin): fiber-forming, globular</a:t>
            </a:r>
          </a:p>
          <a:p>
            <a:pPr lvl="1" algn="l" rtl="0" eaLnBrk="1" hangingPunct="1">
              <a:spcBef>
                <a:spcPct val="50000"/>
              </a:spcBef>
              <a:buFont typeface="Wingdings" panose="05000000000000000000" pitchFamily="2" charset="2"/>
              <a:buChar char="Ø"/>
            </a:pPr>
            <a:r>
              <a:rPr lang="en-US" altLang="en-US" sz="2600">
                <a:solidFill>
                  <a:srgbClr val="FF0066"/>
                </a:solidFill>
              </a:rPr>
              <a:t>Intermediate filaments (e.g. keratin): fibrous</a:t>
            </a:r>
          </a:p>
          <a:p>
            <a:pPr lvl="1" algn="l" rtl="0" eaLnBrk="1" hangingPunct="1">
              <a:spcBef>
                <a:spcPct val="50000"/>
              </a:spcBef>
              <a:buFont typeface="Wingdings" panose="05000000000000000000" pitchFamily="2" charset="2"/>
              <a:buChar char="Ø"/>
            </a:pPr>
            <a:r>
              <a:rPr lang="en-US" altLang="en-US" sz="2600">
                <a:solidFill>
                  <a:srgbClr val="000000"/>
                </a:solidFill>
              </a:rPr>
              <a:t>Microtubules (tubulin): fiber-forming, globular</a:t>
            </a:r>
          </a:p>
        </p:txBody>
      </p:sp>
      <p:sp>
        <p:nvSpPr>
          <p:cNvPr id="340995" name="Text Box 10"/>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cytoskeleton</a:t>
            </a:r>
          </a:p>
        </p:txBody>
      </p:sp>
      <p:grpSp>
        <p:nvGrpSpPr>
          <p:cNvPr id="340996" name="Group 4"/>
          <p:cNvGrpSpPr>
            <a:grpSpLocks/>
          </p:cNvGrpSpPr>
          <p:nvPr/>
        </p:nvGrpSpPr>
        <p:grpSpPr bwMode="auto">
          <a:xfrm>
            <a:off x="136525" y="3565520"/>
            <a:ext cx="4375150" cy="3020623"/>
            <a:chOff x="137159" y="3566159"/>
            <a:chExt cx="4373881" cy="3019378"/>
          </a:xfrm>
        </p:grpSpPr>
        <p:grpSp>
          <p:nvGrpSpPr>
            <p:cNvPr id="341002" name="Group 1"/>
            <p:cNvGrpSpPr>
              <a:grpSpLocks/>
            </p:cNvGrpSpPr>
            <p:nvPr/>
          </p:nvGrpSpPr>
          <p:grpSpPr bwMode="auto">
            <a:xfrm>
              <a:off x="274320" y="3566159"/>
              <a:ext cx="3261360" cy="2628851"/>
              <a:chOff x="2422209" y="3779519"/>
              <a:chExt cx="3429951" cy="2628851"/>
            </a:xfrm>
          </p:grpSpPr>
          <p:pic>
            <p:nvPicPr>
              <p:cNvPr id="341004" name="Picture 4"/>
              <p:cNvPicPr>
                <a:picLocks noChangeAspect="1" noChangeArrowheads="1"/>
              </p:cNvPicPr>
              <p:nvPr/>
            </p:nvPicPr>
            <p:blipFill>
              <a:blip r:embed="rId3">
                <a:extLst>
                  <a:ext uri="{28A0092B-C50C-407E-A947-70E740481C1C}">
                    <a14:useLocalDpi xmlns:a14="http://schemas.microsoft.com/office/drawing/2010/main" val="0"/>
                  </a:ext>
                </a:extLst>
              </a:blip>
              <a:srcRect t="9433" r="52031" b="29169"/>
              <a:stretch>
                <a:fillRect/>
              </a:stretch>
            </p:blipFill>
            <p:spPr bwMode="auto">
              <a:xfrm>
                <a:off x="2422209" y="3779519"/>
                <a:ext cx="3429951" cy="262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05" name="Rectangle 7"/>
              <p:cNvSpPr>
                <a:spLocks noChangeArrowheads="1"/>
              </p:cNvSpPr>
              <p:nvPr/>
            </p:nvSpPr>
            <p:spPr bwMode="auto">
              <a:xfrm>
                <a:off x="2510943" y="5810166"/>
                <a:ext cx="143508" cy="1502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341003" name="Rectangle 2"/>
            <p:cNvSpPr>
              <a:spLocks noChangeArrowheads="1"/>
            </p:cNvSpPr>
            <p:nvPr/>
          </p:nvSpPr>
          <p:spPr bwMode="auto">
            <a:xfrm>
              <a:off x="137159" y="6123872"/>
              <a:ext cx="437388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dirty="0">
                  <a:solidFill>
                    <a:srgbClr val="000000"/>
                  </a:solidFill>
                  <a:cs typeface="Times New Roman (Hebrew)" panose="02020603050405020304" pitchFamily="18" charset="0"/>
                </a:rPr>
                <a:t>Microﬁlaments made of F-actin </a:t>
              </a:r>
            </a:p>
          </p:txBody>
        </p:sp>
      </p:grpSp>
      <p:grpSp>
        <p:nvGrpSpPr>
          <p:cNvPr id="340997" name="Group 3"/>
          <p:cNvGrpSpPr>
            <a:grpSpLocks/>
          </p:cNvGrpSpPr>
          <p:nvPr/>
        </p:nvGrpSpPr>
        <p:grpSpPr bwMode="auto">
          <a:xfrm>
            <a:off x="3302000" y="4251325"/>
            <a:ext cx="5842000" cy="1495425"/>
            <a:chOff x="3302318" y="4251254"/>
            <a:chExt cx="5841682" cy="1495799"/>
          </a:xfrm>
        </p:grpSpPr>
        <p:grpSp>
          <p:nvGrpSpPr>
            <p:cNvPr id="340998" name="Group 2"/>
            <p:cNvGrpSpPr>
              <a:grpSpLocks/>
            </p:cNvGrpSpPr>
            <p:nvPr/>
          </p:nvGrpSpPr>
          <p:grpSpPr bwMode="auto">
            <a:xfrm>
              <a:off x="3302318" y="4251254"/>
              <a:ext cx="5841682" cy="1001694"/>
              <a:chOff x="494" y="1172"/>
              <a:chExt cx="4920" cy="1003"/>
            </a:xfrm>
          </p:grpSpPr>
          <p:pic>
            <p:nvPicPr>
              <p:cNvPr id="341000" name="Picture 3"/>
              <p:cNvPicPr>
                <a:picLocks noChangeAspect="1" noChangeArrowheads="1"/>
              </p:cNvPicPr>
              <p:nvPr/>
            </p:nvPicPr>
            <p:blipFill>
              <a:blip r:embed="rId3">
                <a:extLst>
                  <a:ext uri="{28A0092B-C50C-407E-A947-70E740481C1C}">
                    <a14:useLocalDpi xmlns:a14="http://schemas.microsoft.com/office/drawing/2010/main" val="0"/>
                  </a:ext>
                </a:extLst>
              </a:blip>
              <a:srcRect l="1387" t="76457" r="14854"/>
              <a:stretch>
                <a:fillRect/>
              </a:stretch>
            </p:blipFill>
            <p:spPr bwMode="auto">
              <a:xfrm>
                <a:off x="494" y="1197"/>
                <a:ext cx="4920"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1001" name="Rectangle 4"/>
              <p:cNvSpPr>
                <a:spLocks noChangeArrowheads="1"/>
              </p:cNvSpPr>
              <p:nvPr/>
            </p:nvSpPr>
            <p:spPr bwMode="auto">
              <a:xfrm>
                <a:off x="507" y="1172"/>
                <a:ext cx="937" cy="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340999" name="Rectangle 15"/>
            <p:cNvSpPr>
              <a:spLocks noChangeArrowheads="1"/>
            </p:cNvSpPr>
            <p:nvPr/>
          </p:nvSpPr>
          <p:spPr bwMode="auto">
            <a:xfrm>
              <a:off x="4757939" y="5285388"/>
              <a:ext cx="2008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a:spcBef>
                  <a:spcPct val="0"/>
                </a:spcBef>
                <a:buFontTx/>
                <a:buNone/>
              </a:pPr>
              <a:r>
                <a:rPr lang="en-US" altLang="en-US" sz="2400">
                  <a:solidFill>
                    <a:srgbClr val="000000"/>
                  </a:solidFill>
                  <a:cs typeface="Times New Roman (Hebrew)" panose="02020603050405020304" pitchFamily="18" charset="0"/>
                </a:rPr>
                <a:t>Microtubules</a:t>
              </a:r>
            </a:p>
          </p:txBody>
        </p:sp>
      </p:gr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3"/>
          <p:cNvPicPr>
            <a:picLocks noChangeAspect="1" noChangeArrowheads="1"/>
          </p:cNvPicPr>
          <p:nvPr/>
        </p:nvPicPr>
        <p:blipFill>
          <a:blip r:embed="rId3">
            <a:extLst>
              <a:ext uri="{28A0092B-C50C-407E-A947-70E740481C1C}">
                <a14:useLocalDpi xmlns:a14="http://schemas.microsoft.com/office/drawing/2010/main" val="0"/>
              </a:ext>
            </a:extLst>
          </a:blip>
          <a:srcRect l="52989" t="10876" b="29285"/>
          <a:stretch>
            <a:fillRect/>
          </a:stretch>
        </p:blipFill>
        <p:spPr bwMode="auto">
          <a:xfrm>
            <a:off x="523875" y="2096702"/>
            <a:ext cx="4903788"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3" name="Text Box 6"/>
          <p:cNvSpPr txBox="1">
            <a:spLocks noChangeArrowheads="1"/>
          </p:cNvSpPr>
          <p:nvPr/>
        </p:nvSpPr>
        <p:spPr bwMode="auto">
          <a:xfrm>
            <a:off x="193675" y="947738"/>
            <a:ext cx="86137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Intermediate filaments</a:t>
            </a:r>
          </a:p>
          <a:p>
            <a:pPr lvl="1" algn="l" rtl="0" eaLnBrk="1" hangingPunct="1">
              <a:spcBef>
                <a:spcPct val="50000"/>
              </a:spcBef>
              <a:buFont typeface="Wingdings" panose="05000000000000000000" pitchFamily="2" charset="2"/>
              <a:buChar char="Ø"/>
            </a:pPr>
            <a:r>
              <a:rPr lang="en-US" altLang="en-US" sz="2600">
                <a:solidFill>
                  <a:srgbClr val="000000"/>
                </a:solidFill>
              </a:rPr>
              <a:t>In epithelia – built from </a:t>
            </a:r>
            <a:r>
              <a:rPr lang="en-US" altLang="en-US" sz="2600">
                <a:solidFill>
                  <a:srgbClr val="000000"/>
                </a:solidFill>
                <a:sym typeface="Symbol" panose="05050102010706020507" pitchFamily="18" charset="2"/>
              </a:rPr>
              <a:t>-keratin (Types I &amp; II IF)</a:t>
            </a:r>
            <a:endParaRPr lang="en-US" altLang="en-US" sz="2600">
              <a:solidFill>
                <a:srgbClr val="000000"/>
              </a:solidFill>
            </a:endParaRPr>
          </a:p>
        </p:txBody>
      </p:sp>
      <p:sp>
        <p:nvSpPr>
          <p:cNvPr id="343044" name="Text Box 7"/>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cytoskeleton</a:t>
            </a:r>
          </a:p>
        </p:txBody>
      </p:sp>
      <p:pic>
        <p:nvPicPr>
          <p:cNvPr id="343045" name="Picture 5" descr="http://upload.wikimedia.org/wikipedia/en/8/8d/Keratinf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2606675"/>
            <a:ext cx="30940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ext Box 2"/>
          <p:cNvSpPr txBox="1">
            <a:spLocks noChangeArrowheads="1"/>
          </p:cNvSpPr>
          <p:nvPr/>
        </p:nvSpPr>
        <p:spPr bwMode="auto">
          <a:xfrm>
            <a:off x="282575" y="1163638"/>
            <a:ext cx="1338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rtl="0" eaLnBrk="1" hangingPunct="1">
              <a:spcBef>
                <a:spcPct val="50000"/>
              </a:spcBef>
              <a:buFontTx/>
              <a:buNone/>
            </a:pPr>
            <a:endParaRPr lang="en-US" altLang="en-US" sz="2400">
              <a:solidFill>
                <a:srgbClr val="000000"/>
              </a:solidFill>
              <a:cs typeface="Times New Roman (Hebrew)" panose="02020603050405020304" pitchFamily="18" charset="0"/>
            </a:endParaRPr>
          </a:p>
        </p:txBody>
      </p:sp>
      <p:grpSp>
        <p:nvGrpSpPr>
          <p:cNvPr id="345091" name="Group 3"/>
          <p:cNvGrpSpPr>
            <a:grpSpLocks/>
          </p:cNvGrpSpPr>
          <p:nvPr/>
        </p:nvGrpSpPr>
        <p:grpSpPr bwMode="auto">
          <a:xfrm>
            <a:off x="1190625" y="2039938"/>
            <a:ext cx="7404100" cy="4556125"/>
            <a:chOff x="241" y="511"/>
            <a:chExt cx="5221" cy="3301"/>
          </a:xfrm>
        </p:grpSpPr>
        <p:pic>
          <p:nvPicPr>
            <p:cNvPr id="3450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 y="511"/>
              <a:ext cx="5174" cy="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5" name="Rectangle 5"/>
            <p:cNvSpPr>
              <a:spLocks noChangeArrowheads="1"/>
            </p:cNvSpPr>
            <p:nvPr/>
          </p:nvSpPr>
          <p:spPr bwMode="auto">
            <a:xfrm>
              <a:off x="2843" y="2456"/>
              <a:ext cx="2619" cy="13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0"/>
                </a:spcBef>
                <a:buFontTx/>
                <a:buNone/>
              </a:pPr>
              <a:endParaRPr lang="he-IL" altLang="en-US" sz="2400">
                <a:solidFill>
                  <a:srgbClr val="000000"/>
                </a:solidFill>
                <a:cs typeface="Times New Roman (Hebrew)" panose="02020603050405020304" pitchFamily="18" charset="0"/>
              </a:endParaRPr>
            </a:p>
          </p:txBody>
        </p:sp>
      </p:grpSp>
      <p:sp>
        <p:nvSpPr>
          <p:cNvPr id="345092" name="Text Box 6"/>
          <p:cNvSpPr txBox="1">
            <a:spLocks noChangeArrowheads="1"/>
          </p:cNvSpPr>
          <p:nvPr/>
        </p:nvSpPr>
        <p:spPr bwMode="auto">
          <a:xfrm>
            <a:off x="193675" y="947738"/>
            <a:ext cx="86137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Intermediate filaments</a:t>
            </a:r>
          </a:p>
          <a:p>
            <a:pPr lvl="1" algn="l" rtl="0" eaLnBrk="1" hangingPunct="1">
              <a:spcBef>
                <a:spcPct val="50000"/>
              </a:spcBef>
              <a:buFont typeface="Wingdings" panose="05000000000000000000" pitchFamily="2" charset="2"/>
              <a:buChar char="Ø"/>
            </a:pPr>
            <a:r>
              <a:rPr lang="en-US" altLang="en-US" sz="2600">
                <a:solidFill>
                  <a:srgbClr val="000000"/>
                </a:solidFill>
              </a:rPr>
              <a:t>In skin epithelium (epidermis) – formed by keratinocytes</a:t>
            </a:r>
          </a:p>
        </p:txBody>
      </p:sp>
      <p:sp>
        <p:nvSpPr>
          <p:cNvPr id="345093" name="Text Box 7"/>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cytoskeleton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extracellular matrix</a:t>
            </a:r>
          </a:p>
        </p:txBody>
      </p:sp>
      <p:sp>
        <p:nvSpPr>
          <p:cNvPr id="347139" name="Text Box 6"/>
          <p:cNvSpPr txBox="1">
            <a:spLocks noChangeArrowheads="1"/>
          </p:cNvSpPr>
          <p:nvPr/>
        </p:nvSpPr>
        <p:spPr bwMode="auto">
          <a:xfrm>
            <a:off x="193675" y="947738"/>
            <a:ext cx="8950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ECM </a:t>
            </a:r>
          </a:p>
          <a:p>
            <a:pPr lvl="1" algn="l" rtl="0" eaLnBrk="1" hangingPunct="1">
              <a:spcBef>
                <a:spcPct val="50000"/>
              </a:spcBef>
              <a:buFont typeface="Wingdings" panose="05000000000000000000" pitchFamily="2" charset="2"/>
              <a:buChar char="Ø"/>
            </a:pPr>
            <a:r>
              <a:rPr lang="en-US" altLang="en-US" sz="2600">
                <a:solidFill>
                  <a:srgbClr val="000000"/>
                </a:solidFill>
              </a:rPr>
              <a:t>Constitutes most of the volume of connective tissues (bone, cartilage, tendons)</a:t>
            </a:r>
          </a:p>
        </p:txBody>
      </p:sp>
      <p:grpSp>
        <p:nvGrpSpPr>
          <p:cNvPr id="347140" name="Group 3"/>
          <p:cNvGrpSpPr>
            <a:grpSpLocks/>
          </p:cNvGrpSpPr>
          <p:nvPr/>
        </p:nvGrpSpPr>
        <p:grpSpPr bwMode="auto">
          <a:xfrm>
            <a:off x="643592" y="2635080"/>
            <a:ext cx="8172450" cy="3797300"/>
            <a:chOff x="2102797" y="3375611"/>
            <a:chExt cx="7017032" cy="3261790"/>
          </a:xfrm>
        </p:grpSpPr>
        <p:pic>
          <p:nvPicPr>
            <p:cNvPr id="3471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2797" y="3375611"/>
              <a:ext cx="4321175" cy="326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2" name="TextBox 2"/>
            <p:cNvSpPr txBox="1">
              <a:spLocks noChangeArrowheads="1"/>
            </p:cNvSpPr>
            <p:nvPr/>
          </p:nvSpPr>
          <p:spPr bwMode="auto">
            <a:xfrm>
              <a:off x="6416845" y="3898231"/>
              <a:ext cx="14478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sz="2400">
                  <a:solidFill>
                    <a:srgbClr val="000000"/>
                  </a:solidFill>
                  <a:cs typeface="Times New Roman (Hebrew)" panose="02020603050405020304" pitchFamily="18" charset="0"/>
                </a:rPr>
                <a:t>Epidermis</a:t>
              </a:r>
            </a:p>
          </p:txBody>
        </p:sp>
        <p:sp>
          <p:nvSpPr>
            <p:cNvPr id="347143" name="TextBox 12"/>
            <p:cNvSpPr txBox="1">
              <a:spLocks noChangeArrowheads="1"/>
            </p:cNvSpPr>
            <p:nvPr/>
          </p:nvSpPr>
          <p:spPr bwMode="auto">
            <a:xfrm>
              <a:off x="6416845" y="5253789"/>
              <a:ext cx="2702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a:spcBef>
                  <a:spcPct val="0"/>
                </a:spcBef>
                <a:buFontTx/>
                <a:buNone/>
              </a:pPr>
              <a:r>
                <a:rPr lang="en-US" altLang="en-US" sz="2400">
                  <a:solidFill>
                    <a:srgbClr val="000000"/>
                  </a:solidFill>
                  <a:cs typeface="Times New Roman (Hebrew)" panose="02020603050405020304" pitchFamily="18" charset="0"/>
                </a:rPr>
                <a:t>Dermis (connective)</a:t>
              </a:r>
            </a:p>
          </p:txBody>
        </p:sp>
      </p:gr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extracellular matrix</a:t>
            </a:r>
          </a:p>
        </p:txBody>
      </p:sp>
      <p:sp>
        <p:nvSpPr>
          <p:cNvPr id="349187" name="Text Box 6"/>
          <p:cNvSpPr txBox="1">
            <a:spLocks noChangeArrowheads="1"/>
          </p:cNvSpPr>
          <p:nvPr/>
        </p:nvSpPr>
        <p:spPr bwMode="auto">
          <a:xfrm>
            <a:off x="193675" y="947738"/>
            <a:ext cx="8950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ECM </a:t>
            </a:r>
          </a:p>
          <a:p>
            <a:pPr lvl="1" algn="l" rtl="0" eaLnBrk="1" hangingPunct="1">
              <a:spcBef>
                <a:spcPct val="50000"/>
              </a:spcBef>
              <a:buFont typeface="Wingdings" panose="05000000000000000000" pitchFamily="2" charset="2"/>
              <a:buChar char="Ø"/>
            </a:pPr>
            <a:r>
              <a:rPr lang="en-US" altLang="en-US" sz="2600">
                <a:solidFill>
                  <a:srgbClr val="000000"/>
                </a:solidFill>
              </a:rPr>
              <a:t>Made of proteins (mainly collagen), polysaccharides, minerals</a:t>
            </a:r>
          </a:p>
        </p:txBody>
      </p:sp>
      <p:pic>
        <p:nvPicPr>
          <p:cNvPr id="349188" name="Picture 12"/>
          <p:cNvPicPr>
            <a:picLocks noChangeAspect="1" noChangeArrowheads="1"/>
          </p:cNvPicPr>
          <p:nvPr/>
        </p:nvPicPr>
        <p:blipFill>
          <a:blip r:embed="rId3">
            <a:extLst>
              <a:ext uri="{28A0092B-C50C-407E-A947-70E740481C1C}">
                <a14:useLocalDpi xmlns:a14="http://schemas.microsoft.com/office/drawing/2010/main" val="0"/>
              </a:ext>
            </a:extLst>
          </a:blip>
          <a:srcRect b="39343"/>
          <a:stretch>
            <a:fillRect/>
          </a:stretch>
        </p:blipFill>
        <p:spPr bwMode="auto">
          <a:xfrm>
            <a:off x="852488" y="2439988"/>
            <a:ext cx="7915275"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Text Box 3"/>
          <p:cNvSpPr txBox="1">
            <a:spLocks noChangeArrowheads="1"/>
          </p:cNvSpPr>
          <p:nvPr/>
        </p:nvSpPr>
        <p:spPr bwMode="auto">
          <a:xfrm>
            <a:off x="152400" y="869950"/>
            <a:ext cx="89201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ECM proteins have various roles</a:t>
            </a:r>
          </a:p>
        </p:txBody>
      </p:sp>
      <p:sp>
        <p:nvSpPr>
          <p:cNvPr id="351236" name="Text Box 11"/>
          <p:cNvSpPr txBox="1">
            <a:spLocks noChangeArrowheads="1"/>
          </p:cNvSpPr>
          <p:nvPr/>
        </p:nvSpPr>
        <p:spPr bwMode="auto">
          <a:xfrm>
            <a:off x="152400" y="233363"/>
            <a:ext cx="88582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Mechanical support: the extracellular matrix</a:t>
            </a:r>
          </a:p>
        </p:txBody>
      </p:sp>
      <p:pic>
        <p:nvPicPr>
          <p:cNvPr id="2" name="Picture 1"/>
          <p:cNvPicPr>
            <a:picLocks noChangeAspect="1"/>
          </p:cNvPicPr>
          <p:nvPr/>
        </p:nvPicPr>
        <p:blipFill>
          <a:blip r:embed="rId3"/>
          <a:stretch>
            <a:fillRect/>
          </a:stretch>
        </p:blipFill>
        <p:spPr>
          <a:xfrm>
            <a:off x="1059408" y="1245805"/>
            <a:ext cx="7431056" cy="5334327"/>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ext Box 11"/>
          <p:cNvSpPr txBox="1">
            <a:spLocks noChangeArrowheads="1"/>
          </p:cNvSpPr>
          <p:nvPr/>
        </p:nvSpPr>
        <p:spPr bwMode="auto">
          <a:xfrm>
            <a:off x="152400" y="233363"/>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Times New Roman (Hebrew)" panose="02020603050405020304" pitchFamily="18" charset="0"/>
              </a:rPr>
              <a:t>Tissue organization and cell-environment communication</a:t>
            </a:r>
          </a:p>
        </p:txBody>
      </p:sp>
      <p:pic>
        <p:nvPicPr>
          <p:cNvPr id="359427" name="Picture 12"/>
          <p:cNvPicPr>
            <a:picLocks noChangeAspect="1" noChangeArrowheads="1"/>
          </p:cNvPicPr>
          <p:nvPr/>
        </p:nvPicPr>
        <p:blipFill>
          <a:blip r:embed="rId3">
            <a:extLst>
              <a:ext uri="{28A0092B-C50C-407E-A947-70E740481C1C}">
                <a14:useLocalDpi xmlns:a14="http://schemas.microsoft.com/office/drawing/2010/main" val="0"/>
              </a:ext>
            </a:extLst>
          </a:blip>
          <a:srcRect b="39343"/>
          <a:stretch>
            <a:fillRect/>
          </a:stretch>
        </p:blipFill>
        <p:spPr bwMode="auto">
          <a:xfrm>
            <a:off x="1609890" y="3287713"/>
            <a:ext cx="6344546" cy="313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8" name="Text Box 6"/>
          <p:cNvSpPr txBox="1">
            <a:spLocks noChangeArrowheads="1"/>
          </p:cNvSpPr>
          <p:nvPr/>
        </p:nvSpPr>
        <p:spPr bwMode="auto">
          <a:xfrm>
            <a:off x="193675" y="1195388"/>
            <a:ext cx="895032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08050" indent="-45720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Arial" panose="020B0604020202020204" pitchFamily="34"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Times New Roman (Hebrew)" panose="02020603050405020304" pitchFamily="18" charset="0"/>
              </a:rPr>
              <a:t>The ECM is linked to the cytoskeleton</a:t>
            </a:r>
          </a:p>
          <a:p>
            <a:pPr lvl="1" algn="l" rtl="0" eaLnBrk="1" hangingPunct="1">
              <a:spcBef>
                <a:spcPct val="50000"/>
              </a:spcBef>
              <a:buFont typeface="Wingdings" panose="05000000000000000000" pitchFamily="2" charset="2"/>
              <a:buChar char="Ø"/>
            </a:pPr>
            <a:r>
              <a:rPr lang="en-US" altLang="en-US" sz="2600">
                <a:solidFill>
                  <a:srgbClr val="000000"/>
                </a:solidFill>
              </a:rPr>
              <a:t>Anchors cells to tissue</a:t>
            </a:r>
          </a:p>
          <a:p>
            <a:pPr lvl="1" algn="l" rtl="0" eaLnBrk="1" hangingPunct="1">
              <a:spcBef>
                <a:spcPct val="50000"/>
              </a:spcBef>
              <a:buFont typeface="Wingdings" panose="05000000000000000000" pitchFamily="2" charset="2"/>
              <a:buChar char="Ø"/>
            </a:pPr>
            <a:r>
              <a:rPr lang="en-US" altLang="en-US" sz="2600">
                <a:solidFill>
                  <a:srgbClr val="000000"/>
                </a:solidFill>
              </a:rPr>
              <a:t>Relays mechanical signals from the external environment to the cell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עיצוב ברירת מחדל">
  <a:themeElements>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12073</TotalTime>
  <Words>9553</Words>
  <Application>Microsoft Office PowerPoint</Application>
  <PresentationFormat>On-screen Show (4:3)</PresentationFormat>
  <Paragraphs>979</Paragraphs>
  <Slides>119</Slides>
  <Notes>111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119</vt:i4>
      </vt:variant>
    </vt:vector>
  </HeadingPairs>
  <TitlesOfParts>
    <vt:vector size="131" baseType="lpstr">
      <vt:lpstr>AdvPS6EC0</vt:lpstr>
      <vt:lpstr>AdvPS6EC5</vt:lpstr>
      <vt:lpstr>AdvPS6ECA</vt:lpstr>
      <vt:lpstr>Arial</vt:lpstr>
      <vt:lpstr>Helvetica Neue</vt:lpstr>
      <vt:lpstr>Symbol</vt:lpstr>
      <vt:lpstr>Times New Roman</vt:lpstr>
      <vt:lpstr>Times New Roman (Hebrew)</vt:lpstr>
      <vt:lpstr>Wingdings</vt:lpstr>
      <vt:lpstr>עיצוב ברירת מחדל</vt:lpstr>
      <vt:lpstr>1_עיצוב ברירת מחדל</vt:lpstr>
      <vt:lpstr>2_עיצוב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 Kessel</dc:creator>
  <cp:lastModifiedBy>Amit Kessel</cp:lastModifiedBy>
  <cp:revision>782</cp:revision>
  <cp:lastPrinted>1601-01-01T00:00:00Z</cp:lastPrinted>
  <dcterms:created xsi:type="dcterms:W3CDTF">1601-01-01T00:00:00Z</dcterms:created>
  <dcterms:modified xsi:type="dcterms:W3CDTF">2020-09-22T22:12:33Z</dcterms:modified>
</cp:coreProperties>
</file>