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99"/>
  </p:notesMasterIdLst>
  <p:sldIdLst>
    <p:sldId id="268" r:id="rId2"/>
    <p:sldId id="269" r:id="rId3"/>
    <p:sldId id="256" r:id="rId4"/>
    <p:sldId id="259" r:id="rId5"/>
    <p:sldId id="395" r:id="rId6"/>
    <p:sldId id="279" r:id="rId7"/>
    <p:sldId id="425" r:id="rId8"/>
    <p:sldId id="405" r:id="rId9"/>
    <p:sldId id="280" r:id="rId10"/>
    <p:sldId id="396" r:id="rId11"/>
    <p:sldId id="263" r:id="rId12"/>
    <p:sldId id="397" r:id="rId13"/>
    <p:sldId id="398" r:id="rId14"/>
    <p:sldId id="399" r:id="rId15"/>
    <p:sldId id="283" r:id="rId16"/>
    <p:sldId id="284" r:id="rId17"/>
    <p:sldId id="401" r:id="rId18"/>
    <p:sldId id="402" r:id="rId19"/>
    <p:sldId id="403" r:id="rId20"/>
    <p:sldId id="404" r:id="rId21"/>
    <p:sldId id="275" r:id="rId22"/>
    <p:sldId id="291" r:id="rId23"/>
    <p:sldId id="276" r:id="rId24"/>
    <p:sldId id="277" r:id="rId25"/>
    <p:sldId id="292" r:id="rId26"/>
    <p:sldId id="293" r:id="rId27"/>
    <p:sldId id="285" r:id="rId28"/>
    <p:sldId id="394" r:id="rId29"/>
    <p:sldId id="286" r:id="rId30"/>
    <p:sldId id="392" r:id="rId31"/>
    <p:sldId id="413" r:id="rId32"/>
    <p:sldId id="412" r:id="rId33"/>
    <p:sldId id="426" r:id="rId34"/>
    <p:sldId id="414" r:id="rId35"/>
    <p:sldId id="415" r:id="rId36"/>
    <p:sldId id="416" r:id="rId37"/>
    <p:sldId id="417" r:id="rId38"/>
    <p:sldId id="419" r:id="rId39"/>
    <p:sldId id="423" r:id="rId40"/>
    <p:sldId id="429" r:id="rId41"/>
    <p:sldId id="300" r:id="rId42"/>
    <p:sldId id="428" r:id="rId43"/>
    <p:sldId id="301" r:id="rId44"/>
    <p:sldId id="302" r:id="rId45"/>
    <p:sldId id="303" r:id="rId46"/>
    <p:sldId id="304" r:id="rId47"/>
    <p:sldId id="406" r:id="rId48"/>
    <p:sldId id="407" r:id="rId49"/>
    <p:sldId id="305" r:id="rId50"/>
    <p:sldId id="306" r:id="rId51"/>
    <p:sldId id="307" r:id="rId52"/>
    <p:sldId id="308" r:id="rId53"/>
    <p:sldId id="309" r:id="rId54"/>
    <p:sldId id="310" r:id="rId55"/>
    <p:sldId id="341" r:id="rId56"/>
    <p:sldId id="342" r:id="rId57"/>
    <p:sldId id="343" r:id="rId58"/>
    <p:sldId id="344" r:id="rId59"/>
    <p:sldId id="345" r:id="rId60"/>
    <p:sldId id="346" r:id="rId61"/>
    <p:sldId id="347" r:id="rId62"/>
    <p:sldId id="348" r:id="rId63"/>
    <p:sldId id="349" r:id="rId64"/>
    <p:sldId id="350" r:id="rId65"/>
    <p:sldId id="351" r:id="rId66"/>
    <p:sldId id="408" r:id="rId67"/>
    <p:sldId id="352" r:id="rId68"/>
    <p:sldId id="353" r:id="rId69"/>
    <p:sldId id="354" r:id="rId70"/>
    <p:sldId id="364" r:id="rId71"/>
    <p:sldId id="409" r:id="rId72"/>
    <p:sldId id="410" r:id="rId73"/>
    <p:sldId id="365" r:id="rId74"/>
    <p:sldId id="366" r:id="rId75"/>
    <p:sldId id="367" r:id="rId76"/>
    <p:sldId id="368" r:id="rId77"/>
    <p:sldId id="369" r:id="rId78"/>
    <p:sldId id="370" r:id="rId79"/>
    <p:sldId id="371" r:id="rId80"/>
    <p:sldId id="374" r:id="rId81"/>
    <p:sldId id="375" r:id="rId82"/>
    <p:sldId id="376" r:id="rId83"/>
    <p:sldId id="377" r:id="rId84"/>
    <p:sldId id="378" r:id="rId85"/>
    <p:sldId id="379" r:id="rId86"/>
    <p:sldId id="380" r:id="rId87"/>
    <p:sldId id="381" r:id="rId88"/>
    <p:sldId id="382" r:id="rId89"/>
    <p:sldId id="384" r:id="rId90"/>
    <p:sldId id="386" r:id="rId91"/>
    <p:sldId id="387" r:id="rId92"/>
    <p:sldId id="420" r:id="rId93"/>
    <p:sldId id="421" r:id="rId94"/>
    <p:sldId id="422" r:id="rId95"/>
    <p:sldId id="430" r:id="rId96"/>
    <p:sldId id="431" r:id="rId97"/>
    <p:sldId id="432" r:id="rId98"/>
  </p:sldIdLst>
  <p:sldSz cx="9144000" cy="6858000" type="screen4x3"/>
  <p:notesSz cx="6858000" cy="9144000"/>
  <p:defaultTextStyle>
    <a:defPPr>
      <a:defRPr lang="he-IL"/>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charset="0"/>
        <a:cs typeface="Times New Roman (Hebrew)"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charset="0"/>
        <a:cs typeface="Times New Roman (Hebrew)"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charset="0"/>
        <a:cs typeface="Times New Roman (Hebrew)"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charset="0"/>
        <a:cs typeface="Times New Roman (Hebrew)"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Times New Roman (Hebrew)" charset="0"/>
        <a:cs typeface="Times New Roman (Hebrew)" charset="0"/>
      </a:defRPr>
    </a:lvl5pPr>
    <a:lvl6pPr marL="2286000" algn="l" defTabSz="914400" rtl="0" eaLnBrk="1" latinLnBrk="0" hangingPunct="1">
      <a:defRPr sz="2400" kern="1200">
        <a:solidFill>
          <a:schemeClr val="tx1"/>
        </a:solidFill>
        <a:latin typeface="Times New Roman" panose="02020603050405020304" pitchFamily="18" charset="0"/>
        <a:ea typeface="Times New Roman (Hebrew)" charset="0"/>
        <a:cs typeface="Times New Roman (Hebrew)" charset="0"/>
      </a:defRPr>
    </a:lvl6pPr>
    <a:lvl7pPr marL="2743200" algn="l" defTabSz="914400" rtl="0" eaLnBrk="1" latinLnBrk="0" hangingPunct="1">
      <a:defRPr sz="2400" kern="1200">
        <a:solidFill>
          <a:schemeClr val="tx1"/>
        </a:solidFill>
        <a:latin typeface="Times New Roman" panose="02020603050405020304" pitchFamily="18" charset="0"/>
        <a:ea typeface="Times New Roman (Hebrew)" charset="0"/>
        <a:cs typeface="Times New Roman (Hebrew)" charset="0"/>
      </a:defRPr>
    </a:lvl7pPr>
    <a:lvl8pPr marL="3200400" algn="l" defTabSz="914400" rtl="0" eaLnBrk="1" latinLnBrk="0" hangingPunct="1">
      <a:defRPr sz="2400" kern="1200">
        <a:solidFill>
          <a:schemeClr val="tx1"/>
        </a:solidFill>
        <a:latin typeface="Times New Roman" panose="02020603050405020304" pitchFamily="18" charset="0"/>
        <a:ea typeface="Times New Roman (Hebrew)" charset="0"/>
        <a:cs typeface="Times New Roman (Hebrew)" charset="0"/>
      </a:defRPr>
    </a:lvl8pPr>
    <a:lvl9pPr marL="3657600" algn="l" defTabSz="914400" rtl="0" eaLnBrk="1" latinLnBrk="0" hangingPunct="1">
      <a:defRPr sz="2400" kern="1200">
        <a:solidFill>
          <a:schemeClr val="tx1"/>
        </a:solidFill>
        <a:latin typeface="Times New Roman" panose="02020603050405020304" pitchFamily="18" charset="0"/>
        <a:ea typeface="Times New Roman (Hebrew)" charset="0"/>
        <a:cs typeface="Times New Roman (Hebrew)"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9900"/>
    <a:srgbClr val="F8F8F8"/>
    <a:srgbClr val="FF3300"/>
    <a:srgbClr val="339933"/>
    <a:srgbClr val="FFCC00"/>
    <a:srgbClr val="FFFF00"/>
    <a:srgbClr val="996633"/>
    <a:srgbClr val="CC0099"/>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338" autoAdjust="0"/>
    <p:restoredTop sz="84201" autoAdjust="0"/>
  </p:normalViewPr>
  <p:slideViewPr>
    <p:cSldViewPr snapToGrid="0">
      <p:cViewPr varScale="1">
        <p:scale>
          <a:sx n="59" d="100"/>
          <a:sy n="59" d="100"/>
        </p:scale>
        <p:origin x="183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96"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25603" name="Rectangle 3"/>
          <p:cNvSpPr>
            <a:spLocks noGrp="1" noChangeArrowheads="1"/>
          </p:cNvSpPr>
          <p:nvPr>
            <p:ph type="dt" idx="1"/>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200">
                <a:ea typeface="+mn-ea"/>
                <a:cs typeface="Times New Roman (Hebrew)"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e-IL" noProof="0" smtClean="0"/>
              <a:t>לחץ כדי לערוך סגנונות טקסט של תבנית בסיס</a:t>
            </a:r>
          </a:p>
          <a:p>
            <a:pPr lvl="1"/>
            <a:r>
              <a:rPr lang="he-IL" noProof="0" smtClean="0"/>
              <a:t>רמה שנייה</a:t>
            </a:r>
          </a:p>
          <a:p>
            <a:pPr lvl="2"/>
            <a:r>
              <a:rPr lang="he-IL" noProof="0" smtClean="0"/>
              <a:t>רמה שלישית</a:t>
            </a:r>
          </a:p>
          <a:p>
            <a:pPr lvl="3"/>
            <a:r>
              <a:rPr lang="he-IL" noProof="0" smtClean="0"/>
              <a:t>רמה רביעית</a:t>
            </a:r>
          </a:p>
          <a:p>
            <a:pPr lvl="4"/>
            <a:r>
              <a:rPr lang="he-IL" noProof="0" smtClean="0"/>
              <a:t>רמה חמישית</a:t>
            </a:r>
          </a:p>
        </p:txBody>
      </p:sp>
      <p:sp>
        <p:nvSpPr>
          <p:cNvPr id="25606" name="Rectangle 6"/>
          <p:cNvSpPr>
            <a:spLocks noGrp="1" noChangeArrowheads="1"/>
          </p:cNvSpPr>
          <p:nvPr>
            <p:ph type="ftr" sz="quarter" idx="4"/>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ea typeface="+mn-ea"/>
                <a:cs typeface="Times New Roman (Hebrew)" charset="0"/>
              </a:defRPr>
            </a:lvl1pPr>
          </a:lstStyle>
          <a:p>
            <a:pPr>
              <a:defRPr/>
            </a:pPr>
            <a:endParaRPr lang="en-US"/>
          </a:p>
        </p:txBody>
      </p:sp>
      <p:sp>
        <p:nvSpPr>
          <p:cNvPr id="25607" name="Rectangle 7"/>
          <p:cNvSpPr>
            <a:spLocks noGrp="1" noChangeArrowheads="1"/>
          </p:cNvSpPr>
          <p:nvPr>
            <p:ph type="sldNum" sz="quarter" idx="5"/>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1" eaLnBrk="1" hangingPunct="1">
              <a:defRPr sz="1200"/>
            </a:lvl1pPr>
          </a:lstStyle>
          <a:p>
            <a:pPr>
              <a:defRPr/>
            </a:pPr>
            <a:fld id="{04C3E95D-744B-4BCE-8BB3-BDE87025AB31}" type="slidenum">
              <a:rPr lang="en-US" altLang="en-US"/>
              <a:pPr>
                <a:defRPr/>
              </a:pPr>
              <a:t>‹#›</a:t>
            </a:fld>
            <a:endParaRPr lang="en-US" altLang="en-US"/>
          </a:p>
        </p:txBody>
      </p:sp>
    </p:spTree>
    <p:extLst>
      <p:ext uri="{BB962C8B-B14F-4D97-AF65-F5344CB8AC3E}">
        <p14:creationId xmlns:p14="http://schemas.microsoft.com/office/powerpoint/2010/main" val="3018138277"/>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r" rtl="1"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FD4DBE5-516A-4AC4-9041-8795130948DA}" type="slidenum">
              <a:rPr lang="en-US" altLang="en-US" smtClean="0"/>
              <a:pPr algn="l">
                <a:spcBef>
                  <a:spcPct val="0"/>
                </a:spcBef>
              </a:pPr>
              <a:t>3</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 Examples of biologically important protein-ligand interactions.</a:t>
            </a:r>
            <a:r>
              <a:rPr lang="en-US" altLang="en-US" smtClean="0"/>
              <a:t> (a) Enzyme substrate/cofactor binding. Here, L-phenylalanine dehydrogenase is the enzyme (in blue ribbon representation), bound to both substrate (colored by atom type) and cofactor (NADH, colored in orange) (PDB entry 1c1d).</a:t>
            </a:r>
          </a:p>
        </p:txBody>
      </p:sp>
    </p:spTree>
    <p:extLst>
      <p:ext uri="{BB962C8B-B14F-4D97-AF65-F5344CB8AC3E}">
        <p14:creationId xmlns:p14="http://schemas.microsoft.com/office/powerpoint/2010/main" val="3060986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86168CD-4B5C-4E0B-9EF0-E6C286DD4D29}" type="slidenum">
              <a:rPr lang="en-US" altLang="en-US" smtClean="0"/>
              <a:pPr algn="l">
                <a:spcBef>
                  <a:spcPct val="0"/>
                </a:spcBef>
              </a:pPr>
              <a:t>14</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231037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04C0455-4ED4-470C-9A25-B03F2079536F}" type="slidenum">
              <a:rPr lang="en-US" altLang="en-US" smtClean="0"/>
              <a:pPr algn="l">
                <a:spcBef>
                  <a:spcPct val="0"/>
                </a:spcBef>
              </a:pPr>
              <a:t>15</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altLang="en-US" baseline="0" dirty="0" smtClean="0"/>
              <a:t>The overall affinity of the protein to its ligand gives us only partial information about the binding process. A deeper understanding requires us to describe the forces and interactions contributing to it. In protein-ligand binding, these contributions are similar to those of protein folding.. </a:t>
            </a:r>
            <a:endParaRPr lang="en-US" altLang="en-US" dirty="0" smtClean="0"/>
          </a:p>
          <a:p>
            <a:pPr marL="171450" indent="-171450" algn="l" rtl="0" eaLnBrk="1" hangingPunct="1">
              <a:buFontTx/>
              <a:buChar char="•"/>
            </a:pPr>
            <a:r>
              <a:rPr lang="en-US" altLang="en-US" dirty="0" smtClean="0"/>
              <a:t>The exact magnitude of each of the entropy contributions is unclear, and changes with ligand type. </a:t>
            </a:r>
          </a:p>
          <a:p>
            <a:pPr marL="171450" indent="-171450" algn="l" rtl="0" eaLnBrk="1" hangingPunct="1">
              <a:buFontTx/>
              <a:buChar char="•"/>
            </a:pPr>
            <a:r>
              <a:rPr lang="en-US" altLang="en-US" dirty="0" smtClean="0"/>
              <a:t>When the ligand is small the entropy of the protein does not change much, but when the ligand is a protein or a peptide, both protein and ligand undergo entropic changes. </a:t>
            </a:r>
          </a:p>
        </p:txBody>
      </p:sp>
    </p:spTree>
    <p:extLst>
      <p:ext uri="{BB962C8B-B14F-4D97-AF65-F5344CB8AC3E}">
        <p14:creationId xmlns:p14="http://schemas.microsoft.com/office/powerpoint/2010/main" val="40902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658D459-5BF9-4D8E-A0AF-6E95C081525E}" type="slidenum">
              <a:rPr lang="en-US" altLang="en-US" smtClean="0"/>
              <a:pPr algn="l">
                <a:spcBef>
                  <a:spcPct val="0"/>
                </a:spcBef>
              </a:pPr>
              <a:t>16</a:t>
            </a:fld>
            <a:endParaRPr lang="en-US" altLang="en-US" smtClean="0"/>
          </a:p>
        </p:txBody>
      </p:sp>
      <p:sp>
        <p:nvSpPr>
          <p:cNvPr id="29699"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Some binding sites for nonpolar molecules do not contain any water molecules. In such cases, the binding is not driven by the hydrophobic effect but rather by </a:t>
            </a:r>
            <a:r>
              <a:rPr lang="en-US" dirty="0" err="1" smtClean="0"/>
              <a:t>vdW</a:t>
            </a:r>
            <a:r>
              <a:rPr lang="en-US" dirty="0" smtClean="0"/>
              <a:t> and electrostatic interactions.</a:t>
            </a:r>
          </a:p>
          <a:p>
            <a:pPr marL="171450" indent="-171450" algn="l" rtl="0" eaLnBrk="1" hangingPunct="1">
              <a:buFont typeface="Arial" panose="020B0604020202020204" pitchFamily="34" charset="0"/>
              <a:buChar char="•"/>
              <a:defRPr/>
            </a:pPr>
            <a:r>
              <a:rPr lang="en-US" dirty="0" smtClean="0"/>
              <a:t>Specificity is particularly conferred by </a:t>
            </a:r>
            <a:r>
              <a:rPr lang="en-US" b="1" dirty="0" smtClean="0"/>
              <a:t>hydrogen bonds</a:t>
            </a:r>
            <a:r>
              <a:rPr lang="en-US" dirty="0" smtClean="0"/>
              <a:t>, which are geometry-dependent and also very common in P-L interfaces.</a:t>
            </a:r>
          </a:p>
          <a:p>
            <a:pPr marL="171450" indent="-171450" algn="l" rtl="0" eaLnBrk="1" hangingPunct="1">
              <a:buFont typeface="Arial" panose="020B0604020202020204" pitchFamily="34" charset="0"/>
              <a:buChar char="•"/>
              <a:defRPr/>
            </a:pPr>
            <a:endParaRPr lang="en-US" dirty="0" smtClean="0"/>
          </a:p>
          <a:p>
            <a:pPr algn="l" rtl="0" eaLnBrk="1" hangingPunct="1">
              <a:buFont typeface="Arial" panose="020B0604020202020204" pitchFamily="34" charset="0"/>
              <a:buNone/>
              <a:defRPr/>
            </a:pPr>
            <a:r>
              <a:rPr lang="en-US" b="1" dirty="0" smtClean="0"/>
              <a:t>Figure 8.3. Enthalpy-entropy compensation. </a:t>
            </a:r>
            <a:r>
              <a:rPr lang="en-US" dirty="0" smtClean="0"/>
              <a:t>The image shows the free energy (ΔG) of binding of streptavidin to the peptide </a:t>
            </a:r>
            <a:r>
              <a:rPr lang="en-US" i="1" dirty="0" smtClean="0"/>
              <a:t>HDHPQNL</a:t>
            </a:r>
            <a:r>
              <a:rPr lang="en-US" dirty="0" smtClean="0"/>
              <a:t>, as well as the binding enthalpy (ΔH) and entropy (-TΔS) components. The values were measured by isothermal titration calorimetry (taken from the SCORPIO database). Not</a:t>
            </a:r>
            <a:r>
              <a:rPr lang="en-US" strike="sngStrike" dirty="0" smtClean="0"/>
              <a:t>ic</a:t>
            </a:r>
            <a:r>
              <a:rPr lang="en-US" dirty="0" smtClean="0"/>
              <a:t>e that the enthalpy and entropy components are large and opposite in sign. The resulting binding free energy value is therefore relatively small. </a:t>
            </a:r>
            <a:endParaRPr lang="en-US" altLang="en-US" dirty="0" smtClean="0"/>
          </a:p>
        </p:txBody>
      </p:sp>
    </p:spTree>
    <p:extLst>
      <p:ext uri="{BB962C8B-B14F-4D97-AF65-F5344CB8AC3E}">
        <p14:creationId xmlns:p14="http://schemas.microsoft.com/office/powerpoint/2010/main" val="1533515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349BCC5-4130-45CD-A734-54CAE005EEDF}" type="slidenum">
              <a:rPr lang="en-US" altLang="en-US" smtClean="0"/>
              <a:pPr algn="l">
                <a:spcBef>
                  <a:spcPct val="0"/>
                </a:spcBef>
              </a:pPr>
              <a:t>17</a:t>
            </a:fld>
            <a:endParaRPr lang="en-US" altLang="en-US" smtClean="0"/>
          </a:p>
        </p:txBody>
      </p:sp>
      <p:sp>
        <p:nvSpPr>
          <p:cNvPr id="11267"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b="0" dirty="0" smtClean="0"/>
              <a:t>The </a:t>
            </a:r>
            <a:r>
              <a:rPr lang="en-US" altLang="en-US" b="0" baseline="0" dirty="0" smtClean="0"/>
              <a:t>binding specificity is a hallmark of protein-ligand binding. It results from the match between the protein’s binding site and the ligand.</a:t>
            </a:r>
          </a:p>
          <a:p>
            <a:pPr marL="171450" indent="-171450" algn="l" rtl="0" eaLnBrk="1" hangingPunct="1">
              <a:buFont typeface="Arial" panose="020B0604020202020204" pitchFamily="34" charset="0"/>
              <a:buChar char="•"/>
              <a:defRPr/>
            </a:pPr>
            <a:r>
              <a:rPr lang="en-US" dirty="0" smtClean="0"/>
              <a:t>The lock-and-key</a:t>
            </a:r>
            <a:r>
              <a:rPr lang="en-US" baseline="0" dirty="0" smtClean="0"/>
              <a:t> </a:t>
            </a:r>
            <a:r>
              <a:rPr lang="en-US" dirty="0" smtClean="0"/>
              <a:t>theory was originally proposed for enzymes, but can relate to any protein-ligand binding.</a:t>
            </a:r>
          </a:p>
          <a:p>
            <a:pPr marL="171450" indent="-171450" algn="l" rtl="0" eaLnBrk="1" hangingPunct="1">
              <a:buFont typeface="Arial" panose="020B0604020202020204" pitchFamily="34" charset="0"/>
              <a:buChar char="•"/>
              <a:defRPr/>
            </a:pPr>
            <a:r>
              <a:rPr lang="en-US" dirty="0" smtClean="0"/>
              <a:t>However, in subsequent years, accumulating evidence began to indicate that in many cases the binding sites of enzymes do not match the substrate perfectly, and that the binding process is accompanied by conformational changes in the enzyme</a:t>
            </a:r>
          </a:p>
          <a:p>
            <a:pPr marL="171450" indent="-171450" algn="l" rtl="0" eaLnBrk="1" hangingPunct="1">
              <a:buFont typeface="Arial" panose="020B0604020202020204" pitchFamily="34" charset="0"/>
              <a:buChar char="•"/>
              <a:defRPr/>
            </a:pPr>
            <a:endParaRPr lang="en-US" altLang="en-US" b="1" dirty="0" smtClean="0"/>
          </a:p>
          <a:p>
            <a:pPr algn="l" rtl="0" eaLnBrk="1" hangingPunct="1">
              <a:defRPr/>
            </a:pPr>
            <a:r>
              <a:rPr lang="en-US" altLang="en-US" b="1" dirty="0" smtClean="0"/>
              <a:t>Figure 8-2. Schematic representation of three popular protein-ligand binding theories.</a:t>
            </a:r>
            <a:r>
              <a:rPr lang="en-US" altLang="en-US" dirty="0" smtClean="0"/>
              <a:t> (a) The 'lock &amp; key' theory. The protein is represented as a blue circle and the ligand as an orange shape. The ligand-binding site of the protein matches the ligand perfectly. </a:t>
            </a:r>
          </a:p>
          <a:p>
            <a:pPr algn="l" rtl="0" eaLnBrk="1" hangingPunct="1">
              <a:defRPr/>
            </a:pPr>
            <a:endParaRPr lang="en-US" altLang="en-US" dirty="0" smtClean="0"/>
          </a:p>
        </p:txBody>
      </p:sp>
    </p:spTree>
    <p:extLst>
      <p:ext uri="{BB962C8B-B14F-4D97-AF65-F5344CB8AC3E}">
        <p14:creationId xmlns:p14="http://schemas.microsoft.com/office/powerpoint/2010/main" val="250441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5C50A2A-A368-4FCF-8E2F-981086F84F35}" type="slidenum">
              <a:rPr lang="en-US" altLang="en-US" smtClean="0"/>
              <a:pPr algn="l">
                <a:spcBef>
                  <a:spcPct val="0"/>
                </a:spcBef>
              </a:pPr>
              <a:t>18</a:t>
            </a:fld>
            <a:endParaRPr lang="en-US" altLang="en-US" smtClean="0"/>
          </a:p>
        </p:txBody>
      </p:sp>
      <p:sp>
        <p:nvSpPr>
          <p:cNvPr id="13315"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altLang="en-US" dirty="0" smtClean="0"/>
              <a:t>(b) The 'induced fit' theory. The binding site fits the ligand generally. However, the fit is significantly improved following the binding, due to ligand-induced conformational changes in the protein. </a:t>
            </a:r>
          </a:p>
          <a:p>
            <a:pPr algn="l" rtl="0" eaLnBrk="1" hangingPunct="1">
              <a:defRPr/>
            </a:pPr>
            <a:endParaRPr lang="en-US" altLang="en-US" dirty="0" smtClean="0"/>
          </a:p>
        </p:txBody>
      </p:sp>
    </p:spTree>
    <p:extLst>
      <p:ext uri="{BB962C8B-B14F-4D97-AF65-F5344CB8AC3E}">
        <p14:creationId xmlns:p14="http://schemas.microsoft.com/office/powerpoint/2010/main" val="639202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00DDDFF-7BDE-41EF-8D9F-04D6583CEFB7}" type="slidenum">
              <a:rPr lang="en-US" altLang="en-US" smtClean="0"/>
              <a:pPr algn="l">
                <a:spcBef>
                  <a:spcPct val="0"/>
                </a:spcBef>
              </a:pPr>
              <a:t>19</a:t>
            </a:fld>
            <a:endParaRPr lang="en-US" altLang="en-US"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The conformational selection (a.k.a. population shift) theory. The protein changes conformation constantly, with at least one of these conformations matching the ligand. The ligand selects this conformation by binding to it. </a:t>
            </a:r>
          </a:p>
          <a:p>
            <a:pPr algn="l" rtl="0" eaLnBrk="1" hangingPunct="1"/>
            <a:endParaRPr lang="en-US" altLang="en-US" smtClean="0"/>
          </a:p>
        </p:txBody>
      </p:sp>
    </p:spTree>
    <p:extLst>
      <p:ext uri="{BB962C8B-B14F-4D97-AF65-F5344CB8AC3E}">
        <p14:creationId xmlns:p14="http://schemas.microsoft.com/office/powerpoint/2010/main" val="214095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B4B2DF9-13F9-40C0-96A8-CFEFE5FDB97E}" type="slidenum">
              <a:rPr lang="en-US" altLang="en-US" smtClean="0"/>
              <a:pPr algn="l">
                <a:spcBef>
                  <a:spcPct val="0"/>
                </a:spcBef>
              </a:pPr>
              <a:t>20</a:t>
            </a:fld>
            <a:endParaRPr lang="en-US" alt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(c) The conformational selection (a.k.a. population shift) theory. The protein changes conformation constantly, with at least one of these conformations matching the ligand. The ligand selects this conformation by binding to it. </a:t>
            </a:r>
          </a:p>
          <a:p>
            <a:pPr algn="l" rtl="0" eaLnBrk="1" hangingPunct="1"/>
            <a:endParaRPr lang="en-US" altLang="en-US" smtClean="0"/>
          </a:p>
        </p:txBody>
      </p:sp>
    </p:spTree>
    <p:extLst>
      <p:ext uri="{BB962C8B-B14F-4D97-AF65-F5344CB8AC3E}">
        <p14:creationId xmlns:p14="http://schemas.microsoft.com/office/powerpoint/2010/main" val="2553866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B83B676-4363-46E3-A51E-946AF29F22CF}" type="slidenum">
              <a:rPr lang="en-US" altLang="en-US" smtClean="0"/>
              <a:pPr algn="l">
                <a:spcBef>
                  <a:spcPct val="0"/>
                </a:spcBef>
              </a:pPr>
              <a:t>21</a:t>
            </a:fld>
            <a:endParaRPr lang="en-US" altLang="en-US"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baseline="0" dirty="0" smtClean="0"/>
              <a:t>The match is both in geometry, which allows optimization of </a:t>
            </a:r>
            <a:r>
              <a:rPr lang="en-US" altLang="en-US" b="0" baseline="0" dirty="0" err="1" smtClean="0"/>
              <a:t>vdW</a:t>
            </a:r>
            <a:r>
              <a:rPr lang="en-US" altLang="en-US" b="0" baseline="0" dirty="0" smtClean="0"/>
              <a:t> and nonpolar interactions, and in electrostatics. </a:t>
            </a:r>
            <a:endParaRPr lang="en-US" altLang="en-US" b="0" dirty="0" smtClean="0"/>
          </a:p>
          <a:p>
            <a:pPr marL="171450" indent="-171450" algn="l" rtl="0" eaLnBrk="1" hangingPunct="1">
              <a:buFont typeface="Arial" panose="020B0604020202020204" pitchFamily="34" charset="0"/>
              <a:buChar char="•"/>
            </a:pPr>
            <a:endParaRPr lang="en-US" altLang="en-US" b="0" dirty="0" smtClean="0"/>
          </a:p>
          <a:p>
            <a:pPr algn="l" rtl="0" eaLnBrk="1" hangingPunct="1"/>
            <a:r>
              <a:rPr lang="en-US" altLang="en-US" b="1" dirty="0" smtClean="0"/>
              <a:t>Figure 8-6. Geometric match between the protein's binding site and its ligand. </a:t>
            </a:r>
            <a:r>
              <a:rPr lang="en-US" altLang="en-US" dirty="0" smtClean="0"/>
              <a:t>(a) The figure shows the structure of acetylcholine esterase (</a:t>
            </a:r>
            <a:r>
              <a:rPr lang="en-US" altLang="en-US" dirty="0" err="1" smtClean="0"/>
              <a:t>AChE</a:t>
            </a:r>
            <a:r>
              <a:rPr lang="en-US" altLang="en-US" dirty="0" smtClean="0"/>
              <a:t>) in complex with its substrate, acetylcholine (</a:t>
            </a:r>
            <a:r>
              <a:rPr lang="en-US" altLang="en-US" dirty="0" err="1" smtClean="0"/>
              <a:t>ACh</a:t>
            </a:r>
            <a:r>
              <a:rPr lang="en-US" altLang="en-US" dirty="0" smtClean="0"/>
              <a:t>) (PDB entry 2ha4). An overall view of </a:t>
            </a:r>
            <a:r>
              <a:rPr lang="en-US" altLang="en-US" dirty="0" err="1" smtClean="0"/>
              <a:t>ACh</a:t>
            </a:r>
            <a:r>
              <a:rPr lang="en-US" altLang="en-US" dirty="0" smtClean="0"/>
              <a:t> (yellow sticks) inside the binding site of </a:t>
            </a:r>
            <a:r>
              <a:rPr lang="en-US" altLang="en-US" dirty="0" err="1" smtClean="0"/>
              <a:t>AChE</a:t>
            </a:r>
            <a:r>
              <a:rPr lang="en-US" altLang="en-US" dirty="0" smtClean="0"/>
              <a:t> (blue surface). (b) The intertwined subunit-subunit interface in the </a:t>
            </a:r>
            <a:r>
              <a:rPr lang="en-US" altLang="en-US" dirty="0" err="1" smtClean="0"/>
              <a:t>Bence</a:t>
            </a:r>
            <a:r>
              <a:rPr lang="en-US" altLang="en-US" dirty="0" smtClean="0"/>
              <a:t>-Jones Protein (immunoglobulin light chain dimer) (PDB entry: 1bjm). The protein atoms are represented as spheres, with the two subunits in different colors.</a:t>
            </a:r>
          </a:p>
          <a:p>
            <a:pPr algn="l" rtl="0" eaLnBrk="1" hangingPunct="1"/>
            <a:endParaRPr lang="en-US" altLang="en-US" dirty="0" smtClean="0"/>
          </a:p>
        </p:txBody>
      </p:sp>
    </p:spTree>
    <p:extLst>
      <p:ext uri="{BB962C8B-B14F-4D97-AF65-F5344CB8AC3E}">
        <p14:creationId xmlns:p14="http://schemas.microsoft.com/office/powerpoint/2010/main" val="2191816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3189447-0AA3-442D-8AA8-48AF44917FF1}" type="slidenum">
              <a:rPr lang="en-US" altLang="en-US" smtClean="0"/>
              <a:pPr algn="l">
                <a:spcBef>
                  <a:spcPct val="0"/>
                </a:spcBef>
              </a:pPr>
              <a:t>22</a:t>
            </a:fld>
            <a:endParaRPr lang="en-US" altLang="en-US"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8-6. Geometric match between the protein's binding site and its ligand. </a:t>
            </a:r>
            <a:r>
              <a:rPr lang="en-US" altLang="en-US" dirty="0" smtClean="0"/>
              <a:t>(a) The figure shows the structure of acetylcholine esterase (</a:t>
            </a:r>
            <a:r>
              <a:rPr lang="en-US" altLang="en-US" dirty="0" err="1" smtClean="0"/>
              <a:t>AChE</a:t>
            </a:r>
            <a:r>
              <a:rPr lang="en-US" altLang="en-US" dirty="0" smtClean="0"/>
              <a:t>) in complex with its substrate, acetylcholine (</a:t>
            </a:r>
            <a:r>
              <a:rPr lang="en-US" altLang="en-US" dirty="0" err="1" smtClean="0"/>
              <a:t>ACh</a:t>
            </a:r>
            <a:r>
              <a:rPr lang="en-US" altLang="en-US" dirty="0" smtClean="0"/>
              <a:t>) (PDB entry 2ha4). An overall view of </a:t>
            </a:r>
            <a:r>
              <a:rPr lang="en-US" altLang="en-US" dirty="0" err="1" smtClean="0"/>
              <a:t>ACh</a:t>
            </a:r>
            <a:r>
              <a:rPr lang="en-US" altLang="en-US" dirty="0" smtClean="0"/>
              <a:t> (yellow sticks) inside the binding site of </a:t>
            </a:r>
            <a:r>
              <a:rPr lang="en-US" altLang="en-US" dirty="0" err="1" smtClean="0"/>
              <a:t>AChE</a:t>
            </a:r>
            <a:r>
              <a:rPr lang="en-US" altLang="en-US" dirty="0" smtClean="0"/>
              <a:t> (blue surface). (b) The intertwined subunit-subunit interface in the </a:t>
            </a:r>
            <a:r>
              <a:rPr lang="en-US" altLang="en-US" dirty="0" err="1" smtClean="0"/>
              <a:t>Bence</a:t>
            </a:r>
            <a:r>
              <a:rPr lang="en-US" altLang="en-US" dirty="0" smtClean="0"/>
              <a:t>-Jones Protein (immunoglobulin light chain dimer) (PDB entry: 1bjm). The protein atoms are represented as spheres, with the two subunits in different colors.</a:t>
            </a:r>
          </a:p>
          <a:p>
            <a:pPr algn="l" rtl="0" eaLnBrk="1" hangingPunct="1"/>
            <a:endParaRPr lang="en-US" altLang="en-US" dirty="0" smtClean="0"/>
          </a:p>
        </p:txBody>
      </p:sp>
    </p:spTree>
    <p:extLst>
      <p:ext uri="{BB962C8B-B14F-4D97-AF65-F5344CB8AC3E}">
        <p14:creationId xmlns:p14="http://schemas.microsoft.com/office/powerpoint/2010/main" val="293568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79A91B9-5D19-4113-8239-0771C7311961}" type="slidenum">
              <a:rPr lang="en-US" altLang="en-US" smtClean="0"/>
              <a:pPr algn="l">
                <a:spcBef>
                  <a:spcPct val="0"/>
                </a:spcBef>
              </a:pPr>
              <a:t>23</a:t>
            </a:fld>
            <a:endParaRPr lang="en-US" altLang="en-US" smtClean="0"/>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b="1" smtClean="0"/>
              <a:t>Figure 8-7. Electrostatic match between the protein's binding site and its ligand. </a:t>
            </a:r>
            <a:r>
              <a:rPr lang="en-US" altLang="en-US" smtClean="0"/>
              <a:t>The figure shows the same structure as in Figure 8-5a. (a) The chemical structure and electric charge of ACh. (b) The strong negative potential of the binding site in AChE. The enzyme is represented as a surface colored by electrostatic potential, with positive, neutral, and negative potentials represented by the colors blue, white, and red, respectively. The electrostatic potential is calculated using APBS and ranges between -5 to 5 kT/electron charge. Left - the entire enzyme. Right - a magnification of the binding site. </a:t>
            </a:r>
          </a:p>
        </p:txBody>
      </p:sp>
    </p:spTree>
    <p:extLst>
      <p:ext uri="{BB962C8B-B14F-4D97-AF65-F5344CB8AC3E}">
        <p14:creationId xmlns:p14="http://schemas.microsoft.com/office/powerpoint/2010/main" val="283941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87FE5EA-60EF-4E8C-94D8-8E2320B7AA45}" type="slidenum">
              <a:rPr lang="en-US" altLang="en-US" smtClean="0"/>
              <a:pPr algn="l">
                <a:spcBef>
                  <a:spcPct val="0"/>
                </a:spcBef>
              </a:pPr>
              <a:t>4</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smtClean="0"/>
              <a:t>(b) Allosteric regulators. The figure shows the protein fructose-1,6-bisphosphatase with 2,5-anhydro-D-glucitol-1,6-bisphosphate (AHG, an analogue of its substrate), and AMP (an allosteric inhibitor) (PDB entry 1fpd). As clearly seen, the allosteric ligand occupies a distinct binding site, which is quite distant from the catalytic site. </a:t>
            </a:r>
          </a:p>
        </p:txBody>
      </p:sp>
    </p:spTree>
    <p:extLst>
      <p:ext uri="{BB962C8B-B14F-4D97-AF65-F5344CB8AC3E}">
        <p14:creationId xmlns:p14="http://schemas.microsoft.com/office/powerpoint/2010/main" val="10921247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92B6F8A-E773-408E-B2C5-5AA1C59FCAFA}" type="slidenum">
              <a:rPr lang="en-US" altLang="en-US" smtClean="0"/>
              <a:pPr algn="l">
                <a:spcBef>
                  <a:spcPct val="0"/>
                </a:spcBef>
              </a:pPr>
              <a:t>24</a:t>
            </a:fld>
            <a:endParaRPr lang="en-US" altLang="en-US" smtClean="0"/>
          </a:p>
        </p:txBody>
      </p:sp>
      <p:sp>
        <p:nvSpPr>
          <p:cNvPr id="37891" name="Rectangle 2"/>
          <p:cNvSpPr>
            <a:spLocks noGrp="1" noRot="1" noChangeAspect="1" noChangeArrowheads="1" noTextEdit="1"/>
          </p:cNvSpPr>
          <p:nvPr>
            <p:ph type="sldImg"/>
          </p:nvPr>
        </p:nvSpPr>
        <p:spPr>
          <a:solidFill>
            <a:srgbClr val="FFFFFF"/>
          </a:solidFill>
          <a:ln/>
        </p:spPr>
      </p:sp>
      <p:sp>
        <p:nvSpPr>
          <p:cNvPr id="37892"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smtClean="0"/>
              <a:t>(d) The aromatic gorge of AChE. The structure shown in the figure is that of AChE complexed with ACh in its transition state (PDB entry: 2ace). Left - the aromatic gorge (colored blue) when viewed from outside the enzyme (colored yellow). Right - The 14 conserved aromatic residues forming the gorge. These include F120, F288, F290, F330, F331, W84, W233, W279, W432, Y70, Y121, Y130, Y334, and Y442. </a:t>
            </a:r>
          </a:p>
        </p:txBody>
      </p:sp>
    </p:spTree>
    <p:extLst>
      <p:ext uri="{BB962C8B-B14F-4D97-AF65-F5344CB8AC3E}">
        <p14:creationId xmlns:p14="http://schemas.microsoft.com/office/powerpoint/2010/main" val="1096551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817319B-89AF-4045-90DC-7E72F04F77D2}" type="slidenum">
              <a:rPr lang="en-US" altLang="en-US" smtClean="0"/>
              <a:pPr algn="l">
                <a:spcBef>
                  <a:spcPct val="0"/>
                </a:spcBef>
              </a:pPr>
              <a:t>25</a:t>
            </a:fld>
            <a:endParaRPr lang="en-US" altLang="en-US" smtClean="0"/>
          </a:p>
        </p:txBody>
      </p:sp>
      <p:sp>
        <p:nvSpPr>
          <p:cNvPr id="39939" name="Rectangle 2"/>
          <p:cNvSpPr>
            <a:spLocks noGrp="1" noRot="1" noChangeAspect="1" noChangeArrowheads="1" noTextEdit="1"/>
          </p:cNvSpPr>
          <p:nvPr>
            <p:ph type="sldImg"/>
          </p:nvPr>
        </p:nvSpPr>
        <p:spPr>
          <a:solidFill>
            <a:srgbClr val="FFFFFF"/>
          </a:solidFill>
          <a:ln/>
        </p:spPr>
      </p:sp>
      <p:sp>
        <p:nvSpPr>
          <p:cNvPr id="40964" name="Rectangle 3"/>
          <p:cNvSpPr>
            <a:spLocks noGrp="1" noChangeArrowheads="1"/>
          </p:cNvSpPr>
          <p:nvPr>
            <p:ph type="body" idx="1"/>
          </p:nvPr>
        </p:nvSpPr>
        <p:spPr>
          <a:solidFill>
            <a:srgbClr val="FFFFFF"/>
          </a:solidFill>
          <a:ln>
            <a:solidFill>
              <a:srgbClr val="000000"/>
            </a:solidFill>
          </a:ln>
        </p:spPr>
        <p:txBody>
          <a:bodyPr/>
          <a:lstStyle/>
          <a:p>
            <a:pPr marL="171450" indent="-171450" algn="l" rtl="0" eaLnBrk="1" hangingPunct="1">
              <a:buFont typeface="Arial" panose="020B0604020202020204" pitchFamily="34" charset="0"/>
              <a:buChar char="•"/>
              <a:defRPr/>
            </a:pPr>
            <a:r>
              <a:rPr lang="en-US" altLang="en-US" dirty="0" smtClean="0"/>
              <a:t>The weak electrostatic gradient at the aromatic gorge </a:t>
            </a:r>
            <a:r>
              <a:rPr lang="en-US" dirty="0" smtClean="0"/>
              <a:t>may explain why </a:t>
            </a:r>
            <a:r>
              <a:rPr lang="en-US" dirty="0" err="1" smtClean="0"/>
              <a:t>AChE</a:t>
            </a:r>
            <a:r>
              <a:rPr lang="en-US" dirty="0" smtClean="0"/>
              <a:t> is one of the fastest enzymes in nature, with a rate approaching the diffusion limit (~10</a:t>
            </a:r>
            <a:r>
              <a:rPr lang="en-US" baseline="30000" dirty="0" smtClean="0"/>
              <a:t>8</a:t>
            </a:r>
            <a:r>
              <a:rPr lang="en-US" dirty="0" smtClean="0"/>
              <a:t>/(meter</a:t>
            </a:r>
            <a:r>
              <a:rPr lang="en-US" baseline="30000" dirty="0" smtClean="0"/>
              <a:t> </a:t>
            </a:r>
            <a:r>
              <a:rPr lang="en-US" dirty="0" smtClean="0"/>
              <a:t> second)).</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dirty="0" smtClean="0"/>
              <a:t>(d) The aromatic gorge of </a:t>
            </a:r>
            <a:r>
              <a:rPr lang="en-US" altLang="en-US" dirty="0" err="1" smtClean="0"/>
              <a:t>AChE</a:t>
            </a:r>
            <a:r>
              <a:rPr lang="en-US" altLang="en-US" dirty="0" smtClean="0"/>
              <a:t>. The structure shown in the figure is that of </a:t>
            </a:r>
            <a:r>
              <a:rPr lang="en-US" altLang="en-US" dirty="0" err="1" smtClean="0"/>
              <a:t>AChE</a:t>
            </a:r>
            <a:r>
              <a:rPr lang="en-US" altLang="en-US" dirty="0" smtClean="0"/>
              <a:t> complexed with </a:t>
            </a:r>
            <a:r>
              <a:rPr lang="en-US" altLang="en-US" dirty="0" err="1" smtClean="0"/>
              <a:t>ACh</a:t>
            </a:r>
            <a:r>
              <a:rPr lang="en-US" altLang="en-US" dirty="0" smtClean="0"/>
              <a:t> in its transition state (PDB entry: 2ace). Left - the aromatic gorge (colored blue) when viewed from outside the enzyme (colored yellow). Right - The 14 conserved aromatic residues forming the gorge. These include F120, F288, F290, F330, F331, W84, W233, W279, W432, Y70, Y121, Y130, Y334, and Y442. </a:t>
            </a:r>
          </a:p>
        </p:txBody>
      </p:sp>
    </p:spTree>
    <p:extLst>
      <p:ext uri="{BB962C8B-B14F-4D97-AF65-F5344CB8AC3E}">
        <p14:creationId xmlns:p14="http://schemas.microsoft.com/office/powerpoint/2010/main" val="20614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E44D818-97ED-4AC9-B8DC-6B44022EAC1A}" type="slidenum">
              <a:rPr lang="en-US" altLang="en-US" smtClean="0"/>
              <a:pPr algn="l">
                <a:spcBef>
                  <a:spcPct val="0"/>
                </a:spcBef>
              </a:pPr>
              <a:t>26</a:t>
            </a:fld>
            <a:endParaRPr lang="en-US" altLang="en-US" smtClean="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solidFill>
            <a:srgbClr val="FFFFFF"/>
          </a:solidFill>
          <a:ln>
            <a:solidFill>
              <a:srgbClr val="000000"/>
            </a:solidFill>
          </a:ln>
        </p:spPr>
        <p:txBody>
          <a:bodyPr/>
          <a:lstStyle/>
          <a:p>
            <a:pPr algn="l" rtl="0" eaLnBrk="1" hangingPunct="1"/>
            <a:r>
              <a:rPr lang="en-US" altLang="en-US" smtClean="0"/>
              <a:t>(d) The aromatic gorge of AChE. The structure shown in the figure is that of AChE complexed with ACh in its transition state (PDB entry: 2ace). Left - the aromatic gorge (colored blue) when viewed from outside the enzyme (colored yellow). Right - The 14 conserved aromatic residues forming the gorge. These include F120, F288, F290, F330, F331, W84, W233, W279, W432, Y70, Y121, Y130, Y334, and Y442. </a:t>
            </a:r>
          </a:p>
        </p:txBody>
      </p:sp>
    </p:spTree>
    <p:extLst>
      <p:ext uri="{BB962C8B-B14F-4D97-AF65-F5344CB8AC3E}">
        <p14:creationId xmlns:p14="http://schemas.microsoft.com/office/powerpoint/2010/main" val="14074631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 typeface="Arial" panose="020B0604020202020204" pitchFamily="34" charset="0"/>
              <a:buChar char="•"/>
              <a:defRPr/>
            </a:pPr>
            <a:r>
              <a:rPr lang="en-US" altLang="en-US" dirty="0" smtClean="0"/>
              <a:t>Protein binding promiscuity shows that specific binding is not always an advantage; it all depends on the biological role of the protein. For example, the D/D binding domain of Protein Kinase A (PKA) can bind multiple different proteins with high affinity, and this property enables </a:t>
            </a:r>
            <a:r>
              <a:rPr lang="en-US" altLang="en-US" b="1" dirty="0" smtClean="0"/>
              <a:t>PKA</a:t>
            </a:r>
            <a:r>
              <a:rPr lang="en-US" altLang="en-US" dirty="0" smtClean="0"/>
              <a:t> to attach to different cellular locations where its activity is required. </a:t>
            </a:r>
          </a:p>
          <a:p>
            <a:pPr marL="171450" indent="-171450" algn="l" rtl="0">
              <a:buFont typeface="Arial" panose="020B0604020202020204" pitchFamily="34" charset="0"/>
              <a:buChar char="•"/>
              <a:defRPr/>
            </a:pPr>
            <a:endParaRPr lang="en-US" altLang="en-US" dirty="0" smtClean="0"/>
          </a:p>
          <a:p>
            <a:pPr algn="l" rtl="0">
              <a:defRPr/>
            </a:pPr>
            <a:r>
              <a:rPr lang="en-US" b="1" dirty="0" smtClean="0"/>
              <a:t>Figure 8.8. </a:t>
            </a:r>
            <a:r>
              <a:rPr lang="en-US" altLang="en-US" b="1" dirty="0" smtClean="0"/>
              <a:t>Binding of two different ligands to the same binding site in cyclooxygenase-2 (COX-2).</a:t>
            </a:r>
            <a:r>
              <a:rPr lang="en-US" altLang="en-US" dirty="0" smtClean="0"/>
              <a:t> (a) Superposition of two COX-2 structures bound to two different inhibitors. The first binds celecoxib (PDB entry 3ln1, blue), and the second binds indomethacin (PDB entry 4cox, orange). The binding site of COX-2 is shown as ribbons, and the inhibitors are shown as sticks. As can be clearly seen, the binding sites in the two structures share the same conformation, in essence, which means that the binding of the two different inhibitors is not based primarily on conformational selection.  </a:t>
            </a:r>
          </a:p>
          <a:p>
            <a:pPr algn="l" rtl="0">
              <a:defRPr/>
            </a:pPr>
            <a:endParaRPr lang="en-US" altLang="en-US" dirty="0"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348E87DA-CBA1-423E-AA05-580AED14BEDE}" type="slidenum">
              <a:rPr lang="en-US" altLang="en-US" sz="1200" smtClean="0"/>
              <a:pPr/>
              <a:t>27</a:t>
            </a:fld>
            <a:endParaRPr lang="en-US" altLang="en-US" sz="1200" smtClean="0"/>
          </a:p>
        </p:txBody>
      </p:sp>
    </p:spTree>
    <p:extLst>
      <p:ext uri="{BB962C8B-B14F-4D97-AF65-F5344CB8AC3E}">
        <p14:creationId xmlns:p14="http://schemas.microsoft.com/office/powerpoint/2010/main" val="1826333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defRPr/>
            </a:pPr>
            <a:r>
              <a:rPr lang="en-US" b="1" dirty="0" smtClean="0"/>
              <a:t>Figure 8.8. </a:t>
            </a:r>
            <a:r>
              <a:rPr lang="en-US" altLang="en-US" b="1" dirty="0" smtClean="0"/>
              <a:t>Binding of two different ligands to the same binding site in cyclooxygenase-2 (COX-2).</a:t>
            </a:r>
            <a:r>
              <a:rPr lang="en-US" altLang="en-US" dirty="0" smtClean="0"/>
              <a:t> (a) Superposition of two COX-2 structures bound to two different inhibitors. The first binds celecoxib (PDB entry 3ln1, blue), and the second binds indomethacin (PDB entry 4cox, orange). The binding site of COX-2 is shown as ribbons, and the inhibitors are shown as sticks. As can be clearly seen, the binding sites in the two structures share the same conformation, in essence, which means that the binding of the two different inhibitors is not based primarily on conformational selection.  </a:t>
            </a:r>
          </a:p>
          <a:p>
            <a:pPr algn="l" rtl="0">
              <a:defRPr/>
            </a:pPr>
            <a:endParaRPr lang="en-US" altLang="en-US" dirty="0" smtClean="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348E87DA-CBA1-423E-AA05-580AED14BEDE}" type="slidenum">
              <a:rPr lang="en-US" altLang="en-US" sz="1200" smtClean="0"/>
              <a:pPr/>
              <a:t>28</a:t>
            </a:fld>
            <a:endParaRPr lang="en-US" altLang="en-US" sz="1200" smtClean="0"/>
          </a:p>
        </p:txBody>
      </p:sp>
    </p:spTree>
    <p:extLst>
      <p:ext uri="{BB962C8B-B14F-4D97-AF65-F5344CB8AC3E}">
        <p14:creationId xmlns:p14="http://schemas.microsoft.com/office/powerpoint/2010/main" val="502672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r>
              <a:rPr lang="en-US" altLang="en-US" b="1" dirty="0" smtClean="0"/>
              <a:t>Figure 8.8. Binding of two different ligands to the same binding site in cyclooxygenase-2 (COX-2).</a:t>
            </a:r>
            <a:r>
              <a:rPr lang="en-US" altLang="en-US" dirty="0" smtClean="0"/>
              <a:t> (</a:t>
            </a:r>
            <a:r>
              <a:rPr lang="en-US" altLang="en-US" dirty="0" err="1" smtClean="0"/>
              <a:t>b,c</a:t>
            </a:r>
            <a:r>
              <a:rPr lang="en-US" altLang="en-US" dirty="0" smtClean="0"/>
              <a:t>) The non-covalent interactions of celecoxib (b) and indomethacin (c) with binding site residues. In both cases the inhibitor is shown as sticks, colored according to atom type, and the binding site residues are noted and shown as lines. Most of the residues on the left side of the image stabilize both inhibitors via nonpolar and π-π interactions. In contrast, the polar residues on the upper-right side of the image stabilize one inhibitor or the other selectively, via hydrogen bonds (dashed lines); Q178, R499 and S339 form hydrogen bonds only with celecoxib, whereas Y341 forms hydrogen bonds only with indomethacin. </a:t>
            </a:r>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6F094718-1930-4426-827D-7F7713097157}" type="slidenum">
              <a:rPr lang="en-US" altLang="en-US" sz="1200" smtClean="0"/>
              <a:pPr/>
              <a:t>29</a:t>
            </a:fld>
            <a:endParaRPr lang="en-US" altLang="en-US" sz="1200" smtClean="0"/>
          </a:p>
        </p:txBody>
      </p:sp>
    </p:spTree>
    <p:extLst>
      <p:ext uri="{BB962C8B-B14F-4D97-AF65-F5344CB8AC3E}">
        <p14:creationId xmlns:p14="http://schemas.microsoft.com/office/powerpoint/2010/main" val="34555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4353E5E-C01C-4ACE-A3FF-ABD7E85FD542}" type="slidenum">
              <a:rPr lang="en-US" altLang="en-US" smtClean="0"/>
              <a:pPr algn="l">
                <a:spcBef>
                  <a:spcPct val="0"/>
                </a:spcBef>
              </a:pPr>
              <a:t>30</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Transient binding of signaling</a:t>
            </a:r>
            <a:r>
              <a:rPr lang="en-US" altLang="en-US" baseline="0" dirty="0" smtClean="0"/>
              <a:t> proteins to their ligands can also be achieved by intrinsically unstructured proteins (IUPs); their disordered structure can adapt to different ligands, and the low affinity (because of the binding-induced decrease in chain entropy) makes the binding transient.</a:t>
            </a:r>
          </a:p>
          <a:p>
            <a:pPr marL="171450" indent="-171450" algn="l" rtl="0" eaLnBrk="1" hangingPunct="1">
              <a:buFontTx/>
              <a:buChar char="•"/>
            </a:pPr>
            <a:endParaRPr lang="en-US" altLang="en-US" baseline="0" dirty="0" smtClean="0"/>
          </a:p>
          <a:p>
            <a:pPr marL="171450" marR="0" lvl="0" indent="-171450" algn="l" defTabSz="914400" rtl="0" eaLnBrk="1" fontAlgn="base" latinLnBrk="0" hangingPunct="1">
              <a:lnSpc>
                <a:spcPct val="100000"/>
              </a:lnSpc>
              <a:spcBef>
                <a:spcPct val="30000"/>
              </a:spcBef>
              <a:spcAft>
                <a:spcPct val="0"/>
              </a:spcAft>
              <a:buClrTx/>
              <a:buSzTx/>
              <a:buFontTx/>
              <a:buChar char="•"/>
              <a:tabLst/>
              <a:defRPr/>
            </a:pPr>
            <a:r>
              <a:rPr lang="en-US" sz="1200" b="1" kern="1200" dirty="0" smtClean="0">
                <a:solidFill>
                  <a:schemeClr val="tx1"/>
                </a:solidFill>
                <a:effectLst/>
                <a:latin typeface="Times New Roman" pitchFamily="18" charset="0"/>
                <a:ea typeface="+mn-ea"/>
                <a:cs typeface="Times New Roman" pitchFamily="18" charset="0"/>
              </a:rPr>
              <a:t>Figure 6.2. An IUP-protein complex involving partial folding.</a:t>
            </a:r>
            <a:r>
              <a:rPr lang="en-US" sz="1200" kern="1200" dirty="0" smtClean="0">
                <a:solidFill>
                  <a:schemeClr val="tx1"/>
                </a:solidFill>
                <a:effectLst/>
                <a:latin typeface="Times New Roman" pitchFamily="18" charset="0"/>
                <a:ea typeface="+mn-ea"/>
                <a:cs typeface="Times New Roman" pitchFamily="18" charset="0"/>
              </a:rPr>
              <a:t> The image shows the binding of the anti-apoptotic protein </a:t>
            </a:r>
            <a:r>
              <a:rPr lang="en-US" sz="1200" kern="1200" dirty="0" err="1" smtClean="0">
                <a:solidFill>
                  <a:schemeClr val="tx1"/>
                </a:solidFill>
                <a:effectLst/>
                <a:latin typeface="Times New Roman" pitchFamily="18" charset="0"/>
                <a:ea typeface="+mn-ea"/>
                <a:cs typeface="Times New Roman" pitchFamily="18" charset="0"/>
              </a:rPr>
              <a:t>Bcl-xL</a:t>
            </a:r>
            <a:r>
              <a:rPr lang="en-US" sz="1200" kern="1200" dirty="0" smtClean="0">
                <a:solidFill>
                  <a:schemeClr val="tx1"/>
                </a:solidFill>
                <a:effectLst/>
                <a:latin typeface="Times New Roman" pitchFamily="18" charset="0"/>
                <a:ea typeface="+mn-ea"/>
                <a:cs typeface="Times New Roman" pitchFamily="18" charset="0"/>
              </a:rPr>
              <a:t> (yellow surface) to the unstructured protein Bad (blue ribbon). Upon binding, a 25-residue segment from the death promoting region of Bad acquires an α-helical conformation, whereas the rest of the protein remains unstructured. The complex between </a:t>
            </a:r>
            <a:r>
              <a:rPr lang="en-US" sz="1200" kern="1200" dirty="0" err="1" smtClean="0">
                <a:solidFill>
                  <a:schemeClr val="tx1"/>
                </a:solidFill>
                <a:effectLst/>
                <a:latin typeface="Times New Roman" pitchFamily="18" charset="0"/>
                <a:ea typeface="+mn-ea"/>
                <a:cs typeface="Times New Roman" pitchFamily="18" charset="0"/>
              </a:rPr>
              <a:t>Bcl</a:t>
            </a:r>
            <a:r>
              <a:rPr lang="en-US" sz="1200" kern="1200" dirty="0" smtClean="0">
                <a:solidFill>
                  <a:schemeClr val="tx1"/>
                </a:solidFill>
                <a:effectLst/>
                <a:latin typeface="Times New Roman" pitchFamily="18" charset="0"/>
                <a:ea typeface="+mn-ea"/>
                <a:cs typeface="Times New Roman" pitchFamily="18" charset="0"/>
              </a:rPr>
              <a:t>-XL and the 25-residue segment of Bad is taken from PDB entry 1g5j, whereas the rest of Bad is modelled as a random coil.</a:t>
            </a:r>
          </a:p>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19090062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3738C38-8A5C-430D-A3D1-120E65D45C30}" type="slidenum">
              <a:rPr lang="en-US" altLang="en-US" smtClean="0">
                <a:solidFill>
                  <a:srgbClr val="000000"/>
                </a:solidFill>
              </a:rPr>
              <a:pPr algn="l">
                <a:spcBef>
                  <a:spcPct val="0"/>
                </a:spcBef>
              </a:pPr>
              <a:t>31</a:t>
            </a:fld>
            <a:endParaRPr lang="en-US" altLang="en-US" smtClean="0">
              <a:solidFill>
                <a:srgbClr val="000000"/>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Motifs recognized</a:t>
            </a:r>
            <a:r>
              <a:rPr lang="en-US" altLang="en-US" baseline="0" dirty="0" smtClean="0"/>
              <a:t> by the PDZ domain are described by Lee et al. (2010) </a:t>
            </a:r>
            <a:r>
              <a:rPr lang="en-US" altLang="en-US" i="1" baseline="0" dirty="0" smtClean="0"/>
              <a:t>Cell </a:t>
            </a:r>
            <a:r>
              <a:rPr lang="en-US" altLang="en-US" i="1" baseline="0" dirty="0" err="1" smtClean="0"/>
              <a:t>Commun</a:t>
            </a:r>
            <a:r>
              <a:rPr lang="en-US" altLang="en-US" i="1" baseline="0" dirty="0" smtClean="0"/>
              <a:t> Signal </a:t>
            </a:r>
            <a:r>
              <a:rPr lang="en-US" altLang="en-US" baseline="0" dirty="0" smtClean="0"/>
              <a:t>8, 8.</a:t>
            </a:r>
            <a:endParaRPr lang="en-US" altLang="en-US" dirty="0" smtClean="0"/>
          </a:p>
        </p:txBody>
      </p:sp>
    </p:spTree>
    <p:extLst>
      <p:ext uri="{BB962C8B-B14F-4D97-AF65-F5344CB8AC3E}">
        <p14:creationId xmlns:p14="http://schemas.microsoft.com/office/powerpoint/2010/main" val="3875227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C72634-CAC6-4E19-862D-494AB28FBE1A}" type="slidenum">
              <a:rPr lang="en-US" altLang="en-US" smtClean="0">
                <a:solidFill>
                  <a:srgbClr val="000000"/>
                </a:solidFill>
              </a:rPr>
              <a:pPr algn="l">
                <a:spcBef>
                  <a:spcPct val="0"/>
                </a:spcBef>
              </a:pPr>
              <a:t>32</a:t>
            </a:fld>
            <a:endParaRPr lang="en-US" altLang="en-US" smtClean="0">
              <a:solidFill>
                <a:srgbClr val="000000"/>
              </a:solidFill>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2140399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3738C38-8A5C-430D-A3D1-120E65D45C30}" type="slidenum">
              <a:rPr lang="en-US" altLang="en-US" smtClean="0">
                <a:solidFill>
                  <a:srgbClr val="000000"/>
                </a:solidFill>
              </a:rPr>
              <a:pPr algn="l">
                <a:spcBef>
                  <a:spcPct val="0"/>
                </a:spcBef>
              </a:pPr>
              <a:t>33</a:t>
            </a:fld>
            <a:endParaRPr lang="en-US" altLang="en-US" smtClean="0">
              <a:solidFill>
                <a:srgbClr val="000000"/>
              </a:solidFill>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The PTB domain also recognizes </a:t>
            </a:r>
            <a:r>
              <a:rPr lang="en-US" altLang="en-US" dirty="0" err="1" smtClean="0"/>
              <a:t>pY</a:t>
            </a:r>
            <a:r>
              <a:rPr lang="en-US" altLang="en-US" dirty="0" smtClean="0"/>
              <a:t> residues, but the specificity is obtained by recognition of residues N-terminal (rather than C-terminal) to the </a:t>
            </a:r>
            <a:r>
              <a:rPr lang="en-US" altLang="en-US" dirty="0" err="1" smtClean="0"/>
              <a:t>pY</a:t>
            </a:r>
            <a:r>
              <a:rPr lang="en-US" altLang="en-US" dirty="0" smtClean="0"/>
              <a:t> sequence (</a:t>
            </a:r>
            <a:r>
              <a:rPr lang="en-US" altLang="en-US" b="1" dirty="0" err="1" smtClean="0"/>
              <a:t>NPXpY</a:t>
            </a:r>
            <a:r>
              <a:rPr lang="en-US" altLang="en-US" dirty="0" smtClean="0"/>
              <a:t> motif)</a:t>
            </a:r>
          </a:p>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1783678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87FE5EA-60EF-4E8C-94D8-8E2320B7AA45}" type="slidenum">
              <a:rPr lang="en-US" altLang="en-US" smtClean="0"/>
              <a:pPr algn="l">
                <a:spcBef>
                  <a:spcPct val="0"/>
                </a:spcBef>
              </a:pPr>
              <a:t>5</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2929134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8FD68ED-4240-4BFB-B368-5E0F38A36F2E}" type="slidenum">
              <a:rPr lang="en-US" altLang="en-US" smtClean="0">
                <a:solidFill>
                  <a:srgbClr val="000000"/>
                </a:solidFill>
              </a:rPr>
              <a:pPr algn="l">
                <a:spcBef>
                  <a:spcPct val="0"/>
                </a:spcBef>
              </a:pPr>
              <a:t>34</a:t>
            </a:fld>
            <a:endParaRPr lang="en-US" altLang="en-US" smtClean="0">
              <a:solidFill>
                <a:srgbClr val="000000"/>
              </a:solidFill>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8.13. The interaction of an SH3 domain with the mSos-derived polyproline peptide that has a PPII conformation.</a:t>
            </a:r>
            <a:r>
              <a:rPr lang="en-US" altLang="en-US" smtClean="0"/>
              <a:t> The SH3 domain is from the actin-binding protein Abp 1P PDB entry 1jo8). It is superimposed on the SH3 domain of the protein 1sem, which is bound to the mSos-derived peptide with the amino acid sequence PPPVPPRRR (PDB entry 1sem). The SH3 domain is presented as ribbon with the residues interacting with the peptide presented as sticks. The protein is colored according to evolutionary conservation.</a:t>
            </a:r>
          </a:p>
        </p:txBody>
      </p:sp>
    </p:spTree>
    <p:extLst>
      <p:ext uri="{BB962C8B-B14F-4D97-AF65-F5344CB8AC3E}">
        <p14:creationId xmlns:p14="http://schemas.microsoft.com/office/powerpoint/2010/main" val="7945039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30E1F28-31F8-4EFF-B94D-892CFD45ED1A}" type="slidenum">
              <a:rPr lang="en-US" altLang="en-US" smtClean="0">
                <a:solidFill>
                  <a:srgbClr val="000000"/>
                </a:solidFill>
              </a:rPr>
              <a:pPr algn="l">
                <a:spcBef>
                  <a:spcPct val="0"/>
                </a:spcBef>
              </a:pPr>
              <a:t>35</a:t>
            </a:fld>
            <a:endParaRPr lang="en-US" altLang="en-US"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8.13. The interaction of an SH3 domain with the mSos-derived polyproline peptide that has a PPII conformation.</a:t>
            </a:r>
            <a:r>
              <a:rPr lang="en-US" altLang="en-US" smtClean="0"/>
              <a:t> The SH3 domain is from the actin-binding protein Abp 1P PDB entry 1jo8). It is superimposed on the SH3 domain of the protein 1sem, which is bound to the mSos-derived peptide with the amino acid sequence PPPVPPRRR (PDB entry 1sem). The SH3 domain is presented as ribbon with the residues interacting with the peptide presented as sticks. The protein is colored according to evolutionary conservation.</a:t>
            </a:r>
          </a:p>
        </p:txBody>
      </p:sp>
    </p:spTree>
    <p:extLst>
      <p:ext uri="{BB962C8B-B14F-4D97-AF65-F5344CB8AC3E}">
        <p14:creationId xmlns:p14="http://schemas.microsoft.com/office/powerpoint/2010/main" val="35781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A9A76A8-0582-4C72-BF9C-BDC376BF7EAD}" type="slidenum">
              <a:rPr lang="en-US" altLang="en-US" smtClean="0">
                <a:solidFill>
                  <a:srgbClr val="000000"/>
                </a:solidFill>
              </a:rPr>
              <a:pPr algn="l">
                <a:spcBef>
                  <a:spcPct val="0"/>
                </a:spcBef>
              </a:pPr>
              <a:t>36</a:t>
            </a:fld>
            <a:endParaRPr lang="en-US" altLang="en-US" smtClean="0">
              <a:solidFill>
                <a:srgbClr val="000000"/>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8.13. The interaction of an SH3 domain with the mSos-derived polyproline peptide that has a PPII conformation.</a:t>
            </a:r>
            <a:r>
              <a:rPr lang="en-US" altLang="en-US" smtClean="0"/>
              <a:t> The SH3 domain is from the actin-binding protein Abp 1P PDB entry 1jo8). It is superimposed on the SH3 domain of the protein 1sem, which is bound to the mSos-derived peptide with the amino acid sequence PPPVPPRRR (PDB entry 1sem). The SH3 domain is presented as ribbon with the residues interacting with the peptide presented as sticks. The protein is colored according to evolutionary conservation.</a:t>
            </a:r>
          </a:p>
        </p:txBody>
      </p:sp>
    </p:spTree>
    <p:extLst>
      <p:ext uri="{BB962C8B-B14F-4D97-AF65-F5344CB8AC3E}">
        <p14:creationId xmlns:p14="http://schemas.microsoft.com/office/powerpoint/2010/main" val="1238093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79E2768-E172-4E6E-AA89-41CA066B7A29}" type="slidenum">
              <a:rPr lang="en-US" altLang="en-US" smtClean="0">
                <a:solidFill>
                  <a:srgbClr val="000000"/>
                </a:solidFill>
              </a:rPr>
              <a:pPr algn="l">
                <a:spcBef>
                  <a:spcPct val="0"/>
                </a:spcBef>
              </a:pPr>
              <a:t>37</a:t>
            </a:fld>
            <a:endParaRPr lang="en-US" altLang="en-US" smtClean="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8.13. The interaction of an SH3 domain with the mSos-derived polyproline peptide that has a PPII conformation.</a:t>
            </a:r>
            <a:r>
              <a:rPr lang="en-US" altLang="en-US" smtClean="0"/>
              <a:t> The SH3 domain is from the actin-binding protein Abp 1P PDB entry 1jo8). It is superimposed on the SH3 domain of the protein 1sem, which is bound to the mSos-derived peptide with the amino acid sequence PPPVPPRRR (PDB entry 1sem). The SH3 domain is presented as ribbon with the residues interacting with the peptide presented as sticks. The protein is colored according to evolutionary conservation.</a:t>
            </a:r>
          </a:p>
        </p:txBody>
      </p:sp>
    </p:spTree>
    <p:extLst>
      <p:ext uri="{BB962C8B-B14F-4D97-AF65-F5344CB8AC3E}">
        <p14:creationId xmlns:p14="http://schemas.microsoft.com/office/powerpoint/2010/main" val="10797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9C458AE-5F36-440A-A5B2-9A22DF1B8751}" type="slidenum">
              <a:rPr lang="en-US" altLang="en-US" smtClean="0">
                <a:solidFill>
                  <a:srgbClr val="000000"/>
                </a:solidFill>
              </a:rPr>
              <a:pPr algn="l">
                <a:spcBef>
                  <a:spcPct val="0"/>
                </a:spcBef>
              </a:pPr>
              <a:t>39</a:t>
            </a:fld>
            <a:endParaRPr lang="en-US" altLang="en-US"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3430775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9C458AE-5F36-440A-A5B2-9A22DF1B8751}" type="slidenum">
              <a:rPr lang="en-US" altLang="en-US" smtClean="0">
                <a:solidFill>
                  <a:srgbClr val="000000"/>
                </a:solidFill>
              </a:rPr>
              <a:pPr algn="l">
                <a:spcBef>
                  <a:spcPct val="0"/>
                </a:spcBef>
              </a:pPr>
              <a:t>40</a:t>
            </a:fld>
            <a:endParaRPr lang="en-US" altLang="en-US" smtClean="0">
              <a:solidFill>
                <a:srgbClr val="000000"/>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8802510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C27F5EF-CDBD-4519-8F42-1252CD25F160}" type="slidenum">
              <a:rPr lang="en-US" altLang="en-US" smtClean="0">
                <a:solidFill>
                  <a:srgbClr val="000000"/>
                </a:solidFill>
              </a:rPr>
              <a:pPr algn="l">
                <a:spcBef>
                  <a:spcPct val="0"/>
                </a:spcBef>
              </a:pPr>
              <a:t>41</a:t>
            </a:fld>
            <a:endParaRPr lang="en-US" alt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1049465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C27F5EF-CDBD-4519-8F42-1252CD25F160}" type="slidenum">
              <a:rPr lang="en-US" altLang="en-US" smtClean="0">
                <a:solidFill>
                  <a:srgbClr val="000000"/>
                </a:solidFill>
              </a:rPr>
              <a:pPr algn="l">
                <a:spcBef>
                  <a:spcPct val="0"/>
                </a:spcBef>
              </a:pPr>
              <a:t>42</a:t>
            </a:fld>
            <a:endParaRPr lang="en-US" altLang="en-US" smtClean="0">
              <a:solidFill>
                <a:srgbClr val="000000"/>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err="1" smtClean="0"/>
              <a:t>ACh</a:t>
            </a:r>
            <a:r>
              <a:rPr lang="en-US" altLang="en-US" dirty="0" smtClean="0"/>
              <a:t>-inhibiting toxins lead to </a:t>
            </a:r>
            <a:r>
              <a:rPr lang="en-US" altLang="en-US" dirty="0" err="1" smtClean="0"/>
              <a:t>ACh</a:t>
            </a:r>
            <a:r>
              <a:rPr lang="en-US" altLang="en-US" dirty="0" smtClean="0"/>
              <a:t> accumulation and to cholinergic crisis. This in turn leads to complex symptoms, from tearing and gastrointestinal disturbances, to flaccid paralysis, which may result in death due to respiratory failure.</a:t>
            </a:r>
          </a:p>
          <a:p>
            <a:pPr marL="171450" indent="-171450" algn="l" rtl="0" eaLnBrk="1" hangingPunct="1">
              <a:buFont typeface="Arial" panose="020B0604020202020204" pitchFamily="34" charset="0"/>
              <a:buChar char="•"/>
              <a:defRPr/>
            </a:pPr>
            <a:endParaRPr lang="en-US" altLang="en-US" dirty="0" smtClean="0"/>
          </a:p>
          <a:p>
            <a:pPr marL="171450" indent="-171450" algn="l" rtl="0" eaLnBrk="1" hangingPunct="1">
              <a:buFontTx/>
              <a:buChar char="•"/>
            </a:pPr>
            <a:endParaRPr lang="en-US" altLang="en-US" dirty="0" smtClean="0"/>
          </a:p>
        </p:txBody>
      </p:sp>
    </p:spTree>
    <p:extLst>
      <p:ext uri="{BB962C8B-B14F-4D97-AF65-F5344CB8AC3E}">
        <p14:creationId xmlns:p14="http://schemas.microsoft.com/office/powerpoint/2010/main" val="19569986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1163361-A3DE-4239-85A3-A53609384D81}" type="slidenum">
              <a:rPr lang="en-US" altLang="en-US" smtClean="0">
                <a:solidFill>
                  <a:srgbClr val="000000"/>
                </a:solidFill>
              </a:rPr>
              <a:pPr algn="l">
                <a:spcBef>
                  <a:spcPct val="0"/>
                </a:spcBef>
              </a:pPr>
              <a:t>43</a:t>
            </a:fld>
            <a:endParaRPr lang="en-US" altLang="en-US" smtClean="0">
              <a:solidFill>
                <a:srgbClr val="000000"/>
              </a:solidFill>
            </a:endParaRPr>
          </a:p>
        </p:txBody>
      </p:sp>
      <p:sp>
        <p:nvSpPr>
          <p:cNvPr id="69635"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US" altLang="en-US" b="1" dirty="0" smtClean="0"/>
              <a:t>Box 8-1 Figure 2. AChE-</a:t>
            </a:r>
            <a:r>
              <a:rPr lang="en-US" altLang="en-US" b="1" i="1" dirty="0" smtClean="0"/>
              <a:t>fasciculin-2 complex</a:t>
            </a:r>
            <a:r>
              <a:rPr lang="en-US" altLang="en-US" b="1" dirty="0" smtClean="0"/>
              <a:t>. </a:t>
            </a:r>
            <a:r>
              <a:rPr lang="en-US" altLang="en-US" dirty="0" smtClean="0"/>
              <a:t>(a) A side view of the complex, illustrating the geometric complementarity of the two interacting proteins. </a:t>
            </a:r>
            <a:r>
              <a:rPr lang="en-US" altLang="en-US" dirty="0" err="1" smtClean="0"/>
              <a:t>AChE</a:t>
            </a:r>
            <a:r>
              <a:rPr lang="en-US" altLang="en-US" dirty="0" smtClean="0"/>
              <a:t> is presented as a yellow surface and fasciculin-2 as a blue ribbon. </a:t>
            </a:r>
          </a:p>
        </p:txBody>
      </p:sp>
    </p:spTree>
    <p:extLst>
      <p:ext uri="{BB962C8B-B14F-4D97-AF65-F5344CB8AC3E}">
        <p14:creationId xmlns:p14="http://schemas.microsoft.com/office/powerpoint/2010/main" val="3532923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924BC13-228A-422C-90C1-E991241D1A40}" type="slidenum">
              <a:rPr lang="en-US" altLang="en-US" smtClean="0">
                <a:solidFill>
                  <a:srgbClr val="000000"/>
                </a:solidFill>
              </a:rPr>
              <a:pPr algn="l">
                <a:spcBef>
                  <a:spcPct val="0"/>
                </a:spcBef>
              </a:pPr>
              <a:t>44</a:t>
            </a:fld>
            <a:endParaRPr lang="en-US" altLang="en-US" smtClean="0">
              <a:solidFill>
                <a:srgbClr val="000000"/>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dirty="0" smtClean="0"/>
              <a:t>(b) A front view of both interacting proteins, presented separately as surfaces colored by electrostatic potential (blue is positive, white is neutral, and red is negative). To create this view, both proteins were rotated 90º compared to their position in </a:t>
            </a:r>
            <a:r>
              <a:rPr lang="en-US" altLang="en-US" i="1" dirty="0" smtClean="0"/>
              <a:t>a</a:t>
            </a:r>
            <a:r>
              <a:rPr lang="en-US" altLang="en-US" dirty="0" smtClean="0"/>
              <a:t>, </a:t>
            </a:r>
            <a:r>
              <a:rPr lang="en-US" altLang="en-US" dirty="0" err="1" smtClean="0"/>
              <a:t>AChE</a:t>
            </a:r>
            <a:r>
              <a:rPr lang="en-US" altLang="en-US" dirty="0" smtClean="0"/>
              <a:t> to the right and </a:t>
            </a:r>
            <a:r>
              <a:rPr lang="en-US" altLang="en-US" dirty="0" err="1" smtClean="0"/>
              <a:t>fasciculin</a:t>
            </a:r>
            <a:r>
              <a:rPr lang="en-US" altLang="en-US" dirty="0" smtClean="0"/>
              <a:t> to the left. The electrostatic compatibility between the two proteins is clear; The positively charged part of </a:t>
            </a:r>
            <a:r>
              <a:rPr lang="en-US" altLang="en-US" dirty="0" err="1" smtClean="0"/>
              <a:t>fasciculin</a:t>
            </a:r>
            <a:r>
              <a:rPr lang="en-US" altLang="en-US" dirty="0" smtClean="0"/>
              <a:t> matches the entrance to </a:t>
            </a:r>
            <a:r>
              <a:rPr lang="en-US" altLang="en-US" dirty="0" err="1" smtClean="0"/>
              <a:t>AChE's</a:t>
            </a:r>
            <a:r>
              <a:rPr lang="en-US" altLang="en-US" dirty="0" smtClean="0"/>
              <a:t> binding site, which is negatively charged. </a:t>
            </a:r>
          </a:p>
        </p:txBody>
      </p:sp>
    </p:spTree>
    <p:extLst>
      <p:ext uri="{BB962C8B-B14F-4D97-AF65-F5344CB8AC3E}">
        <p14:creationId xmlns:p14="http://schemas.microsoft.com/office/powerpoint/2010/main" val="3277232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dirty="0" smtClean="0"/>
              <a:t>The two central aspects of</a:t>
            </a:r>
            <a:r>
              <a:rPr lang="en-US" altLang="en-US" baseline="0" dirty="0" smtClean="0"/>
              <a:t> protein-ligand interactions are affinity and specificity. </a:t>
            </a:r>
            <a:endParaRPr lang="en-US" dirty="0"/>
          </a:p>
        </p:txBody>
      </p:sp>
      <p:sp>
        <p:nvSpPr>
          <p:cNvPr id="4" name="Slide Number Placeholder 3"/>
          <p:cNvSpPr>
            <a:spLocks noGrp="1"/>
          </p:cNvSpPr>
          <p:nvPr>
            <p:ph type="sldNum" sz="quarter" idx="10"/>
          </p:nvPr>
        </p:nvSpPr>
        <p:spPr/>
        <p:txBody>
          <a:bodyPr/>
          <a:lstStyle/>
          <a:p>
            <a:pPr>
              <a:defRPr/>
            </a:pPr>
            <a:fld id="{04C3E95D-744B-4BCE-8BB3-BDE87025AB31}" type="slidenum">
              <a:rPr lang="en-US" altLang="en-US" smtClean="0"/>
              <a:pPr>
                <a:defRPr/>
              </a:pPr>
              <a:t>8</a:t>
            </a:fld>
            <a:endParaRPr lang="en-US" altLang="en-US"/>
          </a:p>
        </p:txBody>
      </p:sp>
    </p:spTree>
    <p:extLst>
      <p:ext uri="{BB962C8B-B14F-4D97-AF65-F5344CB8AC3E}">
        <p14:creationId xmlns:p14="http://schemas.microsoft.com/office/powerpoint/2010/main" val="17656399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FCE4071-7AE2-451F-A88C-9F3E463B2F91}" type="slidenum">
              <a:rPr lang="en-US" altLang="en-US" smtClean="0">
                <a:solidFill>
                  <a:srgbClr val="000000"/>
                </a:solidFill>
              </a:rPr>
              <a:pPr algn="l">
                <a:spcBef>
                  <a:spcPct val="0"/>
                </a:spcBef>
              </a:pPr>
              <a:t>45</a:t>
            </a:fld>
            <a:endParaRPr lang="en-US" altLang="en-US" smtClean="0">
              <a:solidFill>
                <a:srgbClr val="000000"/>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Box 8-1 Figure 3. Organophosphates (OP). </a:t>
            </a:r>
            <a:r>
              <a:rPr lang="en-US" altLang="en-US" smtClean="0"/>
              <a:t>(a) Weak OP usually used as insecticides. </a:t>
            </a:r>
          </a:p>
        </p:txBody>
      </p:sp>
    </p:spTree>
    <p:extLst>
      <p:ext uri="{BB962C8B-B14F-4D97-AF65-F5344CB8AC3E}">
        <p14:creationId xmlns:p14="http://schemas.microsoft.com/office/powerpoint/2010/main" val="33233135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40C91F2-BD92-428F-A576-BA09A3D7D085}" type="slidenum">
              <a:rPr lang="en-US" altLang="en-US" smtClean="0">
                <a:solidFill>
                  <a:srgbClr val="000000"/>
                </a:solidFill>
              </a:rPr>
              <a:pPr algn="l">
                <a:spcBef>
                  <a:spcPct val="0"/>
                </a:spcBef>
              </a:pPr>
              <a:t>46</a:t>
            </a:fld>
            <a:endParaRPr lang="en-US" altLang="en-US" smtClean="0">
              <a:solidFill>
                <a:srgbClr val="000000"/>
              </a:solidFill>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8.1.3. Organophosphates (OPs). </a:t>
            </a:r>
            <a:r>
              <a:rPr lang="en-US" altLang="en-US" dirty="0" smtClean="0"/>
              <a:t>(b) Strong OP used as nerve agents. </a:t>
            </a:r>
          </a:p>
        </p:txBody>
      </p:sp>
    </p:spTree>
    <p:extLst>
      <p:ext uri="{BB962C8B-B14F-4D97-AF65-F5344CB8AC3E}">
        <p14:creationId xmlns:p14="http://schemas.microsoft.com/office/powerpoint/2010/main" val="2300762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DC775E-ACE1-4C93-A33E-BF220DCB8E32}" type="slidenum">
              <a:rPr lang="en-US" altLang="en-US" smtClean="0">
                <a:solidFill>
                  <a:srgbClr val="000000"/>
                </a:solidFill>
              </a:rPr>
              <a:pPr algn="l">
                <a:spcBef>
                  <a:spcPct val="0"/>
                </a:spcBef>
              </a:pPr>
              <a:t>47</a:t>
            </a:fld>
            <a:endParaRPr lang="en-US" altLang="en-US"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Mechanism: elevation of His-440’s </a:t>
            </a:r>
            <a:r>
              <a:rPr lang="en-US" altLang="en-US" dirty="0" err="1" smtClean="0"/>
              <a:t>pKa</a:t>
            </a:r>
            <a:r>
              <a:rPr lang="en-US" altLang="en-US" dirty="0" smtClean="0"/>
              <a:t> due to Glu326-induced polarization → proton transfer from Ser-200 to His-440 → nucleophilic attack of Ser-200’ O</a:t>
            </a:r>
            <a:r>
              <a:rPr lang="en-US" altLang="en-US" baseline="30000" dirty="0" smtClean="0"/>
              <a:t>-</a:t>
            </a:r>
            <a:r>
              <a:rPr lang="en-US" altLang="en-US" dirty="0" smtClean="0"/>
              <a:t> atom on </a:t>
            </a:r>
            <a:r>
              <a:rPr lang="en-US" altLang="en-US" dirty="0" err="1" smtClean="0"/>
              <a:t>ACh‘s</a:t>
            </a:r>
            <a:r>
              <a:rPr lang="en-US" altLang="en-US" dirty="0" smtClean="0"/>
              <a:t> carbonyl and formation of acyl-enzyme intermediate.</a:t>
            </a:r>
          </a:p>
          <a:p>
            <a:pPr algn="l" rtl="0" eaLnBrk="1" hangingPunct="1">
              <a:defRPr/>
            </a:pPr>
            <a:endParaRPr lang="en-US" altLang="en-US" dirty="0" smtClean="0"/>
          </a:p>
          <a:p>
            <a:pPr algn="l" rtl="0" eaLnBrk="1" hangingPunct="1">
              <a:defRPr/>
            </a:pPr>
            <a:r>
              <a:rPr lang="en-US" altLang="en-US" dirty="0" smtClean="0"/>
              <a:t>(b) The active site of </a:t>
            </a:r>
            <a:r>
              <a:rPr lang="en-US" altLang="en-US" dirty="0" err="1" smtClean="0"/>
              <a:t>AChE</a:t>
            </a:r>
            <a:r>
              <a:rPr lang="en-US" altLang="en-US" dirty="0" smtClean="0"/>
              <a:t>. The structure shown is that of the </a:t>
            </a:r>
            <a:r>
              <a:rPr lang="en-US" altLang="en-US" dirty="0" err="1" smtClean="0"/>
              <a:t>AChE-ACh</a:t>
            </a:r>
            <a:r>
              <a:rPr lang="en-US" altLang="en-US" dirty="0" smtClean="0"/>
              <a:t> transition state, in which </a:t>
            </a:r>
            <a:r>
              <a:rPr lang="en-US" altLang="en-US" dirty="0" err="1" smtClean="0"/>
              <a:t>ACh</a:t>
            </a:r>
            <a:r>
              <a:rPr lang="en-US" altLang="en-US" dirty="0" smtClean="0"/>
              <a:t> is covalently attached to </a:t>
            </a:r>
            <a:r>
              <a:rPr lang="en-US" altLang="en-US" dirty="0" err="1" smtClean="0"/>
              <a:t>Ser</a:t>
            </a:r>
            <a:r>
              <a:rPr lang="en-US" altLang="en-US" dirty="0" smtClean="0"/>
              <a:t> 200 and has a tetrahedral configuration (PDB entry 2ace). The acyl-enzyme intermediate results from deprotonation of Ser-200 (curved red arrow), followed by a nucleophilic attack of this residue on acetylcholine’s carbonyl group. In the deprotonation step, the proton of Ser-200 is transferred to His-440, thanks to a decrease in the latter’s </a:t>
            </a:r>
            <a:r>
              <a:rPr lang="en-US" altLang="en-US" dirty="0" err="1" smtClean="0"/>
              <a:t>pKa</a:t>
            </a:r>
            <a:r>
              <a:rPr lang="en-US" altLang="en-US" dirty="0" smtClean="0"/>
              <a:t> by Glu-327-induced polarization (see details in Chapter 9 Figure 9.26). The active site is a subsite of the aromatic gorge shown in Figure 8.10. It includes the catalytic triad, Trp 84, and </a:t>
            </a:r>
            <a:r>
              <a:rPr lang="en-US" altLang="en-US" dirty="0" err="1" smtClean="0"/>
              <a:t>Phe</a:t>
            </a:r>
            <a:r>
              <a:rPr lang="en-US" altLang="en-US" dirty="0" smtClean="0"/>
              <a:t> 330.</a:t>
            </a:r>
          </a:p>
        </p:txBody>
      </p:sp>
    </p:spTree>
    <p:extLst>
      <p:ext uri="{BB962C8B-B14F-4D97-AF65-F5344CB8AC3E}">
        <p14:creationId xmlns:p14="http://schemas.microsoft.com/office/powerpoint/2010/main" val="17804986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CDC775E-ACE1-4C93-A33E-BF220DCB8E32}" type="slidenum">
              <a:rPr lang="en-US" altLang="en-US" smtClean="0">
                <a:solidFill>
                  <a:srgbClr val="000000"/>
                </a:solidFill>
              </a:rPr>
              <a:pPr algn="l">
                <a:spcBef>
                  <a:spcPct val="0"/>
                </a:spcBef>
              </a:pPr>
              <a:t>48</a:t>
            </a:fld>
            <a:endParaRPr lang="en-US" altLang="en-US" smtClean="0">
              <a:solidFill>
                <a:srgbClr val="000000"/>
              </a:solidFill>
            </a:endParaRPr>
          </a:p>
        </p:txBody>
      </p:sp>
      <p:sp>
        <p:nvSpPr>
          <p:cNvPr id="6553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Mechanism: elevation of His-440’s </a:t>
            </a:r>
            <a:r>
              <a:rPr lang="en-US" altLang="en-US" dirty="0" err="1" smtClean="0"/>
              <a:t>pKa</a:t>
            </a:r>
            <a:r>
              <a:rPr lang="en-US" altLang="en-US" dirty="0" smtClean="0"/>
              <a:t> due to Glu326-induced polarization → proton transfer from Ser-200 to His-440 → nucleophilic attack of Ser-200’ O</a:t>
            </a:r>
            <a:r>
              <a:rPr lang="en-US" altLang="en-US" baseline="30000" dirty="0" smtClean="0"/>
              <a:t>-</a:t>
            </a:r>
            <a:r>
              <a:rPr lang="en-US" altLang="en-US" dirty="0" smtClean="0"/>
              <a:t> atom on </a:t>
            </a:r>
            <a:r>
              <a:rPr lang="en-US" altLang="en-US" dirty="0" err="1" smtClean="0"/>
              <a:t>ACh‘s</a:t>
            </a:r>
            <a:r>
              <a:rPr lang="en-US" altLang="en-US" dirty="0" smtClean="0"/>
              <a:t> carbonyl and formation of acyl-enzyme intermediate.</a:t>
            </a:r>
          </a:p>
          <a:p>
            <a:pPr algn="l" rtl="0" eaLnBrk="1" hangingPunct="1">
              <a:defRPr/>
            </a:pPr>
            <a:endParaRPr lang="en-US" altLang="en-US" dirty="0" smtClean="0"/>
          </a:p>
          <a:p>
            <a:pPr algn="l" rtl="0" eaLnBrk="1" hangingPunct="1">
              <a:defRPr/>
            </a:pPr>
            <a:r>
              <a:rPr lang="en-US" altLang="en-US" dirty="0" smtClean="0"/>
              <a:t>(b) The active site of </a:t>
            </a:r>
            <a:r>
              <a:rPr lang="en-US" altLang="en-US" dirty="0" err="1" smtClean="0"/>
              <a:t>AChE</a:t>
            </a:r>
            <a:r>
              <a:rPr lang="en-US" altLang="en-US" dirty="0" smtClean="0"/>
              <a:t>. The structure shown is that of the </a:t>
            </a:r>
            <a:r>
              <a:rPr lang="en-US" altLang="en-US" dirty="0" err="1" smtClean="0"/>
              <a:t>AChE-ACh</a:t>
            </a:r>
            <a:r>
              <a:rPr lang="en-US" altLang="en-US" dirty="0" smtClean="0"/>
              <a:t> transition state, in which </a:t>
            </a:r>
            <a:r>
              <a:rPr lang="en-US" altLang="en-US" dirty="0" err="1" smtClean="0"/>
              <a:t>ACh</a:t>
            </a:r>
            <a:r>
              <a:rPr lang="en-US" altLang="en-US" dirty="0" smtClean="0"/>
              <a:t> is covalently attached to </a:t>
            </a:r>
            <a:r>
              <a:rPr lang="en-US" altLang="en-US" dirty="0" err="1" smtClean="0"/>
              <a:t>Ser</a:t>
            </a:r>
            <a:r>
              <a:rPr lang="en-US" altLang="en-US" dirty="0" smtClean="0"/>
              <a:t> 200 and has a tetrahedral configuration (PDB entry 2ace). The acyl-enzyme intermediate results from deprotonation of Ser-200 (curved red arrow), followed by a nucleophilic attack of this residue on acetylcholine’s carbonyl group. In the deprotonation step, the proton of Ser-200 is transferred to His-440, thanks to a decrease in the latter’s </a:t>
            </a:r>
            <a:r>
              <a:rPr lang="en-US" altLang="en-US" dirty="0" err="1" smtClean="0"/>
              <a:t>pKa</a:t>
            </a:r>
            <a:r>
              <a:rPr lang="en-US" altLang="en-US" dirty="0" smtClean="0"/>
              <a:t> by Glu-327-induced polarization (see details in Chapter 9 Figure 9.26). The active site is a subsite of the aromatic gorge shown in Figure 8.10. It includes the catalytic triad, Trp 84, and </a:t>
            </a:r>
            <a:r>
              <a:rPr lang="en-US" altLang="en-US" dirty="0" err="1" smtClean="0"/>
              <a:t>Phe</a:t>
            </a:r>
            <a:r>
              <a:rPr lang="en-US" altLang="en-US" dirty="0" smtClean="0"/>
              <a:t> 330.</a:t>
            </a:r>
          </a:p>
        </p:txBody>
      </p:sp>
    </p:spTree>
    <p:extLst>
      <p:ext uri="{BB962C8B-B14F-4D97-AF65-F5344CB8AC3E}">
        <p14:creationId xmlns:p14="http://schemas.microsoft.com/office/powerpoint/2010/main" val="6427761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DF2A997-8D93-4486-B978-1048AD112D8D}" type="slidenum">
              <a:rPr lang="en-US" altLang="en-US" smtClean="0">
                <a:solidFill>
                  <a:srgbClr val="000000"/>
                </a:solidFill>
              </a:rPr>
              <a:pPr algn="l">
                <a:spcBef>
                  <a:spcPct val="0"/>
                </a:spcBef>
              </a:pPr>
              <a:t>49</a:t>
            </a:fld>
            <a:endParaRPr lang="en-US" altLang="en-US" smtClean="0">
              <a:solidFill>
                <a:srgbClr val="000000"/>
              </a:solidFill>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sz="1200" b="1" kern="1200" dirty="0" smtClean="0">
                <a:solidFill>
                  <a:schemeClr val="tx1"/>
                </a:solidFill>
                <a:effectLst/>
                <a:latin typeface="Times New Roman" pitchFamily="18" charset="0"/>
                <a:ea typeface="+mn-ea"/>
                <a:cs typeface="Times New Roman" pitchFamily="18" charset="0"/>
              </a:rPr>
              <a:t>Figure 8.1.3. Organophosphates (OPs). </a:t>
            </a:r>
            <a:r>
              <a:rPr lang="en-US" altLang="en-US" dirty="0" smtClean="0"/>
              <a:t>(c) </a:t>
            </a:r>
            <a:r>
              <a:rPr lang="en-US" altLang="en-US" dirty="0" err="1" smtClean="0"/>
              <a:t>Soman-phosphoryated</a:t>
            </a:r>
            <a:r>
              <a:rPr lang="en-US" altLang="en-US" dirty="0" smtClean="0"/>
              <a:t> serine residue. </a:t>
            </a:r>
          </a:p>
        </p:txBody>
      </p:sp>
    </p:spTree>
    <p:extLst>
      <p:ext uri="{BB962C8B-B14F-4D97-AF65-F5344CB8AC3E}">
        <p14:creationId xmlns:p14="http://schemas.microsoft.com/office/powerpoint/2010/main" val="9256880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6326F25-CC53-4509-B741-FAB6FD61557F}" type="slidenum">
              <a:rPr lang="en-US" altLang="en-US" smtClean="0">
                <a:solidFill>
                  <a:srgbClr val="000000"/>
                </a:solidFill>
              </a:rPr>
              <a:pPr algn="l">
                <a:spcBef>
                  <a:spcPct val="0"/>
                </a:spcBef>
              </a:pPr>
              <a:t>50</a:t>
            </a:fld>
            <a:endParaRPr lang="en-US" altLang="en-US" smtClean="0">
              <a:solidFill>
                <a:srgbClr val="000000"/>
              </a:solidFill>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424910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0E59A95-F25B-407E-A30C-0C3C0F3AFDDC}" type="slidenum">
              <a:rPr lang="en-US" altLang="en-US" smtClean="0">
                <a:solidFill>
                  <a:srgbClr val="000000"/>
                </a:solidFill>
              </a:rPr>
              <a:pPr algn="l">
                <a:spcBef>
                  <a:spcPct val="0"/>
                </a:spcBef>
              </a:pPr>
              <a:t>51</a:t>
            </a:fld>
            <a:endParaRPr lang="en-US" altLang="en-US" smtClean="0">
              <a:solidFill>
                <a:srgbClr val="000000"/>
              </a:solidFill>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err="1" smtClean="0"/>
              <a:t>Physostigmine</a:t>
            </a:r>
            <a:r>
              <a:rPr lang="en-US" altLang="en-US" b="0" dirty="0" smtClean="0"/>
              <a:t> is a</a:t>
            </a:r>
            <a:r>
              <a:rPr lang="en-US" altLang="en-US" b="0" baseline="0" dirty="0" smtClean="0"/>
              <a:t> plant alkaloid whereas </a:t>
            </a:r>
            <a:r>
              <a:rPr lang="en-US" altLang="en-US" b="0" baseline="0" dirty="0" err="1" smtClean="0"/>
              <a:t>rivastigmine</a:t>
            </a:r>
            <a:r>
              <a:rPr lang="en-US" altLang="en-US" b="0" baseline="0" dirty="0" smtClean="0"/>
              <a:t> and neostigmine are artificial.</a:t>
            </a:r>
          </a:p>
          <a:p>
            <a:pPr marL="171450" indent="-171450" algn="l" rtl="0" eaLnBrk="1" hangingPunct="1">
              <a:buFont typeface="Arial" panose="020B0604020202020204" pitchFamily="34" charset="0"/>
              <a:buChar char="•"/>
            </a:pPr>
            <a:endParaRPr lang="en-US" altLang="en-US" b="0" dirty="0" smtClean="0"/>
          </a:p>
          <a:p>
            <a:pPr algn="l" rtl="0" eaLnBrk="1" hangingPunct="1"/>
            <a:r>
              <a:rPr lang="en-US" altLang="en-US" b="1" dirty="0" smtClean="0"/>
              <a:t>Figure 4. </a:t>
            </a:r>
            <a:r>
              <a:rPr lang="en-US" altLang="en-US" b="1" dirty="0" err="1" smtClean="0"/>
              <a:t>AChE</a:t>
            </a:r>
            <a:r>
              <a:rPr lang="en-US" altLang="en-US" b="1" dirty="0" smtClean="0"/>
              <a:t> inhibitors of the carbamates class</a:t>
            </a:r>
            <a:r>
              <a:rPr lang="en-US" altLang="en-US" dirty="0" smtClean="0"/>
              <a:t>. </a:t>
            </a:r>
          </a:p>
        </p:txBody>
      </p:sp>
    </p:spTree>
    <p:extLst>
      <p:ext uri="{BB962C8B-B14F-4D97-AF65-F5344CB8AC3E}">
        <p14:creationId xmlns:p14="http://schemas.microsoft.com/office/powerpoint/2010/main" val="692209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E5190BD-56F8-4C2E-A718-C9811A73BC92}" type="slidenum">
              <a:rPr lang="en-US" altLang="en-US" smtClean="0">
                <a:solidFill>
                  <a:srgbClr val="000000"/>
                </a:solidFill>
              </a:rPr>
              <a:pPr algn="l">
                <a:spcBef>
                  <a:spcPct val="0"/>
                </a:spcBef>
              </a:pPr>
              <a:t>52</a:t>
            </a:fld>
            <a:endParaRPr lang="en-US" altLang="en-US" smtClean="0">
              <a:solidFill>
                <a:srgbClr val="000000"/>
              </a:solidFill>
            </a:endParaRPr>
          </a:p>
        </p:txBody>
      </p:sp>
      <p:sp>
        <p:nvSpPr>
          <p:cNvPr id="83971"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Carbamates also bind covalently to the catalytic serine. However, since the carbamoyl group hydrolyzes spontaneously in a few hours, the action of carbamates is considered to be reversible and short-lived (i.e., safe).</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4. </a:t>
            </a:r>
            <a:r>
              <a:rPr lang="en-US" altLang="en-US" b="1" dirty="0" err="1" smtClean="0"/>
              <a:t>AChE</a:t>
            </a:r>
            <a:r>
              <a:rPr lang="en-US" altLang="en-US" b="1" dirty="0" smtClean="0"/>
              <a:t> inhibitors of the carbamates class</a:t>
            </a:r>
            <a:r>
              <a:rPr lang="en-US" altLang="en-US" dirty="0" smtClean="0"/>
              <a:t>. </a:t>
            </a:r>
          </a:p>
        </p:txBody>
      </p:sp>
    </p:spTree>
    <p:extLst>
      <p:ext uri="{BB962C8B-B14F-4D97-AF65-F5344CB8AC3E}">
        <p14:creationId xmlns:p14="http://schemas.microsoft.com/office/powerpoint/2010/main" val="16444568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37D412E-3716-4BB0-BAB2-7769440A2F1E}" type="slidenum">
              <a:rPr lang="en-US" altLang="en-US" smtClean="0">
                <a:solidFill>
                  <a:srgbClr val="000000"/>
                </a:solidFill>
              </a:rPr>
              <a:pPr algn="l">
                <a:spcBef>
                  <a:spcPct val="0"/>
                </a:spcBef>
              </a:pPr>
              <a:t>53</a:t>
            </a:fld>
            <a:endParaRPr lang="en-US" altLang="en-US" smtClean="0">
              <a:solidFill>
                <a:srgbClr val="000000"/>
              </a:solidFill>
            </a:endParaRPr>
          </a:p>
        </p:txBody>
      </p:sp>
      <p:sp>
        <p:nvSpPr>
          <p:cNvPr id="86019"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Oximes are positively-charged compounds that initiate a nucleophilic attack on the OP-</a:t>
            </a:r>
            <a:r>
              <a:rPr lang="en-US" altLang="en-US" dirty="0" err="1" smtClean="0"/>
              <a:t>AChE</a:t>
            </a:r>
            <a:r>
              <a:rPr lang="en-US" altLang="en-US" dirty="0" smtClean="0"/>
              <a:t> bond and hydrolyze it.</a:t>
            </a:r>
          </a:p>
          <a:p>
            <a:pPr marL="171450" indent="-171450" algn="l" rtl="0" eaLnBrk="1" hangingPunct="1">
              <a:buFont typeface="Arial" panose="020B0604020202020204" pitchFamily="34" charset="0"/>
              <a:buChar char="•"/>
              <a:defRPr/>
            </a:pPr>
            <a:endParaRPr lang="en-US" altLang="en-US" dirty="0" smtClean="0"/>
          </a:p>
        </p:txBody>
      </p:sp>
    </p:spTree>
    <p:extLst>
      <p:ext uri="{BB962C8B-B14F-4D97-AF65-F5344CB8AC3E}">
        <p14:creationId xmlns:p14="http://schemas.microsoft.com/office/powerpoint/2010/main" val="2962877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6F7E434-558A-4403-8E4B-DCC73B4A421C}" type="slidenum">
              <a:rPr lang="en-US" altLang="en-US" smtClean="0">
                <a:solidFill>
                  <a:srgbClr val="000000"/>
                </a:solidFill>
              </a:rPr>
              <a:pPr algn="l">
                <a:spcBef>
                  <a:spcPct val="0"/>
                </a:spcBef>
              </a:pPr>
              <a:t>54</a:t>
            </a:fld>
            <a:endParaRPr lang="en-US" altLang="en-US" smtClean="0">
              <a:solidFill>
                <a:srgbClr val="000000"/>
              </a:solidFill>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dirty="0" smtClean="0"/>
          </a:p>
        </p:txBody>
      </p:sp>
    </p:spTree>
    <p:extLst>
      <p:ext uri="{BB962C8B-B14F-4D97-AF65-F5344CB8AC3E}">
        <p14:creationId xmlns:p14="http://schemas.microsoft.com/office/powerpoint/2010/main" val="3745212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E62CAE4-4EAA-4E0B-AABB-F992906B941F}" type="slidenum">
              <a:rPr lang="en-US" altLang="en-US" smtClean="0"/>
              <a:pPr algn="l">
                <a:spcBef>
                  <a:spcPct val="0"/>
                </a:spcBef>
              </a:pPr>
              <a:t>9</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aseline="0" dirty="0" smtClean="0"/>
              <a:t>The affinity, or binding energy, is within a range of values, and matches the biological role of the binding.</a:t>
            </a:r>
            <a:endParaRPr lang="en-US" altLang="en-US" dirty="0" smtClean="0"/>
          </a:p>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17015399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 typeface="Arial" panose="020B0604020202020204" pitchFamily="34" charset="0"/>
              <a:buChar char="•"/>
            </a:pPr>
            <a:r>
              <a:rPr lang="en-US" dirty="0" smtClean="0"/>
              <a:t>In </a:t>
            </a:r>
            <a:r>
              <a:rPr lang="en-US" dirty="0" err="1" smtClean="0"/>
              <a:t>galactosemia</a:t>
            </a:r>
            <a:r>
              <a:rPr lang="en-US" dirty="0" smtClean="0"/>
              <a:t> the activity</a:t>
            </a:r>
            <a:r>
              <a:rPr lang="en-US" baseline="0" dirty="0" smtClean="0"/>
              <a:t> of one of the three galactose-degrading </a:t>
            </a:r>
            <a:r>
              <a:rPr lang="en-US" dirty="0" smtClean="0"/>
              <a:t>enzyme is missing due to inborn genetic errors. The result of the accumulation of galactose and its derivatives includes</a:t>
            </a:r>
            <a:r>
              <a:rPr lang="en-US" baseline="0" dirty="0" smtClean="0"/>
              <a:t> liver enlargement, kidney failure, brain damage, cataract, and sepsis.</a:t>
            </a:r>
            <a:endParaRPr lang="en-US" dirty="0"/>
          </a:p>
        </p:txBody>
      </p:sp>
      <p:sp>
        <p:nvSpPr>
          <p:cNvPr id="4" name="Slide Number Placeholder 3"/>
          <p:cNvSpPr>
            <a:spLocks noGrp="1"/>
          </p:cNvSpPr>
          <p:nvPr>
            <p:ph type="sldNum" sz="quarter" idx="10"/>
          </p:nvPr>
        </p:nvSpPr>
        <p:spPr/>
        <p:txBody>
          <a:bodyPr/>
          <a:lstStyle/>
          <a:p>
            <a:pPr>
              <a:defRPr/>
            </a:pPr>
            <a:fld id="{04C3E95D-744B-4BCE-8BB3-BDE87025AB31}" type="slidenum">
              <a:rPr lang="en-US" altLang="en-US" smtClean="0"/>
              <a:pPr>
                <a:defRPr/>
              </a:pPr>
              <a:t>56</a:t>
            </a:fld>
            <a:endParaRPr lang="en-US" altLang="en-US"/>
          </a:p>
        </p:txBody>
      </p:sp>
    </p:spTree>
    <p:extLst>
      <p:ext uri="{BB962C8B-B14F-4D97-AF65-F5344CB8AC3E}">
        <p14:creationId xmlns:p14="http://schemas.microsoft.com/office/powerpoint/2010/main" val="8849145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dirty="0" smtClean="0"/>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9A73077-0D94-47FD-8972-9CE812F39C45}" type="slidenum">
              <a:rPr lang="en-US" altLang="en-US" smtClean="0">
                <a:solidFill>
                  <a:srgbClr val="000000"/>
                </a:solidFill>
              </a:rPr>
              <a:pPr algn="l">
                <a:spcBef>
                  <a:spcPct val="0"/>
                </a:spcBef>
              </a:pPr>
              <a:t>57</a:t>
            </a:fld>
            <a:endParaRPr lang="en-US" altLang="en-US" smtClean="0">
              <a:solidFill>
                <a:srgbClr val="000000"/>
              </a:solidFill>
            </a:endParaRPr>
          </a:p>
        </p:txBody>
      </p:sp>
    </p:spTree>
    <p:extLst>
      <p:ext uri="{BB962C8B-B14F-4D97-AF65-F5344CB8AC3E}">
        <p14:creationId xmlns:p14="http://schemas.microsoft.com/office/powerpoint/2010/main" val="12096974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94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ea typeface="Times New Roman (Hebrew)" charset="0"/>
                <a:cs typeface="Times New Roman (Hebrew)" charset="0"/>
              </a:defRPr>
            </a:lvl1pPr>
            <a:lvl2pPr marL="742950" indent="-285750">
              <a:defRPr sz="2400">
                <a:solidFill>
                  <a:schemeClr val="tx1"/>
                </a:solidFill>
                <a:latin typeface="Times New Roman" panose="02020603050405020304" pitchFamily="18" charset="0"/>
                <a:ea typeface="Times New Roman (Hebrew)" charset="0"/>
                <a:cs typeface="Times New Roman (Hebrew)" charset="0"/>
              </a:defRPr>
            </a:lvl2pPr>
            <a:lvl3pPr marL="1143000" indent="-228600">
              <a:defRPr sz="2400">
                <a:solidFill>
                  <a:schemeClr val="tx1"/>
                </a:solidFill>
                <a:latin typeface="Times New Roman" panose="02020603050405020304" pitchFamily="18" charset="0"/>
                <a:ea typeface="Times New Roman (Hebrew)" charset="0"/>
                <a:cs typeface="Times New Roman (Hebrew)" charset="0"/>
              </a:defRPr>
            </a:lvl3pPr>
            <a:lvl4pPr marL="1600200" indent="-228600">
              <a:defRPr sz="2400">
                <a:solidFill>
                  <a:schemeClr val="tx1"/>
                </a:solidFill>
                <a:latin typeface="Times New Roman" panose="02020603050405020304" pitchFamily="18" charset="0"/>
                <a:ea typeface="Times New Roman (Hebrew)" charset="0"/>
                <a:cs typeface="Times New Roman (Hebrew)" charset="0"/>
              </a:defRPr>
            </a:lvl4pPr>
            <a:lvl5pPr marL="2057400" indent="-228600">
              <a:defRPr sz="2400">
                <a:solidFill>
                  <a:schemeClr val="tx1"/>
                </a:solidFill>
                <a:latin typeface="Times New Roman" panose="02020603050405020304" pitchFamily="18" charset="0"/>
                <a:ea typeface="Times New Roman (Hebrew)" charset="0"/>
                <a:cs typeface="Times New Roman (Hebrew)"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Times New Roman (Hebrew)" charset="0"/>
                <a:cs typeface="Times New Roman (Hebrew)" charset="0"/>
              </a:defRPr>
            </a:lvl9pPr>
          </a:lstStyle>
          <a:p>
            <a:fld id="{6D6ECA89-B798-42FA-A767-4AD33AF7D7D6}" type="slidenum">
              <a:rPr lang="en-US" altLang="en-US" sz="1200" smtClean="0">
                <a:solidFill>
                  <a:srgbClr val="000000"/>
                </a:solidFill>
              </a:rPr>
              <a:pPr/>
              <a:t>58</a:t>
            </a:fld>
            <a:endParaRPr lang="en-US" altLang="en-US" sz="1200" smtClean="0">
              <a:solidFill>
                <a:srgbClr val="000000"/>
              </a:solidFill>
            </a:endParaRPr>
          </a:p>
        </p:txBody>
      </p:sp>
    </p:spTree>
    <p:extLst>
      <p:ext uri="{BB962C8B-B14F-4D97-AF65-F5344CB8AC3E}">
        <p14:creationId xmlns:p14="http://schemas.microsoft.com/office/powerpoint/2010/main" val="35058673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96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8F7432A-E0A6-4936-9461-B588078F53B1}" type="slidenum">
              <a:rPr lang="en-US" altLang="en-US" smtClean="0">
                <a:solidFill>
                  <a:srgbClr val="000000"/>
                </a:solidFill>
              </a:rPr>
              <a:pPr algn="l">
                <a:spcBef>
                  <a:spcPct val="0"/>
                </a:spcBef>
              </a:pPr>
              <a:t>59</a:t>
            </a:fld>
            <a:endParaRPr lang="en-US" altLang="en-US" smtClean="0">
              <a:solidFill>
                <a:srgbClr val="000000"/>
              </a:solidFill>
            </a:endParaRPr>
          </a:p>
        </p:txBody>
      </p:sp>
    </p:spTree>
    <p:extLst>
      <p:ext uri="{BB962C8B-B14F-4D97-AF65-F5344CB8AC3E}">
        <p14:creationId xmlns:p14="http://schemas.microsoft.com/office/powerpoint/2010/main" val="28275091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endParaRPr lang="en-US" alt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D61C6C4-56BE-4F6B-9625-468AC97F429F}" type="slidenum">
              <a:rPr lang="en-US" altLang="en-US" smtClean="0">
                <a:solidFill>
                  <a:srgbClr val="000000"/>
                </a:solidFill>
              </a:rPr>
              <a:pPr algn="l">
                <a:spcBef>
                  <a:spcPct val="0"/>
                </a:spcBef>
              </a:pPr>
              <a:t>60</a:t>
            </a:fld>
            <a:endParaRPr lang="en-US" altLang="en-US" smtClean="0">
              <a:solidFill>
                <a:srgbClr val="000000"/>
              </a:solidFill>
            </a:endParaRPr>
          </a:p>
        </p:txBody>
      </p:sp>
    </p:spTree>
    <p:extLst>
      <p:ext uri="{BB962C8B-B14F-4D97-AF65-F5344CB8AC3E}">
        <p14:creationId xmlns:p14="http://schemas.microsoft.com/office/powerpoint/2010/main" val="37191743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08E74335-973E-41DD-8C1E-0E52AE7BBEC0}" type="slidenum">
              <a:rPr lang="en-US" altLang="en-US" smtClean="0">
                <a:solidFill>
                  <a:srgbClr val="000000"/>
                </a:solidFill>
              </a:rPr>
              <a:pPr algn="l">
                <a:spcBef>
                  <a:spcPct val="0"/>
                </a:spcBef>
              </a:pPr>
              <a:t>61</a:t>
            </a:fld>
            <a:endParaRPr lang="en-US" altLang="en-US" smtClean="0">
              <a:solidFill>
                <a:srgbClr val="000000"/>
              </a:solidFill>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Ritalin blocks the transporters of dopamine and adrenaline, thus decreasing reuptake and increasing</a:t>
            </a:r>
            <a:r>
              <a:rPr lang="en-US" altLang="en-US" b="0" baseline="0" dirty="0" smtClean="0"/>
              <a:t> catecholamine transmission.</a:t>
            </a:r>
            <a:endParaRPr lang="en-US" altLang="en-US" b="0" dirty="0" smtClean="0"/>
          </a:p>
          <a:p>
            <a:pPr algn="l" rtl="0" eaLnBrk="1" hangingPunct="1"/>
            <a:r>
              <a:rPr lang="en-US" altLang="en-US" b="1" dirty="0" smtClean="0"/>
              <a:t>Figure 8-14. Molecular mimicry in pharmaceutical drugs. </a:t>
            </a:r>
            <a:r>
              <a:rPr lang="en-US" altLang="en-US" dirty="0" smtClean="0"/>
              <a:t>The figure shows the example of the catecholamine reuptake inhibitor methylphenidate (Ritalin®), which mimics the </a:t>
            </a:r>
            <a:r>
              <a:rPr lang="en-US" altLang="en-US" dirty="0" err="1" smtClean="0"/>
              <a:t>catecholamines</a:t>
            </a:r>
            <a:r>
              <a:rPr lang="en-US" altLang="en-US" dirty="0" smtClean="0"/>
              <a:t> adrenaline and dopamine. All </a:t>
            </a:r>
            <a:r>
              <a:rPr lang="en-US" altLang="en-US" dirty="0" err="1" smtClean="0"/>
              <a:t>catecholamines</a:t>
            </a:r>
            <a:r>
              <a:rPr lang="en-US" altLang="en-US" dirty="0" smtClean="0"/>
              <a:t> contain the phenyl-ethyl-amine (PEA) group within their structure (a). The structures of dopamine (b), adrenaline (c) and methylphenidate (d) are shown, with the PEA group in black in all molecules, and other, additional chemical groups in red. </a:t>
            </a:r>
          </a:p>
        </p:txBody>
      </p:sp>
    </p:spTree>
    <p:extLst>
      <p:ext uri="{BB962C8B-B14F-4D97-AF65-F5344CB8AC3E}">
        <p14:creationId xmlns:p14="http://schemas.microsoft.com/office/powerpoint/2010/main" val="26412842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1BD1F69-4A69-4471-8307-F376B52194B8}" type="slidenum">
              <a:rPr lang="en-US" altLang="en-US" smtClean="0">
                <a:solidFill>
                  <a:srgbClr val="000000"/>
                </a:solidFill>
              </a:rPr>
              <a:pPr algn="l">
                <a:spcBef>
                  <a:spcPct val="0"/>
                </a:spcBef>
              </a:pPr>
              <a:t>62</a:t>
            </a:fld>
            <a:endParaRPr lang="en-US" altLang="en-US" smtClean="0">
              <a:solidFill>
                <a:srgbClr val="000000"/>
              </a:solidFill>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8-15. Structural similarities between β </a:t>
            </a:r>
            <a:r>
              <a:rPr lang="en-US" altLang="en-US" b="1" smtClean="0"/>
              <a:t>adrenergic receptors’ </a:t>
            </a:r>
            <a:r>
              <a:rPr lang="en-US" altLang="en-US" b="1" dirty="0" smtClean="0"/>
              <a:t>agonist (adrenaline) and antagonist (alprenolol). </a:t>
            </a:r>
            <a:r>
              <a:rPr lang="en-US" altLang="en-US" dirty="0" smtClean="0"/>
              <a:t>The aromatic ring and 2-(methyl-amino)-ethanol group, both common to the two molecules, are colored in black, whereas the other chemical groups are in red. </a:t>
            </a:r>
          </a:p>
        </p:txBody>
      </p:sp>
    </p:spTree>
    <p:extLst>
      <p:ext uri="{BB962C8B-B14F-4D97-AF65-F5344CB8AC3E}">
        <p14:creationId xmlns:p14="http://schemas.microsoft.com/office/powerpoint/2010/main" val="1928034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6EA200A-710B-426A-A5B5-7C1FD0A87F5C}" type="slidenum">
              <a:rPr lang="en-US" altLang="en-US" smtClean="0">
                <a:solidFill>
                  <a:srgbClr val="000000"/>
                </a:solidFill>
              </a:rPr>
              <a:pPr algn="l">
                <a:spcBef>
                  <a:spcPct val="0"/>
                </a:spcBef>
              </a:pPr>
              <a:t>63</a:t>
            </a:fld>
            <a:endParaRPr lang="en-US" altLang="en-US" smtClean="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PGG2 is a labile intermediate peroxide.</a:t>
            </a:r>
            <a:r>
              <a:rPr lang="en-US" altLang="en-US" b="0" baseline="0" dirty="0" smtClean="0"/>
              <a:t> COX creates it, but immediately reduces it to </a:t>
            </a:r>
            <a:r>
              <a:rPr lang="en-US" altLang="en-US" b="0" dirty="0" smtClean="0"/>
              <a:t>the corresponding alcohol, PGH2. The latter is transformed</a:t>
            </a:r>
            <a:r>
              <a:rPr lang="en-US" altLang="en-US" b="0" baseline="0" dirty="0" smtClean="0"/>
              <a:t> to the other prostaglandins by other enzymes. </a:t>
            </a:r>
          </a:p>
          <a:p>
            <a:pPr marL="171450" indent="-171450" algn="l" rtl="0" eaLnBrk="1" hangingPunct="1">
              <a:buFont typeface="Arial" panose="020B0604020202020204" pitchFamily="34" charset="0"/>
              <a:buChar char="•"/>
            </a:pPr>
            <a:endParaRPr lang="en-US" altLang="en-US" b="0" dirty="0" smtClean="0"/>
          </a:p>
          <a:p>
            <a:pPr algn="l" rtl="0" eaLnBrk="1" hangingPunct="1"/>
            <a:r>
              <a:rPr lang="en-US" altLang="en-US" b="1" dirty="0" smtClean="0"/>
              <a:t>Figure 8-16. Ibuprofen's mode of action. </a:t>
            </a:r>
            <a:r>
              <a:rPr lang="en-US" altLang="en-US" dirty="0" smtClean="0"/>
              <a:t>(a)</a:t>
            </a:r>
            <a:r>
              <a:rPr lang="en-US" altLang="en-US" b="1" dirty="0" smtClean="0"/>
              <a:t> </a:t>
            </a:r>
            <a:r>
              <a:rPr lang="en-US" altLang="en-US" dirty="0" smtClean="0"/>
              <a:t>The conversion of arachidonic acid into PGG</a:t>
            </a:r>
            <a:r>
              <a:rPr lang="en-US" altLang="en-US" baseline="-30000" dirty="0" smtClean="0"/>
              <a:t>2</a:t>
            </a:r>
            <a:r>
              <a:rPr lang="en-US" altLang="en-US" dirty="0" smtClean="0"/>
              <a:t>. </a:t>
            </a:r>
          </a:p>
        </p:txBody>
      </p:sp>
    </p:spTree>
    <p:extLst>
      <p:ext uri="{BB962C8B-B14F-4D97-AF65-F5344CB8AC3E}">
        <p14:creationId xmlns:p14="http://schemas.microsoft.com/office/powerpoint/2010/main" val="6176480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2C384B4-4D1F-40B3-B47F-8B54D22E939A}" type="slidenum">
              <a:rPr lang="en-US" altLang="en-US" smtClean="0">
                <a:solidFill>
                  <a:srgbClr val="000000"/>
                </a:solidFill>
              </a:rPr>
              <a:pPr algn="l">
                <a:spcBef>
                  <a:spcPct val="0"/>
                </a:spcBef>
              </a:pPr>
              <a:t>64</a:t>
            </a:fld>
            <a:endParaRPr lang="en-US" altLang="en-US" smtClean="0">
              <a:solidFill>
                <a:srgbClr val="000000"/>
              </a:solidFill>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smtClean="0"/>
              <a:t>COX-1 is constitutively expressed in many tissues (including the stomach) and regulates many signaling and homeostatic processes. COX-2 is generally expressed only in cells where prostaglandins are upregulated (e.g., during inflammation), and therefore is the preferred target for NSAIDS.</a:t>
            </a:r>
            <a:endParaRPr lang="en-US" altLang="en-US" b="0" dirty="0" smtClean="0"/>
          </a:p>
          <a:p>
            <a:pPr marL="171450" indent="-171450" algn="l" rtl="0" eaLnBrk="1" hangingPunct="1">
              <a:buFont typeface="Arial" panose="020B0604020202020204" pitchFamily="34" charset="0"/>
              <a:buChar char="•"/>
            </a:pPr>
            <a:endParaRPr lang="en-US" altLang="en-US" dirty="0" smtClean="0"/>
          </a:p>
          <a:p>
            <a:pPr algn="l" rtl="0" eaLnBrk="1" hangingPunct="1"/>
            <a:r>
              <a:rPr lang="en-US" altLang="en-US" dirty="0" smtClean="0"/>
              <a:t>(b) The structures of arachidonic acid and ibuprofen. The red rectangles mark the similar chemical groups in the two molecules. </a:t>
            </a:r>
          </a:p>
          <a:p>
            <a:pPr algn="l" rtl="0" eaLnBrk="1" hangingPunct="1"/>
            <a:endParaRPr lang="en-US" altLang="en-US" dirty="0" smtClean="0"/>
          </a:p>
        </p:txBody>
      </p:sp>
    </p:spTree>
    <p:extLst>
      <p:ext uri="{BB962C8B-B14F-4D97-AF65-F5344CB8AC3E}">
        <p14:creationId xmlns:p14="http://schemas.microsoft.com/office/powerpoint/2010/main" val="1559868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4B17238-4B46-402C-AC52-EBB141B22B85}" type="slidenum">
              <a:rPr lang="en-US" altLang="en-US" smtClean="0">
                <a:solidFill>
                  <a:srgbClr val="000000"/>
                </a:solidFill>
              </a:rPr>
              <a:pPr algn="l">
                <a:spcBef>
                  <a:spcPct val="0"/>
                </a:spcBef>
              </a:pPr>
              <a:t>65</a:t>
            </a:fld>
            <a:endParaRPr lang="en-US" altLang="en-US" smtClean="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Allosteric drugs are </a:t>
            </a:r>
            <a:r>
              <a:rPr lang="en-US" altLang="en-US" dirty="0" smtClean="0">
                <a:cs typeface="Arial" panose="020B0604020202020204" pitchFamily="34" charset="0"/>
              </a:rPr>
              <a:t>difficult to design because they </a:t>
            </a:r>
            <a:r>
              <a:rPr lang="en-US" altLang="en-US" dirty="0" smtClean="0"/>
              <a:t>require knowledge on the allosteric site and its effects on the protein’s activity.</a:t>
            </a:r>
          </a:p>
          <a:p>
            <a:pPr algn="l" rtl="0" eaLnBrk="1" hangingPunct="1">
              <a:defRPr/>
            </a:pPr>
            <a:endParaRPr lang="en-US" altLang="en-US" dirty="0" smtClean="0"/>
          </a:p>
        </p:txBody>
      </p:sp>
    </p:spTree>
    <p:extLst>
      <p:ext uri="{BB962C8B-B14F-4D97-AF65-F5344CB8AC3E}">
        <p14:creationId xmlns:p14="http://schemas.microsoft.com/office/powerpoint/2010/main" val="1368440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E62CAE4-4EAA-4E0B-AABB-F992906B941F}" type="slidenum">
              <a:rPr lang="en-US" altLang="en-US" smtClean="0"/>
              <a:pPr algn="l">
                <a:spcBef>
                  <a:spcPct val="0"/>
                </a:spcBef>
              </a:pPr>
              <a:t>10</a:t>
            </a:fld>
            <a:endParaRPr lang="en-US" alt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39052858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4B17238-4B46-402C-AC52-EBB141B22B85}" type="slidenum">
              <a:rPr lang="en-US" altLang="en-US" smtClean="0">
                <a:solidFill>
                  <a:srgbClr val="000000"/>
                </a:solidFill>
              </a:rPr>
              <a:pPr algn="l">
                <a:spcBef>
                  <a:spcPct val="0"/>
                </a:spcBef>
              </a:pPr>
              <a:t>66</a:t>
            </a:fld>
            <a:endParaRPr lang="en-US" altLang="en-US" smtClean="0">
              <a:solidFill>
                <a:srgbClr val="000000"/>
              </a:solidFill>
            </a:endParaRPr>
          </a:p>
        </p:txBody>
      </p:sp>
      <p:sp>
        <p:nvSpPr>
          <p:cNvPr id="108547"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Benzodiazepines,</a:t>
            </a:r>
            <a:r>
              <a:rPr lang="en-US" altLang="en-US" baseline="0" dirty="0" smtClean="0"/>
              <a:t> barbiturates, ethanol, anesthetics, and </a:t>
            </a:r>
            <a:r>
              <a:rPr lang="en-US" altLang="en-US" baseline="0" dirty="0" err="1" smtClean="0"/>
              <a:t>propofol</a:t>
            </a:r>
            <a:r>
              <a:rPr lang="en-US" altLang="en-US" baseline="0" dirty="0" smtClean="0"/>
              <a:t>, all are positive allosteric modulators of the GABA</a:t>
            </a:r>
            <a:r>
              <a:rPr lang="en-US" altLang="en-US" baseline="-25000" dirty="0" smtClean="0"/>
              <a:t>A</a:t>
            </a:r>
            <a:r>
              <a:rPr lang="en-US" altLang="en-US" baseline="0" dirty="0" smtClean="0"/>
              <a:t> ionotropic receptor - a chloride channel (GABA</a:t>
            </a:r>
            <a:r>
              <a:rPr lang="en-US" altLang="en-US" baseline="-25000" dirty="0" smtClean="0"/>
              <a:t>B</a:t>
            </a:r>
            <a:r>
              <a:rPr lang="en-US" altLang="en-US" baseline="0" dirty="0" smtClean="0"/>
              <a:t> is a GPCR).</a:t>
            </a:r>
            <a:endParaRPr lang="en-US" altLang="en-US" dirty="0" smtClean="0"/>
          </a:p>
        </p:txBody>
      </p:sp>
    </p:spTree>
    <p:extLst>
      <p:ext uri="{BB962C8B-B14F-4D97-AF65-F5344CB8AC3E}">
        <p14:creationId xmlns:p14="http://schemas.microsoft.com/office/powerpoint/2010/main" val="1900631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AFD9930-D099-4EAC-B02E-7C284624F014}" type="slidenum">
              <a:rPr lang="en-US" altLang="en-US" smtClean="0">
                <a:solidFill>
                  <a:srgbClr val="000000"/>
                </a:solidFill>
              </a:rPr>
              <a:pPr algn="l">
                <a:spcBef>
                  <a:spcPct val="0"/>
                </a:spcBef>
              </a:pPr>
              <a:t>67</a:t>
            </a:fld>
            <a:endParaRPr lang="en-US" altLang="en-US" smtClean="0">
              <a:solidFill>
                <a:srgbClr val="000000"/>
              </a:solidFill>
            </a:endParaRPr>
          </a:p>
        </p:txBody>
      </p:sp>
      <p:sp>
        <p:nvSpPr>
          <p:cNvPr id="110595"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endParaRPr lang="en-US" altLang="en-US" dirty="0" smtClean="0"/>
          </a:p>
        </p:txBody>
      </p:sp>
    </p:spTree>
    <p:extLst>
      <p:ext uri="{BB962C8B-B14F-4D97-AF65-F5344CB8AC3E}">
        <p14:creationId xmlns:p14="http://schemas.microsoft.com/office/powerpoint/2010/main" val="28281500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A5C7705-75D4-4A80-933D-6B4361E425F6}" type="slidenum">
              <a:rPr lang="en-US" altLang="en-US" smtClean="0">
                <a:solidFill>
                  <a:srgbClr val="000000"/>
                </a:solidFill>
              </a:rPr>
              <a:pPr algn="l">
                <a:spcBef>
                  <a:spcPct val="0"/>
                </a:spcBef>
              </a:pPr>
              <a:t>68</a:t>
            </a:fld>
            <a:endParaRPr lang="en-US" altLang="en-US" smtClean="0">
              <a:solidFill>
                <a:srgbClr val="000000"/>
              </a:solidFill>
            </a:endParaRPr>
          </a:p>
        </p:txBody>
      </p:sp>
      <p:sp>
        <p:nvSpPr>
          <p:cNvPr id="112643"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GB" altLang="en-US" dirty="0" smtClean="0"/>
              <a:t>The</a:t>
            </a:r>
            <a:r>
              <a:rPr lang="en-GB" altLang="en-US" baseline="0" dirty="0" smtClean="0"/>
              <a:t> ligand-based approach looks for chemical features that are similar in drugs that are already known to act on the protein in </a:t>
            </a:r>
            <a:r>
              <a:rPr lang="en-GB" altLang="en-US" baseline="0" smtClean="0"/>
              <a:t>the desired way. </a:t>
            </a:r>
            <a:r>
              <a:rPr lang="en-GB" altLang="en-US" baseline="0" dirty="0" smtClean="0"/>
              <a:t>It usually consists of two stages. The first is to superpose the drugs. This shows us which chemical groups are common, but it’s hard to rely on it to actually decide which part of the group has to be used for a new drug.</a:t>
            </a:r>
            <a:endParaRPr lang="en-GB" altLang="en-US" dirty="0" smtClean="0"/>
          </a:p>
          <a:p>
            <a:pPr algn="l" rtl="0" eaLnBrk="1" hangingPunct="1">
              <a:defRPr/>
            </a:pPr>
            <a:endParaRPr lang="en-US" altLang="en-US" b="1" dirty="0" smtClean="0"/>
          </a:p>
          <a:p>
            <a:pPr algn="l" rtl="0" eaLnBrk="1" hangingPunct="1">
              <a:defRPr/>
            </a:pPr>
            <a:r>
              <a:rPr lang="en-US" altLang="en-US" b="1" dirty="0" smtClean="0"/>
              <a:t>Figure 8-17. Generation of a simple, two-dimensional pharmacophore hypothesis using the ligand-based approach. </a:t>
            </a:r>
            <a:r>
              <a:rPr lang="en-US" altLang="en-US" dirty="0" smtClean="0"/>
              <a:t>(a) Superimposition of six drug molecules that are used for different diseases, but that all inhibit dopamine uptake by the dopamine transporter (brand names and names of the active ingredients are noted). These include </a:t>
            </a:r>
            <a:r>
              <a:rPr lang="en-US" altLang="en-US" b="1" i="1" dirty="0" smtClean="0"/>
              <a:t>methylphenidate</a:t>
            </a:r>
            <a:r>
              <a:rPr lang="en-US" altLang="en-US" dirty="0" smtClean="0"/>
              <a:t>, which is used to treat attention deficit disorders (ADD); </a:t>
            </a:r>
            <a:r>
              <a:rPr lang="en-US" altLang="en-US" b="1" i="1" dirty="0" smtClean="0"/>
              <a:t>pseudoephedrine</a:t>
            </a:r>
            <a:r>
              <a:rPr lang="en-US" altLang="en-US" dirty="0" smtClean="0"/>
              <a:t>, which is used to treat various conditions (e.g., asthma and rhinitis); </a:t>
            </a:r>
            <a:r>
              <a:rPr lang="en-US" altLang="en-US" b="1" i="1" dirty="0" err="1" smtClean="0"/>
              <a:t>diethylpropion</a:t>
            </a:r>
            <a:r>
              <a:rPr lang="en-US" altLang="en-US" dirty="0" smtClean="0"/>
              <a:t> and </a:t>
            </a:r>
            <a:r>
              <a:rPr lang="en-US" altLang="en-US" b="1" i="1" dirty="0" err="1" smtClean="0"/>
              <a:t>phenmetrazine</a:t>
            </a:r>
            <a:r>
              <a:rPr lang="en-US" altLang="en-US" dirty="0" smtClean="0"/>
              <a:t>, which are used to treat obesity; </a:t>
            </a:r>
            <a:r>
              <a:rPr lang="en-US" altLang="en-US" b="1" i="1" dirty="0" smtClean="0"/>
              <a:t>bupropion</a:t>
            </a:r>
            <a:r>
              <a:rPr lang="en-US" altLang="en-US" dirty="0" smtClean="0"/>
              <a:t>, which is an antidepressant, and </a:t>
            </a:r>
            <a:r>
              <a:rPr lang="en-US" altLang="en-US" b="1" i="1" dirty="0" err="1" smtClean="0"/>
              <a:t>mazindol</a:t>
            </a:r>
            <a:r>
              <a:rPr lang="en-US" altLang="en-US" dirty="0" smtClean="0"/>
              <a:t>; which is used to treat Duchenne muscular dystrophy. The superimposed structures are shown in the center. </a:t>
            </a:r>
          </a:p>
        </p:txBody>
      </p:sp>
    </p:spTree>
    <p:extLst>
      <p:ext uri="{BB962C8B-B14F-4D97-AF65-F5344CB8AC3E}">
        <p14:creationId xmlns:p14="http://schemas.microsoft.com/office/powerpoint/2010/main" val="1111650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82E878B-756C-4128-8D71-FD6447FFB217}" type="slidenum">
              <a:rPr lang="en-US" altLang="en-US" smtClean="0">
                <a:solidFill>
                  <a:srgbClr val="000000"/>
                </a:solidFill>
              </a:rPr>
              <a:pPr algn="l">
                <a:spcBef>
                  <a:spcPct val="0"/>
                </a:spcBef>
              </a:pPr>
              <a:t>69</a:t>
            </a:fld>
            <a:endParaRPr lang="en-US" altLang="en-US" smtClean="0">
              <a:solidFill>
                <a:srgbClr val="000000"/>
              </a:solidFill>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dirty="0" smtClean="0"/>
              <a:t>The second stage is to look only at functional features of the molecules</a:t>
            </a:r>
            <a:r>
              <a:rPr lang="en-US" altLang="en-US" baseline="0" dirty="0" smtClean="0"/>
              <a:t> and see how they are distributed in structural space. This requires a computer algorithm that can sample all possible conformations of each molecule and look for those that give the best fit in the superposition. If we also have activity data for each molecule, we can calculate which shared feature is more important for the activity (SAR).</a:t>
            </a:r>
            <a:endParaRPr lang="en-US" altLang="en-US" dirty="0" smtClean="0"/>
          </a:p>
          <a:p>
            <a:pPr algn="l" rtl="0" eaLnBrk="1" hangingPunct="1"/>
            <a:endParaRPr lang="en-US" altLang="en-US" dirty="0" smtClean="0"/>
          </a:p>
          <a:p>
            <a:pPr algn="l" rtl="0" eaLnBrk="1" hangingPunct="1"/>
            <a:r>
              <a:rPr lang="en-US" altLang="en-US" dirty="0" smtClean="0"/>
              <a:t>(b) A 2D pharmacophore hypothesis that best fits the six drug molecules listed in (a) (calculated by Elon Yariv using Phase </a:t>
            </a:r>
            <a:r>
              <a:rPr lang="en-US" altLang="en-US" baseline="30000" dirty="0" smtClean="0"/>
              <a:t>[297]</a:t>
            </a:r>
            <a:r>
              <a:rPr lang="en-US" altLang="en-US" dirty="0" smtClean="0"/>
              <a:t> (Schrödinger, Inc.)).</a:t>
            </a:r>
            <a:r>
              <a:rPr lang="en-US" altLang="en-US" i="1" dirty="0" smtClean="0"/>
              <a:t> </a:t>
            </a:r>
            <a:r>
              <a:rPr lang="en-US" altLang="en-US" dirty="0" smtClean="0"/>
              <a:t>The pharmacophore summarizes the important groups in the drug as three centers, each having a different physicochemical property. The first center, which is represented here by the orange doughnut-like shape, is aromatic. The second center is a hydrogen-bond acceptor. It is represented as a magenta sphere with two arrows, indicating the direction of the accepted hydrogen bonds. The third center, represented by the blue sphere, is a positively-charged group. The distances and angles between the centers are noted. The individual drug molecules used for calculating the pharmacophore are shown around it, with the three centers specified in each. As can be seen, in all of the molecules, the second center of the pharmacophore (a hydrogen-bond acceptor) is populated by an oxygen-containing species: a ketone, hydroxyl, ester or ether group. Also, in all molecules, the third center (a positively-charged group) is populated by an amino group. </a:t>
            </a:r>
          </a:p>
        </p:txBody>
      </p:sp>
    </p:spTree>
    <p:extLst>
      <p:ext uri="{BB962C8B-B14F-4D97-AF65-F5344CB8AC3E}">
        <p14:creationId xmlns:p14="http://schemas.microsoft.com/office/powerpoint/2010/main" val="23489315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BEAD01F-291D-4F1B-B7EE-4B67DA089C6D}" type="slidenum">
              <a:rPr lang="en-US" altLang="en-US" smtClean="0">
                <a:solidFill>
                  <a:srgbClr val="000000"/>
                </a:solidFill>
              </a:rPr>
              <a:pPr algn="l">
                <a:spcBef>
                  <a:spcPct val="0"/>
                </a:spcBef>
              </a:pPr>
              <a:t>70</a:t>
            </a:fld>
            <a:endParaRPr lang="en-US" altLang="en-US"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dirty="0" smtClean="0"/>
              <a:t>The receptor-based approach</a:t>
            </a:r>
            <a:r>
              <a:rPr lang="en-US" altLang="en-US" b="0" baseline="0" dirty="0" smtClean="0"/>
              <a:t> looks at the binding site and uses its features to design the new drug. </a:t>
            </a:r>
          </a:p>
          <a:p>
            <a:pPr marL="171450" indent="-171450" algn="l" rtl="0" eaLnBrk="1" hangingPunct="1">
              <a:buFont typeface="Arial" panose="020B0604020202020204" pitchFamily="34" charset="0"/>
              <a:buChar char="•"/>
            </a:pPr>
            <a:endParaRPr lang="en-US" altLang="en-US" b="1" dirty="0" smtClean="0"/>
          </a:p>
          <a:p>
            <a:pPr algn="l" rtl="0" eaLnBrk="1" hangingPunct="1"/>
            <a:r>
              <a:rPr lang="en-US" altLang="en-US" b="1" dirty="0" smtClean="0"/>
              <a:t>Figure 8-18. Interaction sites in the target protein. </a:t>
            </a:r>
            <a:r>
              <a:rPr lang="en-US" altLang="en-US" dirty="0" smtClean="0"/>
              <a:t>The figure shows the anti-inflammatory drug indomethacin (sticks colored by atom-type) within the binding site of one of its target proteins (spheres). Atoms involved in nonpolar interactions with the drug are colored in gray. Basic residues that interact electrostatically with electronegative atoms in the drug are colored in blue. Atoms involved in hydrogen bonds with the drug (black dashed lines) are colored in magenta. For clarity, only the residues mentioned above are shown. </a:t>
            </a:r>
          </a:p>
        </p:txBody>
      </p:sp>
    </p:spTree>
    <p:extLst>
      <p:ext uri="{BB962C8B-B14F-4D97-AF65-F5344CB8AC3E}">
        <p14:creationId xmlns:p14="http://schemas.microsoft.com/office/powerpoint/2010/main" val="39704467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BEAD01F-291D-4F1B-B7EE-4B67DA089C6D}" type="slidenum">
              <a:rPr lang="en-US" altLang="en-US" smtClean="0">
                <a:solidFill>
                  <a:srgbClr val="000000"/>
                </a:solidFill>
              </a:rPr>
              <a:pPr algn="l">
                <a:spcBef>
                  <a:spcPct val="0"/>
                </a:spcBef>
              </a:pPr>
              <a:t>71</a:t>
            </a:fld>
            <a:endParaRPr lang="en-US" altLang="en-US"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pPr>
            <a:r>
              <a:rPr lang="en-US" altLang="en-US" b="0" baseline="0" dirty="0" smtClean="0"/>
              <a:t>Doing it from scratch is nearly impossible, therefore scientists usually screen known molecules, by the millions. The screening can be in the lab, which is slow and requires a binding/functional assay, or computational, which is much faster.</a:t>
            </a:r>
            <a:endParaRPr lang="en-US" altLang="en-US" b="0" dirty="0" smtClean="0"/>
          </a:p>
          <a:p>
            <a:pPr algn="l" rtl="0" eaLnBrk="1" hangingPunct="1"/>
            <a:endParaRPr lang="en-US" altLang="en-US" b="1" dirty="0" smtClean="0"/>
          </a:p>
          <a:p>
            <a:pPr algn="l" rtl="0" eaLnBrk="1" hangingPunct="1"/>
            <a:r>
              <a:rPr lang="en-US" altLang="en-US" b="1" dirty="0" smtClean="0"/>
              <a:t>Figure 8-18. Interaction sites in the target protein. </a:t>
            </a:r>
            <a:r>
              <a:rPr lang="en-US" altLang="en-US" dirty="0" smtClean="0"/>
              <a:t>The figure shows the anti-inflammatory drug indomethacin (sticks colored by atom-type) within the binding site of one of its target proteins (spheres). Atoms involved in nonpolar interactions with the drug are colored in gray. Basic residues that interact electrostatically with electronegative atoms in the drug are colored in blue. Atoms involved in hydrogen bonds with the drug (black dashed lines) are colored in magenta. For clarity, only the residues mentioned above are shown. </a:t>
            </a:r>
          </a:p>
        </p:txBody>
      </p:sp>
    </p:spTree>
    <p:extLst>
      <p:ext uri="{BB962C8B-B14F-4D97-AF65-F5344CB8AC3E}">
        <p14:creationId xmlns:p14="http://schemas.microsoft.com/office/powerpoint/2010/main" val="33046911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BEAD01F-291D-4F1B-B7EE-4B67DA089C6D}" type="slidenum">
              <a:rPr lang="en-US" altLang="en-US" smtClean="0">
                <a:solidFill>
                  <a:srgbClr val="000000"/>
                </a:solidFill>
              </a:rPr>
              <a:pPr algn="l">
                <a:spcBef>
                  <a:spcPct val="0"/>
                </a:spcBef>
              </a:pPr>
              <a:t>72</a:t>
            </a:fld>
            <a:endParaRPr lang="en-US" altLang="en-US" smtClean="0">
              <a:solidFill>
                <a:srgbClr val="000000"/>
              </a:solidFill>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b="0" baseline="0" dirty="0" smtClean="0"/>
              <a:t>The image shows the sodium-dependent dopamine receptor bound to the tricyclic antidepressant nortriptyline. Around the structure are other antidepressants that might bind to this target protein.</a:t>
            </a:r>
            <a:endParaRPr lang="en-US" altLang="en-US" b="0" dirty="0" smtClean="0"/>
          </a:p>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9790669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2A85A62-BD9A-48DF-A7A9-912BDC77304E}" type="slidenum">
              <a:rPr lang="en-US" altLang="en-US" smtClean="0">
                <a:solidFill>
                  <a:srgbClr val="000000"/>
                </a:solidFill>
              </a:rPr>
              <a:pPr algn="l">
                <a:spcBef>
                  <a:spcPct val="0"/>
                </a:spcBef>
              </a:pPr>
              <a:t>73</a:t>
            </a:fld>
            <a:endParaRPr lang="en-US" altLang="en-US" smtClean="0">
              <a:solidFill>
                <a:srgbClr val="000000"/>
              </a:solidFill>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9529997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5FBEAC4-9FB0-444A-9052-8290AD79D210}" type="slidenum">
              <a:rPr lang="en-US" altLang="en-US" smtClean="0">
                <a:solidFill>
                  <a:srgbClr val="000000"/>
                </a:solidFill>
              </a:rPr>
              <a:pPr algn="l">
                <a:spcBef>
                  <a:spcPct val="0"/>
                </a:spcBef>
              </a:pPr>
              <a:t>74</a:t>
            </a:fld>
            <a:endParaRPr lang="en-US" altLang="en-US" smtClean="0">
              <a:solidFill>
                <a:srgbClr val="000000"/>
              </a:solidFill>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smtClean="0">
                <a:solidFill>
                  <a:schemeClr val="tx1"/>
                </a:solidFill>
                <a:effectLst/>
                <a:latin typeface="Times New Roman" pitchFamily="18" charset="0"/>
                <a:ea typeface="+mn-ea"/>
                <a:cs typeface="Times New Roman" pitchFamily="18" charset="0"/>
              </a:rPr>
              <a:t>T</a:t>
            </a:r>
            <a:r>
              <a:rPr lang="en-US" sz="1200" kern="1200" smtClean="0">
                <a:solidFill>
                  <a:schemeClr val="tx1"/>
                </a:solidFill>
                <a:effectLst/>
                <a:latin typeface="Times New Roman" pitchFamily="18" charset="0"/>
                <a:ea typeface="+mn-ea"/>
                <a:cs typeface="Times New Roman" pitchFamily="18" charset="0"/>
              </a:rPr>
              <a:t>he </a:t>
            </a:r>
            <a:r>
              <a:rPr lang="en-US" sz="1200" kern="1200" dirty="0" smtClean="0">
                <a:solidFill>
                  <a:schemeClr val="tx1"/>
                </a:solidFill>
                <a:effectLst/>
                <a:latin typeface="Times New Roman" pitchFamily="18" charset="0"/>
                <a:ea typeface="+mn-ea"/>
                <a:cs typeface="Times New Roman" pitchFamily="18" charset="0"/>
              </a:rPr>
              <a:t>success rate of virtual </a:t>
            </a:r>
            <a:r>
              <a:rPr lang="en-US" sz="1200" kern="1200" smtClean="0">
                <a:solidFill>
                  <a:schemeClr val="tx1"/>
                </a:solidFill>
                <a:effectLst/>
                <a:latin typeface="Times New Roman" pitchFamily="18" charset="0"/>
                <a:ea typeface="+mn-ea"/>
                <a:cs typeface="Times New Roman" pitchFamily="18" charset="0"/>
              </a:rPr>
              <a:t>screening </a:t>
            </a:r>
            <a:r>
              <a:rPr lang="en-US" sz="1200" kern="1200" smtClean="0">
                <a:solidFill>
                  <a:schemeClr val="tx1"/>
                </a:solidFill>
                <a:effectLst/>
                <a:latin typeface="Times New Roman" pitchFamily="18" charset="0"/>
                <a:ea typeface="+mn-ea"/>
                <a:cs typeface="Times New Roman" pitchFamily="18" charset="0"/>
              </a:rPr>
              <a:t>is </a:t>
            </a:r>
            <a:r>
              <a:rPr lang="en-US" sz="1200" kern="1200" smtClean="0">
                <a:solidFill>
                  <a:schemeClr val="tx1"/>
                </a:solidFill>
                <a:effectLst/>
                <a:latin typeface="Times New Roman" pitchFamily="18" charset="0"/>
                <a:ea typeface="+mn-ea"/>
                <a:cs typeface="Times New Roman" pitchFamily="18" charset="0"/>
              </a:rPr>
              <a:t>5-10% </a:t>
            </a:r>
            <a:r>
              <a:rPr lang="en-US" sz="1200" kern="1200" dirty="0" smtClean="0">
                <a:solidFill>
                  <a:schemeClr val="tx1"/>
                </a:solidFill>
                <a:effectLst/>
                <a:latin typeface="Times New Roman" pitchFamily="18" charset="0"/>
                <a:ea typeface="+mn-ea"/>
                <a:cs typeface="Times New Roman" pitchFamily="18" charset="0"/>
              </a:rPr>
              <a:t>when things go right. It may be better, but often much worse.</a:t>
            </a:r>
          </a:p>
          <a:p>
            <a:pPr marL="171450" indent="-171450" algn="l" rtl="0" eaLnBrk="1" hangingPunct="1">
              <a:buFont typeface="Arial" panose="020B0604020202020204" pitchFamily="34" charset="0"/>
              <a:buChar char="•"/>
            </a:pPr>
            <a:endParaRPr lang="en-US" altLang="en-US" dirty="0" smtClean="0"/>
          </a:p>
        </p:txBody>
      </p:sp>
    </p:spTree>
    <p:extLst>
      <p:ext uri="{BB962C8B-B14F-4D97-AF65-F5344CB8AC3E}">
        <p14:creationId xmlns:p14="http://schemas.microsoft.com/office/powerpoint/2010/main" val="2381730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0409B39-E0C7-47F1-976E-28CBA99DB19F}" type="slidenum">
              <a:rPr lang="en-US" altLang="en-US" smtClean="0">
                <a:solidFill>
                  <a:srgbClr val="000000"/>
                </a:solidFill>
              </a:rPr>
              <a:pPr algn="l">
                <a:spcBef>
                  <a:spcPct val="0"/>
                </a:spcBef>
              </a:pPr>
              <a:t>75</a:t>
            </a:fld>
            <a:endParaRPr lang="en-US" alt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Chronic hypertension is one of the most common medical conditions in the developed world, affecting ~26% of the world's adult population. It is potentially life-threatening, due to the resulting cardiovascular complications, such as kidney failure, heart failure, and stroke.</a:t>
            </a:r>
          </a:p>
          <a:p>
            <a:pPr marL="171450" indent="-171450" algn="l" rtl="0" eaLnBrk="1" hangingPunct="1">
              <a:buFont typeface="Arial" panose="020B0604020202020204" pitchFamily="34" charset="0"/>
              <a:buChar char="•"/>
              <a:defRPr/>
            </a:pPr>
            <a:r>
              <a:rPr lang="en-US" dirty="0" smtClean="0"/>
              <a:t>Renin –</a:t>
            </a:r>
            <a:r>
              <a:rPr lang="en-US" baseline="0" dirty="0" smtClean="0"/>
              <a:t> kidney enzyme. </a:t>
            </a:r>
            <a:r>
              <a:rPr lang="en-US" dirty="0" smtClean="0"/>
              <a:t>ACE – multi-tissue enzyme; angiotensinogen – liver</a:t>
            </a:r>
            <a:r>
              <a:rPr lang="en-US" baseline="0" dirty="0" smtClean="0"/>
              <a:t> glyco</a:t>
            </a:r>
            <a:r>
              <a:rPr lang="en-US" dirty="0" smtClean="0"/>
              <a:t>protein; </a:t>
            </a:r>
            <a:r>
              <a:rPr lang="en-US" dirty="0" err="1" smtClean="0"/>
              <a:t>angiotensins</a:t>
            </a:r>
            <a:r>
              <a:rPr lang="en-US" dirty="0" smtClean="0"/>
              <a:t> I/II, vasopressin, bradykinin – peptides; aldosterone – steroid hormone.</a:t>
            </a:r>
          </a:p>
          <a:p>
            <a:pPr marL="171450" indent="-171450" algn="l" rtl="0" eaLnBrk="1" hangingPunct="1">
              <a:buFont typeface="Arial" panose="020B0604020202020204" pitchFamily="34" charset="0"/>
              <a:buChar char="•"/>
              <a:defRPr/>
            </a:pPr>
            <a:r>
              <a:rPr lang="en-US" dirty="0" smtClean="0"/>
              <a:t>ACE acts both by creating the vasoconstrictor angiotensin II and by degrading bradykinin, a peptide vasodilator.</a:t>
            </a:r>
          </a:p>
          <a:p>
            <a:pPr marL="171450" indent="-171450" algn="l" rtl="0" eaLnBrk="1" hangingPunct="1">
              <a:buFont typeface="Arial" panose="020B0604020202020204" pitchFamily="34" charset="0"/>
              <a:buChar char="•"/>
              <a:defRPr/>
            </a:pPr>
            <a:r>
              <a:rPr lang="en-US" dirty="0" smtClean="0"/>
              <a:t>Angiotensin</a:t>
            </a:r>
            <a:r>
              <a:rPr lang="en-US" baseline="0" dirty="0" smtClean="0"/>
              <a:t> II directly causes constriction of blood vessels, but also acts indirectly by increasing vasopressin production in the brain (a peptide hormone that constricts blood vessels and increases water reabsorption in the kidney) and aldosterone secretion from the adrenal cortex (steroid hormone that increases water reabsorption in the kidney by affecting transport proteins in the kidney). </a:t>
            </a:r>
            <a:endParaRPr lang="en-US" dirty="0" smtClean="0"/>
          </a:p>
          <a:p>
            <a:pPr algn="l" rtl="0" eaLnBrk="1" hangingPunct="1">
              <a:defRPr/>
            </a:pPr>
            <a:endParaRPr lang="en-US" altLang="en-US" b="1" dirty="0" smtClean="0"/>
          </a:p>
          <a:p>
            <a:pPr algn="l" rtl="0" eaLnBrk="1" hangingPunct="1">
              <a:defRPr/>
            </a:pPr>
            <a:r>
              <a:rPr lang="en-US" altLang="en-US" b="1" dirty="0" smtClean="0"/>
              <a:t>Figure 8-19. A schematic description of the renin-angiotensin-aldosterone (RAA) system.</a:t>
            </a:r>
            <a:r>
              <a:rPr lang="en-US" altLang="en-US" dirty="0" smtClean="0"/>
              <a:t> Proteins, peptides, or small molecules involved in the system are in blue, whereas enzymes are in green. Biochemical reactions are presented as red arrows. The increase or decrease of blood pressure is marked by the short purple arrows. Wide filled arrows lead from a condition to its effect, or mark hormonal induction (except for the </a:t>
            </a:r>
            <a:r>
              <a:rPr lang="en-US" altLang="en-US" dirty="0" err="1" smtClean="0"/>
              <a:t>vaspressin</a:t>
            </a:r>
            <a:r>
              <a:rPr lang="en-US" altLang="en-US" dirty="0" smtClean="0"/>
              <a:t>/aldosterone effects on blood pressure, which are marked by the curved black arrows). Finally, the red -| shape represents the degradation of bradykinin by angiotensin-converting enzyme (ACE). The RAA system includes a main biochemical path leading from the large protein angiotensinogen to the vasoconstrictor angiotensin II. The path is facilitated by two enzymes, renin and ACE. Angiotensin II reduces blood pressure directly, by inducing vasoconstriction, or indirectly, by inducing the release of the hormones vasopressin and aldosterone. ACE is involved the decrease of blood pressure by creating angiotensin II, but also by degrading bradykinin, a peptide with vasodilating activity. </a:t>
            </a:r>
          </a:p>
        </p:txBody>
      </p:sp>
    </p:spTree>
    <p:extLst>
      <p:ext uri="{BB962C8B-B14F-4D97-AF65-F5344CB8AC3E}">
        <p14:creationId xmlns:p14="http://schemas.microsoft.com/office/powerpoint/2010/main" val="2187927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5874DF8-9308-469F-A624-7E4A7DFBE1F2}" type="slidenum">
              <a:rPr lang="en-US" altLang="en-US" smtClean="0"/>
              <a:pPr algn="l">
                <a:spcBef>
                  <a:spcPct val="0"/>
                </a:spcBef>
              </a:pPr>
              <a:t>11</a:t>
            </a:fld>
            <a:endParaRPr lang="en-US" altLang="en-US"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6134345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D478029-F1C8-4841-A23D-855A0081955A}" type="slidenum">
              <a:rPr lang="en-US" altLang="en-US" smtClean="0">
                <a:solidFill>
                  <a:srgbClr val="000000"/>
                </a:solidFill>
              </a:rPr>
              <a:pPr algn="l">
                <a:spcBef>
                  <a:spcPct val="0"/>
                </a:spcBef>
              </a:pPr>
              <a:t>76</a:t>
            </a:fld>
            <a:endParaRPr lang="en-US" altLang="en-US" smtClean="0">
              <a:solidFill>
                <a:srgbClr val="000000"/>
              </a:solidFill>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8-20. Angiotensin I.</a:t>
            </a:r>
            <a:r>
              <a:rPr lang="en-US" altLang="en-US" smtClean="0"/>
              <a:t> The structure (top) and sequence (bottom) of the ten amino acid peptide are shown. Each of the residues in the structure is colored differently and numbered. The last two residues that are cleaved of the peptide by ACE are colored pink in the sequence. </a:t>
            </a:r>
          </a:p>
        </p:txBody>
      </p:sp>
    </p:spTree>
    <p:extLst>
      <p:ext uri="{BB962C8B-B14F-4D97-AF65-F5344CB8AC3E}">
        <p14:creationId xmlns:p14="http://schemas.microsoft.com/office/powerpoint/2010/main" val="12760988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A7BE0972-6F17-4322-9152-BBFA7D1930A1}" type="slidenum">
              <a:rPr lang="en-US" altLang="en-US" smtClean="0">
                <a:solidFill>
                  <a:srgbClr val="000000"/>
                </a:solidFill>
              </a:rPr>
              <a:pPr algn="l">
                <a:spcBef>
                  <a:spcPct val="0"/>
                </a:spcBef>
              </a:pPr>
              <a:t>77</a:t>
            </a:fld>
            <a:endParaRPr lang="en-US" altLang="en-US" smtClean="0">
              <a:solidFill>
                <a:srgbClr val="000000"/>
              </a:solidFill>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dirty="0" smtClean="0"/>
              <a:t>Figure 8-21. The mechanism of ACE.</a:t>
            </a:r>
            <a:r>
              <a:rPr lang="en-US" altLang="en-US" dirty="0" smtClean="0"/>
              <a:t> (a) A schematic representation of ACE mechanism of action. Red arrows mark electronic rearrangements, green dotted lines represent coordinative bonds, and the curved line below the zinc cation represents the enzyme binding pocket in which the zinc resides. The catalyzed reaction includes zinc-induced polarization and de-protonation of a water molecule, which then acts as a nucleophile. A tetrahedral transition state is formed (in parentheses), followed by protonation of the scissile amide nitrogen and peptide bond cleavage. The process is depicted in general, i.e. no specific ACE residues are noted. </a:t>
            </a:r>
          </a:p>
        </p:txBody>
      </p:sp>
    </p:spTree>
    <p:extLst>
      <p:ext uri="{BB962C8B-B14F-4D97-AF65-F5344CB8AC3E}">
        <p14:creationId xmlns:p14="http://schemas.microsoft.com/office/powerpoint/2010/main" val="110123562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EB2C828-24C0-4845-BC13-45E11AC0A2F3}" type="slidenum">
              <a:rPr lang="en-US" altLang="en-US" smtClean="0">
                <a:solidFill>
                  <a:srgbClr val="000000"/>
                </a:solidFill>
              </a:rPr>
              <a:pPr algn="l">
                <a:spcBef>
                  <a:spcPct val="0"/>
                </a:spcBef>
              </a:pPr>
              <a:t>78</a:t>
            </a:fld>
            <a:endParaRPr lang="en-US" altLang="en-US" smtClean="0">
              <a:solidFill>
                <a:srgbClr val="000000"/>
              </a:solidFill>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dirty="0" smtClean="0"/>
              <a:t>(c) The four positions in the substrate/inhibitor (P</a:t>
            </a:r>
            <a:r>
              <a:rPr lang="en-US" altLang="en-US" baseline="-30000" dirty="0" smtClean="0"/>
              <a:t>2</a:t>
            </a:r>
            <a:r>
              <a:rPr lang="en-US" altLang="en-US" dirty="0" smtClean="0"/>
              <a:t>, P</a:t>
            </a:r>
            <a:r>
              <a:rPr lang="en-US" altLang="en-US" baseline="-30000" dirty="0" smtClean="0"/>
              <a:t>1</a:t>
            </a:r>
            <a:r>
              <a:rPr lang="en-US" altLang="en-US" dirty="0" smtClean="0"/>
              <a:t>, P</a:t>
            </a:r>
            <a:r>
              <a:rPr lang="en-US" altLang="en-US" baseline="-30000" dirty="0" smtClean="0"/>
              <a:t>1</a:t>
            </a:r>
            <a:r>
              <a:rPr lang="en-US" altLang="en-US" dirty="0" smtClean="0"/>
              <a:t>' and P</a:t>
            </a:r>
            <a:r>
              <a:rPr lang="en-US" altLang="en-US" baseline="-30000" dirty="0" smtClean="0"/>
              <a:t>2</a:t>
            </a:r>
            <a:r>
              <a:rPr lang="en-US" altLang="en-US" dirty="0" smtClean="0"/>
              <a:t>'), noted in relation to the zinc-coordinated ketone group, and their corresponding binding subsites in the active site of ACE (S</a:t>
            </a:r>
            <a:r>
              <a:rPr lang="en-US" altLang="en-US" baseline="-30000" dirty="0" smtClean="0"/>
              <a:t>2</a:t>
            </a:r>
            <a:r>
              <a:rPr lang="en-US" altLang="en-US" dirty="0" smtClean="0"/>
              <a:t>, S</a:t>
            </a:r>
            <a:r>
              <a:rPr lang="en-US" altLang="en-US" baseline="-30000" dirty="0" smtClean="0"/>
              <a:t>1</a:t>
            </a:r>
            <a:r>
              <a:rPr lang="en-US" altLang="en-US" dirty="0" smtClean="0"/>
              <a:t>, S</a:t>
            </a:r>
            <a:r>
              <a:rPr lang="en-US" altLang="en-US" baseline="-30000" dirty="0" smtClean="0"/>
              <a:t>1</a:t>
            </a:r>
            <a:r>
              <a:rPr lang="en-US" altLang="en-US" dirty="0" smtClean="0"/>
              <a:t>' and S</a:t>
            </a:r>
            <a:r>
              <a:rPr lang="en-US" altLang="en-US" baseline="-30000" dirty="0" smtClean="0"/>
              <a:t>2</a:t>
            </a:r>
            <a:r>
              <a:rPr lang="en-US" altLang="en-US" dirty="0" smtClean="0"/>
              <a:t>'). The scissors symbol marks the ester bond (in the substrate) cleaved by the enzyme </a:t>
            </a:r>
          </a:p>
        </p:txBody>
      </p:sp>
    </p:spTree>
    <p:extLst>
      <p:ext uri="{BB962C8B-B14F-4D97-AF65-F5344CB8AC3E}">
        <p14:creationId xmlns:p14="http://schemas.microsoft.com/office/powerpoint/2010/main" val="2742314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F70C3C45-1F1D-42BC-B1FD-12CFF21A7B99}" type="slidenum">
              <a:rPr lang="en-US" altLang="en-US" smtClean="0">
                <a:solidFill>
                  <a:srgbClr val="000000"/>
                </a:solidFill>
              </a:rPr>
              <a:pPr algn="l">
                <a:spcBef>
                  <a:spcPct val="0"/>
                </a:spcBef>
              </a:pPr>
              <a:t>79</a:t>
            </a:fld>
            <a:endParaRPr lang="en-US" altLang="en-US" smtClean="0">
              <a:solidFill>
                <a:srgbClr val="000000"/>
              </a:solidFill>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r>
              <a:rPr lang="en-US" altLang="en-US" b="1" smtClean="0"/>
              <a:t>Figure 8-23. Steps in the development of the first ACE inhibitor, captopril.</a:t>
            </a:r>
            <a:r>
              <a:rPr lang="en-US" altLang="en-US" smtClean="0"/>
              <a:t> (a) The Phe-Ala-Pro peptide from the venom of the </a:t>
            </a:r>
            <a:r>
              <a:rPr lang="en-GB" altLang="en-US" smtClean="0"/>
              <a:t>South American pit viper </a:t>
            </a:r>
            <a:r>
              <a:rPr lang="en-GB" altLang="en-US" i="1" smtClean="0"/>
              <a:t>Bothrops jararaca</a:t>
            </a:r>
            <a:r>
              <a:rPr lang="en-GB" altLang="en-US" smtClean="0"/>
              <a:t>. The boundaries between amino acids are marked by the blue lines. </a:t>
            </a:r>
            <a:endParaRPr lang="en-US" altLang="en-US" smtClean="0"/>
          </a:p>
        </p:txBody>
      </p:sp>
    </p:spTree>
    <p:extLst>
      <p:ext uri="{BB962C8B-B14F-4D97-AF65-F5344CB8AC3E}">
        <p14:creationId xmlns:p14="http://schemas.microsoft.com/office/powerpoint/2010/main" val="14873441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E77AACB3-7AE3-4100-BD4F-431AF46C8214}" type="slidenum">
              <a:rPr lang="en-US" altLang="en-US" smtClean="0">
                <a:solidFill>
                  <a:srgbClr val="000000"/>
                </a:solidFill>
              </a:rPr>
              <a:pPr algn="l">
                <a:spcBef>
                  <a:spcPct val="0"/>
                </a:spcBef>
              </a:pPr>
              <a:t>80</a:t>
            </a:fld>
            <a:endParaRPr lang="en-US" altLang="en-US" smtClean="0">
              <a:solidFill>
                <a:srgbClr val="000000"/>
              </a:solidFill>
            </a:endParaRPr>
          </a:p>
        </p:txBody>
      </p:sp>
      <p:sp>
        <p:nvSpPr>
          <p:cNvPr id="145411"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Methyl-succinyl-Pro is a derivate of the natural peptide </a:t>
            </a:r>
            <a:r>
              <a:rPr lang="en-US" altLang="en-US" dirty="0" err="1" smtClean="0"/>
              <a:t>Phe</a:t>
            </a:r>
            <a:r>
              <a:rPr lang="en-US" altLang="en-US" dirty="0" smtClean="0"/>
              <a:t>-Ala-Pro, but also has a Zn-coordinating groups.</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8-23. Steps in the development of the first ACE inhibitor, captopril </a:t>
            </a:r>
            <a:r>
              <a:rPr lang="en-GB" altLang="en-US" dirty="0" smtClean="0"/>
              <a:t>(c) Methyl-</a:t>
            </a:r>
            <a:r>
              <a:rPr lang="en-GB" altLang="en-US" dirty="0" err="1" smtClean="0"/>
              <a:t>succinyl</a:t>
            </a:r>
            <a:r>
              <a:rPr lang="en-GB" altLang="en-US" dirty="0" smtClean="0"/>
              <a:t>-Pro (left), and </a:t>
            </a:r>
            <a:r>
              <a:rPr lang="en-GB" altLang="en-US" dirty="0" err="1" smtClean="0"/>
              <a:t>sulphydryl</a:t>
            </a:r>
            <a:r>
              <a:rPr lang="en-GB" altLang="en-US" dirty="0" smtClean="0"/>
              <a:t>/</a:t>
            </a:r>
            <a:r>
              <a:rPr lang="en-GB" altLang="en-US" dirty="0" err="1" smtClean="0"/>
              <a:t>mercapto</a:t>
            </a:r>
            <a:r>
              <a:rPr lang="en-GB" altLang="en-US" dirty="0" smtClean="0"/>
              <a:t> derivative captopril (right). The only difference between the two inhibitors lies in one group (circled) </a:t>
            </a:r>
            <a:endParaRPr lang="en-US" altLang="en-US" dirty="0" smtClean="0"/>
          </a:p>
        </p:txBody>
      </p:sp>
    </p:spTree>
    <p:extLst>
      <p:ext uri="{BB962C8B-B14F-4D97-AF65-F5344CB8AC3E}">
        <p14:creationId xmlns:p14="http://schemas.microsoft.com/office/powerpoint/2010/main" val="15215814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4CFA0C85-5723-4440-86D7-4E1278034721}" type="slidenum">
              <a:rPr lang="en-US" altLang="en-US" smtClean="0">
                <a:solidFill>
                  <a:srgbClr val="000000"/>
                </a:solidFill>
              </a:rPr>
              <a:pPr algn="l">
                <a:spcBef>
                  <a:spcPct val="0"/>
                </a:spcBef>
              </a:pPr>
              <a:t>81</a:t>
            </a:fld>
            <a:endParaRPr lang="en-US" altLang="en-US"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dirty="0" smtClean="0"/>
              <a:t>When the structure of ACE bound to captopril was solved in 2004 </a:t>
            </a:r>
            <a:r>
              <a:rPr lang="en-US" baseline="30000" dirty="0" smtClean="0"/>
              <a:t>[343]</a:t>
            </a:r>
            <a:r>
              <a:rPr lang="en-US" dirty="0" smtClean="0"/>
              <a:t>, it confirmed the vision of Cushman and</a:t>
            </a:r>
            <a:r>
              <a:rPr lang="en-US" u="sng" dirty="0" smtClean="0"/>
              <a:t> </a:t>
            </a:r>
            <a:r>
              <a:rPr lang="en-US" dirty="0" err="1" smtClean="0"/>
              <a:t>Ondetti</a:t>
            </a:r>
            <a:r>
              <a:rPr lang="en-US" dirty="0" smtClean="0"/>
              <a:t>; the inhibitor was placed inside the active site with its sulfhydryl group coordinating the zinc ion, the methyl group occupying the S</a:t>
            </a:r>
            <a:r>
              <a:rPr lang="en-US" baseline="-25000" dirty="0" smtClean="0"/>
              <a:t>1</a:t>
            </a:r>
            <a:r>
              <a:rPr lang="en-US" baseline="30000" dirty="0" smtClean="0"/>
              <a:t>'</a:t>
            </a:r>
            <a:r>
              <a:rPr lang="en-US" dirty="0" smtClean="0"/>
              <a:t> subsite, and the prolyl group occupying the S</a:t>
            </a:r>
            <a:r>
              <a:rPr lang="en-US" baseline="-25000" dirty="0" smtClean="0"/>
              <a:t>2</a:t>
            </a:r>
            <a:r>
              <a:rPr lang="en-US" baseline="30000" dirty="0" smtClean="0"/>
              <a:t>'</a:t>
            </a:r>
            <a:r>
              <a:rPr lang="en-US" dirty="0" smtClean="0"/>
              <a:t> subsite.</a:t>
            </a:r>
          </a:p>
          <a:p>
            <a:pPr marL="171450" indent="-171450" algn="l" rtl="0" eaLnBrk="1" hangingPunct="1">
              <a:buFont typeface="Arial" panose="020B0604020202020204" pitchFamily="34" charset="0"/>
              <a:buChar char="•"/>
              <a:defRPr/>
            </a:pPr>
            <a:endParaRPr lang="en-GB" altLang="en-US" dirty="0" smtClean="0"/>
          </a:p>
          <a:p>
            <a:pPr algn="l" rtl="0" eaLnBrk="1" hangingPunct="1">
              <a:defRPr/>
            </a:pPr>
            <a:r>
              <a:rPr lang="en-GB" altLang="en-US" dirty="0" smtClean="0"/>
              <a:t>(d) The structure and orientation of captopril inside the active site of human </a:t>
            </a:r>
            <a:r>
              <a:rPr lang="en-GB" altLang="en-US" dirty="0" err="1" smtClean="0"/>
              <a:t>tACE</a:t>
            </a:r>
            <a:r>
              <a:rPr lang="en-GB" altLang="en-US" dirty="0" smtClean="0"/>
              <a:t> (PDB entry: 1uzf). Captopril is shown as sticks, colored by atom type, and the enzyme is shown as </a:t>
            </a:r>
            <a:r>
              <a:rPr lang="en-GB" altLang="en-US" dirty="0" err="1" smtClean="0"/>
              <a:t>gray</a:t>
            </a:r>
            <a:r>
              <a:rPr lang="en-GB" altLang="en-US" dirty="0" smtClean="0"/>
              <a:t> spheres. The </a:t>
            </a:r>
            <a:r>
              <a:rPr lang="en-US" altLang="en-US" dirty="0" smtClean="0"/>
              <a:t>S</a:t>
            </a:r>
            <a:r>
              <a:rPr lang="en-US" altLang="en-US" baseline="-30000" dirty="0" smtClean="0"/>
              <a:t>2</a:t>
            </a:r>
            <a:r>
              <a:rPr lang="en-US" altLang="en-US" dirty="0" smtClean="0"/>
              <a:t>, S</a:t>
            </a:r>
            <a:r>
              <a:rPr lang="en-US" altLang="en-US" baseline="-30000" dirty="0" smtClean="0"/>
              <a:t>1</a:t>
            </a:r>
            <a:r>
              <a:rPr lang="en-US" altLang="en-US" dirty="0" smtClean="0"/>
              <a:t>, S</a:t>
            </a:r>
            <a:r>
              <a:rPr lang="en-US" altLang="en-US" baseline="-30000" dirty="0" smtClean="0"/>
              <a:t>1</a:t>
            </a:r>
            <a:r>
              <a:rPr lang="en-US" altLang="en-US" dirty="0" smtClean="0"/>
              <a:t>' and S</a:t>
            </a:r>
            <a:r>
              <a:rPr lang="en-US" altLang="en-US" baseline="-30000" dirty="0" smtClean="0"/>
              <a:t>2</a:t>
            </a:r>
            <a:r>
              <a:rPr lang="en-US" altLang="en-US" dirty="0" smtClean="0"/>
              <a:t>' subsites in ACE are colored differently and noted. The coordination of the zinc cation (pink sphere) by the </a:t>
            </a:r>
            <a:r>
              <a:rPr lang="en-US" altLang="en-US" dirty="0" err="1" smtClean="0"/>
              <a:t>sulphydryl</a:t>
            </a:r>
            <a:r>
              <a:rPr lang="en-US" altLang="en-US" dirty="0" smtClean="0"/>
              <a:t> group of captopril is clearly seen. For clarity, some atoms of the enzyme were removed. </a:t>
            </a:r>
          </a:p>
        </p:txBody>
      </p:sp>
    </p:spTree>
    <p:extLst>
      <p:ext uri="{BB962C8B-B14F-4D97-AF65-F5344CB8AC3E}">
        <p14:creationId xmlns:p14="http://schemas.microsoft.com/office/powerpoint/2010/main" val="22205750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50CBD14-8522-41D9-87B4-DB55182DE37B}" type="slidenum">
              <a:rPr lang="en-US" altLang="en-US" smtClean="0">
                <a:solidFill>
                  <a:srgbClr val="000000"/>
                </a:solidFill>
              </a:rPr>
              <a:pPr algn="l">
                <a:spcBef>
                  <a:spcPct val="0"/>
                </a:spcBef>
              </a:pPr>
              <a:t>82</a:t>
            </a:fld>
            <a:endParaRPr lang="en-US" altLang="en-US" smtClean="0">
              <a:solidFill>
                <a:srgbClr val="000000"/>
              </a:solidFill>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endParaRPr lang="en-US" altLang="en-US" smtClean="0"/>
          </a:p>
        </p:txBody>
      </p:sp>
    </p:spTree>
    <p:extLst>
      <p:ext uri="{BB962C8B-B14F-4D97-AF65-F5344CB8AC3E}">
        <p14:creationId xmlns:p14="http://schemas.microsoft.com/office/powerpoint/2010/main" val="1109501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B2C2727C-9BAF-4D05-A18F-EF7A95512A68}" type="slidenum">
              <a:rPr lang="en-US" altLang="en-US" smtClean="0">
                <a:solidFill>
                  <a:srgbClr val="000000"/>
                </a:solidFill>
              </a:rPr>
              <a:pPr algn="l">
                <a:spcBef>
                  <a:spcPct val="0"/>
                </a:spcBef>
              </a:pPr>
              <a:t>83</a:t>
            </a:fld>
            <a:endParaRPr lang="en-US" altLang="en-US" smtClean="0">
              <a:solidFill>
                <a:srgbClr val="000000"/>
              </a:solidFill>
            </a:endParaRPr>
          </a:p>
        </p:txBody>
      </p:sp>
      <p:sp>
        <p:nvSpPr>
          <p:cNvPr id="151555"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use of </a:t>
            </a:r>
            <a:r>
              <a:rPr lang="en-US" altLang="en-US" b="1" i="1" dirty="0" smtClean="0"/>
              <a:t>N</a:t>
            </a:r>
            <a:r>
              <a:rPr lang="en-US" altLang="en-US" b="1" dirty="0" smtClean="0"/>
              <a:t>-carboxy-alkyl derivates </a:t>
            </a:r>
            <a:r>
              <a:rPr lang="en-US" altLang="en-US" dirty="0" smtClean="0"/>
              <a:t>was inspired by similar compounds, known to inhibit another peptidase, </a:t>
            </a:r>
            <a:r>
              <a:rPr lang="en-US" altLang="en-US" b="1" dirty="0" smtClean="0"/>
              <a:t>thermolysin</a:t>
            </a:r>
            <a:r>
              <a:rPr lang="en-US" altLang="en-US" dirty="0" smtClean="0"/>
              <a:t>.</a:t>
            </a:r>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b="1" dirty="0" smtClean="0"/>
              <a:t>Figure 8.24. Steps in the development of the ACE inhibitor </a:t>
            </a:r>
            <a:r>
              <a:rPr lang="en-US" b="1" dirty="0" err="1" smtClean="0"/>
              <a:t>lisinopril</a:t>
            </a:r>
            <a:r>
              <a:rPr lang="en-US" b="1" dirty="0" smtClean="0"/>
              <a:t>.</a:t>
            </a:r>
            <a:r>
              <a:rPr lang="en-US" dirty="0" smtClean="0"/>
              <a:t> (b) </a:t>
            </a:r>
            <a:r>
              <a:rPr lang="en-US" dirty="0" err="1" smtClean="0"/>
              <a:t>Enalaprilat</a:t>
            </a:r>
            <a:r>
              <a:rPr lang="en-US" dirty="0" smtClean="0"/>
              <a:t> and (c) </a:t>
            </a:r>
            <a:r>
              <a:rPr lang="en-US" dirty="0" err="1" smtClean="0"/>
              <a:t>lisinopril</a:t>
            </a:r>
            <a:r>
              <a:rPr lang="en-US" dirty="0" smtClean="0"/>
              <a:t>, both designed using the </a:t>
            </a:r>
            <a:r>
              <a:rPr lang="en-US" i="1" dirty="0" smtClean="0"/>
              <a:t>N</a:t>
            </a:r>
            <a:r>
              <a:rPr lang="en-US" dirty="0" smtClean="0"/>
              <a:t>-carboxy-alkyl dipeptide scaffold. In both, a methylbenzene group substitutes for the </a:t>
            </a:r>
            <a:r>
              <a:rPr lang="en-US" i="1" dirty="0" smtClean="0"/>
              <a:t>N</a:t>
            </a:r>
            <a:r>
              <a:rPr lang="en-US" dirty="0" smtClean="0"/>
              <a:t>-carboxy group, but they differ in the identity of the first amino acid (alanine in </a:t>
            </a:r>
            <a:r>
              <a:rPr lang="en-US" dirty="0" err="1" smtClean="0"/>
              <a:t>enalaprilat</a:t>
            </a:r>
            <a:r>
              <a:rPr lang="en-US" dirty="0" smtClean="0"/>
              <a:t> and lysine in </a:t>
            </a:r>
            <a:r>
              <a:rPr lang="en-US" dirty="0" err="1" smtClean="0"/>
              <a:t>lisinopril</a:t>
            </a:r>
            <a:r>
              <a:rPr lang="en-US" dirty="0" smtClean="0"/>
              <a:t>). (d) The structure and orientation of </a:t>
            </a:r>
            <a:r>
              <a:rPr lang="en-US" dirty="0" err="1" smtClean="0"/>
              <a:t>lisinopril</a:t>
            </a:r>
            <a:r>
              <a:rPr lang="en-US" dirty="0" smtClean="0"/>
              <a:t> inside the active site of human </a:t>
            </a:r>
            <a:r>
              <a:rPr lang="en-US" dirty="0" err="1" smtClean="0"/>
              <a:t>tACE</a:t>
            </a:r>
            <a:r>
              <a:rPr lang="en-US" dirty="0" smtClean="0"/>
              <a:t> (PDB entry 1o86). Lisinopril and the enzyme are presented as in Figure 8.23d. For clarity, some atoms of the enzyme are omitted. The general shape of the S</a:t>
            </a:r>
            <a:r>
              <a:rPr lang="en-US" baseline="-25000" dirty="0" smtClean="0"/>
              <a:t>1</a:t>
            </a:r>
            <a:r>
              <a:rPr lang="en-US" dirty="0" smtClean="0"/>
              <a:t>' pocket is delineated by the dashed lines. (e) Some of the polar contacts formed between </a:t>
            </a:r>
            <a:r>
              <a:rPr lang="en-US" dirty="0" err="1" smtClean="0"/>
              <a:t>lisinopril</a:t>
            </a:r>
            <a:r>
              <a:rPr lang="en-US" dirty="0" smtClean="0"/>
              <a:t> and ACE residues. Lisinopril is shown as sticks, and the ACE residues are shown as lines. The polar contacts are shown as dashed black lines. </a:t>
            </a:r>
            <a:endParaRPr lang="en-US" altLang="en-US" dirty="0" smtClean="0"/>
          </a:p>
        </p:txBody>
      </p:sp>
    </p:spTree>
    <p:extLst>
      <p:ext uri="{BB962C8B-B14F-4D97-AF65-F5344CB8AC3E}">
        <p14:creationId xmlns:p14="http://schemas.microsoft.com/office/powerpoint/2010/main" val="198609426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D4F2F59C-4A45-46BC-BCDF-0747772581F9}" type="slidenum">
              <a:rPr lang="en-US" altLang="en-US" smtClean="0">
                <a:solidFill>
                  <a:srgbClr val="000000"/>
                </a:solidFill>
              </a:rPr>
              <a:pPr algn="l">
                <a:spcBef>
                  <a:spcPct val="0"/>
                </a:spcBef>
              </a:pPr>
              <a:t>84</a:t>
            </a:fld>
            <a:endParaRPr lang="en-US" altLang="en-US" smtClean="0">
              <a:solidFill>
                <a:srgbClr val="000000"/>
              </a:solidFill>
            </a:endParaRPr>
          </a:p>
        </p:txBody>
      </p:sp>
      <p:sp>
        <p:nvSpPr>
          <p:cNvPr id="153603"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GB" altLang="en-US" dirty="0" smtClean="0"/>
              <a:t>Lisinopril was also found to be active (with greater affinity to ACE than </a:t>
            </a:r>
            <a:r>
              <a:rPr lang="en-GB" altLang="en-US" dirty="0" err="1" smtClean="0"/>
              <a:t>Enalapirat</a:t>
            </a:r>
            <a:r>
              <a:rPr lang="en-GB" altLang="en-US" dirty="0" smtClean="0"/>
              <a:t>), although the reason was not known (has Lys instead of Ala). </a:t>
            </a:r>
            <a:r>
              <a:rPr lang="en-US" altLang="en-US" dirty="0" smtClean="0"/>
              <a:t>This was later explained by the structure of the ACE-</a:t>
            </a:r>
            <a:r>
              <a:rPr lang="en-US" altLang="en-US" dirty="0" err="1" smtClean="0"/>
              <a:t>lisinopril</a:t>
            </a:r>
            <a:r>
              <a:rPr lang="en-US" altLang="en-US" dirty="0" smtClean="0"/>
              <a:t> complex: the long </a:t>
            </a:r>
            <a:r>
              <a:rPr lang="en-US" altLang="en-US" dirty="0" err="1" smtClean="0"/>
              <a:t>pentylamine</a:t>
            </a:r>
            <a:r>
              <a:rPr lang="en-US" altLang="en-US" dirty="0" smtClean="0"/>
              <a:t> side-chain of </a:t>
            </a:r>
            <a:r>
              <a:rPr lang="en-US" altLang="en-US" dirty="0" err="1" smtClean="0"/>
              <a:t>lisinopril</a:t>
            </a:r>
            <a:r>
              <a:rPr lang="en-US" altLang="en-US" dirty="0" smtClean="0"/>
              <a:t> fits snugly into the deep S1’ subsite, where it is stabilized electrostatically by Glu162. Note also that the phenyl</a:t>
            </a:r>
            <a:r>
              <a:rPr lang="en-US" altLang="en-US" baseline="0" dirty="0" smtClean="0"/>
              <a:t> group faces the S1 site, as planned, and the carboxyl group near it stabilizes the zinc.</a:t>
            </a:r>
            <a:endParaRPr lang="en-GB" altLang="en-US" dirty="0" smtClean="0"/>
          </a:p>
          <a:p>
            <a:pPr marL="171450" indent="-171450" algn="l" rtl="0" eaLnBrk="1" hangingPunct="1">
              <a:buFont typeface="Arial" panose="020B0604020202020204" pitchFamily="34" charset="0"/>
              <a:buChar char="•"/>
              <a:defRPr/>
            </a:pPr>
            <a:endParaRPr lang="en-GB" altLang="en-US" dirty="0" smtClean="0"/>
          </a:p>
          <a:p>
            <a:pPr algn="l" rtl="0" eaLnBrk="1" hangingPunct="1">
              <a:defRPr/>
            </a:pPr>
            <a:r>
              <a:rPr lang="en-US" b="1" dirty="0" smtClean="0"/>
              <a:t>Figure 8.24. Steps in the development of the ACE inhibitor </a:t>
            </a:r>
            <a:r>
              <a:rPr lang="en-US" b="1" dirty="0" err="1" smtClean="0"/>
              <a:t>lisinopril</a:t>
            </a:r>
            <a:r>
              <a:rPr lang="en-US" b="1" dirty="0" smtClean="0"/>
              <a:t>.</a:t>
            </a:r>
            <a:r>
              <a:rPr lang="en-US" dirty="0" smtClean="0"/>
              <a:t> (b) </a:t>
            </a:r>
            <a:r>
              <a:rPr lang="en-US" dirty="0" err="1" smtClean="0"/>
              <a:t>Enalaprilat</a:t>
            </a:r>
            <a:r>
              <a:rPr lang="en-US" dirty="0" smtClean="0"/>
              <a:t> and (c) </a:t>
            </a:r>
            <a:r>
              <a:rPr lang="en-US" dirty="0" err="1" smtClean="0"/>
              <a:t>lisinopril</a:t>
            </a:r>
            <a:r>
              <a:rPr lang="en-US" dirty="0" smtClean="0"/>
              <a:t>, both designed using the </a:t>
            </a:r>
            <a:r>
              <a:rPr lang="en-US" i="1" dirty="0" smtClean="0"/>
              <a:t>N</a:t>
            </a:r>
            <a:r>
              <a:rPr lang="en-US" dirty="0" smtClean="0"/>
              <a:t>-carboxy-alkyl dipeptide scaffold. In both, a methylbenzene group substitutes for the </a:t>
            </a:r>
            <a:r>
              <a:rPr lang="en-US" i="1" dirty="0" smtClean="0"/>
              <a:t>N</a:t>
            </a:r>
            <a:r>
              <a:rPr lang="en-US" dirty="0" smtClean="0"/>
              <a:t>-carboxy group, but they differ in the identity of the first amino acid (alanine in </a:t>
            </a:r>
            <a:r>
              <a:rPr lang="en-US" dirty="0" err="1" smtClean="0"/>
              <a:t>enalaprilat</a:t>
            </a:r>
            <a:r>
              <a:rPr lang="en-US" dirty="0" smtClean="0"/>
              <a:t> and lysine in </a:t>
            </a:r>
            <a:r>
              <a:rPr lang="en-US" dirty="0" err="1" smtClean="0"/>
              <a:t>lisinopril</a:t>
            </a:r>
            <a:r>
              <a:rPr lang="en-US" dirty="0" smtClean="0"/>
              <a:t>). (d) The structure and orientation of </a:t>
            </a:r>
            <a:r>
              <a:rPr lang="en-US" dirty="0" err="1" smtClean="0"/>
              <a:t>lisinopril</a:t>
            </a:r>
            <a:r>
              <a:rPr lang="en-US" dirty="0" smtClean="0"/>
              <a:t> inside the active site of human </a:t>
            </a:r>
            <a:r>
              <a:rPr lang="en-US" dirty="0" err="1" smtClean="0"/>
              <a:t>tACE</a:t>
            </a:r>
            <a:r>
              <a:rPr lang="en-US" dirty="0" smtClean="0"/>
              <a:t> (PDB entry 1o86). Lisinopril and the enzyme are presented as in Figure 8.23d. For clarity, some atoms of the enzyme are omitted. The general shape of the S</a:t>
            </a:r>
            <a:r>
              <a:rPr lang="en-US" baseline="-25000" dirty="0" smtClean="0"/>
              <a:t>1</a:t>
            </a:r>
            <a:r>
              <a:rPr lang="en-US" dirty="0" smtClean="0"/>
              <a:t>' pocket is delineated by the dashed lines. (e) Some of the polar contacts formed between </a:t>
            </a:r>
            <a:r>
              <a:rPr lang="en-US" dirty="0" err="1" smtClean="0"/>
              <a:t>lisinopril</a:t>
            </a:r>
            <a:r>
              <a:rPr lang="en-US" dirty="0" smtClean="0"/>
              <a:t> and ACE residues. Lisinopril is shown as sticks, and the ACE residues are shown as lines. The polar contacts are shown as dashed black lines. </a:t>
            </a:r>
            <a:endParaRPr lang="en-US" altLang="en-US" dirty="0" smtClean="0"/>
          </a:p>
        </p:txBody>
      </p:sp>
    </p:spTree>
    <p:extLst>
      <p:ext uri="{BB962C8B-B14F-4D97-AF65-F5344CB8AC3E}">
        <p14:creationId xmlns:p14="http://schemas.microsoft.com/office/powerpoint/2010/main" val="2679189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33D6AF64-1C81-403C-B31C-8BCBC48CD4BD}" type="slidenum">
              <a:rPr lang="en-US" altLang="en-US" smtClean="0">
                <a:solidFill>
                  <a:srgbClr val="000000"/>
                </a:solidFill>
              </a:rPr>
              <a:pPr algn="l">
                <a:spcBef>
                  <a:spcPct val="0"/>
                </a:spcBef>
              </a:pPr>
              <a:t>85</a:t>
            </a:fld>
            <a:endParaRPr lang="en-US" altLang="en-US"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altLang="en-US" dirty="0" smtClean="0"/>
              <a:t>The long </a:t>
            </a:r>
            <a:r>
              <a:rPr lang="en-US" altLang="en-US" dirty="0" err="1" smtClean="0"/>
              <a:t>pentylamine</a:t>
            </a:r>
            <a:r>
              <a:rPr lang="en-US" altLang="en-US" dirty="0" smtClean="0"/>
              <a:t> side-chain of </a:t>
            </a:r>
            <a:r>
              <a:rPr lang="en-US" altLang="en-US" dirty="0" err="1" smtClean="0"/>
              <a:t>lisinopril</a:t>
            </a:r>
            <a:r>
              <a:rPr lang="en-US" altLang="en-US" dirty="0" smtClean="0"/>
              <a:t> fits snugly into the deep S1’ subsite, where it is stabilized electrostatically by Glu162. Note also that the phenyl</a:t>
            </a:r>
            <a:r>
              <a:rPr lang="en-US" altLang="en-US" baseline="0" dirty="0" smtClean="0"/>
              <a:t> group faces the S1 site, as planned, and the carboxyl group near it stabilizes the zinc.</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GB" altLang="en-US" dirty="0" smtClean="0"/>
          </a:p>
          <a:p>
            <a:pPr algn="l" rtl="0" eaLnBrk="1" hangingPunct="1">
              <a:defRPr/>
            </a:pPr>
            <a:r>
              <a:rPr lang="en-GB" altLang="en-US" dirty="0" smtClean="0"/>
              <a:t>(d) The structure and orientation of </a:t>
            </a:r>
            <a:r>
              <a:rPr lang="en-GB" altLang="en-US" dirty="0" err="1" smtClean="0"/>
              <a:t>lisinopril</a:t>
            </a:r>
            <a:r>
              <a:rPr lang="en-GB" altLang="en-US" dirty="0" smtClean="0"/>
              <a:t> inside the active site of human </a:t>
            </a:r>
            <a:r>
              <a:rPr lang="en-GB" altLang="en-US" dirty="0" err="1" smtClean="0"/>
              <a:t>tACE</a:t>
            </a:r>
            <a:r>
              <a:rPr lang="en-GB" altLang="en-US" dirty="0" smtClean="0"/>
              <a:t> (PDB entry: 1o86). Lisinopril and the enzyme are presented as in figure 8-20d. </a:t>
            </a:r>
            <a:r>
              <a:rPr lang="en-US" altLang="en-US" dirty="0" smtClean="0"/>
              <a:t>For clarity, some atoms of the enzyme were removed.</a:t>
            </a:r>
            <a:r>
              <a:rPr lang="en-GB" altLang="en-US" dirty="0" smtClean="0"/>
              <a:t> The general shape of the S</a:t>
            </a:r>
            <a:r>
              <a:rPr lang="en-GB" altLang="en-US" baseline="-30000" dirty="0" smtClean="0"/>
              <a:t>1</a:t>
            </a:r>
            <a:r>
              <a:rPr lang="en-GB" altLang="en-US" dirty="0" smtClean="0"/>
              <a:t>' pocket is delineated by the dashed lines. </a:t>
            </a:r>
            <a:endParaRPr lang="en-US" altLang="en-US" dirty="0" smtClean="0"/>
          </a:p>
        </p:txBody>
      </p:sp>
    </p:spTree>
    <p:extLst>
      <p:ext uri="{BB962C8B-B14F-4D97-AF65-F5344CB8AC3E}">
        <p14:creationId xmlns:p14="http://schemas.microsoft.com/office/powerpoint/2010/main" val="3397212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86168CD-4B5C-4E0B-9EF0-E6C286DD4D29}" type="slidenum">
              <a:rPr lang="en-US" altLang="en-US" smtClean="0"/>
              <a:pPr algn="l">
                <a:spcBef>
                  <a:spcPct val="0"/>
                </a:spcBef>
              </a:pPr>
              <a:t>12</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dirty="0" smtClean="0">
                <a:effectLst/>
              </a:rPr>
              <a:t>Calculation</a:t>
            </a:r>
            <a:r>
              <a:rPr lang="en-US" baseline="0" dirty="0" smtClean="0">
                <a:effectLst/>
              </a:rPr>
              <a:t> of the absolute free energy of binding requires simulating the entire binding event in solvent, which is often too long for MD simulations. Thus, easier protocols have been devised.</a:t>
            </a:r>
          </a:p>
          <a:p>
            <a:pPr marL="171450" indent="-171450" algn="l" rtl="0" eaLnBrk="1" hangingPunct="1">
              <a:buFontTx/>
              <a:buChar char="•"/>
            </a:pPr>
            <a:r>
              <a:rPr lang="en-US" baseline="0" dirty="0" smtClean="0">
                <a:effectLst/>
              </a:rPr>
              <a:t>In the above example, a free energy cycle is built from non-physical events, allowing easier simulations. The cycle includes a ‘ghost’ ligand, which has the shape of the real one, but cannot interact with the protein (it’s </a:t>
            </a:r>
            <a:r>
              <a:rPr lang="en-US" baseline="0" dirty="0" err="1" smtClean="0">
                <a:effectLst/>
              </a:rPr>
              <a:t>vdW</a:t>
            </a:r>
            <a:r>
              <a:rPr lang="en-US" baseline="0" dirty="0" smtClean="0">
                <a:effectLst/>
              </a:rPr>
              <a:t> + electrostatic interacting capabilities are turned off gradually). The binding of the real ligand to the protein is calculated by running two simulations – one involving the annihilation of the ghost ligand in its bound state and the other involving its annihilation in water.</a:t>
            </a:r>
            <a:endParaRPr lang="en-US" dirty="0" smtClean="0">
              <a:effectLst/>
            </a:endParaRPr>
          </a:p>
        </p:txBody>
      </p:sp>
    </p:spTree>
    <p:extLst>
      <p:ext uri="{BB962C8B-B14F-4D97-AF65-F5344CB8AC3E}">
        <p14:creationId xmlns:p14="http://schemas.microsoft.com/office/powerpoint/2010/main" val="42547904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26DB4BD9-6705-4EB5-996E-BC1371D5A7F7}" type="slidenum">
              <a:rPr lang="en-US" altLang="en-US" smtClean="0">
                <a:solidFill>
                  <a:srgbClr val="000000"/>
                </a:solidFill>
              </a:rPr>
              <a:pPr algn="l">
                <a:spcBef>
                  <a:spcPct val="0"/>
                </a:spcBef>
              </a:pPr>
              <a:t>86</a:t>
            </a:fld>
            <a:endParaRPr lang="en-US" altLang="en-US" smtClean="0">
              <a:solidFill>
                <a:srgbClr val="000000"/>
              </a:solidFill>
            </a:endParaRPr>
          </a:p>
        </p:txBody>
      </p:sp>
      <p:sp>
        <p:nvSpPr>
          <p:cNvPr id="157699"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The long </a:t>
            </a:r>
            <a:r>
              <a:rPr lang="en-US" altLang="en-US" dirty="0" err="1" smtClean="0"/>
              <a:t>pentylamine</a:t>
            </a:r>
            <a:r>
              <a:rPr lang="en-US" altLang="en-US" dirty="0" smtClean="0"/>
              <a:t> side-chain of </a:t>
            </a:r>
            <a:r>
              <a:rPr lang="en-US" altLang="en-US" dirty="0" err="1" smtClean="0"/>
              <a:t>lisinopril</a:t>
            </a:r>
            <a:r>
              <a:rPr lang="en-US" altLang="en-US" dirty="0" smtClean="0"/>
              <a:t> fits snugly into the deep S1’ subsite, where it is stabilized electrostatically by Glu162. </a:t>
            </a:r>
            <a:r>
              <a:rPr lang="en-US" dirty="0" smtClean="0"/>
              <a:t>In addition, </a:t>
            </a:r>
            <a:r>
              <a:rPr lang="en-US" dirty="0" err="1" smtClean="0"/>
              <a:t>lisinopril</a:t>
            </a:r>
            <a:r>
              <a:rPr lang="en-US" dirty="0" smtClean="0"/>
              <a:t> forms polar interactions via its amide nitrogen and two carboxylate groups, and uses the carboxy-alkyl group to coordinate the Zn</a:t>
            </a:r>
            <a:r>
              <a:rPr lang="en-US" baseline="30000" dirty="0" smtClean="0"/>
              <a:t>2+</a:t>
            </a:r>
            <a:r>
              <a:rPr lang="en-US" dirty="0" smtClean="0"/>
              <a:t> cation </a:t>
            </a:r>
            <a:endParaRPr lang="en-GB" dirty="0" smtClean="0"/>
          </a:p>
          <a:p>
            <a:pPr marL="171450" indent="-171450" algn="l" rtl="0" eaLnBrk="1" hangingPunct="1">
              <a:buFont typeface="Arial" panose="020B0604020202020204" pitchFamily="34" charset="0"/>
              <a:buChar char="•"/>
              <a:defRPr/>
            </a:pPr>
            <a:endParaRPr lang="en-GB" altLang="en-US" dirty="0" smtClean="0"/>
          </a:p>
          <a:p>
            <a:pPr algn="l" rtl="0" eaLnBrk="1" hangingPunct="1">
              <a:buFont typeface="Arial" panose="020B0604020202020204" pitchFamily="34" charset="0"/>
              <a:buNone/>
              <a:defRPr/>
            </a:pPr>
            <a:r>
              <a:rPr lang="en-GB" altLang="en-US" dirty="0" smtClean="0"/>
              <a:t>(e) Some of the polar contacts formed between </a:t>
            </a:r>
            <a:r>
              <a:rPr lang="en-GB" altLang="en-US" dirty="0" err="1" smtClean="0"/>
              <a:t>lysinopril</a:t>
            </a:r>
            <a:r>
              <a:rPr lang="en-GB" altLang="en-US" dirty="0" smtClean="0"/>
              <a:t> and ACE residues. Lisinopril is shown as sticks and the ACE residues are shown as lines. The polar contacts are shown as dashed black lines. </a:t>
            </a:r>
            <a:endParaRPr lang="en-US" altLang="en-US" dirty="0" smtClean="0"/>
          </a:p>
        </p:txBody>
      </p:sp>
    </p:spTree>
    <p:extLst>
      <p:ext uri="{BB962C8B-B14F-4D97-AF65-F5344CB8AC3E}">
        <p14:creationId xmlns:p14="http://schemas.microsoft.com/office/powerpoint/2010/main" val="33809544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12BFE25B-5221-494F-A715-649B97B255D4}" type="slidenum">
              <a:rPr lang="en-US" altLang="en-US" smtClean="0">
                <a:solidFill>
                  <a:srgbClr val="000000"/>
                </a:solidFill>
              </a:rPr>
              <a:pPr algn="l">
                <a:spcBef>
                  <a:spcPct val="0"/>
                </a:spcBef>
              </a:pPr>
              <a:t>87</a:t>
            </a:fld>
            <a:endParaRPr lang="en-US" altLang="en-US" smtClean="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t>The emphasis in the design of the previous inhibitors was conferring strong zinc-binding abilities, while trying to minimize side-effects.</a:t>
            </a:r>
          </a:p>
          <a:p>
            <a:pPr marL="171450" indent="-171450" algn="l" rtl="0" eaLnBrk="1" hangingPunct="1">
              <a:buFontTx/>
              <a:buChar char="•"/>
            </a:pPr>
            <a:endParaRPr lang="en-US" altLang="en-US" dirty="0" smtClean="0"/>
          </a:p>
          <a:p>
            <a:pPr marL="171450" indent="-171450" algn="l" rtl="0" eaLnBrk="1" hangingPunct="1">
              <a:buFontTx/>
              <a:buChar char="•"/>
            </a:pPr>
            <a:endParaRPr lang="en-GB" altLang="en-US" dirty="0" smtClean="0"/>
          </a:p>
        </p:txBody>
      </p:sp>
    </p:spTree>
    <p:extLst>
      <p:ext uri="{BB962C8B-B14F-4D97-AF65-F5344CB8AC3E}">
        <p14:creationId xmlns:p14="http://schemas.microsoft.com/office/powerpoint/2010/main" val="5530163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91E54122-DEEB-4F18-9309-D25F2D1185D0}" type="slidenum">
              <a:rPr lang="en-US" altLang="en-US" smtClean="0">
                <a:solidFill>
                  <a:srgbClr val="000000"/>
                </a:solidFill>
              </a:rPr>
              <a:pPr algn="l">
                <a:spcBef>
                  <a:spcPct val="0"/>
                </a:spcBef>
              </a:pPr>
              <a:t>88</a:t>
            </a:fld>
            <a:endParaRPr lang="en-US" altLang="en-US" smtClean="0">
              <a:solidFill>
                <a:srgbClr val="000000"/>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r>
              <a:rPr lang="en-US" altLang="en-US" dirty="0" smtClean="0">
                <a:cs typeface="Arial" panose="020B0604020202020204" pitchFamily="34" charset="0"/>
              </a:rPr>
              <a:t>Bradykinin is another molecule that is degraded by ACE. Its buildup causes certain</a:t>
            </a:r>
            <a:r>
              <a:rPr lang="en-US" altLang="en-US" baseline="0" dirty="0" smtClean="0">
                <a:cs typeface="Arial" panose="020B0604020202020204" pitchFamily="34" charset="0"/>
              </a:rPr>
              <a:t> symptoms, such as persistent cough and angioedema.</a:t>
            </a:r>
            <a:endParaRPr lang="en-US" altLang="en-US" dirty="0" smtClean="0">
              <a:cs typeface="Arial" panose="020B0604020202020204" pitchFamily="34" charset="0"/>
            </a:endParaRPr>
          </a:p>
          <a:p>
            <a:pPr marL="171450" indent="-171450" algn="l" rtl="0" eaLnBrk="1" hangingPunct="1">
              <a:buFontTx/>
              <a:buChar char="•"/>
            </a:pPr>
            <a:r>
              <a:rPr lang="en-US" altLang="en-US" dirty="0" smtClean="0">
                <a:cs typeface="Arial" panose="020B0604020202020204" pitchFamily="34" charset="0"/>
              </a:rPr>
              <a:t>ACE has two domains (C’ and N’, 50% identical), both can degrade bradykinin, but the C’ domain is more active on angiotensin</a:t>
            </a:r>
            <a:r>
              <a:rPr lang="en-US" altLang="en-US" baseline="0" dirty="0" smtClean="0">
                <a:cs typeface="Arial" panose="020B0604020202020204" pitchFamily="34" charset="0"/>
              </a:rPr>
              <a:t> then the N’ domain</a:t>
            </a:r>
            <a:r>
              <a:rPr lang="en-US" altLang="en-US" dirty="0" smtClean="0">
                <a:cs typeface="Arial" panose="020B0604020202020204" pitchFamily="34" charset="0"/>
              </a:rPr>
              <a:t>. Thus, inhibiting only one domain may reduce the side effects resulting from bradykinin buildup. </a:t>
            </a:r>
            <a:endParaRPr lang="en-US" altLang="en-US" dirty="0" smtClean="0"/>
          </a:p>
          <a:p>
            <a:pPr marL="171450" indent="-171450" algn="l" rtl="0" eaLnBrk="1" hangingPunct="1">
              <a:buFontTx/>
              <a:buChar char="•"/>
            </a:pPr>
            <a:endParaRPr lang="en-GB" altLang="en-US" dirty="0" smtClean="0"/>
          </a:p>
        </p:txBody>
      </p:sp>
    </p:spTree>
    <p:extLst>
      <p:ext uri="{BB962C8B-B14F-4D97-AF65-F5344CB8AC3E}">
        <p14:creationId xmlns:p14="http://schemas.microsoft.com/office/powerpoint/2010/main" val="4373807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C25536DC-B35B-41D4-884D-61AB7D4CC4BD}" type="slidenum">
              <a:rPr lang="en-US" altLang="en-US" smtClean="0">
                <a:solidFill>
                  <a:srgbClr val="000000"/>
                </a:solidFill>
              </a:rPr>
              <a:pPr algn="l">
                <a:spcBef>
                  <a:spcPct val="0"/>
                </a:spcBef>
              </a:pPr>
              <a:t>89</a:t>
            </a:fld>
            <a:endParaRPr lang="en-US" altLang="en-US" smtClean="0">
              <a:solidFill>
                <a:srgbClr val="000000"/>
              </a:solidFill>
            </a:endParaRPr>
          </a:p>
        </p:txBody>
      </p:sp>
      <p:sp>
        <p:nvSpPr>
          <p:cNvPr id="165891"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US" altLang="en-US" dirty="0" smtClean="0"/>
              <a:t>In contrast to the previous inhibitors, the </a:t>
            </a:r>
            <a:r>
              <a:rPr lang="en-US" altLang="en-US" dirty="0" err="1" smtClean="0"/>
              <a:t>ketomethylene</a:t>
            </a:r>
            <a:r>
              <a:rPr lang="en-US" altLang="en-US" dirty="0" smtClean="0"/>
              <a:t> inhibitors contained carbon instead of NH group, ketone instead of carboxyl (weak Zn binding), and a P</a:t>
            </a:r>
            <a:r>
              <a:rPr lang="en-US" altLang="en-US" baseline="-25000" dirty="0" smtClean="0"/>
              <a:t>2</a:t>
            </a:r>
            <a:r>
              <a:rPr lang="en-US" altLang="en-US" dirty="0" smtClean="0"/>
              <a:t> group. Thus, </a:t>
            </a:r>
            <a:r>
              <a:rPr lang="en-US" altLang="en-US" dirty="0" err="1" smtClean="0"/>
              <a:t>ketomethylene</a:t>
            </a:r>
            <a:r>
              <a:rPr lang="en-US" altLang="en-US" dirty="0" smtClean="0"/>
              <a:t> inhibitors do not rely on strong zinc binding, but rather on the binding of additional groups in the enzyme. </a:t>
            </a:r>
            <a:r>
              <a:rPr lang="en-US" dirty="0" smtClean="0"/>
              <a:t>This makes sense considering that </a:t>
            </a:r>
            <a:r>
              <a:rPr lang="en-US" b="1" dirty="0" smtClean="0"/>
              <a:t>Zn is present in both domains, whereas the P</a:t>
            </a:r>
            <a:r>
              <a:rPr lang="en-US" b="1" baseline="-25000" dirty="0" smtClean="0"/>
              <a:t>2</a:t>
            </a:r>
            <a:r>
              <a:rPr lang="en-US" b="1" dirty="0" smtClean="0"/>
              <a:t> residues differ between them</a:t>
            </a:r>
            <a:r>
              <a:rPr lang="en-US" dirty="0" smtClean="0"/>
              <a:t>.</a:t>
            </a:r>
            <a:endParaRPr lang="en-US" altLang="en-US" dirty="0" smtClean="0"/>
          </a:p>
          <a:p>
            <a:pPr marL="171450" indent="-171450" algn="l" rtl="0" eaLnBrk="1" hangingPunct="1">
              <a:buFont typeface="Arial" panose="020B0604020202020204" pitchFamily="34" charset="0"/>
              <a:buChar char="•"/>
              <a:defRPr/>
            </a:pPr>
            <a:endParaRPr lang="en-US" altLang="en-US" dirty="0" smtClean="0"/>
          </a:p>
          <a:p>
            <a:pPr algn="l" rtl="0" eaLnBrk="1" hangingPunct="1">
              <a:defRPr/>
            </a:pPr>
            <a:r>
              <a:rPr lang="en-US" altLang="en-US" b="1" dirty="0" smtClean="0"/>
              <a:t>Figure 8-25. Keto-methylene inhibitors.</a:t>
            </a:r>
            <a:r>
              <a:rPr lang="en-US" altLang="en-US" dirty="0" smtClean="0"/>
              <a:t> (a) The differences between keto-methylene inhibitors (represented by </a:t>
            </a:r>
            <a:r>
              <a:rPr lang="en-US" altLang="en-US" dirty="0" err="1" smtClean="0"/>
              <a:t>kAP</a:t>
            </a:r>
            <a:r>
              <a:rPr lang="en-US" altLang="en-US" dirty="0" smtClean="0"/>
              <a:t>) and the </a:t>
            </a:r>
            <a:r>
              <a:rPr lang="en-GB" altLang="en-US" i="1" dirty="0" smtClean="0"/>
              <a:t>N</a:t>
            </a:r>
            <a:r>
              <a:rPr lang="en-GB" altLang="en-US" dirty="0" smtClean="0"/>
              <a:t>-carboxy-alkyl dipeptides</a:t>
            </a:r>
            <a:r>
              <a:rPr lang="en-US" altLang="en-US" dirty="0" smtClean="0"/>
              <a:t> (represented by </a:t>
            </a:r>
            <a:r>
              <a:rPr lang="en-US" altLang="en-US" dirty="0" err="1" smtClean="0"/>
              <a:t>lisinopril</a:t>
            </a:r>
            <a:r>
              <a:rPr lang="en-US" altLang="en-US" dirty="0" smtClean="0"/>
              <a:t>). Both inhibitors include a dipeptide unit. However, the amide nitrogen of the </a:t>
            </a:r>
            <a:r>
              <a:rPr lang="en-GB" altLang="en-US" i="1" dirty="0" smtClean="0"/>
              <a:t>N</a:t>
            </a:r>
            <a:r>
              <a:rPr lang="en-GB" altLang="en-US" dirty="0" smtClean="0"/>
              <a:t>-carboxy-alkyl dipeptides is substituted with a carbon atom (blue rectangles), and the carboxyl group is substituted with a ketone group (red rectangles).</a:t>
            </a:r>
            <a:r>
              <a:rPr lang="en-US" altLang="en-US" dirty="0" smtClean="0"/>
              <a:t> In addition, the keto-methylene inhibitors also include an S</a:t>
            </a:r>
            <a:r>
              <a:rPr lang="en-US" altLang="en-US" baseline="-30000" dirty="0" smtClean="0"/>
              <a:t>2</a:t>
            </a:r>
            <a:r>
              <a:rPr lang="en-US" altLang="en-US" dirty="0" smtClean="0"/>
              <a:t> group, which is missing in the </a:t>
            </a:r>
            <a:r>
              <a:rPr lang="en-GB" altLang="en-US" i="1" dirty="0" smtClean="0"/>
              <a:t>N</a:t>
            </a:r>
            <a:r>
              <a:rPr lang="en-GB" altLang="en-US" dirty="0" smtClean="0"/>
              <a:t>-carboxy-alkyl dipeptides. </a:t>
            </a:r>
            <a:endParaRPr lang="en-US" altLang="en-US" dirty="0" smtClean="0"/>
          </a:p>
        </p:txBody>
      </p:sp>
    </p:spTree>
    <p:extLst>
      <p:ext uri="{BB962C8B-B14F-4D97-AF65-F5344CB8AC3E}">
        <p14:creationId xmlns:p14="http://schemas.microsoft.com/office/powerpoint/2010/main" val="97919275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504D7B94-0AA7-4A62-924C-966550EBF30D}" type="slidenum">
              <a:rPr lang="en-US" altLang="en-US" smtClean="0">
                <a:solidFill>
                  <a:srgbClr val="000000"/>
                </a:solidFill>
              </a:rPr>
              <a:pPr algn="l">
                <a:spcBef>
                  <a:spcPct val="0"/>
                </a:spcBef>
              </a:pPr>
              <a:t>90</a:t>
            </a:fld>
            <a:endParaRPr lang="en-US" altLang="en-US" smtClean="0">
              <a:solidFill>
                <a:srgbClr val="000000"/>
              </a:solidFill>
            </a:endParaRPr>
          </a:p>
        </p:txBody>
      </p:sp>
      <p:sp>
        <p:nvSpPr>
          <p:cNvPr id="169987"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 typeface="Arial" panose="020B0604020202020204" pitchFamily="34" charset="0"/>
              <a:buChar char="•"/>
              <a:defRPr/>
            </a:pPr>
            <a:r>
              <a:rPr lang="en-GB" altLang="en-US" dirty="0" smtClean="0"/>
              <a:t>Comparison of the structures of the </a:t>
            </a:r>
            <a:r>
              <a:rPr lang="en-GB" altLang="en-US" i="1" dirty="0" smtClean="0"/>
              <a:t>C</a:t>
            </a:r>
            <a:r>
              <a:rPr lang="en-GB" altLang="en-US" dirty="0" smtClean="0"/>
              <a:t> and </a:t>
            </a:r>
            <a:r>
              <a:rPr lang="en-GB" altLang="en-US" i="1" dirty="0" smtClean="0"/>
              <a:t>N</a:t>
            </a:r>
            <a:r>
              <a:rPr lang="en-GB" altLang="en-US" dirty="0" smtClean="0"/>
              <a:t> domains explained the basis of selectivity. For example, </a:t>
            </a:r>
            <a:r>
              <a:rPr lang="en-US" altLang="en-US" dirty="0" smtClean="0"/>
              <a:t>t</a:t>
            </a:r>
            <a:r>
              <a:rPr lang="en-US" dirty="0" smtClean="0"/>
              <a:t>he change of </a:t>
            </a:r>
            <a:r>
              <a:rPr lang="en-US" dirty="0" err="1" smtClean="0"/>
              <a:t>Phe</a:t>
            </a:r>
            <a:r>
              <a:rPr lang="en-US" dirty="0" smtClean="0"/>
              <a:t> to Tyr in the </a:t>
            </a:r>
            <a:r>
              <a:rPr lang="en-US" i="1" dirty="0" smtClean="0"/>
              <a:t>N</a:t>
            </a:r>
            <a:r>
              <a:rPr lang="en-US" i="0" dirty="0" smtClean="0"/>
              <a:t>-</a:t>
            </a:r>
            <a:r>
              <a:rPr lang="en-US" dirty="0" smtClean="0"/>
              <a:t>domain added a hydroxyl group, which made it difficult for the P</a:t>
            </a:r>
            <a:r>
              <a:rPr lang="en-US" baseline="-25000" dirty="0" smtClean="0"/>
              <a:t>2</a:t>
            </a:r>
            <a:r>
              <a:rPr lang="en-US" dirty="0" smtClean="0"/>
              <a:t> benzoyl group of </a:t>
            </a:r>
            <a:r>
              <a:rPr lang="en-US" dirty="0" err="1" smtClean="0"/>
              <a:t>kAF</a:t>
            </a:r>
            <a:r>
              <a:rPr lang="en-US" dirty="0" smtClean="0"/>
              <a:t> to be accommodated inside the S</a:t>
            </a:r>
            <a:r>
              <a:rPr lang="en-US" baseline="-25000" dirty="0" smtClean="0"/>
              <a:t>2</a:t>
            </a:r>
            <a:r>
              <a:rPr lang="en-US" dirty="0" smtClean="0"/>
              <a:t> subsite of the </a:t>
            </a:r>
            <a:r>
              <a:rPr lang="en-US" i="1" dirty="0" smtClean="0"/>
              <a:t>N</a:t>
            </a:r>
            <a:r>
              <a:rPr lang="en-US" dirty="0" smtClean="0"/>
              <a:t> domain.</a:t>
            </a:r>
            <a:endParaRPr lang="en-GB" altLang="en-US" dirty="0" smtClean="0"/>
          </a:p>
          <a:p>
            <a:pPr marL="171450" indent="-171450" algn="l" rtl="0" eaLnBrk="1" hangingPunct="1">
              <a:buFont typeface="Arial" panose="020B0604020202020204" pitchFamily="34" charset="0"/>
              <a:buChar char="•"/>
              <a:defRPr/>
            </a:pPr>
            <a:endParaRPr lang="en-GB" altLang="en-US" dirty="0" smtClean="0"/>
          </a:p>
          <a:p>
            <a:pPr algn="l" rtl="0" eaLnBrk="1" hangingPunct="1">
              <a:defRPr/>
            </a:pPr>
            <a:r>
              <a:rPr lang="en-GB" altLang="en-US" dirty="0" smtClean="0"/>
              <a:t>(c) The figure shows three ACE-inhibitor complexes: C domain-</a:t>
            </a:r>
            <a:r>
              <a:rPr lang="en-GB" altLang="en-US" dirty="0" err="1" smtClean="0"/>
              <a:t>lisopril</a:t>
            </a:r>
            <a:r>
              <a:rPr lang="en-GB" altLang="en-US" dirty="0" smtClean="0"/>
              <a:t> (PDB entry 1o86, red), N domain-</a:t>
            </a:r>
            <a:r>
              <a:rPr lang="en-GB" altLang="en-US" dirty="0" err="1" smtClean="0"/>
              <a:t>lisinopril</a:t>
            </a:r>
            <a:r>
              <a:rPr lang="en-GB" altLang="en-US" dirty="0" smtClean="0"/>
              <a:t> (PDB entry 2c6n, blue), and C domain-</a:t>
            </a:r>
            <a:r>
              <a:rPr lang="en-GB" altLang="en-US" dirty="0" err="1" smtClean="0"/>
              <a:t>kAF</a:t>
            </a:r>
            <a:r>
              <a:rPr lang="en-GB" altLang="en-US" dirty="0" smtClean="0"/>
              <a:t> (PDB entry 3bkk, yellow). The inhibitors of the last two structures are shown, represented as sticks. The residues occupying position 391 (369 in the N domain) in the three structures are in wireframe representation. For clarity, the other residues and the backbone of the structures are not shown. As clearly seen in the figure, the added benzoyl group at the S</a:t>
            </a:r>
            <a:r>
              <a:rPr lang="en-GB" altLang="en-US" baseline="-30000" dirty="0" smtClean="0"/>
              <a:t>2</a:t>
            </a:r>
            <a:r>
              <a:rPr lang="en-GB" altLang="en-US" dirty="0" smtClean="0"/>
              <a:t> position of </a:t>
            </a:r>
            <a:r>
              <a:rPr lang="en-GB" altLang="en-US" dirty="0" err="1" smtClean="0"/>
              <a:t>kAF</a:t>
            </a:r>
            <a:r>
              <a:rPr lang="en-GB" altLang="en-US" dirty="0" smtClean="0"/>
              <a:t> can be accommodated in the C domain (red and yellow), but to a much lesser extent in the N domain. The same should be true for </a:t>
            </a:r>
            <a:r>
              <a:rPr lang="en-GB" altLang="en-US" dirty="0" err="1" smtClean="0"/>
              <a:t>kAP</a:t>
            </a:r>
            <a:r>
              <a:rPr lang="en-GB" altLang="en-US" dirty="0" smtClean="0"/>
              <a:t> and </a:t>
            </a:r>
            <a:r>
              <a:rPr lang="en-GB" altLang="en-US" dirty="0" err="1" smtClean="0"/>
              <a:t>kAW</a:t>
            </a:r>
            <a:r>
              <a:rPr lang="en-GB" altLang="en-US" dirty="0" smtClean="0"/>
              <a:t>, as the three keto-methylene inhibitors share the same benzoyl group at the S</a:t>
            </a:r>
            <a:r>
              <a:rPr lang="en-GB" altLang="en-US" baseline="-30000" dirty="0" smtClean="0"/>
              <a:t>2</a:t>
            </a:r>
            <a:r>
              <a:rPr lang="en-GB" altLang="en-US" dirty="0" smtClean="0"/>
              <a:t> position. </a:t>
            </a:r>
            <a:endParaRPr lang="en-US" altLang="en-US" dirty="0" smtClean="0"/>
          </a:p>
        </p:txBody>
      </p:sp>
    </p:spTree>
    <p:extLst>
      <p:ext uri="{BB962C8B-B14F-4D97-AF65-F5344CB8AC3E}">
        <p14:creationId xmlns:p14="http://schemas.microsoft.com/office/powerpoint/2010/main" val="31540264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21434E7-B79E-4CAE-9312-D8584DF84378}" type="slidenum">
              <a:rPr lang="en-US" altLang="en-US" smtClean="0">
                <a:solidFill>
                  <a:srgbClr val="000000"/>
                </a:solidFill>
              </a:rPr>
              <a:pPr algn="l">
                <a:spcBef>
                  <a:spcPct val="0"/>
                </a:spcBef>
              </a:pPr>
              <a:t>91</a:t>
            </a:fld>
            <a:endParaRPr lang="en-US" altLang="en-US" smtClean="0">
              <a:solidFill>
                <a:srgbClr val="000000"/>
              </a:solidFill>
            </a:endParaRPr>
          </a:p>
        </p:txBody>
      </p:sp>
      <p:sp>
        <p:nvSpPr>
          <p:cNvPr id="172035"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r>
              <a:rPr lang="en-GB" altLang="en-US" smtClean="0"/>
              <a:t>(</a:t>
            </a:r>
            <a:r>
              <a:rPr lang="en-GB" altLang="en-US" dirty="0" smtClean="0"/>
              <a:t>d) The same as in </a:t>
            </a:r>
            <a:r>
              <a:rPr lang="en-GB" altLang="en-US" i="1" dirty="0" smtClean="0"/>
              <a:t>c</a:t>
            </a:r>
            <a:r>
              <a:rPr lang="en-GB" altLang="en-US" dirty="0" smtClean="0"/>
              <a:t>, except that both </a:t>
            </a:r>
            <a:r>
              <a:rPr lang="en-GB" altLang="en-US" dirty="0" err="1" smtClean="0"/>
              <a:t>kAF</a:t>
            </a:r>
            <a:r>
              <a:rPr lang="en-GB" altLang="en-US" dirty="0" smtClean="0"/>
              <a:t> and Tyr369 of the N domain are represented as spheres, to emphasize the steric clash between them. The atoms responsible for the clash are those of the Tyr-OH group, marked by the arrow. </a:t>
            </a:r>
            <a:endParaRPr lang="en-US" altLang="en-US" dirty="0" smtClean="0"/>
          </a:p>
        </p:txBody>
      </p:sp>
    </p:spTree>
    <p:extLst>
      <p:ext uri="{BB962C8B-B14F-4D97-AF65-F5344CB8AC3E}">
        <p14:creationId xmlns:p14="http://schemas.microsoft.com/office/powerpoint/2010/main" val="24972489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0409B39-E0C7-47F1-976E-28CBA99DB19F}" type="slidenum">
              <a:rPr lang="en-US" altLang="en-US" smtClean="0">
                <a:solidFill>
                  <a:srgbClr val="000000"/>
                </a:solidFill>
              </a:rPr>
              <a:pPr algn="l">
                <a:spcBef>
                  <a:spcPct val="0"/>
                </a:spcBef>
              </a:pPr>
              <a:t>92</a:t>
            </a:fld>
            <a:endParaRPr lang="en-US" alt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endParaRPr lang="en-US" altLang="en-US" dirty="0" smtClean="0"/>
          </a:p>
        </p:txBody>
      </p:sp>
    </p:spTree>
    <p:extLst>
      <p:ext uri="{BB962C8B-B14F-4D97-AF65-F5344CB8AC3E}">
        <p14:creationId xmlns:p14="http://schemas.microsoft.com/office/powerpoint/2010/main" val="151126970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0409B39-E0C7-47F1-976E-28CBA99DB19F}" type="slidenum">
              <a:rPr lang="en-US" altLang="en-US" smtClean="0">
                <a:solidFill>
                  <a:srgbClr val="000000"/>
                </a:solidFill>
              </a:rPr>
              <a:pPr algn="l">
                <a:spcBef>
                  <a:spcPct val="0"/>
                </a:spcBef>
              </a:pPr>
              <a:t>93</a:t>
            </a:fld>
            <a:endParaRPr lang="en-US" alt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endParaRPr lang="en-US" altLang="en-US" dirty="0" smtClean="0"/>
          </a:p>
        </p:txBody>
      </p:sp>
    </p:spTree>
    <p:extLst>
      <p:ext uri="{BB962C8B-B14F-4D97-AF65-F5344CB8AC3E}">
        <p14:creationId xmlns:p14="http://schemas.microsoft.com/office/powerpoint/2010/main" val="84279180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80409B39-E0C7-47F1-976E-28CBA99DB19F}" type="slidenum">
              <a:rPr lang="en-US" altLang="en-US" smtClean="0">
                <a:solidFill>
                  <a:srgbClr val="000000"/>
                </a:solidFill>
              </a:rPr>
              <a:pPr algn="l">
                <a:spcBef>
                  <a:spcPct val="0"/>
                </a:spcBef>
              </a:pPr>
              <a:t>94</a:t>
            </a:fld>
            <a:endParaRPr lang="en-US" altLang="en-US" smtClean="0">
              <a:solidFill>
                <a:srgbClr val="000000"/>
              </a:solidFill>
            </a:endParaRPr>
          </a:p>
        </p:txBody>
      </p:sp>
      <p:sp>
        <p:nvSpPr>
          <p:cNvPr id="131075"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eaLnBrk="1" hangingPunct="1">
              <a:defRPr/>
            </a:pPr>
            <a:endParaRPr lang="en-US" altLang="en-US" dirty="0" smtClean="0"/>
          </a:p>
        </p:txBody>
      </p:sp>
    </p:spTree>
    <p:extLst>
      <p:ext uri="{BB962C8B-B14F-4D97-AF65-F5344CB8AC3E}">
        <p14:creationId xmlns:p14="http://schemas.microsoft.com/office/powerpoint/2010/main" val="39416759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95</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590321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30000"/>
              </a:spcBef>
              <a:defRPr sz="1200">
                <a:solidFill>
                  <a:schemeClr val="tx1"/>
                </a:solidFill>
                <a:latin typeface="Times New Roman" panose="02020603050405020304" pitchFamily="18" charset="0"/>
                <a:cs typeface="Times New Roman" panose="02020603050405020304" pitchFamily="18" charset="0"/>
              </a:defRPr>
            </a:lvl2pPr>
            <a:lvl3pPr marL="11430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3pPr>
            <a:lvl4pPr marL="16002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4pPr>
            <a:lvl5pPr marL="2057400" indent="-228600" algn="r" rtl="1">
              <a:spcBef>
                <a:spcPct val="30000"/>
              </a:spcBef>
              <a:defRPr sz="1200">
                <a:solidFill>
                  <a:schemeClr val="tx1"/>
                </a:solidFill>
                <a:latin typeface="Times New Roman" panose="02020603050405020304" pitchFamily="18" charset="0"/>
                <a:cs typeface="Times New Roman" panose="02020603050405020304" pitchFamily="18" charset="0"/>
              </a:defRPr>
            </a:lvl5pPr>
            <a:lvl6pPr marL="25146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algn="r" rtl="1" eaLnBrk="0" fontAlgn="base" hangingPunct="0">
              <a:spcBef>
                <a:spcPct val="3000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algn="l">
              <a:spcBef>
                <a:spcPct val="0"/>
              </a:spcBef>
            </a:pPr>
            <a:fld id="{786168CD-4B5C-4E0B-9EF0-E6C286DD4D29}" type="slidenum">
              <a:rPr lang="en-US" altLang="en-US" smtClean="0"/>
              <a:pPr algn="l">
                <a:spcBef>
                  <a:spcPct val="0"/>
                </a:spcBef>
              </a:pPr>
              <a:t>13</a:t>
            </a:fld>
            <a:endParaRPr lang="en-US" altLang="en-US" smtClean="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eaLnBrk="1" hangingPunct="1">
              <a:buFontTx/>
              <a:buChar char="•"/>
            </a:pPr>
            <a:endParaRPr lang="en-US" altLang="en-US" smtClean="0"/>
          </a:p>
        </p:txBody>
      </p:sp>
    </p:spTree>
    <p:extLst>
      <p:ext uri="{BB962C8B-B14F-4D97-AF65-F5344CB8AC3E}">
        <p14:creationId xmlns:p14="http://schemas.microsoft.com/office/powerpoint/2010/main" val="402903293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96</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257377079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smtClean="0"/>
          </a:p>
        </p:txBody>
      </p:sp>
      <p:sp>
        <p:nvSpPr>
          <p:cNvPr id="14234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a:solidFill>
                  <a:schemeClr val="tx1"/>
                </a:solidFill>
                <a:latin typeface="Arial" panose="020B0604020202020204" pitchFamily="34" charset="0"/>
                <a:cs typeface="Arial" panose="020B0604020202020204" pitchFamily="34" charset="0"/>
              </a:defRPr>
            </a:lvl1pPr>
            <a:lvl2pPr marL="742950" indent="-285750" defTabSz="966788">
              <a:defRPr>
                <a:solidFill>
                  <a:schemeClr val="tx1"/>
                </a:solidFill>
                <a:latin typeface="Arial" panose="020B0604020202020204" pitchFamily="34" charset="0"/>
                <a:cs typeface="Arial" panose="020B0604020202020204" pitchFamily="34" charset="0"/>
              </a:defRPr>
            </a:lvl2pPr>
            <a:lvl3pPr marL="1143000" indent="-228600" defTabSz="966788">
              <a:defRPr>
                <a:solidFill>
                  <a:schemeClr val="tx1"/>
                </a:solidFill>
                <a:latin typeface="Arial" panose="020B0604020202020204" pitchFamily="34" charset="0"/>
                <a:cs typeface="Arial" panose="020B0604020202020204" pitchFamily="34" charset="0"/>
              </a:defRPr>
            </a:lvl3pPr>
            <a:lvl4pPr marL="1600200" indent="-228600" defTabSz="966788">
              <a:defRPr>
                <a:solidFill>
                  <a:schemeClr val="tx1"/>
                </a:solidFill>
                <a:latin typeface="Arial" panose="020B0604020202020204" pitchFamily="34" charset="0"/>
                <a:cs typeface="Arial" panose="020B0604020202020204" pitchFamily="34" charset="0"/>
              </a:defRPr>
            </a:lvl4pPr>
            <a:lvl5pPr marL="2057400" indent="-228600" defTabSz="966788">
              <a:defRPr>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22B3D4-C737-494A-B979-103AF0208A85}" type="slidenum">
              <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rPr>
              <a:pPr/>
              <a:t>97</a:t>
            </a:fld>
            <a:endParaRPr lang="en-US" altLang="en-US" sz="1200" smtClean="0">
              <a:solidFill>
                <a:srgbClr val="000000"/>
              </a:solidFill>
              <a:latin typeface="Times New Roman" panose="02020603050405020304" pitchFamily="18" charset="0"/>
              <a:ea typeface="Times New Roman (Hebrew)" panose="02020603050405020304" pitchFamily="18" charset="0"/>
              <a:cs typeface="Times New Roman (Hebrew)" panose="02020603050405020304" pitchFamily="18" charset="0"/>
            </a:endParaRPr>
          </a:p>
        </p:txBody>
      </p:sp>
    </p:spTree>
    <p:extLst>
      <p:ext uri="{BB962C8B-B14F-4D97-AF65-F5344CB8AC3E}">
        <p14:creationId xmlns:p14="http://schemas.microsoft.com/office/powerpoint/2010/main" val="1937763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e-I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358E1-B82E-401C-A191-12BE5D270814}" type="slidenum">
              <a:rPr lang="en-US" altLang="en-US"/>
              <a:pPr>
                <a:defRPr/>
              </a:pPr>
              <a:t>‹#›</a:t>
            </a:fld>
            <a:endParaRPr lang="en-US" altLang="en-US"/>
          </a:p>
        </p:txBody>
      </p:sp>
    </p:spTree>
    <p:extLst>
      <p:ext uri="{BB962C8B-B14F-4D97-AF65-F5344CB8AC3E}">
        <p14:creationId xmlns:p14="http://schemas.microsoft.com/office/powerpoint/2010/main" val="92313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F68F0-1689-449F-8D56-576E18367B78}" type="slidenum">
              <a:rPr lang="en-US" altLang="en-US"/>
              <a:pPr>
                <a:defRPr/>
              </a:pPr>
              <a:t>‹#›</a:t>
            </a:fld>
            <a:endParaRPr lang="en-US" altLang="en-US"/>
          </a:p>
        </p:txBody>
      </p:sp>
    </p:spTree>
    <p:extLst>
      <p:ext uri="{BB962C8B-B14F-4D97-AF65-F5344CB8AC3E}">
        <p14:creationId xmlns:p14="http://schemas.microsoft.com/office/powerpoint/2010/main" val="1163856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284F3-7445-4197-8DBF-046DF1960B93}" type="slidenum">
              <a:rPr lang="en-US" altLang="en-US"/>
              <a:pPr>
                <a:defRPr/>
              </a:pPr>
              <a:t>‹#›</a:t>
            </a:fld>
            <a:endParaRPr lang="en-US" altLang="en-US"/>
          </a:p>
        </p:txBody>
      </p:sp>
    </p:spTree>
    <p:extLst>
      <p:ext uri="{BB962C8B-B14F-4D97-AF65-F5344CB8AC3E}">
        <p14:creationId xmlns:p14="http://schemas.microsoft.com/office/powerpoint/2010/main" val="1270067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5B692F-879C-4874-94FC-17DDDE473ED1}" type="slidenum">
              <a:rPr lang="en-US" altLang="en-US"/>
              <a:pPr>
                <a:defRPr/>
              </a:pPr>
              <a:t>‹#›</a:t>
            </a:fld>
            <a:endParaRPr lang="en-US" altLang="en-US"/>
          </a:p>
        </p:txBody>
      </p:sp>
    </p:spTree>
    <p:extLst>
      <p:ext uri="{BB962C8B-B14F-4D97-AF65-F5344CB8AC3E}">
        <p14:creationId xmlns:p14="http://schemas.microsoft.com/office/powerpoint/2010/main" val="2575848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C33FC-1DEB-4FF8-9D88-DC0A286F8545}" type="slidenum">
              <a:rPr lang="en-US" altLang="en-US"/>
              <a:pPr>
                <a:defRPr/>
              </a:pPr>
              <a:t>‹#›</a:t>
            </a:fld>
            <a:endParaRPr lang="en-US" altLang="en-US"/>
          </a:p>
        </p:txBody>
      </p:sp>
    </p:spTree>
    <p:extLst>
      <p:ext uri="{BB962C8B-B14F-4D97-AF65-F5344CB8AC3E}">
        <p14:creationId xmlns:p14="http://schemas.microsoft.com/office/powerpoint/2010/main" val="330185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58A54F-55D7-4B82-80A0-767759EA9FA9}" type="slidenum">
              <a:rPr lang="en-US" altLang="en-US"/>
              <a:pPr>
                <a:defRPr/>
              </a:pPr>
              <a:t>‹#›</a:t>
            </a:fld>
            <a:endParaRPr lang="en-US" altLang="en-US"/>
          </a:p>
        </p:txBody>
      </p:sp>
    </p:spTree>
    <p:extLst>
      <p:ext uri="{BB962C8B-B14F-4D97-AF65-F5344CB8AC3E}">
        <p14:creationId xmlns:p14="http://schemas.microsoft.com/office/powerpoint/2010/main" val="2483685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8A230-7B7E-42E4-8C42-E1885C9C2B71}" type="slidenum">
              <a:rPr lang="en-US" altLang="en-US"/>
              <a:pPr>
                <a:defRPr/>
              </a:pPr>
              <a:t>‹#›</a:t>
            </a:fld>
            <a:endParaRPr lang="en-US" altLang="en-US"/>
          </a:p>
        </p:txBody>
      </p:sp>
    </p:spTree>
    <p:extLst>
      <p:ext uri="{BB962C8B-B14F-4D97-AF65-F5344CB8AC3E}">
        <p14:creationId xmlns:p14="http://schemas.microsoft.com/office/powerpoint/2010/main" val="188503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E30D087-F96D-4598-A403-31F43862FA93}" type="slidenum">
              <a:rPr lang="en-US" altLang="en-US"/>
              <a:pPr>
                <a:defRPr/>
              </a:pPr>
              <a:t>‹#›</a:t>
            </a:fld>
            <a:endParaRPr lang="en-US" altLang="en-US"/>
          </a:p>
        </p:txBody>
      </p:sp>
    </p:spTree>
    <p:extLst>
      <p:ext uri="{BB962C8B-B14F-4D97-AF65-F5344CB8AC3E}">
        <p14:creationId xmlns:p14="http://schemas.microsoft.com/office/powerpoint/2010/main" val="2074976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48DE22-143B-4DD1-A52E-97B8C3823F9B}" type="slidenum">
              <a:rPr lang="en-US" altLang="en-US"/>
              <a:pPr>
                <a:defRPr/>
              </a:pPr>
              <a:t>‹#›</a:t>
            </a:fld>
            <a:endParaRPr lang="en-US" altLang="en-US"/>
          </a:p>
        </p:txBody>
      </p:sp>
    </p:spTree>
    <p:extLst>
      <p:ext uri="{BB962C8B-B14F-4D97-AF65-F5344CB8AC3E}">
        <p14:creationId xmlns:p14="http://schemas.microsoft.com/office/powerpoint/2010/main" val="3879912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7164B2-A732-4226-AA01-66B4AD8745BB}" type="slidenum">
              <a:rPr lang="en-US" altLang="en-US"/>
              <a:pPr>
                <a:defRPr/>
              </a:pPr>
              <a:t>‹#›</a:t>
            </a:fld>
            <a:endParaRPr lang="en-US" altLang="en-US"/>
          </a:p>
        </p:txBody>
      </p:sp>
    </p:spTree>
    <p:extLst>
      <p:ext uri="{BB962C8B-B14F-4D97-AF65-F5344CB8AC3E}">
        <p14:creationId xmlns:p14="http://schemas.microsoft.com/office/powerpoint/2010/main" val="1612311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FEC20F-2A48-4CDE-9CE9-EB5DAB0F8EBF}" type="slidenum">
              <a:rPr lang="en-US" altLang="en-US"/>
              <a:pPr>
                <a:defRPr/>
              </a:pPr>
              <a:t>‹#›</a:t>
            </a:fld>
            <a:endParaRPr lang="en-US" altLang="en-US"/>
          </a:p>
        </p:txBody>
      </p:sp>
    </p:spTree>
    <p:extLst>
      <p:ext uri="{BB962C8B-B14F-4D97-AF65-F5344CB8AC3E}">
        <p14:creationId xmlns:p14="http://schemas.microsoft.com/office/powerpoint/2010/main" val="1740915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en-US" smtClean="0"/>
              <a:t>לחץ כדי לערוך סגנון כותרת של תבנית בסיס</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en-US" smtClean="0"/>
              <a:t>לחץ כדי לערוך סגנונות טקסט של תבנית בסיס</a:t>
            </a:r>
          </a:p>
          <a:p>
            <a:pPr lvl="1"/>
            <a:r>
              <a:rPr lang="he-IL" altLang="en-US" smtClean="0"/>
              <a:t>רמה שנייה</a:t>
            </a:r>
          </a:p>
          <a:p>
            <a:pPr lvl="2"/>
            <a:r>
              <a:rPr lang="he-IL" altLang="en-US" smtClean="0"/>
              <a:t>רמה שלישית</a:t>
            </a:r>
          </a:p>
          <a:p>
            <a:pPr lvl="3"/>
            <a:r>
              <a:rPr lang="he-IL" altLang="en-US" smtClean="0"/>
              <a:t>רמה רביעית</a:t>
            </a:r>
          </a:p>
          <a:p>
            <a:pPr lvl="4"/>
            <a:r>
              <a:rPr lang="he-IL" altLang="en-US" smtClean="0"/>
              <a:t>רמה חמישית</a:t>
            </a:r>
          </a:p>
        </p:txBody>
      </p:sp>
      <p:sp>
        <p:nvSpPr>
          <p:cNvPr id="1028" name="Rectangle 4"/>
          <p:cNvSpPr>
            <a:spLocks noGrp="1" noChangeArrowheads="1"/>
          </p:cNvSpPr>
          <p:nvPr>
            <p:ph type="dt" sz="half" idx="2"/>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rtl="1" eaLnBrk="1" hangingPunct="1">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1" eaLnBrk="1" hangingPunct="1">
              <a:defRPr sz="1400"/>
            </a:lvl1pPr>
          </a:lstStyle>
          <a:p>
            <a:pPr>
              <a:defRPr/>
            </a:pPr>
            <a:fld id="{CFE7EE77-9843-4944-A574-4DE935ECDFFA}" type="slidenum">
              <a:rPr lang="en-US" altLang="en-US"/>
              <a:pPr>
                <a:defRPr/>
              </a:pPr>
              <a:t>‹#›</a:t>
            </a:fld>
            <a:endParaRPr lang="en-US" altLang="en-US"/>
          </a:p>
        </p:txBody>
      </p:sp>
      <p:sp>
        <p:nvSpPr>
          <p:cNvPr id="7" name="TextBox 6"/>
          <p:cNvSpPr txBox="1"/>
          <p:nvPr userDrawn="1"/>
        </p:nvSpPr>
        <p:spPr>
          <a:xfrm>
            <a:off x="39758" y="6480314"/>
            <a:ext cx="4863546" cy="338554"/>
          </a:xfrm>
          <a:prstGeom prst="rect">
            <a:avLst/>
          </a:prstGeom>
          <a:noFill/>
        </p:spPr>
        <p:txBody>
          <a:bodyPr wrap="square" rtlCol="0">
            <a:spAutoFit/>
          </a:bodyPr>
          <a:lstStyle/>
          <a:p>
            <a:r>
              <a:rPr lang="en-US" sz="1600" b="1" dirty="0" smtClean="0">
                <a:solidFill>
                  <a:schemeClr val="bg1">
                    <a:lumMod val="50000"/>
                  </a:schemeClr>
                </a:solidFill>
              </a:rPr>
              <a:t>Introduction to Proteins, Kessel and Ben-Tal, 2018</a:t>
            </a:r>
            <a:endParaRPr lang="en-US" sz="1600" b="1" dirty="0">
              <a:solidFill>
                <a:schemeClr val="bg1">
                  <a:lumMod val="50000"/>
                </a:schemeClr>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1" eaLnBrk="0" fontAlgn="base" hangingPunct="0">
        <a:spcBef>
          <a:spcPct val="0"/>
        </a:spcBef>
        <a:spcAft>
          <a:spcPct val="0"/>
        </a:spcAft>
        <a:defRPr sz="4400">
          <a:solidFill>
            <a:schemeClr val="tx2"/>
          </a:solidFill>
          <a:latin typeface="+mj-lt"/>
          <a:ea typeface="+mj-ea"/>
          <a:cs typeface="Times New Roman" pitchFamily="18" charset="0"/>
        </a:defRPr>
      </a:lvl1pPr>
      <a:lvl2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1"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1" fontAlgn="base">
        <a:spcBef>
          <a:spcPct val="0"/>
        </a:spcBef>
        <a:spcAft>
          <a:spcPct val="0"/>
        </a:spcAft>
        <a:defRPr sz="4400">
          <a:solidFill>
            <a:schemeClr val="tx2"/>
          </a:solidFill>
          <a:latin typeface="Times New Roman" pitchFamily="18" charset="0"/>
          <a:cs typeface="Times New Roman (Hebrew)" charset="0"/>
        </a:defRPr>
      </a:lvl6pPr>
      <a:lvl7pPr marL="914400" algn="ctr" rtl="1" fontAlgn="base">
        <a:spcBef>
          <a:spcPct val="0"/>
        </a:spcBef>
        <a:spcAft>
          <a:spcPct val="0"/>
        </a:spcAft>
        <a:defRPr sz="4400">
          <a:solidFill>
            <a:schemeClr val="tx2"/>
          </a:solidFill>
          <a:latin typeface="Times New Roman" pitchFamily="18" charset="0"/>
          <a:cs typeface="Times New Roman (Hebrew)" charset="0"/>
        </a:defRPr>
      </a:lvl7pPr>
      <a:lvl8pPr marL="1371600" algn="ctr" rtl="1" fontAlgn="base">
        <a:spcBef>
          <a:spcPct val="0"/>
        </a:spcBef>
        <a:spcAft>
          <a:spcPct val="0"/>
        </a:spcAft>
        <a:defRPr sz="4400">
          <a:solidFill>
            <a:schemeClr val="tx2"/>
          </a:solidFill>
          <a:latin typeface="Times New Roman" pitchFamily="18" charset="0"/>
          <a:cs typeface="Times New Roman (Hebrew)" charset="0"/>
        </a:defRPr>
      </a:lvl8pPr>
      <a:lvl9pPr marL="1828800" algn="ctr" rtl="1" fontAlgn="base">
        <a:spcBef>
          <a:spcPct val="0"/>
        </a:spcBef>
        <a:spcAft>
          <a:spcPct val="0"/>
        </a:spcAft>
        <a:defRPr sz="4400">
          <a:solidFill>
            <a:schemeClr val="tx2"/>
          </a:solidFill>
          <a:latin typeface="Times New Roman" pitchFamily="18" charset="0"/>
          <a:cs typeface="Times New Roman (Hebrew)" charset="0"/>
        </a:defRPr>
      </a:lvl9pPr>
    </p:titleStyle>
    <p:bodyStyle>
      <a:lvl1pPr marL="342900" indent="-342900" algn="r" rtl="1" eaLnBrk="0" fontAlgn="base" hangingPunct="0">
        <a:spcBef>
          <a:spcPct val="20000"/>
        </a:spcBef>
        <a:spcAft>
          <a:spcPct val="0"/>
        </a:spcAft>
        <a:buChar char="•"/>
        <a:defRPr sz="3200">
          <a:solidFill>
            <a:schemeClr val="tx1"/>
          </a:solidFill>
          <a:latin typeface="+mn-lt"/>
          <a:ea typeface="+mn-ea"/>
          <a:cs typeface="Times New Roman" pitchFamily="18" charset="0"/>
        </a:defRPr>
      </a:lvl1pPr>
      <a:lvl2pPr marL="742950" indent="-285750" algn="r" rtl="1" eaLnBrk="0" fontAlgn="base" hangingPunct="0">
        <a:spcBef>
          <a:spcPct val="20000"/>
        </a:spcBef>
        <a:spcAft>
          <a:spcPct val="0"/>
        </a:spcAft>
        <a:buChar char="–"/>
        <a:defRPr sz="2800">
          <a:solidFill>
            <a:schemeClr val="tx1"/>
          </a:solidFill>
          <a:latin typeface="+mn-lt"/>
          <a:ea typeface="Times New Roman (Hebrew)" charset="0"/>
          <a:cs typeface="Times New Roman" pitchFamily="18" charset="0"/>
        </a:defRPr>
      </a:lvl2pPr>
      <a:lvl3pPr marL="1143000" indent="-228600" algn="r" rtl="1" eaLnBrk="0" fontAlgn="base" hangingPunct="0">
        <a:spcBef>
          <a:spcPct val="20000"/>
        </a:spcBef>
        <a:spcAft>
          <a:spcPct val="0"/>
        </a:spcAft>
        <a:buChar char="•"/>
        <a:defRPr sz="2400">
          <a:solidFill>
            <a:schemeClr val="tx1"/>
          </a:solidFill>
          <a:latin typeface="+mn-lt"/>
          <a:ea typeface="Times New Roman (Hebrew)" charset="0"/>
          <a:cs typeface="Times New Roman" pitchFamily="18" charset="0"/>
        </a:defRPr>
      </a:lvl3pPr>
      <a:lvl4pPr marL="16002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4pPr>
      <a:lvl5pPr marL="2057400" indent="-228600" algn="r" rtl="1" eaLnBrk="0" fontAlgn="base" hangingPunct="0">
        <a:spcBef>
          <a:spcPct val="20000"/>
        </a:spcBef>
        <a:spcAft>
          <a:spcPct val="0"/>
        </a:spcAft>
        <a:buChar char="»"/>
        <a:defRPr sz="2000">
          <a:solidFill>
            <a:schemeClr val="tx1"/>
          </a:solidFill>
          <a:latin typeface="+mn-lt"/>
          <a:ea typeface="Times New Roman (Hebrew)" charset="0"/>
          <a:cs typeface="Times New Roman" pitchFamily="18" charset="0"/>
        </a:defRPr>
      </a:lvl5pPr>
      <a:lvl6pPr marL="2514600" indent="-228600" algn="r" rtl="1" fontAlgn="base">
        <a:spcBef>
          <a:spcPct val="20000"/>
        </a:spcBef>
        <a:spcAft>
          <a:spcPct val="0"/>
        </a:spcAft>
        <a:buChar char="»"/>
        <a:defRPr sz="2000">
          <a:solidFill>
            <a:schemeClr val="tx1"/>
          </a:solidFill>
          <a:latin typeface="+mn-lt"/>
          <a:cs typeface="+mn-cs"/>
        </a:defRPr>
      </a:lvl6pPr>
      <a:lvl7pPr marL="2971800" indent="-228600" algn="r" rtl="1" fontAlgn="base">
        <a:spcBef>
          <a:spcPct val="20000"/>
        </a:spcBef>
        <a:spcAft>
          <a:spcPct val="0"/>
        </a:spcAft>
        <a:buChar char="»"/>
        <a:defRPr sz="2000">
          <a:solidFill>
            <a:schemeClr val="tx1"/>
          </a:solidFill>
          <a:latin typeface="+mn-lt"/>
          <a:cs typeface="+mn-cs"/>
        </a:defRPr>
      </a:lvl7pPr>
      <a:lvl8pPr marL="3429000" indent="-228600" algn="r" rtl="1" fontAlgn="base">
        <a:spcBef>
          <a:spcPct val="20000"/>
        </a:spcBef>
        <a:spcAft>
          <a:spcPct val="0"/>
        </a:spcAft>
        <a:buChar char="»"/>
        <a:defRPr sz="2000">
          <a:solidFill>
            <a:schemeClr val="tx1"/>
          </a:solidFill>
          <a:latin typeface="+mn-lt"/>
          <a:cs typeface="+mn-cs"/>
        </a:defRPr>
      </a:lvl8pPr>
      <a:lvl9pPr marL="3886200" indent="-228600" algn="r" rtl="1" fontAlgn="base">
        <a:spcBef>
          <a:spcPct val="20000"/>
        </a:spcBef>
        <a:spcAft>
          <a:spcPct val="0"/>
        </a:spcAft>
        <a:buChar char="»"/>
        <a:defRPr sz="2000">
          <a:solidFill>
            <a:schemeClr val="tx1"/>
          </a:solidFill>
          <a:latin typeface="+mn-lt"/>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commons.wikimedia.org/wiki/File:Cholinergic_synapse.svg"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ki/File:Cholinergic_synapse.svg" TargetMode="Externa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hyperlink" Target="https://commons.wikimedia.org/wiki/File:Cholinergic_synapse.svg"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hyperlink" Target="https://www.atsdr.cdc.gov/csem/csem.asp?csem=11&amp;po=23" TargetMode="External"/><Relationship Id="rId5" Type="http://schemas.openxmlformats.org/officeDocument/2006/relationships/image" Target="../media/image55.png"/><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hyperlink" Target="https://www.atsdr.cdc.gov/csem/csem.asp?csem=11&amp;po=23" TargetMode="Externa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commons.wikimedia.org/wiki/File:GABAa_receptor.gif"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gi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hyperlink" Target="https://pele.bsc.es/pele.wt"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7.png"/><Relationship Id="rId4" Type="http://schemas.openxmlformats.org/officeDocument/2006/relationships/image" Target="../media/image86.png"/></Relationships>
</file>

<file path=ppt/slides/_rels/slide8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277813" y="1135063"/>
            <a:ext cx="8645525"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6000">
                <a:latin typeface="Arial" panose="020B0604020202020204" pitchFamily="34" charset="0"/>
                <a:cs typeface="Arial" panose="020B0604020202020204" pitchFamily="34" charset="0"/>
              </a:rPr>
              <a:t>Chapter 8:</a:t>
            </a:r>
          </a:p>
          <a:p>
            <a:pPr algn="ctr" rtl="0" eaLnBrk="1" hangingPunct="1">
              <a:spcBef>
                <a:spcPct val="50000"/>
              </a:spcBef>
              <a:buFontTx/>
              <a:buNone/>
            </a:pPr>
            <a:r>
              <a:rPr lang="en-US" altLang="en-US" sz="6000">
                <a:latin typeface="Arial" panose="020B0604020202020204" pitchFamily="34" charset="0"/>
                <a:cs typeface="Arial" panose="020B0604020202020204" pitchFamily="34" charset="0"/>
              </a:rPr>
              <a:t>Protein-Ligand Interactions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a:spLocks noChangeArrowheads="1"/>
          </p:cNvSpPr>
          <p:nvPr/>
        </p:nvSpPr>
        <p:spPr bwMode="auto">
          <a:xfrm>
            <a:off x="261938" y="1098550"/>
            <a:ext cx="8583612" cy="1002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Example: an enzyme has higher affinity to the substrate’s </a:t>
            </a:r>
            <a:r>
              <a:rPr lang="en-US" altLang="en-US" sz="2400" b="1" dirty="0" smtClean="0">
                <a:solidFill>
                  <a:srgbClr val="FF0066"/>
                </a:solidFill>
                <a:latin typeface="Arial" panose="020B0604020202020204" pitchFamily="34" charset="0"/>
                <a:cs typeface="Arial" panose="020B0604020202020204" pitchFamily="34" charset="0"/>
              </a:rPr>
              <a:t>transition state </a:t>
            </a:r>
            <a:r>
              <a:rPr lang="en-US" altLang="en-US" sz="2400" b="1" dirty="0" smtClean="0">
                <a:solidFill>
                  <a:srgbClr val="339933"/>
                </a:solidFill>
                <a:latin typeface="Arial" panose="020B0604020202020204" pitchFamily="34" charset="0"/>
                <a:cs typeface="Arial" panose="020B0604020202020204" pitchFamily="34" charset="0"/>
              </a:rPr>
              <a:t>than ground state</a:t>
            </a:r>
            <a:endParaRPr lang="en-US" altLang="en-US" sz="2400" b="1" dirty="0">
              <a:solidFill>
                <a:srgbClr val="FF0066"/>
              </a:solidFill>
              <a:latin typeface="Arial" panose="020B0604020202020204" pitchFamily="34" charset="0"/>
              <a:cs typeface="Arial" panose="020B0604020202020204" pitchFamily="34" charset="0"/>
            </a:endParaRPr>
          </a:p>
        </p:txBody>
      </p:sp>
      <p:sp>
        <p:nvSpPr>
          <p:cNvPr id="18435" name="Text Box 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binding affinity</a:t>
            </a:r>
          </a:p>
        </p:txBody>
      </p:sp>
      <p:pic>
        <p:nvPicPr>
          <p:cNvPr id="2" name="Picture 1"/>
          <p:cNvPicPr>
            <a:picLocks noChangeAspect="1"/>
          </p:cNvPicPr>
          <p:nvPr/>
        </p:nvPicPr>
        <p:blipFill rotWithShape="1">
          <a:blip r:embed="rId3"/>
          <a:srcRect l="37903" t="20595" r="19516" b="22317"/>
          <a:stretch/>
        </p:blipFill>
        <p:spPr>
          <a:xfrm>
            <a:off x="4531859" y="2234123"/>
            <a:ext cx="4490669" cy="3385012"/>
          </a:xfrm>
          <a:prstGeom prst="rect">
            <a:avLst/>
          </a:prstGeom>
        </p:spPr>
      </p:pic>
      <p:pic>
        <p:nvPicPr>
          <p:cNvPr id="3" name="Picture 2"/>
          <p:cNvPicPr>
            <a:picLocks noChangeAspect="1"/>
          </p:cNvPicPr>
          <p:nvPr/>
        </p:nvPicPr>
        <p:blipFill rotWithShape="1">
          <a:blip r:embed="rId4"/>
          <a:srcRect l="30484" t="31783" r="15484" b="38381"/>
          <a:stretch/>
        </p:blipFill>
        <p:spPr>
          <a:xfrm>
            <a:off x="35490" y="5228084"/>
            <a:ext cx="4940711" cy="1533833"/>
          </a:xfrm>
          <a:prstGeom prst="rect">
            <a:avLst/>
          </a:prstGeom>
        </p:spPr>
      </p:pic>
      <p:grpSp>
        <p:nvGrpSpPr>
          <p:cNvPr id="10" name="Group 9"/>
          <p:cNvGrpSpPr/>
          <p:nvPr/>
        </p:nvGrpSpPr>
        <p:grpSpPr>
          <a:xfrm>
            <a:off x="179328" y="2347583"/>
            <a:ext cx="4144526" cy="2591729"/>
            <a:chOff x="179328" y="2187163"/>
            <a:chExt cx="4144526" cy="2591729"/>
          </a:xfrm>
        </p:grpSpPr>
        <p:pic>
          <p:nvPicPr>
            <p:cNvPr id="11" name="Picture 10"/>
            <p:cNvPicPr>
              <a:picLocks noChangeAspect="1"/>
            </p:cNvPicPr>
            <p:nvPr/>
          </p:nvPicPr>
          <p:blipFill rotWithShape="1">
            <a:blip r:embed="rId5"/>
            <a:srcRect r="36034"/>
            <a:stretch/>
          </p:blipFill>
          <p:spPr>
            <a:xfrm>
              <a:off x="179328" y="2187163"/>
              <a:ext cx="4144526" cy="2591729"/>
            </a:xfrm>
            <a:prstGeom prst="rect">
              <a:avLst/>
            </a:prstGeom>
          </p:spPr>
        </p:pic>
        <p:sp>
          <p:nvSpPr>
            <p:cNvPr id="12" name="Rectangle 11"/>
            <p:cNvSpPr/>
            <p:nvPr/>
          </p:nvSpPr>
          <p:spPr>
            <a:xfrm>
              <a:off x="1283110" y="3642852"/>
              <a:ext cx="2940922" cy="262642"/>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273279" y="4444183"/>
              <a:ext cx="2940922" cy="262642"/>
            </a:xfrm>
            <a:prstGeom prst="rect">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99306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3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Measuring binding energies</a:t>
            </a:r>
          </a:p>
        </p:txBody>
      </p:sp>
      <p:sp>
        <p:nvSpPr>
          <p:cNvPr id="20483" name="Rectangle 37"/>
          <p:cNvSpPr>
            <a:spLocks noChangeArrowheads="1"/>
          </p:cNvSpPr>
          <p:nvPr/>
        </p:nvSpPr>
        <p:spPr bwMode="auto">
          <a:xfrm>
            <a:off x="168275" y="957263"/>
            <a:ext cx="85836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The </a:t>
            </a:r>
            <a:r>
              <a:rPr lang="en-US" altLang="en-US" sz="2600" b="1" dirty="0">
                <a:solidFill>
                  <a:srgbClr val="FF0066"/>
                </a:solidFill>
                <a:latin typeface="Arial" panose="020B0604020202020204" pitchFamily="34" charset="0"/>
                <a:cs typeface="Arial" panose="020B0604020202020204" pitchFamily="34" charset="0"/>
              </a:rPr>
              <a:t>standard free energy </a:t>
            </a:r>
            <a:r>
              <a:rPr lang="en-US" altLang="en-US" sz="2600" b="1" dirty="0">
                <a:solidFill>
                  <a:srgbClr val="009900"/>
                </a:solidFill>
                <a:latin typeface="Arial" panose="020B0604020202020204" pitchFamily="34" charset="0"/>
                <a:cs typeface="Arial" panose="020B0604020202020204" pitchFamily="34" charset="0"/>
              </a:rPr>
              <a:t>of binding can be obtained from the </a:t>
            </a:r>
            <a:r>
              <a:rPr lang="en-US" altLang="en-US" sz="2600" b="1" dirty="0">
                <a:solidFill>
                  <a:srgbClr val="FF0066"/>
                </a:solidFill>
                <a:latin typeface="Arial" panose="020B0604020202020204" pitchFamily="34" charset="0"/>
                <a:cs typeface="Arial" panose="020B0604020202020204" pitchFamily="34" charset="0"/>
              </a:rPr>
              <a:t>equilibrium constant (</a:t>
            </a:r>
            <a:r>
              <a:rPr lang="en-US" altLang="en-US" sz="2600" b="1" i="1" dirty="0">
                <a:solidFill>
                  <a:srgbClr val="FF0066"/>
                </a:solidFill>
                <a:latin typeface="Arial" panose="020B0604020202020204" pitchFamily="34" charset="0"/>
                <a:cs typeface="Arial" panose="020B0604020202020204" pitchFamily="34" charset="0"/>
              </a:rPr>
              <a:t>K</a:t>
            </a:r>
            <a:r>
              <a:rPr lang="en-US" altLang="en-US" sz="2600" b="1" i="1" baseline="-25000" dirty="0">
                <a:solidFill>
                  <a:srgbClr val="FF0066"/>
                </a:solidFill>
                <a:latin typeface="Arial" panose="020B0604020202020204" pitchFamily="34" charset="0"/>
                <a:cs typeface="Arial" panose="020B0604020202020204" pitchFamily="34" charset="0"/>
              </a:rPr>
              <a:t>eq</a:t>
            </a:r>
            <a:r>
              <a:rPr lang="en-US" altLang="en-US" sz="2600" b="1" dirty="0">
                <a:solidFill>
                  <a:srgbClr val="FF0066"/>
                </a:solidFill>
                <a:latin typeface="Arial" panose="020B0604020202020204" pitchFamily="34" charset="0"/>
                <a:cs typeface="Arial" panose="020B0604020202020204" pitchFamily="34" charset="0"/>
              </a:rPr>
              <a:t>)</a:t>
            </a:r>
            <a:r>
              <a:rPr lang="en-US" altLang="en-US" sz="2600" b="1" dirty="0">
                <a:solidFill>
                  <a:srgbClr val="009900"/>
                </a:solidFill>
                <a:latin typeface="Arial" panose="020B0604020202020204" pitchFamily="34" charset="0"/>
                <a:cs typeface="Arial" panose="020B0604020202020204" pitchFamily="34" charset="0"/>
              </a:rPr>
              <a:t>:</a:t>
            </a:r>
          </a:p>
        </p:txBody>
      </p:sp>
      <p:sp>
        <p:nvSpPr>
          <p:cNvPr id="20484" name="Rectangle 2"/>
          <p:cNvSpPr>
            <a:spLocks noChangeArrowheads="1"/>
          </p:cNvSpPr>
          <p:nvPr/>
        </p:nvSpPr>
        <p:spPr bwMode="auto">
          <a:xfrm>
            <a:off x="312738" y="3513138"/>
            <a:ext cx="829468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lnSpc>
                <a:spcPct val="200000"/>
              </a:lnSpc>
              <a:spcBef>
                <a:spcPct val="0"/>
              </a:spcBef>
              <a:buFontTx/>
              <a:buNone/>
            </a:pPr>
            <a:r>
              <a:rPr lang="en-US" altLang="en-US" dirty="0"/>
              <a:t>Δ</a:t>
            </a:r>
            <a:r>
              <a:rPr lang="en-US" altLang="en-US" i="1" dirty="0"/>
              <a:t>G</a:t>
            </a:r>
            <a:r>
              <a:rPr lang="en-US" altLang="en-US" i="1" baseline="30000" dirty="0"/>
              <a:t>0</a:t>
            </a:r>
            <a:r>
              <a:rPr lang="en-US" altLang="en-US" dirty="0"/>
              <a:t> = - </a:t>
            </a:r>
            <a:r>
              <a:rPr lang="en-US" altLang="en-US" i="1" dirty="0" err="1"/>
              <a:t>RT</a:t>
            </a:r>
            <a:r>
              <a:rPr lang="en-US" altLang="en-US" dirty="0" err="1"/>
              <a:t>ln</a:t>
            </a:r>
            <a:r>
              <a:rPr lang="en-US" altLang="en-US" i="1" dirty="0" err="1"/>
              <a:t>K</a:t>
            </a:r>
            <a:r>
              <a:rPr lang="en-US" altLang="en-US" i="1" baseline="-25000" dirty="0" err="1"/>
              <a:t>eq</a:t>
            </a:r>
            <a:r>
              <a:rPr lang="en-US" altLang="en-US" dirty="0"/>
              <a:t> </a:t>
            </a:r>
          </a:p>
          <a:p>
            <a:pPr algn="ctr" rtl="0">
              <a:lnSpc>
                <a:spcPct val="200000"/>
              </a:lnSpc>
              <a:spcBef>
                <a:spcPct val="0"/>
              </a:spcBef>
              <a:buFontTx/>
              <a:buNone/>
            </a:pPr>
            <a:r>
              <a:rPr lang="en-US" altLang="en-US" sz="2400" i="1" dirty="0"/>
              <a:t>R</a:t>
            </a:r>
            <a:r>
              <a:rPr lang="en-US" altLang="en-US" sz="2400" dirty="0"/>
              <a:t> = 1.989 </a:t>
            </a:r>
            <a:r>
              <a:rPr lang="en-US" altLang="en-US" sz="2400" dirty="0" err="1"/>
              <a:t>cal</a:t>
            </a:r>
            <a:r>
              <a:rPr lang="en-US" altLang="en-US" sz="2400" dirty="0"/>
              <a:t>/(</a:t>
            </a:r>
            <a:r>
              <a:rPr lang="en-US" altLang="en-US" sz="2400" dirty="0" err="1"/>
              <a:t>molºK</a:t>
            </a:r>
            <a:r>
              <a:rPr lang="en-US" altLang="en-US" sz="2400" dirty="0"/>
              <a:t>); </a:t>
            </a:r>
            <a:r>
              <a:rPr lang="en-US" altLang="en-US" sz="2400" i="1" dirty="0"/>
              <a:t>RT</a:t>
            </a:r>
            <a:r>
              <a:rPr lang="en-US" altLang="en-US" sz="2400" dirty="0"/>
              <a:t> ≈ 0.6 kcal/</a:t>
            </a:r>
            <a:r>
              <a:rPr lang="en-US" altLang="en-US" sz="2400" dirty="0" err="1"/>
              <a:t>mol</a:t>
            </a:r>
            <a:r>
              <a:rPr lang="en-US" altLang="en-US" sz="2400" dirty="0"/>
              <a:t> </a:t>
            </a:r>
            <a:r>
              <a:rPr lang="en-US" altLang="en-US" sz="2400" dirty="0" smtClean="0"/>
              <a:t>(25° C/298 K)</a:t>
            </a:r>
            <a:endParaRPr lang="en-US" altLang="en-US" sz="2400" dirty="0"/>
          </a:p>
        </p:txBody>
      </p:sp>
      <p:pic>
        <p:nvPicPr>
          <p:cNvPr id="2" name="Picture 1"/>
          <p:cNvPicPr>
            <a:picLocks noChangeAspect="1"/>
          </p:cNvPicPr>
          <p:nvPr/>
        </p:nvPicPr>
        <p:blipFill rotWithShape="1">
          <a:blip r:embed="rId3"/>
          <a:srcRect l="14861" t="30318" r="47164" b="54989"/>
          <a:stretch/>
        </p:blipFill>
        <p:spPr>
          <a:xfrm>
            <a:off x="1989596" y="2438316"/>
            <a:ext cx="4940969" cy="107482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Calculating binding energies</a:t>
            </a:r>
          </a:p>
        </p:txBody>
      </p:sp>
      <p:grpSp>
        <p:nvGrpSpPr>
          <p:cNvPr id="6" name="Group 5"/>
          <p:cNvGrpSpPr/>
          <p:nvPr/>
        </p:nvGrpSpPr>
        <p:grpSpPr>
          <a:xfrm>
            <a:off x="168275" y="1839391"/>
            <a:ext cx="8615997" cy="4881449"/>
            <a:chOff x="168275" y="1976551"/>
            <a:chExt cx="8615997" cy="4881449"/>
          </a:xfrm>
        </p:grpSpPr>
        <p:pic>
          <p:nvPicPr>
            <p:cNvPr id="3" name="Picture 2" descr="http://media.springernature.com/lw785/springer-static/image/art%3A10.1186%2F1741-7007-9-71/MediaObjects/12915_2011_Article_495_Fig4_HTM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407" y="1976551"/>
              <a:ext cx="4324985" cy="48814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media.springernature.com/lw785/springer-static/image/art%3A10.1186%2F1741-7007-9-71/MediaObjects/12915_2011_Article_495_Fig4_HTML.jpg"/>
            <p:cNvPicPr>
              <a:picLocks noChangeAspect="1" noChangeArrowheads="1"/>
            </p:cNvPicPr>
            <p:nvPr/>
          </p:nvPicPr>
          <p:blipFill rotWithShape="1">
            <a:blip r:embed="rId3">
              <a:extLst>
                <a:ext uri="{28A0092B-C50C-407E-A947-70E740481C1C}">
                  <a14:useLocalDpi xmlns:a14="http://schemas.microsoft.com/office/drawing/2010/main" val="0"/>
                </a:ext>
              </a:extLst>
            </a:blip>
            <a:srcRect l="28681" t="56292" r="56871" b="29034"/>
            <a:stretch/>
          </p:blipFill>
          <p:spPr bwMode="auto">
            <a:xfrm>
              <a:off x="168275" y="5931515"/>
              <a:ext cx="624840" cy="7162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3115" y="5874156"/>
              <a:ext cx="2087880" cy="830997"/>
            </a:xfrm>
            <a:prstGeom prst="rect">
              <a:avLst/>
            </a:prstGeom>
            <a:noFill/>
          </p:spPr>
          <p:txBody>
            <a:bodyPr wrap="square" rtlCol="0">
              <a:spAutoFit/>
            </a:bodyPr>
            <a:lstStyle/>
            <a:p>
              <a:r>
                <a:rPr lang="en-US" dirty="0" smtClean="0"/>
                <a:t>non-interacting (‘ghost’) ligand</a:t>
              </a:r>
              <a:endParaRPr lang="en-US" dirty="0"/>
            </a:p>
          </p:txBody>
        </p:sp>
        <p:sp>
          <p:nvSpPr>
            <p:cNvPr id="9" name="TextBox 8"/>
            <p:cNvSpPr txBox="1"/>
            <p:nvPr/>
          </p:nvSpPr>
          <p:spPr>
            <a:xfrm>
              <a:off x="538321" y="3332834"/>
              <a:ext cx="2087880" cy="830997"/>
            </a:xfrm>
            <a:prstGeom prst="rect">
              <a:avLst/>
            </a:prstGeom>
            <a:noFill/>
          </p:spPr>
          <p:txBody>
            <a:bodyPr wrap="square" rtlCol="0">
              <a:spAutoFit/>
            </a:bodyPr>
            <a:lstStyle/>
            <a:p>
              <a:pPr algn="ctr"/>
              <a:r>
                <a:rPr lang="en-US" dirty="0"/>
                <a:t>unbound ligand </a:t>
              </a:r>
              <a:r>
                <a:rPr lang="en-US" dirty="0" smtClean="0"/>
                <a:t>is </a:t>
              </a:r>
              <a:r>
                <a:rPr lang="en-US" dirty="0"/>
                <a:t>'annihilated'</a:t>
              </a:r>
            </a:p>
          </p:txBody>
        </p:sp>
        <p:sp>
          <p:nvSpPr>
            <p:cNvPr id="10" name="TextBox 9"/>
            <p:cNvSpPr txBox="1"/>
            <p:nvPr/>
          </p:nvSpPr>
          <p:spPr>
            <a:xfrm>
              <a:off x="6696392" y="3332833"/>
              <a:ext cx="2087880" cy="830997"/>
            </a:xfrm>
            <a:prstGeom prst="rect">
              <a:avLst/>
            </a:prstGeom>
            <a:noFill/>
          </p:spPr>
          <p:txBody>
            <a:bodyPr wrap="square" rtlCol="0">
              <a:spAutoFit/>
            </a:bodyPr>
            <a:lstStyle/>
            <a:p>
              <a:pPr algn="ctr"/>
              <a:r>
                <a:rPr lang="en-US" dirty="0" smtClean="0"/>
                <a:t>bound </a:t>
              </a:r>
              <a:r>
                <a:rPr lang="en-US" dirty="0"/>
                <a:t>ligand </a:t>
              </a:r>
              <a:r>
                <a:rPr lang="en-US" dirty="0" smtClean="0"/>
                <a:t>is </a:t>
              </a:r>
              <a:r>
                <a:rPr lang="en-US" dirty="0"/>
                <a:t>'annihilated'</a:t>
              </a:r>
            </a:p>
          </p:txBody>
        </p:sp>
        <p:sp>
          <p:nvSpPr>
            <p:cNvPr id="12" name="TextBox 11"/>
            <p:cNvSpPr txBox="1"/>
            <p:nvPr/>
          </p:nvSpPr>
          <p:spPr>
            <a:xfrm>
              <a:off x="2697796" y="5412491"/>
              <a:ext cx="3672205" cy="461665"/>
            </a:xfrm>
            <a:prstGeom prst="rect">
              <a:avLst/>
            </a:prstGeom>
            <a:noFill/>
          </p:spPr>
          <p:txBody>
            <a:bodyPr wrap="square" rtlCol="0">
              <a:spAutoFit/>
            </a:bodyPr>
            <a:lstStyle/>
            <a:p>
              <a:pPr algn="ctr"/>
              <a:r>
                <a:rPr lang="en-US" dirty="0" smtClean="0"/>
                <a:t>binding of ‘ghost’ ligand</a:t>
              </a:r>
              <a:endParaRPr lang="en-US" dirty="0"/>
            </a:p>
          </p:txBody>
        </p:sp>
      </p:grpSp>
      <p:sp>
        <p:nvSpPr>
          <p:cNvPr id="14" name="Rectangle 37"/>
          <p:cNvSpPr>
            <a:spLocks noChangeArrowheads="1"/>
          </p:cNvSpPr>
          <p:nvPr/>
        </p:nvSpPr>
        <p:spPr bwMode="auto">
          <a:xfrm>
            <a:off x="168275" y="957263"/>
            <a:ext cx="8975725" cy="108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lvl="1" algn="l" rtl="0" eaLnBrk="1" hangingPunct="1">
              <a:lnSpc>
                <a:spcPct val="130000"/>
              </a:lnSpc>
              <a:spcBef>
                <a:spcPct val="50000"/>
              </a:spcBef>
              <a:buFont typeface="Wingdings" panose="05000000000000000000" pitchFamily="2" charset="2"/>
              <a:buChar char="Ø"/>
              <a:defRPr/>
            </a:pPr>
            <a:r>
              <a:rPr lang="en-US" altLang="en-US" sz="2600" b="1" dirty="0" smtClean="0">
                <a:solidFill>
                  <a:srgbClr val="FF0066"/>
                </a:solidFill>
                <a:latin typeface="+mj-lt"/>
                <a:cs typeface="Arial" panose="020B0604020202020204" pitchFamily="34" charset="0"/>
              </a:rPr>
              <a:t>Alchemical methods (free energy perturbation):</a:t>
            </a:r>
            <a:r>
              <a:rPr lang="en-US" altLang="en-US" sz="2600" b="1" dirty="0" smtClean="0">
                <a:latin typeface="+mj-lt"/>
                <a:cs typeface="Arial" panose="020B0604020202020204" pitchFamily="34" charset="0"/>
              </a:rPr>
              <a:t> </a:t>
            </a:r>
            <a:r>
              <a:rPr lang="en-US" altLang="en-US" sz="2600" dirty="0" smtClean="0">
                <a:latin typeface="+mj-lt"/>
                <a:cs typeface="Arial" panose="020B0604020202020204" pitchFamily="34" charset="0"/>
              </a:rPr>
              <a:t>all-atom MD simulations of binding via non-physical intermediates</a:t>
            </a:r>
          </a:p>
        </p:txBody>
      </p:sp>
      <p:sp>
        <p:nvSpPr>
          <p:cNvPr id="15" name="Rectangle 14"/>
          <p:cNvSpPr/>
          <p:nvPr/>
        </p:nvSpPr>
        <p:spPr>
          <a:xfrm>
            <a:off x="5984422" y="6279802"/>
            <a:ext cx="2545056" cy="461665"/>
          </a:xfrm>
          <a:prstGeom prst="rect">
            <a:avLst/>
          </a:prstGeom>
        </p:spPr>
        <p:txBody>
          <a:bodyPr wrap="none">
            <a:spAutoFit/>
          </a:bodyPr>
          <a:lstStyle/>
          <a:p>
            <a:r>
              <a:rPr lang="de-DE" dirty="0">
                <a:latin typeface="museo_sans300"/>
              </a:rPr>
              <a:t> </a:t>
            </a:r>
            <a:r>
              <a:rPr lang="de-DE" sz="1600" i="1" dirty="0">
                <a:latin typeface="museo_sans300"/>
              </a:rPr>
              <a:t>BMC </a:t>
            </a:r>
            <a:r>
              <a:rPr lang="de-DE" sz="1600" i="1" dirty="0" smtClean="0">
                <a:latin typeface="museo_sans300"/>
              </a:rPr>
              <a:t>Biology </a:t>
            </a:r>
            <a:r>
              <a:rPr lang="de-DE" sz="1600" dirty="0" smtClean="0">
                <a:latin typeface="museo_sans300"/>
              </a:rPr>
              <a:t>(2011) 9:71</a:t>
            </a:r>
            <a:endParaRPr lang="en-US" sz="1600" dirty="0"/>
          </a:p>
        </p:txBody>
      </p:sp>
    </p:spTree>
    <p:extLst>
      <p:ext uri="{BB962C8B-B14F-4D97-AF65-F5344CB8AC3E}">
        <p14:creationId xmlns:p14="http://schemas.microsoft.com/office/powerpoint/2010/main" val="2296230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3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Calculating binding energies</a:t>
            </a:r>
          </a:p>
        </p:txBody>
      </p:sp>
      <p:sp>
        <p:nvSpPr>
          <p:cNvPr id="21507" name="Rectangle 37"/>
          <p:cNvSpPr>
            <a:spLocks noChangeArrowheads="1"/>
          </p:cNvSpPr>
          <p:nvPr/>
        </p:nvSpPr>
        <p:spPr bwMode="auto">
          <a:xfrm>
            <a:off x="168275" y="957263"/>
            <a:ext cx="8975725" cy="108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lvl="1" algn="l" rtl="0" eaLnBrk="1" hangingPunct="1">
              <a:lnSpc>
                <a:spcPct val="130000"/>
              </a:lnSpc>
              <a:spcBef>
                <a:spcPct val="50000"/>
              </a:spcBef>
              <a:buFont typeface="Wingdings" panose="05000000000000000000" pitchFamily="2" charset="2"/>
              <a:buChar char="Ø"/>
              <a:defRPr/>
            </a:pPr>
            <a:r>
              <a:rPr lang="en-US" altLang="en-US" sz="2600" b="1" dirty="0" smtClean="0">
                <a:solidFill>
                  <a:srgbClr val="FF0066"/>
                </a:solidFill>
                <a:latin typeface="+mj-lt"/>
                <a:cs typeface="Arial" panose="020B0604020202020204" pitchFamily="34" charset="0"/>
              </a:rPr>
              <a:t>Steered MD: </a:t>
            </a:r>
            <a:r>
              <a:rPr lang="en-US" altLang="en-US" sz="2600" dirty="0" smtClean="0">
                <a:latin typeface="+mj-lt"/>
                <a:cs typeface="Arial" panose="020B0604020202020204" pitchFamily="34" charset="0"/>
              </a:rPr>
              <a:t>all atom simulations that pull the ligand from the protein </a:t>
            </a:r>
            <a:r>
              <a:rPr lang="en-US" altLang="en-US" sz="2600" dirty="0" smtClean="0">
                <a:sym typeface="Symbol" panose="05050102010706020507" pitchFamily="18" charset="2"/>
              </a:rPr>
              <a:t>in </a:t>
            </a:r>
            <a:r>
              <a:rPr lang="en-US" altLang="en-US" sz="2600" dirty="0" smtClean="0">
                <a:latin typeface="+mj-lt"/>
                <a:cs typeface="Arial" panose="020B0604020202020204" pitchFamily="34" charset="0"/>
              </a:rPr>
              <a:t>a physically consistent manner</a:t>
            </a:r>
          </a:p>
        </p:txBody>
      </p:sp>
      <p:pic>
        <p:nvPicPr>
          <p:cNvPr id="3" name="Picture 2" descr="http://article.sapub.org/image/10.5923.j.bioinformatics.20150501.01_005.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807" y="2141513"/>
            <a:ext cx="6306185" cy="424534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02397" y="6202187"/>
            <a:ext cx="6507480" cy="369332"/>
          </a:xfrm>
          <a:prstGeom prst="rect">
            <a:avLst/>
          </a:prstGeom>
        </p:spPr>
        <p:txBody>
          <a:bodyPr wrap="square">
            <a:spAutoFit/>
          </a:bodyPr>
          <a:lstStyle/>
          <a:p>
            <a:r>
              <a:rPr lang="en-US" sz="1800" i="1" dirty="0">
                <a:solidFill>
                  <a:srgbClr val="000000"/>
                </a:solidFill>
                <a:latin typeface="ff1"/>
              </a:rPr>
              <a:t>American Journal of Bioinformatics Research </a:t>
            </a:r>
            <a:r>
              <a:rPr lang="en-US" sz="1800" dirty="0" smtClean="0">
                <a:solidFill>
                  <a:srgbClr val="000000"/>
                </a:solidFill>
                <a:latin typeface="ff1"/>
              </a:rPr>
              <a:t>(2015), 5: </a:t>
            </a:r>
            <a:r>
              <a:rPr lang="en-US" sz="1800" dirty="0">
                <a:solidFill>
                  <a:srgbClr val="000000"/>
                </a:solidFill>
                <a:latin typeface="ff1"/>
              </a:rPr>
              <a:t>1-8</a:t>
            </a:r>
            <a:endParaRPr lang="en-US" sz="1800" dirty="0"/>
          </a:p>
        </p:txBody>
      </p:sp>
    </p:spTree>
    <p:extLst>
      <p:ext uri="{BB962C8B-B14F-4D97-AF65-F5344CB8AC3E}">
        <p14:creationId xmlns:p14="http://schemas.microsoft.com/office/powerpoint/2010/main" val="259062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15403" t="13403" r="11486" b="11041"/>
          <a:stretch/>
        </p:blipFill>
        <p:spPr>
          <a:xfrm>
            <a:off x="5907507" y="2801299"/>
            <a:ext cx="2924806" cy="302261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39334" t="47556" r="35778" b="35333"/>
          <a:stretch/>
        </p:blipFill>
        <p:spPr>
          <a:xfrm>
            <a:off x="3683146" y="3946329"/>
            <a:ext cx="995644" cy="684526"/>
          </a:xfrm>
          <a:prstGeom prst="rect">
            <a:avLst/>
          </a:prstGeom>
        </p:spPr>
      </p:pic>
      <p:pic>
        <p:nvPicPr>
          <p:cNvPr id="18" name="Picture 17"/>
          <p:cNvPicPr>
            <a:picLocks noChangeAspect="1"/>
          </p:cNvPicPr>
          <p:nvPr/>
        </p:nvPicPr>
        <p:blipFill rotWithShape="1">
          <a:blip r:embed="rId5" cstate="print">
            <a:extLst>
              <a:ext uri="{28A0092B-C50C-407E-A947-70E740481C1C}">
                <a14:useLocalDpi xmlns:a14="http://schemas.microsoft.com/office/drawing/2010/main" val="0"/>
              </a:ext>
            </a:extLst>
          </a:blip>
          <a:srcRect l="15146" t="13812" r="11298" b="11298"/>
          <a:stretch/>
        </p:blipFill>
        <p:spPr>
          <a:xfrm>
            <a:off x="365766" y="2873037"/>
            <a:ext cx="2942608" cy="2995974"/>
          </a:xfrm>
          <a:prstGeom prst="rect">
            <a:avLst/>
          </a:prstGeom>
        </p:spPr>
      </p:pic>
      <p:sp>
        <p:nvSpPr>
          <p:cNvPr id="22530" name="Text Box 3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Calculating binding energies</a:t>
            </a:r>
          </a:p>
        </p:txBody>
      </p:sp>
      <p:sp>
        <p:nvSpPr>
          <p:cNvPr id="21507" name="Rectangle 37"/>
          <p:cNvSpPr>
            <a:spLocks noChangeArrowheads="1"/>
          </p:cNvSpPr>
          <p:nvPr/>
        </p:nvSpPr>
        <p:spPr bwMode="auto">
          <a:xfrm>
            <a:off x="168275" y="957263"/>
            <a:ext cx="8975725" cy="108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lvl="1" algn="l" rtl="0" eaLnBrk="1" hangingPunct="1">
              <a:lnSpc>
                <a:spcPct val="130000"/>
              </a:lnSpc>
              <a:spcBef>
                <a:spcPct val="50000"/>
              </a:spcBef>
              <a:buFont typeface="Wingdings" panose="05000000000000000000" pitchFamily="2" charset="2"/>
              <a:buChar char="Ø"/>
              <a:defRPr/>
            </a:pPr>
            <a:r>
              <a:rPr lang="en-US" altLang="en-US" sz="2600" b="1" dirty="0" smtClean="0">
                <a:solidFill>
                  <a:srgbClr val="FF0066"/>
                </a:solidFill>
                <a:latin typeface="+mj-lt"/>
                <a:cs typeface="Arial" panose="020B0604020202020204" pitchFamily="34" charset="0"/>
              </a:rPr>
              <a:t>MM/PBSA:</a:t>
            </a:r>
            <a:r>
              <a:rPr lang="en-US" altLang="en-US" sz="2600" dirty="0" smtClean="0">
                <a:solidFill>
                  <a:srgbClr val="FF0066"/>
                </a:solidFill>
                <a:latin typeface="+mj-lt"/>
                <a:cs typeface="Arial" panose="020B0604020202020204" pitchFamily="34" charset="0"/>
              </a:rPr>
              <a:t> </a:t>
            </a:r>
            <a:r>
              <a:rPr lang="en-US" altLang="en-US" sz="2600" dirty="0" smtClean="0">
                <a:latin typeface="+mj-lt"/>
                <a:cs typeface="Arial" panose="020B0604020202020204" pitchFamily="34" charset="0"/>
              </a:rPr>
              <a:t>end-point calculation (</a:t>
            </a:r>
            <a:r>
              <a:rPr lang="el-GR" altLang="en-US" sz="2600" dirty="0" smtClean="0">
                <a:latin typeface="+mj-lt"/>
                <a:cs typeface="Arial" panose="020B0604020202020204" pitchFamily="34" charset="0"/>
              </a:rPr>
              <a:t>Δ</a:t>
            </a:r>
            <a:r>
              <a:rPr lang="en-US" altLang="en-US" sz="2600" i="1" dirty="0" err="1" smtClean="0">
                <a:latin typeface="+mj-lt"/>
                <a:cs typeface="Arial" panose="020B0604020202020204" pitchFamily="34" charset="0"/>
              </a:rPr>
              <a:t>G</a:t>
            </a:r>
            <a:r>
              <a:rPr lang="en-US" altLang="en-US" sz="2600" i="1" baseline="-25000" dirty="0" err="1" smtClean="0">
                <a:latin typeface="+mj-lt"/>
                <a:cs typeface="Arial" panose="020B0604020202020204" pitchFamily="34" charset="0"/>
              </a:rPr>
              <a:t>bound</a:t>
            </a:r>
            <a:r>
              <a:rPr lang="en-US" altLang="en-US" sz="2600" dirty="0" smtClean="0">
                <a:latin typeface="+mj-lt"/>
                <a:cs typeface="Arial" panose="020B0604020202020204" pitchFamily="34" charset="0"/>
              </a:rPr>
              <a:t>-</a:t>
            </a:r>
            <a:r>
              <a:rPr lang="el-GR" altLang="en-US" sz="2600" dirty="0" smtClean="0">
                <a:latin typeface="+mj-lt"/>
                <a:cs typeface="Arial" panose="020B0604020202020204" pitchFamily="34" charset="0"/>
              </a:rPr>
              <a:t>Δ</a:t>
            </a:r>
            <a:r>
              <a:rPr lang="en-US" altLang="en-US" sz="2600" i="1" dirty="0" err="1" smtClean="0">
                <a:latin typeface="+mj-lt"/>
                <a:cs typeface="Arial" panose="020B0604020202020204" pitchFamily="34" charset="0"/>
              </a:rPr>
              <a:t>G</a:t>
            </a:r>
            <a:r>
              <a:rPr lang="en-US" altLang="en-US" sz="2600" i="1" baseline="-25000" dirty="0" err="1" smtClean="0">
                <a:latin typeface="+mj-lt"/>
                <a:cs typeface="Arial" panose="020B0604020202020204" pitchFamily="34" charset="0"/>
              </a:rPr>
              <a:t>free</a:t>
            </a:r>
            <a:r>
              <a:rPr lang="en-US" altLang="en-US" sz="2600" dirty="0" smtClean="0">
                <a:latin typeface="+mj-lt"/>
                <a:cs typeface="Arial" panose="020B0604020202020204" pitchFamily="34" charset="0"/>
              </a:rPr>
              <a:t>) using mean field model (computationally cheap) </a:t>
            </a:r>
          </a:p>
        </p:txBody>
      </p:sp>
      <p:sp>
        <p:nvSpPr>
          <p:cNvPr id="6" name="TextBox 5"/>
          <p:cNvSpPr txBox="1"/>
          <p:nvPr/>
        </p:nvSpPr>
        <p:spPr>
          <a:xfrm>
            <a:off x="3866541" y="2565188"/>
            <a:ext cx="949299" cy="461665"/>
          </a:xfrm>
          <a:prstGeom prst="rect">
            <a:avLst/>
          </a:prstGeom>
          <a:noFill/>
        </p:spPr>
        <p:txBody>
          <a:bodyPr wrap="none" rtlCol="0">
            <a:spAutoFit/>
          </a:bodyPr>
          <a:lstStyle/>
          <a:p>
            <a:r>
              <a:rPr lang="el-GR" dirty="0" smtClean="0"/>
              <a:t>ε</a:t>
            </a:r>
            <a:r>
              <a:rPr lang="en-US" dirty="0" smtClean="0"/>
              <a:t> = 80</a:t>
            </a:r>
            <a:endParaRPr lang="en-US" dirty="0"/>
          </a:p>
        </p:txBody>
      </p:sp>
      <p:sp>
        <p:nvSpPr>
          <p:cNvPr id="8" name="TextBox 7"/>
          <p:cNvSpPr txBox="1"/>
          <p:nvPr/>
        </p:nvSpPr>
        <p:spPr>
          <a:xfrm>
            <a:off x="6728388" y="3613165"/>
            <a:ext cx="641522" cy="461665"/>
          </a:xfrm>
          <a:prstGeom prst="rect">
            <a:avLst/>
          </a:prstGeom>
          <a:noFill/>
        </p:spPr>
        <p:txBody>
          <a:bodyPr wrap="none" rtlCol="0">
            <a:spAutoFit/>
          </a:bodyPr>
          <a:lstStyle/>
          <a:p>
            <a:r>
              <a:rPr lang="el-GR" b="1" dirty="0" smtClean="0">
                <a:solidFill>
                  <a:srgbClr val="FFFF00"/>
                </a:solidFill>
              </a:rPr>
              <a:t>ε</a:t>
            </a:r>
            <a:r>
              <a:rPr lang="en-US" b="1" dirty="0" smtClean="0">
                <a:solidFill>
                  <a:srgbClr val="FFFF00"/>
                </a:solidFill>
              </a:rPr>
              <a:t>=2</a:t>
            </a:r>
            <a:endParaRPr lang="en-US" b="1" dirty="0">
              <a:solidFill>
                <a:srgbClr val="FFFF00"/>
              </a:solidFill>
            </a:endParaRPr>
          </a:p>
        </p:txBody>
      </p:sp>
      <p:sp>
        <p:nvSpPr>
          <p:cNvPr id="9" name="TextBox 8"/>
          <p:cNvSpPr txBox="1"/>
          <p:nvPr/>
        </p:nvSpPr>
        <p:spPr>
          <a:xfrm>
            <a:off x="3727044" y="3956480"/>
            <a:ext cx="564578" cy="400110"/>
          </a:xfrm>
          <a:prstGeom prst="rect">
            <a:avLst/>
          </a:prstGeom>
          <a:noFill/>
        </p:spPr>
        <p:txBody>
          <a:bodyPr wrap="none" rtlCol="0">
            <a:spAutoFit/>
          </a:bodyPr>
          <a:lstStyle/>
          <a:p>
            <a:r>
              <a:rPr lang="el-GR" sz="2000" b="1" dirty="0" smtClean="0">
                <a:solidFill>
                  <a:srgbClr val="FFFF00"/>
                </a:solidFill>
              </a:rPr>
              <a:t>ε</a:t>
            </a:r>
            <a:r>
              <a:rPr lang="en-US" sz="2000" b="1" dirty="0" smtClean="0">
                <a:solidFill>
                  <a:srgbClr val="FFFF00"/>
                </a:solidFill>
              </a:rPr>
              <a:t>=2</a:t>
            </a:r>
            <a:endParaRPr lang="en-US" sz="2000" b="1" dirty="0">
              <a:solidFill>
                <a:srgbClr val="FFFF00"/>
              </a:solidFill>
            </a:endParaRPr>
          </a:p>
        </p:txBody>
      </p:sp>
      <p:sp>
        <p:nvSpPr>
          <p:cNvPr id="17" name="TextBox 16"/>
          <p:cNvSpPr txBox="1"/>
          <p:nvPr/>
        </p:nvSpPr>
        <p:spPr>
          <a:xfrm>
            <a:off x="1373625" y="3613165"/>
            <a:ext cx="641522" cy="461665"/>
          </a:xfrm>
          <a:prstGeom prst="rect">
            <a:avLst/>
          </a:prstGeom>
          <a:noFill/>
        </p:spPr>
        <p:txBody>
          <a:bodyPr wrap="none" rtlCol="0">
            <a:spAutoFit/>
          </a:bodyPr>
          <a:lstStyle/>
          <a:p>
            <a:r>
              <a:rPr lang="el-GR" b="1" dirty="0" smtClean="0">
                <a:solidFill>
                  <a:srgbClr val="FFFF00"/>
                </a:solidFill>
              </a:rPr>
              <a:t>ε</a:t>
            </a:r>
            <a:r>
              <a:rPr lang="en-US" b="1" dirty="0" smtClean="0">
                <a:solidFill>
                  <a:srgbClr val="FFFF00"/>
                </a:solidFill>
              </a:rPr>
              <a:t>=2</a:t>
            </a:r>
            <a:endParaRPr lang="en-US" b="1" dirty="0">
              <a:solidFill>
                <a:srgbClr val="FFFF00"/>
              </a:solidFill>
            </a:endParaRPr>
          </a:p>
        </p:txBody>
      </p:sp>
      <p:sp>
        <p:nvSpPr>
          <p:cNvPr id="12" name="TextBox 11"/>
          <p:cNvSpPr txBox="1"/>
          <p:nvPr/>
        </p:nvSpPr>
        <p:spPr>
          <a:xfrm>
            <a:off x="3232204" y="3952481"/>
            <a:ext cx="357790" cy="461665"/>
          </a:xfrm>
          <a:prstGeom prst="rect">
            <a:avLst/>
          </a:prstGeom>
          <a:noFill/>
        </p:spPr>
        <p:txBody>
          <a:bodyPr wrap="none" rtlCol="0">
            <a:spAutoFit/>
          </a:bodyPr>
          <a:lstStyle/>
          <a:p>
            <a:pPr algn="ctr"/>
            <a:r>
              <a:rPr lang="en-US" b="1" dirty="0" smtClean="0"/>
              <a:t>+</a:t>
            </a:r>
            <a:endParaRPr lang="en-US" b="1" dirty="0"/>
          </a:p>
        </p:txBody>
      </p:sp>
      <p:cxnSp>
        <p:nvCxnSpPr>
          <p:cNvPr id="14" name="Straight Arrow Connector 13"/>
          <p:cNvCxnSpPr/>
          <p:nvPr/>
        </p:nvCxnSpPr>
        <p:spPr>
          <a:xfrm>
            <a:off x="4815840" y="4140191"/>
            <a:ext cx="944880"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785360" y="4353551"/>
            <a:ext cx="944880" cy="0"/>
          </a:xfrm>
          <a:prstGeom prst="straightConnector1">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68275" y="2301240"/>
            <a:ext cx="8823325" cy="37642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68098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363537" y="228600"/>
            <a:ext cx="8556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Thermodynamics of protein-ligand binding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4" name="Rectangle 8"/>
          <p:cNvSpPr>
            <a:spLocks noChangeArrowheads="1"/>
          </p:cNvSpPr>
          <p:nvPr/>
        </p:nvSpPr>
        <p:spPr bwMode="auto">
          <a:xfrm>
            <a:off x="293689" y="1071563"/>
            <a:ext cx="8728392" cy="5192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smtClean="0">
                <a:solidFill>
                  <a:srgbClr val="009900"/>
                </a:solidFill>
                <a:latin typeface="Arial" panose="020B0604020202020204" pitchFamily="34" charset="0"/>
                <a:cs typeface="Arial" panose="020B0604020202020204" pitchFamily="34" charset="0"/>
              </a:rPr>
              <a:t>Determinants of the binding affinity:</a:t>
            </a:r>
            <a:endParaRPr lang="en-US" altLang="en-US" sz="2600" b="1" dirty="0">
              <a:solidFill>
                <a:srgbClr val="009900"/>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FF0066"/>
                </a:solidFill>
                <a:latin typeface="Arial" panose="020B0604020202020204" pitchFamily="34" charset="0"/>
                <a:cs typeface="Arial" panose="020B0604020202020204" pitchFamily="34" charset="0"/>
              </a:rPr>
              <a:t>Favorable:</a:t>
            </a:r>
            <a:r>
              <a:rPr lang="en-US" altLang="en-US" sz="2600" dirty="0" smtClean="0">
                <a:latin typeface="Arial" panose="020B0604020202020204" pitchFamily="34" charset="0"/>
                <a:cs typeface="Arial" panose="020B0604020202020204" pitchFamily="34" charset="0"/>
              </a:rPr>
              <a:t> </a:t>
            </a:r>
          </a:p>
          <a:p>
            <a:pPr lvl="2" algn="l" rtl="0" eaLnBrk="1" hangingPunct="1">
              <a:lnSpc>
                <a:spcPct val="130000"/>
              </a:lnSpc>
              <a:spcBef>
                <a:spcPct val="50000"/>
              </a:spcBef>
              <a:buFont typeface="Wingdings" panose="05000000000000000000" pitchFamily="2" charset="2"/>
              <a:buChar char="§"/>
            </a:pPr>
            <a:r>
              <a:rPr lang="en-US" altLang="en-US" dirty="0" smtClean="0">
                <a:latin typeface="Arial" panose="020B0604020202020204" pitchFamily="34" charset="0"/>
                <a:cs typeface="Arial" panose="020B0604020202020204" pitchFamily="34" charset="0"/>
              </a:rPr>
              <a:t>Enthalpy </a:t>
            </a:r>
            <a:r>
              <a:rPr lang="en-US" altLang="en-US" dirty="0">
                <a:latin typeface="Arial" panose="020B0604020202020204" pitchFamily="34" charset="0"/>
                <a:cs typeface="Arial" panose="020B0604020202020204" pitchFamily="34" charset="0"/>
              </a:rPr>
              <a:t>changes </a:t>
            </a:r>
            <a:r>
              <a:rPr lang="en-US" altLang="en-US" dirty="0" smtClean="0">
                <a:latin typeface="Arial" panose="020B0604020202020204" pitchFamily="34" charset="0"/>
                <a:cs typeface="Arial" panose="020B0604020202020204" pitchFamily="34" charset="0"/>
              </a:rPr>
              <a:t>(Coulomb + </a:t>
            </a:r>
            <a:r>
              <a:rPr lang="en-US" altLang="en-US" dirty="0" err="1">
                <a:latin typeface="Arial" panose="020B0604020202020204" pitchFamily="34" charset="0"/>
                <a:cs typeface="Arial" panose="020B0604020202020204" pitchFamily="34" charset="0"/>
              </a:rPr>
              <a:t>vdW</a:t>
            </a:r>
            <a:r>
              <a:rPr lang="en-US" altLang="en-US" dirty="0">
                <a:latin typeface="Arial" panose="020B0604020202020204" pitchFamily="34" charset="0"/>
                <a:cs typeface="Arial" panose="020B0604020202020204" pitchFamily="34" charset="0"/>
              </a:rPr>
              <a:t> </a:t>
            </a:r>
            <a:r>
              <a:rPr lang="en-US" altLang="en-US" dirty="0" smtClean="0">
                <a:latin typeface="Arial" panose="020B0604020202020204" pitchFamily="34" charset="0"/>
                <a:cs typeface="Arial" panose="020B0604020202020204" pitchFamily="34" charset="0"/>
              </a:rPr>
              <a:t>interactions)</a:t>
            </a:r>
          </a:p>
          <a:p>
            <a:pPr lvl="2" algn="l" rtl="0" eaLnBrk="1" hangingPunct="1">
              <a:lnSpc>
                <a:spcPct val="130000"/>
              </a:lnSpc>
              <a:spcBef>
                <a:spcPct val="50000"/>
              </a:spcBef>
              <a:buFont typeface="Wingdings" panose="05000000000000000000" pitchFamily="2" charset="2"/>
              <a:buChar char="§"/>
            </a:pPr>
            <a:r>
              <a:rPr lang="en-US" altLang="en-US" dirty="0" smtClean="0">
                <a:latin typeface="Arial" panose="020B0604020202020204" pitchFamily="34" charset="0"/>
                <a:cs typeface="Arial" panose="020B0604020202020204" pitchFamily="34" charset="0"/>
              </a:rPr>
              <a:t>Solvent entropy changes (nonpolar interactions</a:t>
            </a:r>
            <a:r>
              <a:rPr lang="en-US" altLang="en-US" dirty="0">
                <a:latin typeface="Arial" panose="020B0604020202020204" pitchFamily="34" charset="0"/>
                <a:cs typeface="Arial" panose="020B0604020202020204" pitchFamily="34" charset="0"/>
              </a:rPr>
              <a:t>) </a:t>
            </a:r>
            <a:endParaRPr lang="en-US" altLang="en-US" dirty="0" smtClean="0">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FF0066"/>
                </a:solidFill>
                <a:latin typeface="Arial" panose="020B0604020202020204" pitchFamily="34" charset="0"/>
                <a:cs typeface="Arial" panose="020B0604020202020204" pitchFamily="34" charset="0"/>
              </a:rPr>
              <a:t>Unfavorable</a:t>
            </a:r>
            <a:r>
              <a:rPr lang="en-US" altLang="en-US" sz="2600" dirty="0" smtClean="0">
                <a:latin typeface="Arial" panose="020B0604020202020204" pitchFamily="34" charset="0"/>
                <a:cs typeface="Arial" panose="020B0604020202020204" pitchFamily="34" charset="0"/>
              </a:rPr>
              <a:t> </a:t>
            </a:r>
          </a:p>
          <a:p>
            <a:pPr lvl="2" algn="l" rtl="0" eaLnBrk="1" hangingPunct="1">
              <a:lnSpc>
                <a:spcPct val="130000"/>
              </a:lnSpc>
              <a:spcBef>
                <a:spcPct val="50000"/>
              </a:spcBef>
              <a:buFont typeface="Wingdings" panose="05000000000000000000" pitchFamily="2" charset="2"/>
              <a:buChar char="§"/>
            </a:pPr>
            <a:r>
              <a:rPr lang="en-US" altLang="en-US" dirty="0" err="1" smtClean="0">
                <a:latin typeface="Arial" panose="020B0604020202020204" pitchFamily="34" charset="0"/>
                <a:cs typeface="Arial" panose="020B0604020202020204" pitchFamily="34" charset="0"/>
              </a:rPr>
              <a:t>Desolvation</a:t>
            </a:r>
            <a:r>
              <a:rPr lang="en-US" altLang="en-US" dirty="0" smtClean="0">
                <a:latin typeface="Arial" panose="020B0604020202020204" pitchFamily="34" charset="0"/>
                <a:cs typeface="Arial" panose="020B0604020202020204" pitchFamily="34" charset="0"/>
              </a:rPr>
              <a:t> of protein and ligand</a:t>
            </a:r>
            <a:endParaRPr lang="en-US" altLang="en-US" dirty="0">
              <a:latin typeface="Arial" panose="020B0604020202020204" pitchFamily="34" charset="0"/>
              <a:cs typeface="Arial" panose="020B0604020202020204" pitchFamily="34" charset="0"/>
            </a:endParaRPr>
          </a:p>
          <a:p>
            <a:pPr lvl="2" algn="l" rtl="0" eaLnBrk="1" hangingPunct="1">
              <a:lnSpc>
                <a:spcPct val="130000"/>
              </a:lnSpc>
              <a:spcBef>
                <a:spcPct val="50000"/>
              </a:spcBef>
              <a:buFont typeface="Wingdings" panose="05000000000000000000" pitchFamily="2" charset="2"/>
              <a:buChar char="§"/>
            </a:pPr>
            <a:r>
              <a:rPr lang="en-US" altLang="en-US" dirty="0" smtClean="0">
                <a:latin typeface="Arial" panose="020B0604020202020204" pitchFamily="34" charset="0"/>
                <a:cs typeface="Arial" panose="020B0604020202020204" pitchFamily="34" charset="0"/>
              </a:rPr>
              <a:t>Protein + ligand </a:t>
            </a:r>
            <a:r>
              <a:rPr lang="en-US" altLang="en-US" dirty="0">
                <a:latin typeface="Arial" panose="020B0604020202020204" pitchFamily="34" charset="0"/>
                <a:cs typeface="Arial" panose="020B0604020202020204" pitchFamily="34" charset="0"/>
              </a:rPr>
              <a:t>entropy changes (restriction of various movements)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64113" y="2121123"/>
            <a:ext cx="30416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8"/>
          <p:cNvSpPr>
            <a:spLocks noChangeArrowheads="1"/>
          </p:cNvSpPr>
          <p:nvPr/>
        </p:nvSpPr>
        <p:spPr bwMode="auto">
          <a:xfrm>
            <a:off x="111125" y="1044575"/>
            <a:ext cx="9002713"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The two large contributions cancel each </a:t>
            </a:r>
            <a:r>
              <a:rPr lang="en-US" altLang="en-US" sz="2600" b="1" dirty="0" smtClean="0">
                <a:solidFill>
                  <a:srgbClr val="009900"/>
                </a:solidFill>
                <a:latin typeface="Arial" panose="020B0604020202020204" pitchFamily="34" charset="0"/>
                <a:cs typeface="Arial" panose="020B0604020202020204" pitchFamily="34" charset="0"/>
              </a:rPr>
              <a:t>other out</a:t>
            </a:r>
            <a:r>
              <a:rPr lang="en-US" altLang="en-US" sz="2600" b="1" dirty="0">
                <a:solidFill>
                  <a:srgbClr val="009900"/>
                </a:solidFill>
                <a:latin typeface="Arial" panose="020B0604020202020204" pitchFamily="34" charset="0"/>
                <a:cs typeface="Arial" panose="020B0604020202020204" pitchFamily="34" charset="0"/>
              </a:rPr>
              <a:t>, resulting in a small binding energy (</a:t>
            </a:r>
            <a:r>
              <a:rPr lang="en-US" altLang="en-US" sz="2600" b="1" dirty="0">
                <a:solidFill>
                  <a:srgbClr val="FF0066"/>
                </a:solidFill>
                <a:latin typeface="Arial" panose="020B0604020202020204" pitchFamily="34" charset="0"/>
                <a:cs typeface="Arial" panose="020B0604020202020204" pitchFamily="34" charset="0"/>
              </a:rPr>
              <a:t>enthalpy-entropy compensation</a:t>
            </a:r>
            <a:r>
              <a:rPr lang="en-US" altLang="en-US" sz="2600" b="1" dirty="0">
                <a:solidFill>
                  <a:srgbClr val="009900"/>
                </a:solidFill>
                <a:latin typeface="Arial" panose="020B0604020202020204" pitchFamily="34" charset="0"/>
                <a:cs typeface="Arial" panose="020B0604020202020204" pitchFamily="34" charset="0"/>
              </a:rPr>
              <a:t>)</a:t>
            </a:r>
          </a:p>
        </p:txBody>
      </p:sp>
      <p:sp>
        <p:nvSpPr>
          <p:cNvPr id="28677" name="Rectangle 8"/>
          <p:cNvSpPr>
            <a:spLocks noChangeArrowheads="1"/>
          </p:cNvSpPr>
          <p:nvPr/>
        </p:nvSpPr>
        <p:spPr bwMode="auto">
          <a:xfrm>
            <a:off x="80963" y="5398175"/>
            <a:ext cx="9063037"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Hydrophobic effects drives binding whereas electrostatic interactions render it </a:t>
            </a:r>
            <a:r>
              <a:rPr lang="en-US" altLang="en-US" sz="2600" b="1" dirty="0">
                <a:solidFill>
                  <a:srgbClr val="FF0066"/>
                </a:solidFill>
                <a:latin typeface="Arial" panose="020B0604020202020204" pitchFamily="34" charset="0"/>
                <a:cs typeface="Arial" panose="020B0604020202020204" pitchFamily="34" charset="0"/>
              </a:rPr>
              <a:t>specific </a:t>
            </a:r>
            <a:endParaRPr lang="en-US" altLang="en-US" sz="2600" dirty="0">
              <a:solidFill>
                <a:srgbClr val="FF0066"/>
              </a:solidFill>
              <a:latin typeface="Arial" panose="020B0604020202020204" pitchFamily="34" charset="0"/>
              <a:cs typeface="Arial" panose="020B0604020202020204" pitchFamily="34" charset="0"/>
            </a:endParaRPr>
          </a:p>
        </p:txBody>
      </p:sp>
      <p:pic>
        <p:nvPicPr>
          <p:cNvPr id="7" name="Picture 3"/>
          <p:cNvPicPr>
            <a:picLocks noChangeAspect="1"/>
          </p:cNvPicPr>
          <p:nvPr/>
        </p:nvPicPr>
        <p:blipFill>
          <a:blip r:embed="rId4">
            <a:extLst>
              <a:ext uri="{28A0092B-C50C-407E-A947-70E740481C1C}">
                <a14:useLocalDpi xmlns:a14="http://schemas.microsoft.com/office/drawing/2010/main" val="0"/>
              </a:ext>
            </a:extLst>
          </a:blip>
          <a:srcRect l="36070" t="39510" r="23018" b="54018"/>
          <a:stretch>
            <a:fillRect/>
          </a:stretch>
        </p:blipFill>
        <p:spPr bwMode="auto">
          <a:xfrm>
            <a:off x="266158" y="3749676"/>
            <a:ext cx="4512760" cy="402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363537" y="228600"/>
            <a:ext cx="8556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Thermodynamics of protein-ligand binding</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865188" y="3416300"/>
            <a:ext cx="7605712" cy="2108200"/>
            <a:chOff x="79" y="1204"/>
            <a:chExt cx="5584" cy="1495"/>
          </a:xfrm>
        </p:grpSpPr>
        <p:sp>
          <p:nvSpPr>
            <p:cNvPr id="10245" name="AutoShape 3"/>
            <p:cNvSpPr>
              <a:spLocks noChangeArrowheads="1"/>
            </p:cNvSpPr>
            <p:nvPr/>
          </p:nvSpPr>
          <p:spPr bwMode="auto">
            <a:xfrm>
              <a:off x="2200" y="1686"/>
              <a:ext cx="507" cy="450"/>
            </a:xfrm>
            <a:prstGeom prst="plaque">
              <a:avLst>
                <a:gd name="adj" fmla="val 16667"/>
              </a:avLst>
            </a:prstGeom>
            <a:gradFill rotWithShape="0">
              <a:gsLst>
                <a:gs pos="0">
                  <a:srgbClr val="FF6600"/>
                </a:gs>
                <a:gs pos="100000">
                  <a:srgbClr val="DC5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46" name="Oval 4"/>
            <p:cNvSpPr>
              <a:spLocks noChangeArrowheads="1"/>
            </p:cNvSpPr>
            <p:nvPr/>
          </p:nvSpPr>
          <p:spPr bwMode="auto">
            <a:xfrm>
              <a:off x="79" y="1204"/>
              <a:ext cx="1560" cy="1477"/>
            </a:xfrm>
            <a:prstGeom prst="ellipse">
              <a:avLst/>
            </a:prstGeom>
            <a:gradFill rotWithShape="0">
              <a:gsLst>
                <a:gs pos="0">
                  <a:srgbClr val="3366FF"/>
                </a:gs>
                <a:gs pos="100000">
                  <a:srgbClr val="182F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47" name="AutoShape 5"/>
            <p:cNvSpPr>
              <a:spLocks noChangeArrowheads="1"/>
            </p:cNvSpPr>
            <p:nvPr/>
          </p:nvSpPr>
          <p:spPr bwMode="auto">
            <a:xfrm>
              <a:off x="1274" y="1677"/>
              <a:ext cx="507" cy="450"/>
            </a:xfrm>
            <a:prstGeom prst="plaque">
              <a:avLst>
                <a:gd name="adj"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48" name="Text Box 6"/>
            <p:cNvSpPr txBox="1">
              <a:spLocks noChangeArrowheads="1"/>
            </p:cNvSpPr>
            <p:nvPr/>
          </p:nvSpPr>
          <p:spPr bwMode="auto">
            <a:xfrm>
              <a:off x="1655" y="1733"/>
              <a:ext cx="56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t>+</a:t>
              </a:r>
            </a:p>
          </p:txBody>
        </p:sp>
        <p:sp>
          <p:nvSpPr>
            <p:cNvPr id="10249" name="AutoShape 7"/>
            <p:cNvSpPr>
              <a:spLocks noChangeArrowheads="1"/>
            </p:cNvSpPr>
            <p:nvPr/>
          </p:nvSpPr>
          <p:spPr bwMode="auto">
            <a:xfrm>
              <a:off x="3016" y="1781"/>
              <a:ext cx="744" cy="272"/>
            </a:xfrm>
            <a:prstGeom prst="rightArrow">
              <a:avLst>
                <a:gd name="adj1" fmla="val 50000"/>
                <a:gd name="adj2" fmla="val 68382"/>
              </a:avLst>
            </a:prstGeom>
            <a:solidFill>
              <a:schemeClr val="bg1"/>
            </a:solidFill>
            <a:ln w="25400">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50" name="Oval 8"/>
            <p:cNvSpPr>
              <a:spLocks noChangeArrowheads="1"/>
            </p:cNvSpPr>
            <p:nvPr/>
          </p:nvSpPr>
          <p:spPr bwMode="auto">
            <a:xfrm>
              <a:off x="3961" y="1222"/>
              <a:ext cx="1560" cy="1477"/>
            </a:xfrm>
            <a:prstGeom prst="ellipse">
              <a:avLst/>
            </a:prstGeom>
            <a:gradFill rotWithShape="0">
              <a:gsLst>
                <a:gs pos="0">
                  <a:srgbClr val="3366FF"/>
                </a:gs>
                <a:gs pos="100000">
                  <a:srgbClr val="182F76"/>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51" name="AutoShape 9"/>
            <p:cNvSpPr>
              <a:spLocks noChangeArrowheads="1"/>
            </p:cNvSpPr>
            <p:nvPr/>
          </p:nvSpPr>
          <p:spPr bwMode="auto">
            <a:xfrm>
              <a:off x="5156" y="1695"/>
              <a:ext cx="507" cy="450"/>
            </a:xfrm>
            <a:prstGeom prst="plaque">
              <a:avLst>
                <a:gd name="adj"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0252" name="AutoShape 10"/>
            <p:cNvSpPr>
              <a:spLocks noChangeArrowheads="1"/>
            </p:cNvSpPr>
            <p:nvPr/>
          </p:nvSpPr>
          <p:spPr bwMode="auto">
            <a:xfrm>
              <a:off x="5155" y="1699"/>
              <a:ext cx="507" cy="450"/>
            </a:xfrm>
            <a:prstGeom prst="plaque">
              <a:avLst>
                <a:gd name="adj" fmla="val 16667"/>
              </a:avLst>
            </a:prstGeom>
            <a:gradFill rotWithShape="0">
              <a:gsLst>
                <a:gs pos="0">
                  <a:srgbClr val="FF6600"/>
                </a:gs>
                <a:gs pos="100000">
                  <a:srgbClr val="DC5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grpSp>
      <p:sp>
        <p:nvSpPr>
          <p:cNvPr id="11268" name="Rectangle 12"/>
          <p:cNvSpPr>
            <a:spLocks noChangeArrowheads="1"/>
          </p:cNvSpPr>
          <p:nvPr/>
        </p:nvSpPr>
        <p:spPr bwMode="auto">
          <a:xfrm>
            <a:off x="347663" y="974725"/>
            <a:ext cx="864076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a:defRPr/>
            </a:pPr>
            <a:r>
              <a:rPr lang="en-US" altLang="en-US" sz="2600" b="1" dirty="0" smtClean="0">
                <a:solidFill>
                  <a:srgbClr val="009900"/>
                </a:solidFill>
                <a:latin typeface="Arial" panose="020B0604020202020204" pitchFamily="34" charset="0"/>
                <a:cs typeface="Arial" panose="020B0604020202020204" pitchFamily="34" charset="0"/>
              </a:rPr>
              <a:t>Lock &amp; key model (Emil Fischer, 19</a:t>
            </a:r>
            <a:r>
              <a:rPr lang="en-US" altLang="en-US" sz="2600" b="1" baseline="30000" dirty="0" smtClean="0">
                <a:solidFill>
                  <a:srgbClr val="009900"/>
                </a:solidFill>
                <a:latin typeface="Arial" panose="020B0604020202020204" pitchFamily="34" charset="0"/>
                <a:cs typeface="Arial" panose="020B0604020202020204" pitchFamily="34" charset="0"/>
              </a:rPr>
              <a:t>th</a:t>
            </a:r>
            <a:r>
              <a:rPr lang="en-US" altLang="en-US" sz="2600" b="1" dirty="0" smtClean="0">
                <a:solidFill>
                  <a:srgbClr val="009900"/>
                </a:solidFill>
                <a:latin typeface="Arial" panose="020B0604020202020204" pitchFamily="34" charset="0"/>
                <a:cs typeface="Arial" panose="020B0604020202020204" pitchFamily="34" charset="0"/>
              </a:rPr>
              <a:t> century)</a:t>
            </a:r>
          </a:p>
          <a:p>
            <a:pPr lvl="1" algn="l" rtl="0" eaLnBrk="1" hangingPunct="1">
              <a:lnSpc>
                <a:spcPct val="130000"/>
              </a:lnSpc>
              <a:spcBef>
                <a:spcPct val="50000"/>
              </a:spcBef>
              <a:buFont typeface="Arial" panose="020B0604020202020204" pitchFamily="34" charset="0"/>
              <a:buChar char="•"/>
              <a:defRPr/>
            </a:pPr>
            <a:r>
              <a:rPr lang="en-US" altLang="en-US" sz="2600" dirty="0" smtClean="0">
                <a:latin typeface="+mj-lt"/>
                <a:cs typeface="Arial" panose="020B0604020202020204" pitchFamily="34" charset="0"/>
              </a:rPr>
              <a:t>The protein’s active site is rigid and geometrically pre-adjusted to the ligand</a:t>
            </a:r>
          </a:p>
        </p:txBody>
      </p:sp>
      <p:sp>
        <p:nvSpPr>
          <p:cNvPr id="14" name="Text Box 6"/>
          <p:cNvSpPr txBox="1">
            <a:spLocks noChangeArrowheads="1"/>
          </p:cNvSpPr>
          <p:nvPr/>
        </p:nvSpPr>
        <p:spPr bwMode="auto">
          <a:xfrm>
            <a:off x="152400" y="228600"/>
            <a:ext cx="8836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protein-ligand binding: models</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854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347663" y="974725"/>
            <a:ext cx="8796337"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38188" indent="-2730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Tx/>
              <a:buAutoNum type="arabicPeriod" startAt="2"/>
            </a:pPr>
            <a:r>
              <a:rPr lang="en-US" altLang="en-US" sz="2600" b="1" dirty="0">
                <a:solidFill>
                  <a:srgbClr val="009900"/>
                </a:solidFill>
                <a:latin typeface="Arial" panose="020B0604020202020204" pitchFamily="34" charset="0"/>
                <a:cs typeface="Arial" panose="020B0604020202020204" pitchFamily="34" charset="0"/>
              </a:rPr>
              <a:t>Induced fit </a:t>
            </a:r>
            <a:r>
              <a:rPr lang="en-US" altLang="en-US" sz="2600" b="1" dirty="0" smtClean="0">
                <a:solidFill>
                  <a:srgbClr val="009900"/>
                </a:solidFill>
                <a:latin typeface="Arial" panose="020B0604020202020204" pitchFamily="34" charset="0"/>
                <a:cs typeface="Arial" panose="020B0604020202020204" pitchFamily="34" charset="0"/>
              </a:rPr>
              <a:t>model (Daniel </a:t>
            </a:r>
            <a:r>
              <a:rPr lang="en-US" altLang="en-US" sz="2600" b="1" dirty="0" err="1" smtClean="0">
                <a:solidFill>
                  <a:srgbClr val="009900"/>
                </a:solidFill>
                <a:latin typeface="Arial" panose="020B0604020202020204" pitchFamily="34" charset="0"/>
                <a:cs typeface="Arial" panose="020B0604020202020204" pitchFamily="34" charset="0"/>
              </a:rPr>
              <a:t>Koshland</a:t>
            </a:r>
            <a:r>
              <a:rPr lang="en-US" altLang="en-US" sz="2600" b="1" dirty="0">
                <a:solidFill>
                  <a:srgbClr val="009900"/>
                </a:solidFill>
                <a:latin typeface="Arial" panose="020B0604020202020204" pitchFamily="34" charset="0"/>
                <a:cs typeface="Arial" panose="020B0604020202020204" pitchFamily="34" charset="0"/>
              </a:rPr>
              <a:t>, 1950s)</a:t>
            </a:r>
          </a:p>
          <a:p>
            <a:pPr lvl="1" algn="l" rtl="0" eaLnBrk="1" hangingPunct="1">
              <a:lnSpc>
                <a:spcPct val="130000"/>
              </a:lnSpc>
              <a:spcBef>
                <a:spcPct val="50000"/>
              </a:spcBef>
              <a:buFont typeface="Arial" panose="020B0604020202020204" pitchFamily="34" charset="0"/>
              <a:buChar char="•"/>
            </a:pPr>
            <a:r>
              <a:rPr lang="en-US" altLang="en-US" sz="2600" dirty="0">
                <a:cs typeface="Arial" panose="020B0604020202020204" pitchFamily="34" charset="0"/>
              </a:rPr>
              <a:t>General pre-existing match </a:t>
            </a:r>
            <a:r>
              <a:rPr lang="en-US" altLang="en-US" sz="2600" dirty="0">
                <a:cs typeface="Arial" panose="020B0604020202020204" pitchFamily="34" charset="0"/>
                <a:sym typeface="Symbol" panose="05050102010706020507" pitchFamily="18" charset="2"/>
              </a:rPr>
              <a:t> further adjustment to ligand</a:t>
            </a:r>
            <a:endParaRPr lang="en-US" altLang="en-US" sz="2600" dirty="0">
              <a:cs typeface="Arial" panose="020B0604020202020204" pitchFamily="34" charset="0"/>
            </a:endParaRPr>
          </a:p>
        </p:txBody>
      </p:sp>
      <p:sp>
        <p:nvSpPr>
          <p:cNvPr id="7" name="Text Box 6"/>
          <p:cNvSpPr txBox="1">
            <a:spLocks noChangeArrowheads="1"/>
          </p:cNvSpPr>
          <p:nvPr/>
        </p:nvSpPr>
        <p:spPr bwMode="auto">
          <a:xfrm>
            <a:off x="152400" y="228600"/>
            <a:ext cx="8836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protein-ligand binding: models</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492865" y="2468748"/>
            <a:ext cx="6155093" cy="4119118"/>
          </a:xfrm>
          <a:prstGeom prst="rect">
            <a:avLst/>
          </a:prstGeom>
        </p:spPr>
      </p:pic>
    </p:spTree>
    <p:extLst>
      <p:ext uri="{BB962C8B-B14F-4D97-AF65-F5344CB8AC3E}">
        <p14:creationId xmlns:p14="http://schemas.microsoft.com/office/powerpoint/2010/main" val="2185144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15"/>
          <p:cNvSpPr>
            <a:spLocks noChangeArrowheads="1"/>
          </p:cNvSpPr>
          <p:nvPr/>
        </p:nvSpPr>
        <p:spPr bwMode="auto">
          <a:xfrm>
            <a:off x="347663" y="974725"/>
            <a:ext cx="879633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startAt="3"/>
              <a:defRPr/>
            </a:pPr>
            <a:r>
              <a:rPr lang="en-US" altLang="en-US" sz="2600" b="1" dirty="0" smtClean="0">
                <a:solidFill>
                  <a:srgbClr val="009900"/>
                </a:solidFill>
                <a:latin typeface="Arial" panose="020B0604020202020204" pitchFamily="34" charset="0"/>
                <a:cs typeface="Arial" panose="020B0604020202020204" pitchFamily="34" charset="0"/>
              </a:rPr>
              <a:t>Conformational selection model </a:t>
            </a:r>
            <a:r>
              <a:rPr lang="en-US" altLang="en-US" sz="2600" b="1" dirty="0">
                <a:solidFill>
                  <a:srgbClr val="009900"/>
                </a:solidFill>
                <a:latin typeface="Arial" panose="020B0604020202020204" pitchFamily="34" charset="0"/>
                <a:cs typeface="Arial" panose="020B0604020202020204" pitchFamily="34" charset="0"/>
              </a:rPr>
              <a:t>(</a:t>
            </a:r>
            <a:r>
              <a:rPr lang="en-US" altLang="en-US" sz="2600" b="1" dirty="0" smtClean="0">
                <a:solidFill>
                  <a:srgbClr val="009900"/>
                </a:solidFill>
                <a:latin typeface="Arial" panose="020B0604020202020204" pitchFamily="34" charset="0"/>
                <a:cs typeface="Arial" panose="020B0604020202020204" pitchFamily="34" charset="0"/>
              </a:rPr>
              <a:t>Monod, 1965)</a:t>
            </a:r>
          </a:p>
          <a:p>
            <a:pPr marL="850900" lvl="1" indent="-385763" algn="l" rtl="0" eaLnBrk="1" hangingPunct="1">
              <a:lnSpc>
                <a:spcPct val="130000"/>
              </a:lnSpc>
              <a:spcBef>
                <a:spcPct val="50000"/>
              </a:spcBef>
              <a:buFont typeface="+mj-lt"/>
              <a:buAutoNum type="arabicParenR"/>
              <a:defRPr/>
            </a:pPr>
            <a:r>
              <a:rPr lang="en-US" altLang="en-US" sz="2600" dirty="0" smtClean="0">
                <a:latin typeface="+mj-lt"/>
                <a:cs typeface="Arial" panose="020B0604020202020204" pitchFamily="34" charset="0"/>
              </a:rPr>
              <a:t>Proteins </a:t>
            </a:r>
            <a:r>
              <a:rPr lang="en-US" altLang="en-US" sz="2600" b="1" dirty="0" smtClean="0">
                <a:solidFill>
                  <a:srgbClr val="FF0066"/>
                </a:solidFill>
                <a:latin typeface="+mj-lt"/>
                <a:cs typeface="Arial" panose="020B0604020202020204" pitchFamily="34" charset="0"/>
              </a:rPr>
              <a:t>shift spontaneously </a:t>
            </a:r>
            <a:r>
              <a:rPr lang="en-US" altLang="en-US" sz="2600" dirty="0" smtClean="0">
                <a:latin typeface="+mj-lt"/>
                <a:cs typeface="Arial" panose="020B0604020202020204" pitchFamily="34" charset="0"/>
              </a:rPr>
              <a:t>between different conformations (MWC model)</a:t>
            </a:r>
          </a:p>
        </p:txBody>
      </p:sp>
      <p:sp>
        <p:nvSpPr>
          <p:cNvPr id="7" name="Text Box 6"/>
          <p:cNvSpPr txBox="1">
            <a:spLocks noChangeArrowheads="1"/>
          </p:cNvSpPr>
          <p:nvPr/>
        </p:nvSpPr>
        <p:spPr bwMode="auto">
          <a:xfrm>
            <a:off x="152400" y="228600"/>
            <a:ext cx="8836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protein-ligand binding: models</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570730" y="2696709"/>
            <a:ext cx="3999364" cy="3751680"/>
          </a:xfrm>
          <a:prstGeom prst="rect">
            <a:avLst/>
          </a:prstGeom>
        </p:spPr>
      </p:pic>
    </p:spTree>
    <p:extLst>
      <p:ext uri="{BB962C8B-B14F-4D97-AF65-F5344CB8AC3E}">
        <p14:creationId xmlns:p14="http://schemas.microsoft.com/office/powerpoint/2010/main" val="18657556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53988" y="2578100"/>
            <a:ext cx="86455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5400" dirty="0" smtClean="0">
                <a:latin typeface="Arial" panose="020B0604020202020204" pitchFamily="34" charset="0"/>
                <a:cs typeface="Arial" panose="020B0604020202020204" pitchFamily="34" charset="0"/>
              </a:rPr>
              <a:t>Importance of protein-ligand interactions</a:t>
            </a:r>
            <a:endParaRPr lang="en-US" altLang="en-US" sz="54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74695" y="3024947"/>
            <a:ext cx="3791418" cy="3556612"/>
          </a:xfrm>
          <a:prstGeom prst="rect">
            <a:avLst/>
          </a:prstGeom>
        </p:spPr>
      </p:pic>
      <p:sp>
        <p:nvSpPr>
          <p:cNvPr id="15363" name="Rectangle 15"/>
          <p:cNvSpPr>
            <a:spLocks noChangeArrowheads="1"/>
          </p:cNvSpPr>
          <p:nvPr/>
        </p:nvSpPr>
        <p:spPr bwMode="auto">
          <a:xfrm>
            <a:off x="347663" y="974725"/>
            <a:ext cx="8796337"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startAt="3"/>
              <a:defRPr/>
            </a:pPr>
            <a:r>
              <a:rPr lang="en-US" altLang="en-US" sz="2600" b="1" dirty="0" smtClean="0">
                <a:solidFill>
                  <a:srgbClr val="009900"/>
                </a:solidFill>
                <a:latin typeface="Arial" panose="020B0604020202020204" pitchFamily="34" charset="0"/>
                <a:cs typeface="Arial" panose="020B0604020202020204" pitchFamily="34" charset="0"/>
              </a:rPr>
              <a:t>Conformational selection </a:t>
            </a:r>
            <a:r>
              <a:rPr lang="en-US" altLang="en-US" sz="2600" b="1" dirty="0">
                <a:solidFill>
                  <a:srgbClr val="009900"/>
                </a:solidFill>
                <a:latin typeface="Arial" panose="020B0604020202020204" pitchFamily="34" charset="0"/>
                <a:cs typeface="Arial" panose="020B0604020202020204" pitchFamily="34" charset="0"/>
              </a:rPr>
              <a:t>model (current)</a:t>
            </a:r>
            <a:endParaRPr lang="en-US" altLang="en-US" sz="2600" b="1" dirty="0" smtClean="0">
              <a:solidFill>
                <a:srgbClr val="009900"/>
              </a:solidFill>
              <a:latin typeface="Arial" panose="020B0604020202020204" pitchFamily="34" charset="0"/>
              <a:cs typeface="Arial" panose="020B0604020202020204" pitchFamily="34" charset="0"/>
            </a:endParaRPr>
          </a:p>
          <a:p>
            <a:pPr marL="850900" lvl="1" indent="-385763" algn="l" rtl="0" eaLnBrk="1" hangingPunct="1">
              <a:spcBef>
                <a:spcPct val="50000"/>
              </a:spcBef>
              <a:buFont typeface="+mj-lt"/>
              <a:buAutoNum type="arabicParenR" startAt="2"/>
              <a:defRPr/>
            </a:pPr>
            <a:r>
              <a:rPr lang="en-US" altLang="en-US" sz="2600" dirty="0" smtClean="0">
                <a:latin typeface="+mj-lt"/>
                <a:cs typeface="Arial" panose="020B0604020202020204" pitchFamily="34" charset="0"/>
              </a:rPr>
              <a:t>The ligand </a:t>
            </a:r>
            <a:r>
              <a:rPr lang="en-US" altLang="en-US" sz="2600" b="1" dirty="0" smtClean="0">
                <a:solidFill>
                  <a:srgbClr val="FF0066"/>
                </a:solidFill>
                <a:latin typeface="+mj-lt"/>
                <a:cs typeface="Arial" panose="020B0604020202020204" pitchFamily="34" charset="0"/>
              </a:rPr>
              <a:t>binds preferentially </a:t>
            </a:r>
            <a:r>
              <a:rPr lang="en-US" altLang="en-US" sz="2600" dirty="0" smtClean="0">
                <a:latin typeface="+mj-lt"/>
                <a:cs typeface="Arial" panose="020B0604020202020204" pitchFamily="34" charset="0"/>
              </a:rPr>
              <a:t>to one of the sample conformations, thus </a:t>
            </a:r>
            <a:r>
              <a:rPr lang="en-US" altLang="en-US" sz="2600" b="1" dirty="0" smtClean="0">
                <a:solidFill>
                  <a:srgbClr val="FF0066"/>
                </a:solidFill>
                <a:latin typeface="+mj-lt"/>
                <a:cs typeface="Arial" panose="020B0604020202020204" pitchFamily="34" charset="0"/>
              </a:rPr>
              <a:t>stabilizing it</a:t>
            </a:r>
          </a:p>
          <a:p>
            <a:pPr marL="850900" lvl="1" indent="-385763" algn="l" rtl="0" eaLnBrk="1" hangingPunct="1">
              <a:spcBef>
                <a:spcPct val="50000"/>
              </a:spcBef>
              <a:buFont typeface="+mj-lt"/>
              <a:buAutoNum type="arabicParenR" startAt="2"/>
              <a:defRPr/>
            </a:pPr>
            <a:r>
              <a:rPr lang="en-US" altLang="en-US" sz="2600" dirty="0" smtClean="0">
                <a:latin typeface="+mj-lt"/>
                <a:cs typeface="Arial" panose="020B0604020202020204" pitchFamily="34" charset="0"/>
              </a:rPr>
              <a:t>Some </a:t>
            </a:r>
            <a:r>
              <a:rPr lang="en-US" altLang="en-US" sz="2600" b="1" dirty="0" smtClean="0">
                <a:solidFill>
                  <a:srgbClr val="FF0066"/>
                </a:solidFill>
                <a:latin typeface="+mj-lt"/>
                <a:cs typeface="Arial" panose="020B0604020202020204" pitchFamily="34" charset="0"/>
              </a:rPr>
              <a:t>induced fit</a:t>
            </a:r>
            <a:r>
              <a:rPr lang="en-US" altLang="en-US" sz="2600" b="1" dirty="0" smtClean="0">
                <a:latin typeface="+mj-lt"/>
                <a:cs typeface="Arial" panose="020B0604020202020204" pitchFamily="34" charset="0"/>
              </a:rPr>
              <a:t> </a:t>
            </a:r>
            <a:r>
              <a:rPr lang="en-US" altLang="en-US" sz="2600" dirty="0" smtClean="0">
                <a:latin typeface="+mj-lt"/>
                <a:cs typeface="Arial" panose="020B0604020202020204" pitchFamily="34" charset="0"/>
              </a:rPr>
              <a:t>may still be necessary to optimize the complex</a:t>
            </a:r>
          </a:p>
        </p:txBody>
      </p:sp>
      <p:sp>
        <p:nvSpPr>
          <p:cNvPr id="7" name="Text Box 6"/>
          <p:cNvSpPr txBox="1">
            <a:spLocks noChangeArrowheads="1"/>
          </p:cNvSpPr>
          <p:nvPr/>
        </p:nvSpPr>
        <p:spPr bwMode="auto">
          <a:xfrm>
            <a:off x="152400" y="228600"/>
            <a:ext cx="88360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protein-ligand binding: models</a:t>
            </a:r>
            <a:endParaRPr lang="en-US" altLang="en-US" b="1" dirty="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127495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5"/>
          <p:cNvSpPr>
            <a:spLocks noChangeArrowheads="1"/>
          </p:cNvSpPr>
          <p:nvPr/>
        </p:nvSpPr>
        <p:spPr bwMode="auto">
          <a:xfrm>
            <a:off x="347663" y="866775"/>
            <a:ext cx="8796337"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a:defRPr/>
            </a:pPr>
            <a:r>
              <a:rPr lang="en-US" altLang="en-US" sz="2600" b="1" dirty="0" smtClean="0">
                <a:solidFill>
                  <a:srgbClr val="009900"/>
                </a:solidFill>
                <a:latin typeface="Arial" panose="020B0604020202020204" pitchFamily="34" charset="0"/>
                <a:cs typeface="Arial" panose="020B0604020202020204" pitchFamily="34" charset="0"/>
              </a:rPr>
              <a:t>Geometric match (</a:t>
            </a:r>
            <a:r>
              <a:rPr lang="en-US" altLang="en-US" sz="2600" b="1" dirty="0" err="1" smtClean="0">
                <a:solidFill>
                  <a:srgbClr val="009900"/>
                </a:solidFill>
                <a:latin typeface="Arial" panose="020B0604020202020204" pitchFamily="34" charset="0"/>
                <a:cs typeface="Arial" panose="020B0604020202020204" pitchFamily="34" charset="0"/>
              </a:rPr>
              <a:t>vdW</a:t>
            </a:r>
            <a:r>
              <a:rPr lang="en-US" altLang="en-US" sz="2600" b="1" dirty="0" smtClean="0">
                <a:solidFill>
                  <a:srgbClr val="009900"/>
                </a:solidFill>
                <a:latin typeface="Arial" panose="020B0604020202020204" pitchFamily="34" charset="0"/>
                <a:cs typeface="Arial" panose="020B0604020202020204" pitchFamily="34" charset="0"/>
              </a:rPr>
              <a:t> &amp; nonpolar interactions)</a:t>
            </a:r>
          </a:p>
          <a:p>
            <a:pPr marL="800100" lvl="1" indent="-51435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Binding sites for small molecules – </a:t>
            </a:r>
            <a:r>
              <a:rPr lang="en-US" altLang="en-US" sz="2600" b="1" dirty="0" smtClean="0">
                <a:solidFill>
                  <a:srgbClr val="FF0066"/>
                </a:solidFill>
                <a:latin typeface="+mj-lt"/>
                <a:cs typeface="Arial" panose="020B0604020202020204" pitchFamily="34" charset="0"/>
              </a:rPr>
              <a:t>deep</a:t>
            </a:r>
            <a:r>
              <a:rPr lang="en-US" altLang="en-US" sz="2600" b="1" dirty="0" smtClean="0">
                <a:latin typeface="+mj-lt"/>
                <a:cs typeface="Arial" panose="020B0604020202020204" pitchFamily="34" charset="0"/>
              </a:rPr>
              <a:t> </a:t>
            </a:r>
            <a:r>
              <a:rPr lang="en-US" altLang="en-US" sz="2600" b="1" dirty="0" smtClean="0">
                <a:solidFill>
                  <a:srgbClr val="FF0066"/>
                </a:solidFill>
                <a:latin typeface="+mj-lt"/>
                <a:cs typeface="Arial" panose="020B0604020202020204" pitchFamily="34" charset="0"/>
              </a:rPr>
              <a:t>depression</a:t>
            </a:r>
          </a:p>
        </p:txBody>
      </p:sp>
      <p:sp>
        <p:nvSpPr>
          <p:cNvPr id="6"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 ligand-site match</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428875" y="2199448"/>
            <a:ext cx="4286250" cy="43053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5"/>
          <p:cNvSpPr>
            <a:spLocks noChangeArrowheads="1"/>
          </p:cNvSpPr>
          <p:nvPr/>
        </p:nvSpPr>
        <p:spPr bwMode="auto">
          <a:xfrm>
            <a:off x="347663" y="866775"/>
            <a:ext cx="8796337"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a:defRPr/>
            </a:pPr>
            <a:r>
              <a:rPr lang="en-US" altLang="en-US" sz="2600" b="1" dirty="0" smtClean="0">
                <a:solidFill>
                  <a:srgbClr val="009900"/>
                </a:solidFill>
                <a:latin typeface="Arial" panose="020B0604020202020204" pitchFamily="34" charset="0"/>
                <a:cs typeface="Arial" panose="020B0604020202020204" pitchFamily="34" charset="0"/>
              </a:rPr>
              <a:t>Geometric match (</a:t>
            </a:r>
            <a:r>
              <a:rPr lang="en-US" altLang="en-US" sz="2600" b="1" dirty="0" err="1" smtClean="0">
                <a:solidFill>
                  <a:srgbClr val="009900"/>
                </a:solidFill>
                <a:latin typeface="Arial" panose="020B0604020202020204" pitchFamily="34" charset="0"/>
                <a:cs typeface="Arial" panose="020B0604020202020204" pitchFamily="34" charset="0"/>
              </a:rPr>
              <a:t>vdW</a:t>
            </a:r>
            <a:r>
              <a:rPr lang="en-US" altLang="en-US" sz="2600" b="1" dirty="0" smtClean="0">
                <a:solidFill>
                  <a:srgbClr val="009900"/>
                </a:solidFill>
                <a:latin typeface="Arial" panose="020B0604020202020204" pitchFamily="34" charset="0"/>
                <a:cs typeface="Arial" panose="020B0604020202020204" pitchFamily="34" charset="0"/>
              </a:rPr>
              <a:t> &amp; nonpolar interactions)</a:t>
            </a:r>
          </a:p>
          <a:p>
            <a:pPr marL="800100" lvl="1" indent="-514350"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Binding sites for peptides/proteins – usually </a:t>
            </a:r>
            <a:r>
              <a:rPr lang="en-US" altLang="en-US" sz="2600" b="1" dirty="0" smtClean="0">
                <a:solidFill>
                  <a:srgbClr val="FF0066"/>
                </a:solidFill>
                <a:latin typeface="+mj-lt"/>
                <a:cs typeface="Arial" panose="020B0604020202020204" pitchFamily="34" charset="0"/>
              </a:rPr>
              <a:t>flat</a:t>
            </a:r>
            <a:r>
              <a:rPr lang="en-US" altLang="en-US" sz="2600" dirty="0" smtClean="0">
                <a:latin typeface="+mj-lt"/>
                <a:cs typeface="Arial" panose="020B0604020202020204" pitchFamily="34" charset="0"/>
              </a:rPr>
              <a:t>, subunit-subunit interfaces may be </a:t>
            </a:r>
            <a:r>
              <a:rPr lang="en-US" altLang="en-US" sz="2600" b="1" dirty="0" smtClean="0">
                <a:solidFill>
                  <a:srgbClr val="FF0066"/>
                </a:solidFill>
                <a:latin typeface="+mj-lt"/>
                <a:cs typeface="Arial" panose="020B0604020202020204" pitchFamily="34" charset="0"/>
              </a:rPr>
              <a:t>intertwined </a:t>
            </a:r>
          </a:p>
        </p:txBody>
      </p:sp>
      <p:pic>
        <p:nvPicPr>
          <p:cNvPr id="32772" name="Picture 6" descr="C:\Documents and Settings\Amit\My Documents\Amit\Book\English\CH8 - Protein-Ligand Interactions\Figures\PyMol files\8-4c.png"/>
          <p:cNvPicPr>
            <a:picLocks noChangeAspect="1" noChangeArrowheads="1"/>
          </p:cNvPicPr>
          <p:nvPr/>
        </p:nvPicPr>
        <p:blipFill>
          <a:blip r:embed="rId3">
            <a:extLst>
              <a:ext uri="{28A0092B-C50C-407E-A947-70E740481C1C}">
                <a14:useLocalDpi xmlns:a14="http://schemas.microsoft.com/office/drawing/2010/main" val="0"/>
              </a:ext>
            </a:extLst>
          </a:blip>
          <a:srcRect l="5869" t="9274" r="4301" b="4234"/>
          <a:stretch>
            <a:fillRect/>
          </a:stretch>
        </p:blipFill>
        <p:spPr bwMode="auto">
          <a:xfrm>
            <a:off x="5273675" y="2766104"/>
            <a:ext cx="325437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descr="C:\Documents and Settings\Amit\My Documents\Amit\Book\English\CH8 - Protein-Ligand Interactions\Figures\PyMol files\8-6c-left.png"/>
          <p:cNvPicPr>
            <a:picLocks noChangeAspect="1" noChangeArrowheads="1"/>
          </p:cNvPicPr>
          <p:nvPr/>
        </p:nvPicPr>
        <p:blipFill>
          <a:blip r:embed="rId4">
            <a:extLst>
              <a:ext uri="{28A0092B-C50C-407E-A947-70E740481C1C}">
                <a14:useLocalDpi xmlns:a14="http://schemas.microsoft.com/office/drawing/2010/main" val="0"/>
              </a:ext>
            </a:extLst>
          </a:blip>
          <a:srcRect l="11769" t="10942" r="13889" b="10899"/>
          <a:stretch>
            <a:fillRect/>
          </a:stretch>
        </p:blipFill>
        <p:spPr bwMode="auto">
          <a:xfrm>
            <a:off x="942975" y="2731179"/>
            <a:ext cx="3003550"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4"/>
          <p:cNvSpPr>
            <a:spLocks noChangeArrowheads="1"/>
          </p:cNvSpPr>
          <p:nvPr/>
        </p:nvSpPr>
        <p:spPr bwMode="auto">
          <a:xfrm>
            <a:off x="1192213" y="5982379"/>
            <a:ext cx="300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US" altLang="en-US" sz="2400"/>
              <a:t>Ras-RalGDS complex </a:t>
            </a:r>
          </a:p>
        </p:txBody>
      </p:sp>
      <p:sp>
        <p:nvSpPr>
          <p:cNvPr id="32775" name="Rectangle 5"/>
          <p:cNvSpPr>
            <a:spLocks noChangeArrowheads="1"/>
          </p:cNvSpPr>
          <p:nvPr/>
        </p:nvSpPr>
        <p:spPr bwMode="auto">
          <a:xfrm>
            <a:off x="5621338" y="5966504"/>
            <a:ext cx="2763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a:t>Bence-Jones protein </a:t>
            </a:r>
          </a:p>
        </p:txBody>
      </p:sp>
      <p:sp>
        <p:nvSpPr>
          <p:cNvPr id="8"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a:t>
            </a:r>
            <a:r>
              <a:rPr lang="en-US" altLang="en-US" b="1" dirty="0">
                <a:solidFill>
                  <a:schemeClr val="accent2"/>
                </a:solidFill>
                <a:latin typeface="Arial" panose="020B0604020202020204" pitchFamily="34" charset="0"/>
                <a:cs typeface="Arial" panose="020B0604020202020204" pitchFamily="34" charset="0"/>
              </a:rPr>
              <a:t>: </a:t>
            </a:r>
            <a:r>
              <a:rPr lang="en-US" altLang="en-US" b="1" dirty="0" smtClean="0">
                <a:solidFill>
                  <a:schemeClr val="accent2"/>
                </a:solidFill>
                <a:latin typeface="Arial" panose="020B0604020202020204" pitchFamily="34" charset="0"/>
                <a:cs typeface="Arial" panose="020B0604020202020204" pitchFamily="34" charset="0"/>
              </a:rPr>
              <a:t>ligand-site match</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ChangeArrowheads="1"/>
          </p:cNvSpPr>
          <p:nvPr/>
        </p:nvSpPr>
        <p:spPr bwMode="auto">
          <a:xfrm>
            <a:off x="347663" y="974725"/>
            <a:ext cx="87963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startAt="2"/>
              <a:defRPr/>
            </a:pPr>
            <a:r>
              <a:rPr lang="en-US" altLang="en-US" sz="2600" b="1" dirty="0" smtClean="0">
                <a:solidFill>
                  <a:srgbClr val="009900"/>
                </a:solidFill>
                <a:latin typeface="Arial" panose="020B0604020202020204" pitchFamily="34" charset="0"/>
                <a:cs typeface="Arial" panose="020B0604020202020204" pitchFamily="34" charset="0"/>
              </a:rPr>
              <a:t>Electrostatic match </a:t>
            </a:r>
            <a:r>
              <a:rPr lang="en-US" altLang="en-US" sz="2400" b="1" dirty="0" smtClean="0">
                <a:solidFill>
                  <a:srgbClr val="009900"/>
                </a:solidFill>
                <a:latin typeface="Arial" panose="020B0604020202020204" pitchFamily="34" charset="0"/>
                <a:cs typeface="Arial" panose="020B0604020202020204" pitchFamily="34" charset="0"/>
              </a:rPr>
              <a:t>(ionic interactions, </a:t>
            </a:r>
            <a:r>
              <a:rPr lang="en-US" altLang="en-US" sz="2400" b="1" dirty="0" err="1" smtClean="0">
                <a:solidFill>
                  <a:srgbClr val="009900"/>
                </a:solidFill>
                <a:latin typeface="Arial" panose="020B0604020202020204" pitchFamily="34" charset="0"/>
                <a:cs typeface="Arial" panose="020B0604020202020204" pitchFamily="34" charset="0"/>
              </a:rPr>
              <a:t>Hbonds</a:t>
            </a:r>
            <a:r>
              <a:rPr lang="en-US" altLang="en-US" sz="2400" b="1" dirty="0" smtClean="0">
                <a:solidFill>
                  <a:srgbClr val="009900"/>
                </a:solidFill>
                <a:latin typeface="Arial" panose="020B0604020202020204" pitchFamily="34" charset="0"/>
                <a:cs typeface="Arial" panose="020B0604020202020204" pitchFamily="34" charset="0"/>
              </a:rPr>
              <a:t>, </a:t>
            </a:r>
            <a:r>
              <a:rPr lang="el-GR" altLang="en-US" sz="2800" b="1" dirty="0" smtClean="0">
                <a:solidFill>
                  <a:srgbClr val="009900"/>
                </a:solidFill>
                <a:latin typeface="+mj-lt"/>
                <a:cs typeface="Arial" panose="020B0604020202020204" pitchFamily="34" charset="0"/>
              </a:rPr>
              <a:t>π</a:t>
            </a:r>
            <a:r>
              <a:rPr lang="en-US" altLang="en-US" sz="2400" b="1" dirty="0" smtClean="0">
                <a:solidFill>
                  <a:srgbClr val="009900"/>
                </a:solidFill>
                <a:latin typeface="Arial" panose="020B0604020202020204" pitchFamily="34" charset="0"/>
                <a:cs typeface="Arial" panose="020B0604020202020204" pitchFamily="34" charset="0"/>
              </a:rPr>
              <a:t>)</a:t>
            </a: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 binding site of </a:t>
            </a:r>
            <a:r>
              <a:rPr lang="en-US" altLang="en-US" sz="2600" dirty="0" err="1" smtClean="0">
                <a:latin typeface="+mj-lt"/>
                <a:cs typeface="Arial" panose="020B0604020202020204" pitchFamily="34" charset="0"/>
              </a:rPr>
              <a:t>AChE</a:t>
            </a:r>
            <a:r>
              <a:rPr lang="en-US" altLang="en-US" sz="2600" dirty="0" smtClean="0">
                <a:latin typeface="+mj-lt"/>
                <a:cs typeface="Arial" panose="020B0604020202020204" pitchFamily="34" charset="0"/>
              </a:rPr>
              <a:t> has a strong negative potential that draws the positively charged </a:t>
            </a:r>
            <a:r>
              <a:rPr lang="en-US" altLang="en-US" sz="2600" dirty="0" err="1" smtClean="0">
                <a:latin typeface="+mj-lt"/>
                <a:cs typeface="Arial" panose="020B0604020202020204" pitchFamily="34" charset="0"/>
              </a:rPr>
              <a:t>ACh</a:t>
            </a:r>
            <a:endParaRPr lang="en-US" altLang="en-US" sz="2600" dirty="0" smtClean="0">
              <a:latin typeface="+mj-lt"/>
              <a:cs typeface="Arial" panose="020B0604020202020204" pitchFamily="34" charset="0"/>
            </a:endParaRPr>
          </a:p>
        </p:txBody>
      </p:sp>
      <p:pic>
        <p:nvPicPr>
          <p:cNvPr id="34820" name="Picture 2"/>
          <p:cNvPicPr>
            <a:picLocks noChangeAspect="1"/>
          </p:cNvPicPr>
          <p:nvPr/>
        </p:nvPicPr>
        <p:blipFill>
          <a:blip r:embed="rId3">
            <a:extLst>
              <a:ext uri="{28A0092B-C50C-407E-A947-70E740481C1C}">
                <a14:useLocalDpi xmlns:a14="http://schemas.microsoft.com/office/drawing/2010/main" val="0"/>
              </a:ext>
            </a:extLst>
          </a:blip>
          <a:srcRect l="20161" t="34485" r="32121" b="20120"/>
          <a:stretch>
            <a:fillRect/>
          </a:stretch>
        </p:blipFill>
        <p:spPr bwMode="auto">
          <a:xfrm>
            <a:off x="1198563" y="2867025"/>
            <a:ext cx="6770687"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1"/>
          <p:cNvPicPr>
            <a:picLocks noChangeAspect="1"/>
          </p:cNvPicPr>
          <p:nvPr/>
        </p:nvPicPr>
        <p:blipFill>
          <a:blip r:embed="rId4">
            <a:extLst>
              <a:ext uri="{28A0092B-C50C-407E-A947-70E740481C1C}">
                <a14:useLocalDpi xmlns:a14="http://schemas.microsoft.com/office/drawing/2010/main" val="0"/>
              </a:ext>
            </a:extLst>
          </a:blip>
          <a:srcRect r="61719" b="44945"/>
          <a:stretch>
            <a:fillRect/>
          </a:stretch>
        </p:blipFill>
        <p:spPr bwMode="auto">
          <a:xfrm>
            <a:off x="5240792" y="5734050"/>
            <a:ext cx="26066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a:t>
            </a:r>
            <a:r>
              <a:rPr lang="en-US" altLang="en-US" b="1" dirty="0">
                <a:solidFill>
                  <a:schemeClr val="accent2"/>
                </a:solidFill>
                <a:latin typeface="Arial" panose="020B0604020202020204" pitchFamily="34" charset="0"/>
                <a:cs typeface="Arial" panose="020B0604020202020204" pitchFamily="34" charset="0"/>
              </a:rPr>
              <a:t>: </a:t>
            </a:r>
            <a:r>
              <a:rPr lang="en-US" altLang="en-US" b="1" dirty="0" smtClean="0">
                <a:solidFill>
                  <a:schemeClr val="accent2"/>
                </a:solidFill>
                <a:latin typeface="Arial" panose="020B0604020202020204" pitchFamily="34" charset="0"/>
                <a:cs typeface="Arial" panose="020B0604020202020204" pitchFamily="34" charset="0"/>
              </a:rPr>
              <a:t>ligand-site match</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10" name="TextBox 9"/>
          <p:cNvSpPr txBox="1"/>
          <p:nvPr/>
        </p:nvSpPr>
        <p:spPr>
          <a:xfrm>
            <a:off x="112033" y="3420685"/>
            <a:ext cx="1329210" cy="461665"/>
          </a:xfrm>
          <a:prstGeom prst="rect">
            <a:avLst/>
          </a:prstGeom>
          <a:noFill/>
        </p:spPr>
        <p:txBody>
          <a:bodyPr wrap="none" rtlCol="0">
            <a:spAutoFit/>
          </a:bodyPr>
          <a:lstStyle/>
          <a:p>
            <a:r>
              <a:rPr lang="en-US" b="1" dirty="0" smtClean="0">
                <a:solidFill>
                  <a:srgbClr val="FF0000"/>
                </a:solidFill>
              </a:rPr>
              <a:t>Negative</a:t>
            </a:r>
            <a:endParaRPr lang="en-US" b="1" dirty="0">
              <a:solidFill>
                <a:srgbClr val="FF0000"/>
              </a:solidFill>
            </a:endParaRPr>
          </a:p>
        </p:txBody>
      </p:sp>
      <p:sp>
        <p:nvSpPr>
          <p:cNvPr id="11" name="TextBox 10"/>
          <p:cNvSpPr txBox="1"/>
          <p:nvPr/>
        </p:nvSpPr>
        <p:spPr>
          <a:xfrm>
            <a:off x="97974" y="2979764"/>
            <a:ext cx="1208985" cy="461665"/>
          </a:xfrm>
          <a:prstGeom prst="rect">
            <a:avLst/>
          </a:prstGeom>
          <a:noFill/>
        </p:spPr>
        <p:txBody>
          <a:bodyPr wrap="none" rtlCol="0">
            <a:spAutoFit/>
          </a:bodyPr>
          <a:lstStyle/>
          <a:p>
            <a:r>
              <a:rPr lang="en-US" b="1" dirty="0" smtClean="0">
                <a:solidFill>
                  <a:schemeClr val="accent6"/>
                </a:solidFill>
              </a:rPr>
              <a:t>Positive</a:t>
            </a:r>
            <a:endParaRPr lang="en-US" b="1" dirty="0">
              <a:solidFill>
                <a:schemeClr val="accent6"/>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Documents and Settings\Amit\My Documents\Amit\Book\English\CH8 - Protein-Ligand Interactions\Figures\PyMol files\ACh-II.png"/>
          <p:cNvPicPr>
            <a:picLocks noChangeAspect="1" noChangeArrowheads="1"/>
          </p:cNvPicPr>
          <p:nvPr/>
        </p:nvPicPr>
        <p:blipFill>
          <a:blip r:embed="rId3">
            <a:extLst>
              <a:ext uri="{28A0092B-C50C-407E-A947-70E740481C1C}">
                <a14:useLocalDpi xmlns:a14="http://schemas.microsoft.com/office/drawing/2010/main" val="0"/>
              </a:ext>
            </a:extLst>
          </a:blip>
          <a:srcRect l="13867" t="21544" r="13762" b="24533"/>
          <a:stretch>
            <a:fillRect/>
          </a:stretch>
        </p:blipFill>
        <p:spPr bwMode="auto">
          <a:xfrm>
            <a:off x="5287963" y="3616325"/>
            <a:ext cx="3257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Line 4"/>
          <p:cNvSpPr>
            <a:spLocks noChangeShapeType="1"/>
          </p:cNvSpPr>
          <p:nvPr/>
        </p:nvSpPr>
        <p:spPr bwMode="auto">
          <a:xfrm>
            <a:off x="4171950" y="4786313"/>
            <a:ext cx="117157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68" name="Text Box 6"/>
          <p:cNvSpPr txBox="1">
            <a:spLocks noChangeArrowheads="1"/>
          </p:cNvSpPr>
          <p:nvPr/>
        </p:nvSpPr>
        <p:spPr bwMode="auto">
          <a:xfrm>
            <a:off x="4262438" y="42291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1800" b="1">
                <a:latin typeface="Arial" panose="020B0604020202020204" pitchFamily="34" charset="0"/>
                <a:cs typeface="Arial" panose="020B0604020202020204" pitchFamily="34" charset="0"/>
              </a:rPr>
              <a:t>180º</a:t>
            </a:r>
          </a:p>
        </p:txBody>
      </p:sp>
      <p:sp>
        <p:nvSpPr>
          <p:cNvPr id="36869" name="Text Box 7"/>
          <p:cNvSpPr txBox="1">
            <a:spLocks noChangeArrowheads="1"/>
          </p:cNvSpPr>
          <p:nvPr/>
        </p:nvSpPr>
        <p:spPr bwMode="auto">
          <a:xfrm>
            <a:off x="7942263" y="4810125"/>
            <a:ext cx="752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rtl="0" eaLnBrk="1" hangingPunct="1">
              <a:spcBef>
                <a:spcPct val="50000"/>
              </a:spcBef>
              <a:buFontTx/>
              <a:buNone/>
            </a:pPr>
            <a:r>
              <a:rPr lang="en-US" altLang="en-US" sz="1800" b="1">
                <a:latin typeface="Arial" panose="020B0604020202020204" pitchFamily="34" charset="0"/>
                <a:cs typeface="Arial" panose="020B0604020202020204" pitchFamily="34" charset="0"/>
              </a:rPr>
              <a:t>W84</a:t>
            </a:r>
          </a:p>
        </p:txBody>
      </p:sp>
      <p:sp>
        <p:nvSpPr>
          <p:cNvPr id="36870" name="Arc 8"/>
          <p:cNvSpPr>
            <a:spLocks/>
          </p:cNvSpPr>
          <p:nvPr/>
        </p:nvSpPr>
        <p:spPr bwMode="auto">
          <a:xfrm rot="19800000" flipH="1">
            <a:off x="7669213" y="4810125"/>
            <a:ext cx="266700" cy="207963"/>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71" name="Arc 9"/>
          <p:cNvSpPr>
            <a:spLocks/>
          </p:cNvSpPr>
          <p:nvPr/>
        </p:nvSpPr>
        <p:spPr bwMode="auto">
          <a:xfrm rot="19800000" flipH="1">
            <a:off x="7518400" y="4748213"/>
            <a:ext cx="266700" cy="20796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6872" name="Arc 10"/>
          <p:cNvSpPr>
            <a:spLocks/>
          </p:cNvSpPr>
          <p:nvPr/>
        </p:nvSpPr>
        <p:spPr bwMode="auto">
          <a:xfrm rot="19800000" flipH="1">
            <a:off x="7400925" y="4694238"/>
            <a:ext cx="266700" cy="20796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Rectangle 3"/>
          <p:cNvSpPr>
            <a:spLocks noChangeArrowheads="1"/>
          </p:cNvSpPr>
          <p:nvPr/>
        </p:nvSpPr>
        <p:spPr bwMode="auto">
          <a:xfrm>
            <a:off x="347663" y="974725"/>
            <a:ext cx="87963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startAt="2"/>
              <a:defRPr/>
            </a:pPr>
            <a:r>
              <a:rPr lang="en-US" altLang="en-US" sz="2600" b="1" dirty="0">
                <a:solidFill>
                  <a:srgbClr val="009900"/>
                </a:solidFill>
                <a:latin typeface="Arial" panose="020B0604020202020204" pitchFamily="34" charset="0"/>
                <a:cs typeface="Arial" panose="020B0604020202020204" pitchFamily="34" charset="0"/>
              </a:rPr>
              <a:t>Electrostatic match </a:t>
            </a:r>
            <a:r>
              <a:rPr lang="en-US" altLang="en-US" sz="2400" b="1" dirty="0" smtClean="0">
                <a:solidFill>
                  <a:srgbClr val="009900"/>
                </a:solidFill>
                <a:latin typeface="Arial" panose="020B0604020202020204" pitchFamily="34" charset="0"/>
                <a:cs typeface="Arial" panose="020B0604020202020204" pitchFamily="34" charset="0"/>
              </a:rPr>
              <a:t>(ionic interactions, </a:t>
            </a:r>
            <a:r>
              <a:rPr lang="en-US" altLang="en-US" sz="2400" b="1" dirty="0" err="1">
                <a:solidFill>
                  <a:srgbClr val="009900"/>
                </a:solidFill>
                <a:latin typeface="Arial" panose="020B0604020202020204" pitchFamily="34" charset="0"/>
                <a:cs typeface="Arial" panose="020B0604020202020204" pitchFamily="34" charset="0"/>
              </a:rPr>
              <a:t>Hbonds</a:t>
            </a:r>
            <a:r>
              <a:rPr lang="en-US" altLang="en-US" sz="2400" b="1" dirty="0">
                <a:solidFill>
                  <a:srgbClr val="009900"/>
                </a:solidFill>
                <a:latin typeface="Arial" panose="020B0604020202020204" pitchFamily="34" charset="0"/>
                <a:cs typeface="Arial" panose="020B0604020202020204" pitchFamily="34" charset="0"/>
              </a:rPr>
              <a:t>, </a:t>
            </a:r>
            <a:r>
              <a:rPr lang="el-GR" altLang="en-US" sz="2800" b="1" dirty="0">
                <a:solidFill>
                  <a:srgbClr val="009900"/>
                </a:solidFill>
                <a:cs typeface="Arial" panose="020B0604020202020204" pitchFamily="34" charset="0"/>
              </a:rPr>
              <a:t>π</a:t>
            </a:r>
            <a:r>
              <a:rPr lang="en-US" altLang="en-US" sz="2400" b="1" dirty="0" smtClean="0">
                <a:solidFill>
                  <a:srgbClr val="009900"/>
                </a:solidFill>
                <a:latin typeface="Arial" panose="020B0604020202020204" pitchFamily="34" charset="0"/>
                <a:cs typeface="Arial" panose="020B0604020202020204" pitchFamily="34" charset="0"/>
              </a:rPr>
              <a:t>)</a:t>
            </a:r>
          </a:p>
          <a:p>
            <a:pPr lvl="1" algn="l" rtl="0" eaLnBrk="1" hangingPunct="1">
              <a:lnSpc>
                <a:spcPct val="130000"/>
              </a:lnSpc>
              <a:spcBef>
                <a:spcPct val="50000"/>
              </a:spcBef>
              <a:buFont typeface="Wingdings" panose="05000000000000000000" pitchFamily="2" charset="2"/>
              <a:buChar char="Ø"/>
              <a:defRPr/>
            </a:pPr>
            <a:r>
              <a:rPr lang="en-US" altLang="en-US" sz="2600" dirty="0" err="1" smtClean="0">
                <a:latin typeface="+mj-lt"/>
                <a:cs typeface="Arial" panose="020B0604020202020204" pitchFamily="34" charset="0"/>
              </a:rPr>
              <a:t>ACh</a:t>
            </a:r>
            <a:r>
              <a:rPr lang="en-US" altLang="en-US" sz="2600" dirty="0" smtClean="0">
                <a:latin typeface="+mj-lt"/>
                <a:cs typeface="Arial" panose="020B0604020202020204" pitchFamily="34" charset="0"/>
              </a:rPr>
              <a:t> is drawn to the catalytic site by an electric </a:t>
            </a:r>
            <a:r>
              <a:rPr lang="en-US" altLang="en-US" sz="2600" dirty="0">
                <a:latin typeface="+mj-lt"/>
                <a:cs typeface="Arial" panose="020B0604020202020204" pitchFamily="34" charset="0"/>
              </a:rPr>
              <a:t>gradient </a:t>
            </a:r>
            <a:r>
              <a:rPr lang="en-US" altLang="en-US" sz="2600" dirty="0" smtClean="0">
                <a:latin typeface="+mj-lt"/>
                <a:cs typeface="Arial" panose="020B0604020202020204" pitchFamily="34" charset="0"/>
              </a:rPr>
              <a:t>along a low-dielectric path (</a:t>
            </a:r>
            <a:r>
              <a:rPr lang="en-US" altLang="en-US" sz="2600" b="1" dirty="0" smtClean="0">
                <a:solidFill>
                  <a:srgbClr val="FF0066"/>
                </a:solidFill>
                <a:latin typeface="+mj-lt"/>
                <a:cs typeface="Arial" panose="020B0604020202020204" pitchFamily="34" charset="0"/>
              </a:rPr>
              <a:t>electrostatic </a:t>
            </a:r>
            <a:r>
              <a:rPr lang="en-US" altLang="en-US" sz="2600" b="1" dirty="0">
                <a:solidFill>
                  <a:srgbClr val="FF0066"/>
                </a:solidFill>
                <a:latin typeface="+mj-lt"/>
                <a:cs typeface="Arial" panose="020B0604020202020204" pitchFamily="34" charset="0"/>
              </a:rPr>
              <a:t>steering</a:t>
            </a:r>
            <a:r>
              <a:rPr lang="en-US" altLang="en-US" sz="2600" dirty="0">
                <a:latin typeface="+mj-lt"/>
                <a:cs typeface="Arial" panose="020B0604020202020204" pitchFamily="34" charset="0"/>
              </a:rPr>
              <a:t>)</a:t>
            </a:r>
            <a:endParaRPr lang="en-US" altLang="en-US" sz="2600" dirty="0" smtClean="0">
              <a:latin typeface="+mj-lt"/>
              <a:cs typeface="Arial" panose="020B0604020202020204" pitchFamily="34" charset="0"/>
            </a:endParaRPr>
          </a:p>
        </p:txBody>
      </p:sp>
      <p:pic>
        <p:nvPicPr>
          <p:cNvPr id="36875" name="Picture 2" descr="C:\Documents and Settings\Amit\My Documents\Amit\Book\English\CH8 - Protein-Ligand Interactions\Figures\PyMol files\ACh-II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45" y="2889064"/>
            <a:ext cx="3606000" cy="36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AutoShape 5"/>
          <p:cNvSpPr>
            <a:spLocks noChangeArrowheads="1"/>
          </p:cNvSpPr>
          <p:nvPr/>
        </p:nvSpPr>
        <p:spPr bwMode="auto">
          <a:xfrm>
            <a:off x="4554538" y="4618038"/>
            <a:ext cx="382587" cy="284162"/>
          </a:xfrm>
          <a:prstGeom prst="curvedDownArrow">
            <a:avLst>
              <a:gd name="adj1" fmla="val 26927"/>
              <a:gd name="adj2" fmla="val 53855"/>
              <a:gd name="adj3" fmla="val 3333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14"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a:t>
            </a:r>
            <a:r>
              <a:rPr lang="en-US" altLang="en-US" b="1" dirty="0">
                <a:solidFill>
                  <a:schemeClr val="accent2"/>
                </a:solidFill>
                <a:latin typeface="Arial" panose="020B0604020202020204" pitchFamily="34" charset="0"/>
                <a:cs typeface="Arial" panose="020B0604020202020204" pitchFamily="34" charset="0"/>
              </a:rPr>
              <a:t>: ligand-site match</a:t>
            </a:r>
          </a:p>
        </p:txBody>
      </p:sp>
      <p:pic>
        <p:nvPicPr>
          <p:cNvPr id="16" name="Picture 5"/>
          <p:cNvPicPr>
            <a:picLocks noChangeAspect="1"/>
          </p:cNvPicPr>
          <p:nvPr/>
        </p:nvPicPr>
        <p:blipFill>
          <a:blip r:embed="rId5">
            <a:extLst>
              <a:ext uri="{28A0092B-C50C-407E-A947-70E740481C1C}">
                <a14:useLocalDpi xmlns:a14="http://schemas.microsoft.com/office/drawing/2010/main" val="0"/>
              </a:ext>
            </a:extLst>
          </a:blip>
          <a:srcRect l="54893" t="29018" r="31552" b="62500"/>
          <a:stretch>
            <a:fillRect/>
          </a:stretch>
        </p:blipFill>
        <p:spPr bwMode="auto">
          <a:xfrm>
            <a:off x="5974274" y="6088063"/>
            <a:ext cx="179858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descr="C:\Documents and Settings\Amit\My Documents\Amit\Book\English\CH8 - Protein-Ligand Interactions\Figures\PyMol files\ACh-II.png"/>
          <p:cNvPicPr>
            <a:picLocks noChangeAspect="1" noChangeArrowheads="1"/>
          </p:cNvPicPr>
          <p:nvPr/>
        </p:nvPicPr>
        <p:blipFill>
          <a:blip r:embed="rId3">
            <a:extLst>
              <a:ext uri="{28A0092B-C50C-407E-A947-70E740481C1C}">
                <a14:useLocalDpi xmlns:a14="http://schemas.microsoft.com/office/drawing/2010/main" val="0"/>
              </a:ext>
            </a:extLst>
          </a:blip>
          <a:srcRect l="13867" t="21544" r="13762" b="24533"/>
          <a:stretch>
            <a:fillRect/>
          </a:stretch>
        </p:blipFill>
        <p:spPr bwMode="auto">
          <a:xfrm>
            <a:off x="5287963" y="3616325"/>
            <a:ext cx="3257550" cy="242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Line 4"/>
          <p:cNvSpPr>
            <a:spLocks noChangeShapeType="1"/>
          </p:cNvSpPr>
          <p:nvPr/>
        </p:nvSpPr>
        <p:spPr bwMode="auto">
          <a:xfrm>
            <a:off x="4171950" y="4786313"/>
            <a:ext cx="117157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917" name="AutoShape 5"/>
          <p:cNvSpPr>
            <a:spLocks noChangeArrowheads="1"/>
          </p:cNvSpPr>
          <p:nvPr/>
        </p:nvSpPr>
        <p:spPr bwMode="auto">
          <a:xfrm>
            <a:off x="4554538" y="4618038"/>
            <a:ext cx="382587" cy="284162"/>
          </a:xfrm>
          <a:prstGeom prst="curvedDownArrow">
            <a:avLst>
              <a:gd name="adj1" fmla="val 26927"/>
              <a:gd name="adj2" fmla="val 53855"/>
              <a:gd name="adj3" fmla="val 33333"/>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p>
        </p:txBody>
      </p:sp>
      <p:sp>
        <p:nvSpPr>
          <p:cNvPr id="38918" name="Text Box 6"/>
          <p:cNvSpPr txBox="1">
            <a:spLocks noChangeArrowheads="1"/>
          </p:cNvSpPr>
          <p:nvPr/>
        </p:nvSpPr>
        <p:spPr bwMode="auto">
          <a:xfrm>
            <a:off x="4262438" y="4229100"/>
            <a:ext cx="1047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1800" b="1">
                <a:latin typeface="Arial" panose="020B0604020202020204" pitchFamily="34" charset="0"/>
                <a:cs typeface="Arial" panose="020B0604020202020204" pitchFamily="34" charset="0"/>
              </a:rPr>
              <a:t>180º</a:t>
            </a:r>
          </a:p>
        </p:txBody>
      </p:sp>
      <p:sp>
        <p:nvSpPr>
          <p:cNvPr id="38919" name="Text Box 7"/>
          <p:cNvSpPr txBox="1">
            <a:spLocks noChangeArrowheads="1"/>
          </p:cNvSpPr>
          <p:nvPr/>
        </p:nvSpPr>
        <p:spPr bwMode="auto">
          <a:xfrm>
            <a:off x="7942263" y="4810125"/>
            <a:ext cx="752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rtl="0" eaLnBrk="1" hangingPunct="1">
              <a:spcBef>
                <a:spcPct val="50000"/>
              </a:spcBef>
              <a:buFontTx/>
              <a:buNone/>
            </a:pPr>
            <a:r>
              <a:rPr lang="en-US" altLang="en-US" sz="1800" b="1">
                <a:latin typeface="Arial" panose="020B0604020202020204" pitchFamily="34" charset="0"/>
                <a:cs typeface="Arial" panose="020B0604020202020204" pitchFamily="34" charset="0"/>
              </a:rPr>
              <a:t>W84</a:t>
            </a:r>
          </a:p>
        </p:txBody>
      </p:sp>
      <p:sp>
        <p:nvSpPr>
          <p:cNvPr id="38920" name="Arc 8"/>
          <p:cNvSpPr>
            <a:spLocks/>
          </p:cNvSpPr>
          <p:nvPr/>
        </p:nvSpPr>
        <p:spPr bwMode="auto">
          <a:xfrm rot="19800000" flipH="1">
            <a:off x="7669213" y="4810125"/>
            <a:ext cx="266700" cy="207963"/>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1" name="Arc 9"/>
          <p:cNvSpPr>
            <a:spLocks/>
          </p:cNvSpPr>
          <p:nvPr/>
        </p:nvSpPr>
        <p:spPr bwMode="auto">
          <a:xfrm rot="19800000" flipH="1">
            <a:off x="7518400" y="4748213"/>
            <a:ext cx="266700" cy="20796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8922" name="Arc 10"/>
          <p:cNvSpPr>
            <a:spLocks/>
          </p:cNvSpPr>
          <p:nvPr/>
        </p:nvSpPr>
        <p:spPr bwMode="auto">
          <a:xfrm rot="19800000" flipH="1">
            <a:off x="7400925" y="4694238"/>
            <a:ext cx="266700" cy="207962"/>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rgbClr val="FF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Rectangle 3"/>
          <p:cNvSpPr>
            <a:spLocks noChangeArrowheads="1"/>
          </p:cNvSpPr>
          <p:nvPr/>
        </p:nvSpPr>
        <p:spPr bwMode="auto">
          <a:xfrm>
            <a:off x="347663" y="974725"/>
            <a:ext cx="8796337"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514350" indent="-514350" algn="l" rtl="0" eaLnBrk="1" hangingPunct="1">
              <a:lnSpc>
                <a:spcPct val="130000"/>
              </a:lnSpc>
              <a:spcBef>
                <a:spcPct val="50000"/>
              </a:spcBef>
              <a:buFontTx/>
              <a:buAutoNum type="arabicPeriod" startAt="2"/>
              <a:defRPr/>
            </a:pPr>
            <a:r>
              <a:rPr lang="en-US" altLang="en-US" sz="2600" b="1" dirty="0">
                <a:solidFill>
                  <a:srgbClr val="009900"/>
                </a:solidFill>
                <a:latin typeface="Arial" panose="020B0604020202020204" pitchFamily="34" charset="0"/>
                <a:cs typeface="Arial" panose="020B0604020202020204" pitchFamily="34" charset="0"/>
              </a:rPr>
              <a:t>Electrostatic </a:t>
            </a:r>
            <a:r>
              <a:rPr lang="en-US" altLang="en-US" sz="2600" b="1" dirty="0" smtClean="0">
                <a:solidFill>
                  <a:srgbClr val="009900"/>
                </a:solidFill>
                <a:latin typeface="Arial" panose="020B0604020202020204" pitchFamily="34" charset="0"/>
                <a:cs typeface="Arial" panose="020B0604020202020204" pitchFamily="34" charset="0"/>
              </a:rPr>
              <a:t>match </a:t>
            </a:r>
            <a:r>
              <a:rPr lang="en-US" altLang="en-US" sz="2400" b="1" dirty="0" smtClean="0">
                <a:solidFill>
                  <a:srgbClr val="009900"/>
                </a:solidFill>
                <a:latin typeface="Arial" panose="020B0604020202020204" pitchFamily="34" charset="0"/>
                <a:cs typeface="Arial" panose="020B0604020202020204" pitchFamily="34" charset="0"/>
              </a:rPr>
              <a:t>(ionic interactions, </a:t>
            </a:r>
            <a:r>
              <a:rPr lang="en-US" altLang="en-US" sz="2400" b="1" dirty="0" err="1">
                <a:solidFill>
                  <a:srgbClr val="009900"/>
                </a:solidFill>
                <a:latin typeface="Arial" panose="020B0604020202020204" pitchFamily="34" charset="0"/>
                <a:cs typeface="Arial" panose="020B0604020202020204" pitchFamily="34" charset="0"/>
              </a:rPr>
              <a:t>Hbonds</a:t>
            </a:r>
            <a:r>
              <a:rPr lang="en-US" altLang="en-US" sz="2400" b="1" dirty="0">
                <a:solidFill>
                  <a:srgbClr val="009900"/>
                </a:solidFill>
                <a:latin typeface="Arial" panose="020B0604020202020204" pitchFamily="34" charset="0"/>
                <a:cs typeface="Arial" panose="020B0604020202020204" pitchFamily="34" charset="0"/>
              </a:rPr>
              <a:t>, </a:t>
            </a:r>
            <a:r>
              <a:rPr lang="el-GR" altLang="en-US" sz="2800" b="1" dirty="0">
                <a:solidFill>
                  <a:srgbClr val="009900"/>
                </a:solidFill>
                <a:cs typeface="Arial" panose="020B0604020202020204" pitchFamily="34" charset="0"/>
              </a:rPr>
              <a:t>π</a:t>
            </a:r>
            <a:r>
              <a:rPr lang="en-US" altLang="en-US" sz="2400" b="1" dirty="0" smtClean="0">
                <a:solidFill>
                  <a:srgbClr val="009900"/>
                </a:solidFill>
                <a:latin typeface="Arial" panose="020B0604020202020204" pitchFamily="34" charset="0"/>
                <a:cs typeface="Arial" panose="020B0604020202020204" pitchFamily="34" charset="0"/>
              </a:rPr>
              <a:t>)</a:t>
            </a: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 weak partial charges of aromatic residues prevent the substrate and products from getting stuck in the gorge</a:t>
            </a:r>
          </a:p>
        </p:txBody>
      </p:sp>
      <p:sp>
        <p:nvSpPr>
          <p:cNvPr id="14"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a:t>
            </a:r>
            <a:r>
              <a:rPr lang="en-US" altLang="en-US" b="1" dirty="0">
                <a:solidFill>
                  <a:schemeClr val="accent2"/>
                </a:solidFill>
                <a:latin typeface="Arial" panose="020B0604020202020204" pitchFamily="34" charset="0"/>
                <a:cs typeface="Arial" panose="020B0604020202020204" pitchFamily="34" charset="0"/>
              </a:rPr>
              <a:t>: ligand-site match</a:t>
            </a:r>
          </a:p>
        </p:txBody>
      </p:sp>
      <p:pic>
        <p:nvPicPr>
          <p:cNvPr id="15" name="Picture 2" descr="C:\Documents and Settings\Amit\My Documents\Amit\Book\English\CH8 - Protein-Ligand Interactions\Figures\PyMol files\ACh-II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45" y="2889064"/>
            <a:ext cx="3606000" cy="360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5">
            <a:extLst>
              <a:ext uri="{28A0092B-C50C-407E-A947-70E740481C1C}">
                <a14:useLocalDpi xmlns:a14="http://schemas.microsoft.com/office/drawing/2010/main" val="0"/>
              </a:ext>
            </a:extLst>
          </a:blip>
          <a:srcRect l="54893" t="29018" r="31552" b="62500"/>
          <a:stretch>
            <a:fillRect/>
          </a:stretch>
        </p:blipFill>
        <p:spPr bwMode="auto">
          <a:xfrm>
            <a:off x="5974274" y="6088063"/>
            <a:ext cx="179858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3"/>
          <p:cNvSpPr>
            <a:spLocks noChangeArrowheads="1"/>
          </p:cNvSpPr>
          <p:nvPr/>
        </p:nvSpPr>
        <p:spPr bwMode="auto">
          <a:xfrm>
            <a:off x="347663" y="974725"/>
            <a:ext cx="8796337"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defRPr/>
            </a:pPr>
            <a:r>
              <a:rPr lang="en-US" altLang="en-US" sz="2600" b="1" dirty="0" smtClean="0">
                <a:solidFill>
                  <a:srgbClr val="009900"/>
                </a:solidFill>
                <a:latin typeface="Arial" panose="020B0604020202020204" pitchFamily="34" charset="0"/>
                <a:cs typeface="Arial" panose="020B0604020202020204" pitchFamily="34" charset="0"/>
              </a:rPr>
              <a:t>Aromatic residues are common in binding sites</a:t>
            </a:r>
            <a:endParaRPr lang="en-US" altLang="en-US" sz="2400" b="1" dirty="0" smtClean="0">
              <a:solidFill>
                <a:srgbClr val="009900"/>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They are </a:t>
            </a:r>
            <a:r>
              <a:rPr lang="en-US" altLang="en-US" sz="2600" b="1" dirty="0" smtClean="0">
                <a:solidFill>
                  <a:srgbClr val="FF0066"/>
                </a:solidFill>
                <a:latin typeface="+mj-lt"/>
                <a:cs typeface="Arial" panose="020B0604020202020204" pitchFamily="34" charset="0"/>
              </a:rPr>
              <a:t>large</a:t>
            </a:r>
            <a:r>
              <a:rPr lang="en-US" altLang="en-US" sz="2600" dirty="0" smtClean="0">
                <a:latin typeface="+mj-lt"/>
                <a:cs typeface="Arial" panose="020B0604020202020204" pitchFamily="34" charset="0"/>
              </a:rPr>
              <a:t> – can form extensive nonpolar &amp; </a:t>
            </a:r>
            <a:r>
              <a:rPr lang="en-US" altLang="en-US" sz="2600" dirty="0" err="1" smtClean="0">
                <a:latin typeface="+mj-lt"/>
                <a:cs typeface="Arial" panose="020B0604020202020204" pitchFamily="34" charset="0"/>
              </a:rPr>
              <a:t>vdW</a:t>
            </a:r>
            <a:r>
              <a:rPr lang="en-US" altLang="en-US" sz="2600" dirty="0" smtClean="0">
                <a:latin typeface="+mj-lt"/>
                <a:cs typeface="Arial" panose="020B0604020202020204" pitchFamily="34" charset="0"/>
              </a:rPr>
              <a:t> interactions with the ligand</a:t>
            </a: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They are </a:t>
            </a:r>
            <a:r>
              <a:rPr lang="en-US" altLang="en-US" sz="2600" b="1" dirty="0" smtClean="0">
                <a:solidFill>
                  <a:srgbClr val="FF0066"/>
                </a:solidFill>
                <a:latin typeface="+mj-lt"/>
                <a:cs typeface="Arial" panose="020B0604020202020204" pitchFamily="34" charset="0"/>
              </a:rPr>
              <a:t>polar</a:t>
            </a:r>
            <a:r>
              <a:rPr lang="en-US" altLang="en-US" sz="2600" dirty="0" smtClean="0">
                <a:solidFill>
                  <a:srgbClr val="FF0066"/>
                </a:solidFill>
                <a:latin typeface="+mj-lt"/>
                <a:cs typeface="Arial" panose="020B0604020202020204" pitchFamily="34" charset="0"/>
              </a:rPr>
              <a:t> </a:t>
            </a:r>
            <a:r>
              <a:rPr lang="en-US" altLang="en-US" sz="2600" dirty="0" smtClean="0">
                <a:latin typeface="+mj-lt"/>
                <a:cs typeface="Arial" panose="020B0604020202020204" pitchFamily="34" charset="0"/>
              </a:rPr>
              <a:t>(</a:t>
            </a:r>
            <a:r>
              <a:rPr lang="el-GR" altLang="en-US" sz="2600" dirty="0" smtClean="0">
                <a:latin typeface="+mj-lt"/>
                <a:cs typeface="Arial" panose="020B0604020202020204" pitchFamily="34" charset="0"/>
              </a:rPr>
              <a:t>π</a:t>
            </a:r>
            <a:r>
              <a:rPr lang="en-US" altLang="en-US" sz="2600" dirty="0" smtClean="0">
                <a:latin typeface="+mj-lt"/>
                <a:cs typeface="Arial" panose="020B0604020202020204" pitchFamily="34" charset="0"/>
              </a:rPr>
              <a:t> electrons, OH and NH in Tyr and Trp) – can also interact electrostatically</a:t>
            </a: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rPr>
              <a:t>They are </a:t>
            </a:r>
            <a:r>
              <a:rPr lang="en-US" altLang="en-US" sz="2600" b="1" dirty="0" smtClean="0">
                <a:solidFill>
                  <a:srgbClr val="FF0066"/>
                </a:solidFill>
                <a:latin typeface="+mj-lt"/>
                <a:cs typeface="Arial" panose="020B0604020202020204" pitchFamily="34" charset="0"/>
              </a:rPr>
              <a:t>planar</a:t>
            </a:r>
            <a:r>
              <a:rPr lang="en-US" altLang="en-US" sz="2600" dirty="0" smtClean="0">
                <a:latin typeface="+mj-lt"/>
                <a:cs typeface="Arial" panose="020B0604020202020204" pitchFamily="34" charset="0"/>
              </a:rPr>
              <a:t> – can form pocket shapes, interactions are geometry-dependent</a:t>
            </a:r>
          </a:p>
        </p:txBody>
      </p:sp>
      <p:pic>
        <p:nvPicPr>
          <p:cNvPr id="40964" name="Picture 3" descr="C:\Documents and Settings\Amit\My Documents\Amit\Book\English\CH8 - Protein-Ligand Interactions\Figures\PyMol files\ACh-II.png"/>
          <p:cNvPicPr>
            <a:picLocks noChangeAspect="1" noChangeArrowheads="1"/>
          </p:cNvPicPr>
          <p:nvPr/>
        </p:nvPicPr>
        <p:blipFill>
          <a:blip r:embed="rId3">
            <a:extLst>
              <a:ext uri="{28A0092B-C50C-407E-A947-70E740481C1C}">
                <a14:useLocalDpi xmlns:a14="http://schemas.microsoft.com/office/drawing/2010/main" val="0"/>
              </a:ext>
            </a:extLst>
          </a:blip>
          <a:srcRect l="13867" t="21544" r="13762" b="24533"/>
          <a:stretch>
            <a:fillRect/>
          </a:stretch>
        </p:blipFill>
        <p:spPr bwMode="auto">
          <a:xfrm>
            <a:off x="6411913" y="4845050"/>
            <a:ext cx="25558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942" t="45564" r="5492" b="27647"/>
          <a:stretch/>
        </p:blipFill>
        <p:spPr bwMode="auto">
          <a:xfrm>
            <a:off x="1587387" y="5308600"/>
            <a:ext cx="4226866" cy="12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a:t>
            </a:r>
            <a:r>
              <a:rPr lang="en-US" altLang="en-US" b="1" dirty="0">
                <a:solidFill>
                  <a:schemeClr val="accent2"/>
                </a:solidFill>
                <a:latin typeface="Arial" panose="020B0604020202020204" pitchFamily="34" charset="0"/>
                <a:cs typeface="Arial" panose="020B0604020202020204" pitchFamily="34" charset="0"/>
              </a:rPr>
              <a:t>: ligand-site match</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8"/>
          <p:cNvSpPr>
            <a:spLocks noChangeArrowheads="1"/>
          </p:cNvSpPr>
          <p:nvPr/>
        </p:nvSpPr>
        <p:spPr bwMode="auto">
          <a:xfrm>
            <a:off x="0" y="974725"/>
            <a:ext cx="9144000"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400" b="1" dirty="0">
                <a:solidFill>
                  <a:srgbClr val="009900"/>
                </a:solidFill>
                <a:latin typeface="Arial" panose="020B0604020202020204" pitchFamily="34" charset="0"/>
                <a:cs typeface="Arial" panose="020B0604020202020204" pitchFamily="34" charset="0"/>
              </a:rPr>
              <a:t>Many proteins are capable of binding different ligands </a:t>
            </a:r>
            <a:r>
              <a:rPr lang="en-US" altLang="en-US" sz="2400" b="1" dirty="0">
                <a:solidFill>
                  <a:srgbClr val="FF0066"/>
                </a:solidFill>
                <a:latin typeface="Arial" panose="020B0604020202020204" pitchFamily="34" charset="0"/>
                <a:cs typeface="Arial" panose="020B0604020202020204" pitchFamily="34" charset="0"/>
              </a:rPr>
              <a:t>at the same site </a:t>
            </a:r>
            <a:r>
              <a:rPr lang="en-US" altLang="en-US" sz="2400" b="1" dirty="0">
                <a:solidFill>
                  <a:srgbClr val="339933"/>
                </a:solidFill>
                <a:latin typeface="Arial" panose="020B0604020202020204" pitchFamily="34" charset="0"/>
                <a:cs typeface="Arial" panose="020B0604020202020204" pitchFamily="34" charset="0"/>
              </a:rPr>
              <a:t>(e.g. </a:t>
            </a:r>
            <a:r>
              <a:rPr lang="en-US" altLang="en-US" sz="2400" b="1" dirty="0">
                <a:solidFill>
                  <a:srgbClr val="FF0066"/>
                </a:solidFill>
                <a:latin typeface="Arial" panose="020B0604020202020204" pitchFamily="34" charset="0"/>
                <a:cs typeface="Arial" panose="020B0604020202020204" pitchFamily="34" charset="0"/>
              </a:rPr>
              <a:t>signaling proteins </a:t>
            </a:r>
            <a:r>
              <a:rPr lang="en-US" altLang="en-US" sz="2400" b="1" dirty="0">
                <a:solidFill>
                  <a:srgbClr val="339933"/>
                </a:solidFill>
                <a:latin typeface="Arial" panose="020B0604020202020204" pitchFamily="34" charset="0"/>
                <a:cs typeface="Arial" panose="020B0604020202020204" pitchFamily="34" charset="0"/>
              </a:rPr>
              <a:t>with many partners)</a:t>
            </a:r>
          </a:p>
          <a:p>
            <a:pPr algn="l" rtl="0" eaLnBrk="1" hangingPunct="1">
              <a:lnSpc>
                <a:spcPct val="130000"/>
              </a:lnSpc>
              <a:spcBef>
                <a:spcPct val="50000"/>
              </a:spcBef>
            </a:pPr>
            <a:r>
              <a:rPr lang="en-US" altLang="en-US" sz="2400" b="1" dirty="0">
                <a:solidFill>
                  <a:srgbClr val="009900"/>
                </a:solidFill>
                <a:latin typeface="Arial" panose="020B0604020202020204" pitchFamily="34" charset="0"/>
                <a:cs typeface="Arial" panose="020B0604020202020204" pitchFamily="34" charset="0"/>
              </a:rPr>
              <a:t>The ligands may be of the same type (e.g. sterols) or </a:t>
            </a:r>
            <a:r>
              <a:rPr lang="en-US" altLang="en-US" sz="2400" b="1" dirty="0" smtClean="0">
                <a:solidFill>
                  <a:srgbClr val="009900"/>
                </a:solidFill>
                <a:latin typeface="Arial" panose="020B0604020202020204" pitchFamily="34" charset="0"/>
                <a:cs typeface="Arial" panose="020B0604020202020204" pitchFamily="34" charset="0"/>
              </a:rPr>
              <a:t>different</a:t>
            </a:r>
          </a:p>
          <a:p>
            <a:pPr algn="l" rtl="0" eaLnBrk="1" hangingPunct="1">
              <a:lnSpc>
                <a:spcPct val="130000"/>
              </a:lnSpc>
              <a:spcBef>
                <a:spcPct val="50000"/>
              </a:spcBef>
            </a:pPr>
            <a:r>
              <a:rPr lang="en-US" altLang="en-US" sz="2400" b="1" dirty="0" smtClean="0">
                <a:solidFill>
                  <a:srgbClr val="009900"/>
                </a:solidFill>
                <a:latin typeface="Arial" panose="020B0604020202020204" pitchFamily="34" charset="0"/>
                <a:cs typeface="Arial" panose="020B0604020202020204" pitchFamily="34" charset="0"/>
              </a:rPr>
              <a:t>Allows same protein to act on different molecules (PKA, cytochrome P</a:t>
            </a:r>
            <a:r>
              <a:rPr lang="en-US" altLang="en-US" sz="2400" b="1" baseline="-25000" dirty="0" smtClean="0">
                <a:solidFill>
                  <a:srgbClr val="009900"/>
                </a:solidFill>
                <a:latin typeface="Arial" panose="020B0604020202020204" pitchFamily="34" charset="0"/>
                <a:cs typeface="Arial" panose="020B0604020202020204" pitchFamily="34" charset="0"/>
              </a:rPr>
              <a:t>450</a:t>
            </a:r>
            <a:r>
              <a:rPr lang="en-US" altLang="en-US" sz="2400" b="1" dirty="0" smtClean="0">
                <a:solidFill>
                  <a:srgbClr val="009900"/>
                </a:solidFill>
                <a:latin typeface="Arial" panose="020B0604020202020204" pitchFamily="34" charset="0"/>
                <a:cs typeface="Arial" panose="020B0604020202020204" pitchFamily="34" charset="0"/>
              </a:rPr>
              <a:t>)</a:t>
            </a:r>
            <a:endParaRPr lang="en-US" altLang="en-US" sz="2400" b="1" dirty="0">
              <a:solidFill>
                <a:srgbClr val="009900"/>
              </a:solidFill>
              <a:latin typeface="Arial" panose="020B0604020202020204" pitchFamily="34" charset="0"/>
              <a:cs typeface="Arial" panose="020B0604020202020204" pitchFamily="34" charset="0"/>
            </a:endParaRPr>
          </a:p>
        </p:txBody>
      </p:sp>
      <p:pic>
        <p:nvPicPr>
          <p:cNvPr id="51204" name="Picture 3"/>
          <p:cNvPicPr>
            <a:picLocks noChangeAspect="1"/>
          </p:cNvPicPr>
          <p:nvPr/>
        </p:nvPicPr>
        <p:blipFill>
          <a:blip r:embed="rId3">
            <a:extLst>
              <a:ext uri="{28A0092B-C50C-407E-A947-70E740481C1C}">
                <a14:useLocalDpi xmlns:a14="http://schemas.microsoft.com/office/drawing/2010/main" val="0"/>
              </a:ext>
            </a:extLst>
          </a:blip>
          <a:srcRect t="6393"/>
          <a:stretch>
            <a:fillRect/>
          </a:stretch>
        </p:blipFill>
        <p:spPr bwMode="auto">
          <a:xfrm>
            <a:off x="3243262" y="3702957"/>
            <a:ext cx="26574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6"/>
          <p:cNvSpPr>
            <a:spLocks noChangeArrowheads="1"/>
          </p:cNvSpPr>
          <p:nvPr/>
        </p:nvSpPr>
        <p:spPr bwMode="auto">
          <a:xfrm>
            <a:off x="0" y="605756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US" altLang="en-US" sz="2000" dirty="0"/>
              <a:t>Similar conformations in celecoxib/indomethacin binding to COX-2</a:t>
            </a:r>
          </a:p>
        </p:txBody>
      </p:sp>
      <p:sp>
        <p:nvSpPr>
          <p:cNvPr id="6"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 promiscuity</a:t>
            </a:r>
            <a:endParaRPr lang="en-US" altLang="en-US" b="1" dirty="0">
              <a:solidFill>
                <a:schemeClr val="accent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8"/>
          <p:cNvSpPr>
            <a:spLocks noChangeArrowheads="1"/>
          </p:cNvSpPr>
          <p:nvPr/>
        </p:nvSpPr>
        <p:spPr bwMode="auto">
          <a:xfrm>
            <a:off x="0" y="974725"/>
            <a:ext cx="9144000" cy="2566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400" b="1" dirty="0" smtClean="0">
                <a:solidFill>
                  <a:srgbClr val="009900"/>
                </a:solidFill>
                <a:latin typeface="Arial" panose="020B0604020202020204" pitchFamily="34" charset="0"/>
                <a:cs typeface="Arial" panose="020B0604020202020204" pitchFamily="34" charset="0"/>
              </a:rPr>
              <a:t>Mechanisms:</a:t>
            </a:r>
            <a:endParaRPr lang="en-US" altLang="en-US" sz="2400" b="1" dirty="0">
              <a:solidFill>
                <a:srgbClr val="009900"/>
              </a:solidFill>
              <a:latin typeface="Arial" panose="020B0604020202020204" pitchFamily="34" charset="0"/>
              <a:cs typeface="Arial" panose="020B0604020202020204" pitchFamily="34" charset="0"/>
            </a:endParaRPr>
          </a:p>
          <a:p>
            <a:pPr algn="l" rtl="0" eaLnBrk="1" hangingPunct="1">
              <a:lnSpc>
                <a:spcPct val="130000"/>
              </a:lnSpc>
              <a:spcBef>
                <a:spcPct val="50000"/>
              </a:spcBef>
              <a:buFont typeface="+mj-lt"/>
              <a:buAutoNum type="arabicPeriod"/>
            </a:pPr>
            <a:r>
              <a:rPr lang="en-US" altLang="en-US" sz="2400" dirty="0">
                <a:latin typeface="+mj-lt"/>
                <a:cs typeface="Arial" panose="020B0604020202020204" pitchFamily="34" charset="0"/>
              </a:rPr>
              <a:t>The ligands may bind to different protein </a:t>
            </a:r>
            <a:r>
              <a:rPr lang="en-US" altLang="en-US" sz="2400" dirty="0" smtClean="0">
                <a:latin typeface="+mj-lt"/>
                <a:cs typeface="Arial" panose="020B0604020202020204" pitchFamily="34" charset="0"/>
              </a:rPr>
              <a:t>conformations</a:t>
            </a:r>
          </a:p>
          <a:p>
            <a:pPr algn="l" rtl="0" eaLnBrk="1" hangingPunct="1">
              <a:lnSpc>
                <a:spcPct val="130000"/>
              </a:lnSpc>
              <a:spcBef>
                <a:spcPct val="50000"/>
              </a:spcBef>
              <a:buFont typeface="+mj-lt"/>
              <a:buAutoNum type="arabicPeriod"/>
            </a:pPr>
            <a:r>
              <a:rPr lang="en-US" altLang="en-US" sz="2400" dirty="0">
                <a:latin typeface="+mj-lt"/>
                <a:cs typeface="Arial" panose="020B0604020202020204" pitchFamily="34" charset="0"/>
              </a:rPr>
              <a:t>The ligands may bind to </a:t>
            </a:r>
            <a:r>
              <a:rPr lang="en-US" altLang="en-US" sz="2400" dirty="0" smtClean="0">
                <a:latin typeface="+mj-lt"/>
                <a:cs typeface="Arial" panose="020B0604020202020204" pitchFamily="34" charset="0"/>
              </a:rPr>
              <a:t>different residues </a:t>
            </a:r>
          </a:p>
          <a:p>
            <a:pPr algn="l" rtl="0" eaLnBrk="1" hangingPunct="1">
              <a:lnSpc>
                <a:spcPct val="130000"/>
              </a:lnSpc>
              <a:spcBef>
                <a:spcPct val="50000"/>
              </a:spcBef>
              <a:buFont typeface="+mj-lt"/>
              <a:buAutoNum type="arabicPeriod"/>
            </a:pPr>
            <a:r>
              <a:rPr lang="en-US" altLang="en-US" sz="2400" dirty="0" smtClean="0">
                <a:latin typeface="+mj-lt"/>
                <a:cs typeface="Arial" panose="020B0604020202020204" pitchFamily="34" charset="0"/>
              </a:rPr>
              <a:t>The ligands may bind to the same residues </a:t>
            </a:r>
            <a:r>
              <a:rPr lang="en-US" altLang="en-US" sz="2400" dirty="0">
                <a:latin typeface="+mj-lt"/>
                <a:cs typeface="Arial" panose="020B0604020202020204" pitchFamily="34" charset="0"/>
              </a:rPr>
              <a:t>with different </a:t>
            </a:r>
            <a:r>
              <a:rPr lang="en-US" altLang="en-US" sz="2400" dirty="0" smtClean="0">
                <a:latin typeface="+mj-lt"/>
                <a:cs typeface="Arial" panose="020B0604020202020204" pitchFamily="34" charset="0"/>
              </a:rPr>
              <a:t>affinity</a:t>
            </a:r>
            <a:endParaRPr lang="en-US" altLang="en-US" sz="2400" dirty="0">
              <a:latin typeface="+mj-lt"/>
              <a:cs typeface="Arial" panose="020B0604020202020204" pitchFamily="34" charset="0"/>
            </a:endParaRPr>
          </a:p>
        </p:txBody>
      </p:sp>
      <p:sp>
        <p:nvSpPr>
          <p:cNvPr id="6"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 promiscuity</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t="6393"/>
          <a:stretch>
            <a:fillRect/>
          </a:stretch>
        </p:blipFill>
        <p:spPr bwMode="auto">
          <a:xfrm>
            <a:off x="3243262" y="3702957"/>
            <a:ext cx="26574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0" y="6057563"/>
            <a:ext cx="9144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US" altLang="en-US" sz="2000" dirty="0"/>
              <a:t>Similar conformations in celecoxib/indomethacin binding to COX-2</a:t>
            </a:r>
          </a:p>
        </p:txBody>
      </p:sp>
    </p:spTree>
    <p:extLst>
      <p:ext uri="{BB962C8B-B14F-4D97-AF65-F5344CB8AC3E}">
        <p14:creationId xmlns:p14="http://schemas.microsoft.com/office/powerpoint/2010/main" val="29000486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38"/>
          <p:cNvSpPr>
            <a:spLocks noChangeArrowheads="1"/>
          </p:cNvSpPr>
          <p:nvPr/>
        </p:nvSpPr>
        <p:spPr bwMode="auto">
          <a:xfrm>
            <a:off x="150813" y="974725"/>
            <a:ext cx="8993187" cy="61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smtClean="0">
                <a:solidFill>
                  <a:srgbClr val="FF0066"/>
                </a:solidFill>
                <a:latin typeface="Arial" panose="020B0604020202020204" pitchFamily="34" charset="0"/>
                <a:cs typeface="Arial" panose="020B0604020202020204" pitchFamily="34" charset="0"/>
              </a:rPr>
              <a:t>Example</a:t>
            </a:r>
            <a:r>
              <a:rPr lang="en-US" altLang="en-US" sz="2600" b="1" dirty="0">
                <a:solidFill>
                  <a:srgbClr val="009900"/>
                </a:solidFill>
                <a:latin typeface="Arial" panose="020B0604020202020204" pitchFamily="34" charset="0"/>
                <a:cs typeface="Arial" panose="020B0604020202020204" pitchFamily="34" charset="0"/>
              </a:rPr>
              <a:t>: celecoxib/indomethacin binding to COX-2</a:t>
            </a:r>
          </a:p>
        </p:txBody>
      </p:sp>
      <p:sp>
        <p:nvSpPr>
          <p:cNvPr id="53254" name="Rectangle 6"/>
          <p:cNvSpPr>
            <a:spLocks noChangeArrowheads="1"/>
          </p:cNvSpPr>
          <p:nvPr/>
        </p:nvSpPr>
        <p:spPr bwMode="auto">
          <a:xfrm>
            <a:off x="0" y="6027281"/>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000" dirty="0"/>
              <a:t>Q178, R499 and S339 stabilize only celecoxib (left); Y341 stabilizes only indomethacin</a:t>
            </a:r>
          </a:p>
        </p:txBody>
      </p:sp>
      <p:sp>
        <p:nvSpPr>
          <p:cNvPr id="7"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 promiscuity</a:t>
            </a:r>
            <a:endParaRPr lang="en-US" altLang="en-US" b="1" dirty="0">
              <a:solidFill>
                <a:schemeClr val="accent2"/>
              </a:solidFill>
              <a:latin typeface="Arial" panose="020B0604020202020204" pitchFamily="34" charset="0"/>
              <a:cs typeface="Arial" panose="020B0604020202020204" pitchFamily="34" charset="0"/>
            </a:endParaRPr>
          </a:p>
        </p:txBody>
      </p:sp>
      <p:grpSp>
        <p:nvGrpSpPr>
          <p:cNvPr id="8" name="Group 7"/>
          <p:cNvGrpSpPr/>
          <p:nvPr/>
        </p:nvGrpSpPr>
        <p:grpSpPr>
          <a:xfrm>
            <a:off x="150813" y="1587200"/>
            <a:ext cx="8848725" cy="4438650"/>
            <a:chOff x="150813" y="1587200"/>
            <a:chExt cx="8848725" cy="4438650"/>
          </a:xfrm>
        </p:grpSpPr>
        <p:pic>
          <p:nvPicPr>
            <p:cNvPr id="9" name="Picture 8"/>
            <p:cNvPicPr>
              <a:picLocks noChangeAspect="1"/>
            </p:cNvPicPr>
            <p:nvPr/>
          </p:nvPicPr>
          <p:blipFill>
            <a:blip r:embed="rId3"/>
            <a:stretch>
              <a:fillRect/>
            </a:stretch>
          </p:blipFill>
          <p:spPr>
            <a:xfrm>
              <a:off x="150813" y="1587200"/>
              <a:ext cx="8848725" cy="4438650"/>
            </a:xfrm>
            <a:prstGeom prst="rect">
              <a:avLst/>
            </a:prstGeom>
            <a:ln>
              <a:solidFill>
                <a:schemeClr val="tx1"/>
              </a:solidFill>
            </a:ln>
          </p:spPr>
        </p:pic>
        <p:cxnSp>
          <p:nvCxnSpPr>
            <p:cNvPr id="10" name="Straight Connector 9"/>
            <p:cNvCxnSpPr>
              <a:stCxn id="9" idx="0"/>
              <a:endCxn id="9" idx="2"/>
            </p:cNvCxnSpPr>
            <p:nvPr/>
          </p:nvCxnSpPr>
          <p:spPr>
            <a:xfrm>
              <a:off x="4575176" y="1587200"/>
              <a:ext cx="0" cy="4438650"/>
            </a:xfrm>
            <a:prstGeom prst="line">
              <a:avLst/>
            </a:prstGeom>
          </p:spPr>
          <p:style>
            <a:lnRef idx="1">
              <a:schemeClr val="dk1"/>
            </a:lnRef>
            <a:fillRef idx="0">
              <a:schemeClr val="dk1"/>
            </a:fillRef>
            <a:effectRef idx="0">
              <a:schemeClr val="dk1"/>
            </a:effectRef>
            <a:fontRef idx="minor">
              <a:schemeClr val="tx1"/>
            </a:fontRef>
          </p:style>
        </p:cxn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7" descr="C:\Documents and Settings\Amit\My Documents\Amit\Book\English\CH8 - Protein-Ligand Interactions\Figures\PyMol files\8-1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2552" y="2071687"/>
            <a:ext cx="4454525"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18"/>
          <p:cNvSpPr txBox="1">
            <a:spLocks noChangeArrowheads="1"/>
          </p:cNvSpPr>
          <p:nvPr/>
        </p:nvSpPr>
        <p:spPr bwMode="auto">
          <a:xfrm>
            <a:off x="128588" y="1444625"/>
            <a:ext cx="86137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a:solidFill>
                  <a:srgbClr val="FF0066"/>
                </a:solidFill>
                <a:latin typeface="Arial" panose="020B0604020202020204" pitchFamily="34" charset="0"/>
                <a:cs typeface="Arial" panose="020B0604020202020204" pitchFamily="34" charset="0"/>
                <a:sym typeface="Symbol" panose="05050102010706020507" pitchFamily="18" charset="2"/>
              </a:rPr>
              <a:t>Catalysis</a:t>
            </a:r>
            <a:r>
              <a:rPr lang="en-US" altLang="en-US" sz="2600" b="1">
                <a:solidFill>
                  <a:srgbClr val="339933"/>
                </a:solidFill>
                <a:latin typeface="Arial" panose="020B0604020202020204" pitchFamily="34" charset="0"/>
                <a:cs typeface="Arial" panose="020B0604020202020204" pitchFamily="34" charset="0"/>
                <a:sym typeface="Symbol" panose="05050102010706020507" pitchFamily="18" charset="2"/>
              </a:rPr>
              <a:t> (enzyme-substrate/cofactor)</a:t>
            </a:r>
          </a:p>
        </p:txBody>
      </p:sp>
      <p:sp>
        <p:nvSpPr>
          <p:cNvPr id="5124" name="Text Box 19"/>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interactions are crucial to biological function</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127000" y="941388"/>
            <a:ext cx="9017000" cy="284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defRPr/>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Binding affinity</a:t>
            </a:r>
          </a:p>
          <a:p>
            <a:pPr lvl="1" algn="l" rtl="0" eaLnBrk="1" hangingPunct="1">
              <a:lnSpc>
                <a:spcPct val="130000"/>
              </a:lnSpc>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Disordered structure  </a:t>
            </a:r>
            <a:r>
              <a:rPr lang="en-US" altLang="en-US" sz="2600" b="1" dirty="0" smtClean="0">
                <a:solidFill>
                  <a:srgbClr val="FF0066"/>
                </a:solidFill>
                <a:latin typeface="+mj-lt"/>
                <a:cs typeface="Arial" panose="020B0604020202020204" pitchFamily="34" charset="0"/>
                <a:sym typeface="Symbol" panose="05050102010706020507" pitchFamily="18" charset="2"/>
              </a:rPr>
              <a:t>binding-folding coupling </a:t>
            </a:r>
            <a:r>
              <a:rPr lang="en-US" altLang="en-US" sz="2600" dirty="0" smtClean="0">
                <a:latin typeface="+mj-lt"/>
                <a:cs typeface="Arial" panose="020B0604020202020204" pitchFamily="34" charset="0"/>
                <a:sym typeface="Symbol" panose="05050102010706020507" pitchFamily="18" charset="2"/>
              </a:rPr>
              <a:t> larger </a:t>
            </a:r>
            <a:r>
              <a:rPr lang="en-US" altLang="en-US" sz="2600" i="1" dirty="0" err="1" smtClean="0">
                <a:latin typeface="+mj-lt"/>
                <a:cs typeface="Arial" panose="020B0604020202020204" pitchFamily="34" charset="0"/>
                <a:sym typeface="Symbol" panose="05050102010706020507" pitchFamily="18" charset="2"/>
              </a:rPr>
              <a:t>S</a:t>
            </a:r>
            <a:r>
              <a:rPr lang="en-US" altLang="en-US" sz="2600" i="1" baseline="-25000" dirty="0" err="1" smtClean="0">
                <a:latin typeface="+mj-lt"/>
                <a:cs typeface="Arial" panose="020B0604020202020204" pitchFamily="34" charset="0"/>
                <a:sym typeface="Symbol" panose="05050102010706020507" pitchFamily="18" charset="2"/>
              </a:rPr>
              <a:t>bind</a:t>
            </a:r>
            <a:r>
              <a:rPr lang="en-US" altLang="en-US" sz="2600" dirty="0" smtClean="0">
                <a:latin typeface="+mj-lt"/>
                <a:cs typeface="Arial" panose="020B0604020202020204" pitchFamily="34" charset="0"/>
                <a:sym typeface="Symbol" panose="05050102010706020507" pitchFamily="18" charset="2"/>
              </a:rPr>
              <a:t> compared to globular proteins  </a:t>
            </a:r>
            <a:r>
              <a:rPr lang="en-US" altLang="en-US" sz="2600" b="1" dirty="0" smtClean="0">
                <a:solidFill>
                  <a:srgbClr val="FF0066"/>
                </a:solidFill>
                <a:latin typeface="+mj-lt"/>
                <a:cs typeface="Arial" panose="020B0604020202020204" pitchFamily="34" charset="0"/>
                <a:sym typeface="Symbol" panose="05050102010706020507" pitchFamily="18" charset="2"/>
              </a:rPr>
              <a:t>weaker binding</a:t>
            </a:r>
            <a:r>
              <a:rPr lang="en-US" altLang="en-US" sz="2600" dirty="0" smtClean="0">
                <a:latin typeface="+mj-lt"/>
                <a:cs typeface="Arial" panose="020B0604020202020204" pitchFamily="34" charset="0"/>
                <a:sym typeface="Symbol" panose="05050102010706020507" pitchFamily="18" charset="2"/>
              </a:rPr>
              <a:t>  </a:t>
            </a:r>
            <a:r>
              <a:rPr lang="en-US" altLang="en-US" sz="2600" b="1" dirty="0" smtClean="0">
                <a:solidFill>
                  <a:srgbClr val="FF0066"/>
                </a:solidFill>
                <a:latin typeface="+mj-lt"/>
                <a:cs typeface="Arial" panose="020B0604020202020204" pitchFamily="34" charset="0"/>
                <a:sym typeface="Symbol" panose="05050102010706020507" pitchFamily="18" charset="2"/>
              </a:rPr>
              <a:t>higher partner exchange rate </a:t>
            </a:r>
            <a:r>
              <a:rPr lang="en-US" altLang="en-US" sz="2600" dirty="0" smtClean="0">
                <a:latin typeface="+mj-lt"/>
                <a:cs typeface="Arial" panose="020B0604020202020204" pitchFamily="34" charset="0"/>
                <a:sym typeface="Symbol" panose="05050102010706020507" pitchFamily="18" charset="2"/>
              </a:rPr>
              <a:t>(advantage for signaling proteins)</a:t>
            </a:r>
          </a:p>
        </p:txBody>
      </p:sp>
      <p:pic>
        <p:nvPicPr>
          <p:cNvPr id="31748" name="Picture 3"/>
          <p:cNvPicPr>
            <a:picLocks noChangeAspect="1"/>
          </p:cNvPicPr>
          <p:nvPr/>
        </p:nvPicPr>
        <p:blipFill>
          <a:blip r:embed="rId3">
            <a:extLst>
              <a:ext uri="{28A0092B-C50C-407E-A947-70E740481C1C}">
                <a14:useLocalDpi xmlns:a14="http://schemas.microsoft.com/office/drawing/2010/main" val="0"/>
              </a:ext>
            </a:extLst>
          </a:blip>
          <a:srcRect l="36070" t="39510" r="23018" b="54018"/>
          <a:stretch>
            <a:fillRect/>
          </a:stretch>
        </p:blipFill>
        <p:spPr bwMode="auto">
          <a:xfrm>
            <a:off x="3395663" y="1104900"/>
            <a:ext cx="3543300"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Specificity of P-L binding: promiscuity</a:t>
            </a:r>
            <a:endParaRPr lang="en-US" altLang="en-US" b="1" dirty="0">
              <a:solidFill>
                <a:schemeClr val="accent2"/>
              </a:solidFill>
              <a:latin typeface="Arial" panose="020B0604020202020204" pitchFamily="34" charset="0"/>
              <a:cs typeface="Arial" panose="020B0604020202020204" pitchFamily="34" charset="0"/>
            </a:endParaRPr>
          </a:p>
        </p:txBody>
      </p:sp>
      <p:pic>
        <p:nvPicPr>
          <p:cNvPr id="10" name="Picture 1"/>
          <p:cNvPicPr>
            <a:picLocks noChangeAspect="1"/>
          </p:cNvPicPr>
          <p:nvPr/>
        </p:nvPicPr>
        <p:blipFill>
          <a:blip r:embed="rId4" cstate="print">
            <a:extLst>
              <a:ext uri="{28A0092B-C50C-407E-A947-70E740481C1C}">
                <a14:useLocalDpi xmlns:a14="http://schemas.microsoft.com/office/drawing/2010/main" val="0"/>
              </a:ext>
            </a:extLst>
          </a:blip>
          <a:srcRect l="26471" t="22549" r="36275" b="11177"/>
          <a:stretch>
            <a:fillRect/>
          </a:stretch>
        </p:blipFill>
        <p:spPr bwMode="auto">
          <a:xfrm rot="5400000">
            <a:off x="3316085" y="2251426"/>
            <a:ext cx="3048324" cy="542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28792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
          <p:cNvSpPr txBox="1">
            <a:spLocks noChangeArrowheads="1"/>
          </p:cNvSpPr>
          <p:nvPr/>
        </p:nvSpPr>
        <p:spPr bwMode="auto">
          <a:xfrm>
            <a:off x="217488" y="1063625"/>
            <a:ext cx="8926512"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50000"/>
              </a:lnSpc>
              <a:spcBef>
                <a:spcPct val="50000"/>
              </a:spcBef>
            </a:pPr>
            <a:r>
              <a:rPr lang="en-US" altLang="en-US" sz="2600" b="1" dirty="0" smtClean="0">
                <a:solidFill>
                  <a:srgbClr val="FF0066"/>
                </a:solidFill>
                <a:latin typeface="+mj-lt"/>
                <a:cs typeface="Arial" panose="020B0604020202020204" pitchFamily="34" charset="0"/>
                <a:sym typeface="Symbol" panose="05050102010706020507" pitchFamily="18" charset="2"/>
              </a:rPr>
              <a:t>SH2</a:t>
            </a:r>
            <a:r>
              <a:rPr lang="en-US" altLang="en-US" sz="2600" b="1" dirty="0" smtClean="0">
                <a:solidFill>
                  <a:srgbClr val="339933"/>
                </a:solidFill>
                <a:latin typeface="+mj-lt"/>
                <a:cs typeface="Arial" panose="020B0604020202020204" pitchFamily="34" charset="0"/>
                <a:sym typeface="Symbol" panose="05050102010706020507" pitchFamily="18" charset="2"/>
              </a:rPr>
              <a:t> – </a:t>
            </a:r>
            <a:r>
              <a:rPr lang="en-US" altLang="en-US" sz="2600" b="1" dirty="0" err="1" smtClean="0">
                <a:solidFill>
                  <a:srgbClr val="339933"/>
                </a:solidFill>
                <a:latin typeface="+mj-lt"/>
                <a:cs typeface="Arial" panose="020B0604020202020204" pitchFamily="34" charset="0"/>
                <a:sym typeface="Symbol" panose="05050102010706020507" pitchFamily="18" charset="2"/>
              </a:rPr>
              <a:t>phosphotyrosine</a:t>
            </a:r>
            <a:r>
              <a:rPr lang="en-US" altLang="en-US" sz="2600" b="1" dirty="0" smtClean="0">
                <a:solidFill>
                  <a:srgbClr val="339933"/>
                </a:solidFill>
                <a:latin typeface="+mj-lt"/>
                <a:cs typeface="Arial" panose="020B0604020202020204" pitchFamily="34" charset="0"/>
                <a:sym typeface="Symbol" panose="05050102010706020507" pitchFamily="18" charset="2"/>
              </a:rPr>
              <a:t>-including segments (</a:t>
            </a:r>
            <a:r>
              <a:rPr lang="en-US" altLang="en-US" sz="2600" b="1" dirty="0" err="1" smtClean="0">
                <a:solidFill>
                  <a:srgbClr val="0070C0"/>
                </a:solidFill>
                <a:latin typeface="+mj-lt"/>
                <a:cs typeface="Arial" panose="020B0604020202020204" pitchFamily="34" charset="0"/>
                <a:sym typeface="Symbol" panose="05050102010706020507" pitchFamily="18" charset="2"/>
              </a:rPr>
              <a:t>pYxx</a:t>
            </a:r>
            <a:r>
              <a:rPr lang="en-US" altLang="en-US" sz="2600" b="1" dirty="0" smtClean="0">
                <a:solidFill>
                  <a:srgbClr val="339933"/>
                </a:solidFill>
                <a:latin typeface="+mj-lt"/>
                <a:cs typeface="Arial" panose="020B0604020202020204" pitchFamily="34" charset="0"/>
                <a:sym typeface="Symbol" panose="05050102010706020507" pitchFamily="18" charset="2"/>
              </a:rPr>
              <a:t>)</a:t>
            </a:r>
          </a:p>
          <a:p>
            <a:pPr algn="l" rtl="0" eaLnBrk="1" hangingPunct="1">
              <a:lnSpc>
                <a:spcPct val="150000"/>
              </a:lnSpc>
              <a:spcBef>
                <a:spcPct val="50000"/>
              </a:spcBef>
            </a:pPr>
            <a:r>
              <a:rPr lang="en-US" altLang="en-US" sz="2600" b="1" dirty="0">
                <a:solidFill>
                  <a:srgbClr val="FF0066"/>
                </a:solidFill>
                <a:latin typeface="+mj-lt"/>
                <a:cs typeface="Arial" panose="020B0604020202020204" pitchFamily="34" charset="0"/>
                <a:sym typeface="Symbol" panose="05050102010706020507" pitchFamily="18" charset="2"/>
              </a:rPr>
              <a:t>PTB</a:t>
            </a:r>
            <a:r>
              <a:rPr lang="en-US" altLang="en-US" sz="2600" b="1" dirty="0">
                <a:solidFill>
                  <a:srgbClr val="339933"/>
                </a:solidFill>
                <a:latin typeface="+mj-lt"/>
                <a:cs typeface="Arial" panose="020B0604020202020204" pitchFamily="34" charset="0"/>
                <a:sym typeface="Symbol" panose="05050102010706020507" pitchFamily="18" charset="2"/>
              </a:rPr>
              <a:t> </a:t>
            </a:r>
            <a:r>
              <a:rPr lang="en-US" altLang="en-US" sz="2600" b="1" dirty="0">
                <a:solidFill>
                  <a:srgbClr val="339933"/>
                </a:solidFill>
                <a:cs typeface="Arial" panose="020B0604020202020204" pitchFamily="34" charset="0"/>
                <a:sym typeface="Symbol" panose="05050102010706020507" pitchFamily="18" charset="2"/>
              </a:rPr>
              <a:t>– </a:t>
            </a:r>
            <a:r>
              <a:rPr lang="en-US" altLang="en-US" sz="2600" b="1" dirty="0" err="1">
                <a:solidFill>
                  <a:srgbClr val="339933"/>
                </a:solidFill>
                <a:cs typeface="Arial" panose="020B0604020202020204" pitchFamily="34" charset="0"/>
                <a:sym typeface="Symbol" panose="05050102010706020507" pitchFamily="18" charset="2"/>
              </a:rPr>
              <a:t>phosphotyrosine</a:t>
            </a:r>
            <a:r>
              <a:rPr lang="en-US" altLang="en-US" sz="2600" b="1" dirty="0">
                <a:solidFill>
                  <a:srgbClr val="339933"/>
                </a:solidFill>
                <a:cs typeface="Arial" panose="020B0604020202020204" pitchFamily="34" charset="0"/>
                <a:sym typeface="Symbol" panose="05050102010706020507" pitchFamily="18" charset="2"/>
              </a:rPr>
              <a:t>-including segments </a:t>
            </a:r>
            <a:r>
              <a:rPr lang="en-US" altLang="en-US" sz="2600" b="1" dirty="0" smtClean="0">
                <a:solidFill>
                  <a:srgbClr val="339933"/>
                </a:solidFill>
                <a:latin typeface="+mj-lt"/>
                <a:cs typeface="Arial" panose="020B0604020202020204" pitchFamily="34" charset="0"/>
                <a:sym typeface="Symbol" panose="05050102010706020507" pitchFamily="18" charset="2"/>
              </a:rPr>
              <a:t>(</a:t>
            </a:r>
            <a:r>
              <a:rPr lang="en-US" altLang="en-US" sz="2600" b="1" dirty="0" err="1" smtClean="0">
                <a:solidFill>
                  <a:srgbClr val="0070C0"/>
                </a:solidFill>
                <a:latin typeface="+mj-lt"/>
                <a:cs typeface="Arial" panose="020B0604020202020204" pitchFamily="34" charset="0"/>
                <a:sym typeface="Symbol" panose="05050102010706020507" pitchFamily="18" charset="2"/>
              </a:rPr>
              <a:t>NPxpY</a:t>
            </a:r>
            <a:r>
              <a:rPr lang="en-US" altLang="en-US" sz="2600" b="1" dirty="0" smtClean="0">
                <a:solidFill>
                  <a:srgbClr val="339933"/>
                </a:solidFill>
                <a:latin typeface="+mj-lt"/>
                <a:cs typeface="Arial" panose="020B0604020202020204" pitchFamily="34" charset="0"/>
                <a:sym typeface="Symbol" panose="05050102010706020507" pitchFamily="18" charset="2"/>
              </a:rPr>
              <a:t>)</a:t>
            </a:r>
          </a:p>
          <a:p>
            <a:pPr algn="l" rtl="0" eaLnBrk="1" hangingPunct="1">
              <a:lnSpc>
                <a:spcPct val="150000"/>
              </a:lnSpc>
              <a:spcBef>
                <a:spcPct val="50000"/>
              </a:spcBef>
            </a:pPr>
            <a:r>
              <a:rPr lang="en-US" altLang="en-US" sz="2600" b="1" dirty="0" smtClean="0">
                <a:solidFill>
                  <a:srgbClr val="FF0066"/>
                </a:solidFill>
                <a:latin typeface="+mj-lt"/>
                <a:cs typeface="Arial" panose="020B0604020202020204" pitchFamily="34" charset="0"/>
                <a:sym typeface="Symbol" panose="05050102010706020507" pitchFamily="18" charset="2"/>
              </a:rPr>
              <a:t>SH3</a:t>
            </a:r>
            <a:r>
              <a:rPr lang="en-US" altLang="en-US" sz="2600" b="1" dirty="0" smtClean="0">
                <a:solidFill>
                  <a:srgbClr val="339933"/>
                </a:solidFill>
                <a:latin typeface="+mj-lt"/>
                <a:cs typeface="Arial" panose="020B0604020202020204" pitchFamily="34" charset="0"/>
                <a:sym typeface="Symbol" panose="05050102010706020507" pitchFamily="18" charset="2"/>
              </a:rPr>
              <a:t> </a:t>
            </a:r>
            <a:r>
              <a:rPr lang="en-US" altLang="en-US" sz="2600" b="1" dirty="0">
                <a:solidFill>
                  <a:srgbClr val="339933"/>
                </a:solidFill>
                <a:cs typeface="Arial" panose="020B0604020202020204" pitchFamily="34" charset="0"/>
                <a:sym typeface="Symbol" panose="05050102010706020507" pitchFamily="18" charset="2"/>
              </a:rPr>
              <a:t>– </a:t>
            </a:r>
            <a:r>
              <a:rPr lang="en-US" altLang="en-US" sz="2600" b="1" dirty="0" smtClean="0">
                <a:solidFill>
                  <a:srgbClr val="339933"/>
                </a:solidFill>
                <a:cs typeface="Arial" panose="020B0604020202020204" pitchFamily="34" charset="0"/>
                <a:sym typeface="Symbol" panose="05050102010706020507" pitchFamily="18" charset="2"/>
              </a:rPr>
              <a:t>proline-rich </a:t>
            </a:r>
            <a:r>
              <a:rPr lang="en-US" altLang="en-US" sz="2600" b="1" dirty="0">
                <a:solidFill>
                  <a:srgbClr val="339933"/>
                </a:solidFill>
                <a:cs typeface="Arial" panose="020B0604020202020204" pitchFamily="34" charset="0"/>
                <a:sym typeface="Symbol" panose="05050102010706020507" pitchFamily="18" charset="2"/>
              </a:rPr>
              <a:t>segments </a:t>
            </a:r>
            <a:r>
              <a:rPr lang="en-US" altLang="en-US" sz="2600" b="1" dirty="0" smtClean="0">
                <a:solidFill>
                  <a:srgbClr val="339933"/>
                </a:solidFill>
                <a:latin typeface="+mj-lt"/>
                <a:cs typeface="Arial" panose="020B0604020202020204" pitchFamily="34" charset="0"/>
                <a:sym typeface="Symbol" panose="05050102010706020507" pitchFamily="18" charset="2"/>
              </a:rPr>
              <a:t>(</a:t>
            </a:r>
            <a:r>
              <a:rPr lang="en-US" altLang="en-US" sz="2600" b="1" dirty="0" err="1" smtClean="0">
                <a:solidFill>
                  <a:srgbClr val="0070C0"/>
                </a:solidFill>
                <a:latin typeface="+mj-lt"/>
                <a:cs typeface="Arial" panose="020B0604020202020204" pitchFamily="34" charset="0"/>
                <a:sym typeface="Symbol" panose="05050102010706020507" pitchFamily="18" charset="2"/>
              </a:rPr>
              <a:t>xPxxP</a:t>
            </a:r>
            <a:r>
              <a:rPr lang="en-US" altLang="en-US" sz="2600" b="1" dirty="0" smtClean="0">
                <a:solidFill>
                  <a:srgbClr val="339933"/>
                </a:solidFill>
                <a:latin typeface="+mj-lt"/>
                <a:cs typeface="Arial" panose="020B0604020202020204" pitchFamily="34" charset="0"/>
                <a:sym typeface="Symbol" panose="05050102010706020507" pitchFamily="18" charset="2"/>
              </a:rPr>
              <a:t>)</a:t>
            </a:r>
          </a:p>
          <a:p>
            <a:pPr algn="l" rtl="0" eaLnBrk="1" hangingPunct="1">
              <a:lnSpc>
                <a:spcPct val="150000"/>
              </a:lnSpc>
              <a:spcBef>
                <a:spcPct val="50000"/>
              </a:spcBef>
            </a:pPr>
            <a:r>
              <a:rPr lang="en-US" altLang="en-US" sz="2600" b="1" dirty="0" smtClean="0">
                <a:solidFill>
                  <a:srgbClr val="FF0066"/>
                </a:solidFill>
                <a:latin typeface="+mj-lt"/>
                <a:cs typeface="Arial" panose="020B0604020202020204" pitchFamily="34" charset="0"/>
                <a:sym typeface="Symbol" panose="05050102010706020507" pitchFamily="18" charset="2"/>
              </a:rPr>
              <a:t>WW</a:t>
            </a:r>
            <a:r>
              <a:rPr lang="en-US" altLang="en-US" sz="2600" b="1" dirty="0" smtClean="0">
                <a:solidFill>
                  <a:srgbClr val="339933"/>
                </a:solidFill>
                <a:latin typeface="+mj-lt"/>
                <a:cs typeface="Arial" panose="020B0604020202020204" pitchFamily="34" charset="0"/>
                <a:sym typeface="Symbol" panose="05050102010706020507" pitchFamily="18" charset="2"/>
              </a:rPr>
              <a:t> </a:t>
            </a:r>
            <a:r>
              <a:rPr lang="en-US" altLang="en-US" sz="2600" b="1" dirty="0">
                <a:solidFill>
                  <a:srgbClr val="339933"/>
                </a:solidFill>
                <a:cs typeface="Arial" panose="020B0604020202020204" pitchFamily="34" charset="0"/>
                <a:sym typeface="Symbol" panose="05050102010706020507" pitchFamily="18" charset="2"/>
              </a:rPr>
              <a:t>– proline-rich segments</a:t>
            </a:r>
            <a:r>
              <a:rPr lang="en-US" altLang="en-US" sz="2600" b="1" dirty="0" smtClean="0">
                <a:solidFill>
                  <a:srgbClr val="339933"/>
                </a:solidFill>
                <a:latin typeface="+mj-lt"/>
                <a:cs typeface="Arial" panose="020B0604020202020204" pitchFamily="34" charset="0"/>
                <a:sym typeface="Symbol" panose="05050102010706020507" pitchFamily="18" charset="2"/>
              </a:rPr>
              <a:t> (</a:t>
            </a:r>
            <a:r>
              <a:rPr lang="en-US" altLang="en-US" sz="2600" b="1" dirty="0" err="1" smtClean="0">
                <a:solidFill>
                  <a:srgbClr val="0070C0"/>
                </a:solidFill>
                <a:latin typeface="+mj-lt"/>
                <a:cs typeface="Arial" panose="020B0604020202020204" pitchFamily="34" charset="0"/>
                <a:sym typeface="Symbol" panose="05050102010706020507" pitchFamily="18" charset="2"/>
              </a:rPr>
              <a:t>PPxY</a:t>
            </a:r>
            <a:r>
              <a:rPr lang="en-US" altLang="en-US" sz="2600" b="1" dirty="0" smtClean="0">
                <a:solidFill>
                  <a:srgbClr val="339933"/>
                </a:solidFill>
                <a:latin typeface="+mj-lt"/>
                <a:cs typeface="Arial" panose="020B0604020202020204" pitchFamily="34" charset="0"/>
                <a:sym typeface="Symbol" panose="05050102010706020507" pitchFamily="18" charset="2"/>
              </a:rPr>
              <a:t>)</a:t>
            </a:r>
          </a:p>
          <a:p>
            <a:pPr algn="l" rtl="0" eaLnBrk="1" hangingPunct="1">
              <a:lnSpc>
                <a:spcPct val="150000"/>
              </a:lnSpc>
              <a:spcBef>
                <a:spcPct val="50000"/>
              </a:spcBef>
            </a:pPr>
            <a:r>
              <a:rPr lang="en-US" altLang="en-US" sz="2600" b="1" dirty="0" smtClean="0">
                <a:solidFill>
                  <a:srgbClr val="FF0066"/>
                </a:solidFill>
                <a:latin typeface="+mj-lt"/>
                <a:cs typeface="Arial" panose="020B0604020202020204" pitchFamily="34" charset="0"/>
                <a:sym typeface="Symbol" panose="05050102010706020507" pitchFamily="18" charset="2"/>
              </a:rPr>
              <a:t>PDZ</a:t>
            </a:r>
            <a:r>
              <a:rPr lang="en-US" altLang="en-US" sz="2600" b="1" dirty="0" smtClean="0">
                <a:solidFill>
                  <a:srgbClr val="339933"/>
                </a:solidFill>
                <a:latin typeface="+mj-lt"/>
                <a:cs typeface="Arial" panose="020B0604020202020204" pitchFamily="34" charset="0"/>
                <a:sym typeface="Symbol" panose="05050102010706020507" pitchFamily="18" charset="2"/>
              </a:rPr>
              <a:t> – short C’ sequences (16 different motifs)</a:t>
            </a:r>
          </a:p>
          <a:p>
            <a:pPr algn="l" rtl="0" eaLnBrk="1" hangingPunct="1">
              <a:lnSpc>
                <a:spcPct val="150000"/>
              </a:lnSpc>
              <a:spcBef>
                <a:spcPct val="50000"/>
              </a:spcBef>
            </a:pPr>
            <a:r>
              <a:rPr lang="en-US" altLang="en-US" sz="2600" b="1" dirty="0" smtClean="0">
                <a:solidFill>
                  <a:srgbClr val="FF0066"/>
                </a:solidFill>
                <a:latin typeface="+mj-lt"/>
                <a:cs typeface="Arial" panose="020B0604020202020204" pitchFamily="34" charset="0"/>
                <a:sym typeface="Symbol" panose="05050102010706020507" pitchFamily="18" charset="2"/>
              </a:rPr>
              <a:t>EH</a:t>
            </a:r>
            <a:r>
              <a:rPr lang="en-US" altLang="en-US" sz="2600" b="1" dirty="0" smtClean="0">
                <a:solidFill>
                  <a:srgbClr val="339933"/>
                </a:solidFill>
                <a:latin typeface="+mj-lt"/>
                <a:cs typeface="Arial" panose="020B0604020202020204" pitchFamily="34" charset="0"/>
                <a:sym typeface="Symbol" panose="05050102010706020507" pitchFamily="18" charset="2"/>
              </a:rPr>
              <a:t> – </a:t>
            </a:r>
            <a:r>
              <a:rPr lang="en-US" altLang="en-US" sz="2600" b="1" dirty="0" smtClean="0">
                <a:solidFill>
                  <a:srgbClr val="339933"/>
                </a:solidFill>
                <a:cs typeface="Arial" panose="020B0604020202020204" pitchFamily="34" charset="0"/>
                <a:sym typeface="Symbol" panose="05050102010706020507" pitchFamily="18" charset="2"/>
              </a:rPr>
              <a:t>(</a:t>
            </a:r>
            <a:r>
              <a:rPr lang="en-US" altLang="en-US" sz="2600" b="1" dirty="0" smtClean="0">
                <a:solidFill>
                  <a:srgbClr val="0070C0"/>
                </a:solidFill>
                <a:cs typeface="Arial" panose="020B0604020202020204" pitchFamily="34" charset="0"/>
                <a:sym typeface="Symbol" panose="05050102010706020507" pitchFamily="18" charset="2"/>
              </a:rPr>
              <a:t>NPF</a:t>
            </a:r>
            <a:r>
              <a:rPr lang="en-US" altLang="en-US" sz="2600" b="1" dirty="0" smtClean="0">
                <a:solidFill>
                  <a:srgbClr val="339933"/>
                </a:solidFill>
                <a:latin typeface="+mj-lt"/>
                <a:cs typeface="Arial" panose="020B0604020202020204" pitchFamily="34" charset="0"/>
                <a:sym typeface="Symbol" panose="05050102010706020507" pitchFamily="18" charset="2"/>
              </a:rPr>
              <a:t>) </a:t>
            </a:r>
            <a:endParaRPr lang="en-US" altLang="en-US" sz="2600" b="1" dirty="0">
              <a:solidFill>
                <a:srgbClr val="339933"/>
              </a:solidFill>
              <a:latin typeface="+mj-lt"/>
              <a:cs typeface="Arial" panose="020B0604020202020204" pitchFamily="34" charset="0"/>
              <a:sym typeface="Symbol" panose="05050102010706020507" pitchFamily="18" charset="2"/>
            </a:endParaRPr>
          </a:p>
        </p:txBody>
      </p:sp>
      <p:sp>
        <p:nvSpPr>
          <p:cNvPr id="142339"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sp>
        <p:nvSpPr>
          <p:cNvPr id="10" name="Text Box 5"/>
          <p:cNvSpPr txBox="1">
            <a:spLocks noChangeArrowheads="1"/>
          </p:cNvSpPr>
          <p:nvPr/>
        </p:nvSpPr>
        <p:spPr bwMode="auto">
          <a:xfrm>
            <a:off x="469560" y="6012805"/>
            <a:ext cx="51801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marL="171450" indent="0" algn="l" rtl="0" eaLnBrk="1" hangingPunct="1">
              <a:spcBef>
                <a:spcPct val="50000"/>
              </a:spcBef>
              <a:buNone/>
            </a:pPr>
            <a:r>
              <a:rPr lang="en-US" altLang="en-US" sz="2400" dirty="0" smtClean="0">
                <a:solidFill>
                  <a:srgbClr val="000000"/>
                </a:solidFill>
                <a:cs typeface="Arial" panose="020B0604020202020204" pitchFamily="34" charset="0"/>
                <a:sym typeface="Symbol" panose="05050102010706020507" pitchFamily="18" charset="2"/>
              </a:rPr>
              <a:t>(x – any residue; p – phospho-)</a:t>
            </a:r>
            <a:endParaRPr lang="en-US" altLang="en-US" sz="2400" dirty="0">
              <a:solidFill>
                <a:srgbClr val="000000"/>
              </a:solidFill>
              <a:cs typeface="Arial" panose="020B0604020202020204" pitchFamily="34" charset="0"/>
              <a:sym typeface="Symbol" panose="05050102010706020507" pitchFamily="18" charset="2"/>
            </a:endParaRPr>
          </a:p>
        </p:txBody>
      </p:sp>
    </p:spTree>
    <p:extLst>
      <p:ext uri="{BB962C8B-B14F-4D97-AF65-F5344CB8AC3E}">
        <p14:creationId xmlns:p14="http://schemas.microsoft.com/office/powerpoint/2010/main" val="23530081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pic>
        <p:nvPicPr>
          <p:cNvPr id="140291" name="Picture 1"/>
          <p:cNvPicPr>
            <a:picLocks noChangeAspect="1"/>
          </p:cNvPicPr>
          <p:nvPr/>
        </p:nvPicPr>
        <p:blipFill>
          <a:blip r:embed="rId3">
            <a:extLst>
              <a:ext uri="{28A0092B-C50C-407E-A947-70E740481C1C}">
                <a14:useLocalDpi xmlns:a14="http://schemas.microsoft.com/office/drawing/2010/main" val="0"/>
              </a:ext>
            </a:extLst>
          </a:blip>
          <a:srcRect l="22388" t="11336" r="22887" b="11551"/>
          <a:stretch>
            <a:fillRect/>
          </a:stretch>
        </p:blipFill>
        <p:spPr bwMode="auto">
          <a:xfrm>
            <a:off x="6305550" y="2811463"/>
            <a:ext cx="2838450" cy="399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5"/>
          <p:cNvSpPr txBox="1">
            <a:spLocks noChangeArrowheads="1"/>
          </p:cNvSpPr>
          <p:nvPr/>
        </p:nvSpPr>
        <p:spPr bwMode="auto">
          <a:xfrm>
            <a:off x="217488" y="1063625"/>
            <a:ext cx="8926512"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Src</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-homology 2 (SH2)</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Common in signaling proteins</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Binds </a:t>
            </a:r>
            <a:r>
              <a:rPr lang="en-US" altLang="en-US" sz="2600" b="1" dirty="0" err="1">
                <a:solidFill>
                  <a:srgbClr val="FF0066"/>
                </a:solidFill>
                <a:cs typeface="Arial" panose="020B0604020202020204" pitchFamily="34" charset="0"/>
                <a:sym typeface="Symbol" panose="05050102010706020507" pitchFamily="18" charset="2"/>
              </a:rPr>
              <a:t>phosphotyrosine</a:t>
            </a:r>
            <a:r>
              <a:rPr lang="en-US" altLang="en-US" sz="2600" dirty="0">
                <a:solidFill>
                  <a:srgbClr val="FF0066"/>
                </a:solidFill>
                <a:cs typeface="Arial" panose="020B0604020202020204" pitchFamily="34" charset="0"/>
                <a:sym typeface="Symbol" panose="05050102010706020507" pitchFamily="18" charset="2"/>
              </a:rPr>
              <a:t> </a:t>
            </a:r>
            <a:r>
              <a:rPr lang="en-US" altLang="en-US" sz="2600" dirty="0">
                <a:solidFill>
                  <a:srgbClr val="000000"/>
                </a:solidFill>
                <a:cs typeface="Arial" panose="020B0604020202020204" pitchFamily="34" charset="0"/>
                <a:sym typeface="Symbol" panose="05050102010706020507" pitchFamily="18" charset="2"/>
              </a:rPr>
              <a:t>residues (</a:t>
            </a:r>
            <a:r>
              <a:rPr lang="en-US" altLang="en-US" sz="2600" dirty="0" err="1">
                <a:solidFill>
                  <a:srgbClr val="000000"/>
                </a:solidFill>
                <a:cs typeface="Arial" panose="020B0604020202020204" pitchFamily="34" charset="0"/>
                <a:sym typeface="Symbol" panose="05050102010706020507" pitchFamily="18" charset="2"/>
              </a:rPr>
              <a:t>pY</a:t>
            </a:r>
            <a:r>
              <a:rPr lang="en-US" altLang="en-US" sz="2600" dirty="0">
                <a:solidFill>
                  <a:srgbClr val="000000"/>
                </a:solidFill>
                <a:cs typeface="Arial" panose="020B0604020202020204" pitchFamily="34" charset="0"/>
                <a:sym typeface="Symbol" panose="05050102010706020507" pitchFamily="18" charset="2"/>
              </a:rPr>
              <a:t>) in the target protein</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peptide usually has a </a:t>
            </a:r>
            <a:r>
              <a:rPr lang="el-GR" altLang="en-US" sz="2600" b="1" dirty="0">
                <a:solidFill>
                  <a:srgbClr val="FF0066"/>
                </a:solidFill>
                <a:cs typeface="Arial" panose="020B0604020202020204" pitchFamily="34" charset="0"/>
                <a:sym typeface="Symbol" panose="05050102010706020507" pitchFamily="18" charset="2"/>
              </a:rPr>
              <a:t>β</a:t>
            </a:r>
            <a:r>
              <a:rPr lang="en-US" altLang="en-US" sz="2600" b="1" dirty="0">
                <a:solidFill>
                  <a:srgbClr val="FF0066"/>
                </a:solidFill>
                <a:cs typeface="Arial" panose="020B0604020202020204" pitchFamily="34" charset="0"/>
                <a:sym typeface="Symbol" panose="05050102010706020507" pitchFamily="18" charset="2"/>
              </a:rPr>
              <a:t> conformation</a:t>
            </a:r>
          </a:p>
        </p:txBody>
      </p:sp>
    </p:spTree>
    <p:extLst>
      <p:ext uri="{BB962C8B-B14F-4D97-AF65-F5344CB8AC3E}">
        <p14:creationId xmlns:p14="http://schemas.microsoft.com/office/powerpoint/2010/main" val="925173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5"/>
          <p:cNvSpPr txBox="1">
            <a:spLocks noChangeArrowheads="1"/>
          </p:cNvSpPr>
          <p:nvPr/>
        </p:nvSpPr>
        <p:spPr bwMode="auto">
          <a:xfrm>
            <a:off x="217488" y="1063625"/>
            <a:ext cx="8926512"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Src</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-homology 2 (SH2)</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a:t>
            </a:r>
            <a:r>
              <a:rPr lang="en-US" altLang="en-US" sz="2600" dirty="0" err="1">
                <a:solidFill>
                  <a:srgbClr val="000000"/>
                </a:solidFill>
                <a:cs typeface="Arial" panose="020B0604020202020204" pitchFamily="34" charset="0"/>
                <a:sym typeface="Symbol" panose="05050102010706020507" pitchFamily="18" charset="2"/>
              </a:rPr>
              <a:t>pY</a:t>
            </a:r>
            <a:r>
              <a:rPr lang="en-US" altLang="en-US" sz="2600" dirty="0">
                <a:solidFill>
                  <a:srgbClr val="000000"/>
                </a:solidFill>
                <a:cs typeface="Arial" panose="020B0604020202020204" pitchFamily="34" charset="0"/>
                <a:sym typeface="Symbol" panose="05050102010706020507" pitchFamily="18" charset="2"/>
              </a:rPr>
              <a:t> interacts with </a:t>
            </a:r>
            <a:r>
              <a:rPr lang="en-US" altLang="en-US" sz="2600" b="1" dirty="0">
                <a:solidFill>
                  <a:srgbClr val="FF0066"/>
                </a:solidFill>
                <a:cs typeface="Arial" panose="020B0604020202020204" pitchFamily="34" charset="0"/>
                <a:sym typeface="Symbol" panose="05050102010706020507" pitchFamily="18" charset="2"/>
              </a:rPr>
              <a:t>conserved basic </a:t>
            </a:r>
            <a:r>
              <a:rPr lang="en-US" altLang="en-US" sz="2600" dirty="0">
                <a:solidFill>
                  <a:srgbClr val="000000"/>
                </a:solidFill>
                <a:cs typeface="Arial" panose="020B0604020202020204" pitchFamily="34" charset="0"/>
                <a:sym typeface="Symbol" panose="05050102010706020507" pitchFamily="18" charset="2"/>
              </a:rPr>
              <a:t>residues (</a:t>
            </a:r>
            <a:r>
              <a:rPr lang="en-US" altLang="en-US" sz="2600" dirty="0" err="1">
                <a:solidFill>
                  <a:srgbClr val="000000"/>
                </a:solidFill>
                <a:cs typeface="Arial" panose="020B0604020202020204" pitchFamily="34" charset="0"/>
                <a:sym typeface="Symbol" panose="05050102010706020507" pitchFamily="18" charset="2"/>
              </a:rPr>
              <a:t>pY</a:t>
            </a:r>
            <a:r>
              <a:rPr lang="en-US" altLang="en-US" sz="2600" dirty="0">
                <a:solidFill>
                  <a:srgbClr val="000000"/>
                </a:solidFill>
                <a:cs typeface="Arial" panose="020B0604020202020204" pitchFamily="34" charset="0"/>
                <a:sym typeface="Symbol" panose="05050102010706020507" pitchFamily="18" charset="2"/>
              </a:rPr>
              <a:t> pocket)</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specificity pocket recognizes </a:t>
            </a:r>
            <a:r>
              <a:rPr lang="en-US" altLang="en-US" sz="2600" b="1" dirty="0">
                <a:solidFill>
                  <a:srgbClr val="FF0066"/>
                </a:solidFill>
                <a:cs typeface="Arial" panose="020B0604020202020204" pitchFamily="34" charset="0"/>
                <a:sym typeface="Symbol" panose="05050102010706020507" pitchFamily="18" charset="2"/>
              </a:rPr>
              <a:t>positions </a:t>
            </a:r>
            <a:r>
              <a:rPr lang="en-US" altLang="en-US" sz="2600" b="1" dirty="0" smtClean="0">
                <a:solidFill>
                  <a:srgbClr val="FF0066"/>
                </a:solidFill>
                <a:cs typeface="Arial" panose="020B0604020202020204" pitchFamily="34" charset="0"/>
                <a:sym typeface="Symbol" panose="05050102010706020507" pitchFamily="18" charset="2"/>
              </a:rPr>
              <a:t>C</a:t>
            </a:r>
            <a:r>
              <a:rPr lang="en-US" altLang="en-US" sz="2600" b="1" dirty="0">
                <a:solidFill>
                  <a:srgbClr val="FF0066"/>
                </a:solidFill>
                <a:cs typeface="Arial" panose="020B0604020202020204" pitchFamily="34" charset="0"/>
                <a:sym typeface="Symbol" panose="05050102010706020507" pitchFamily="18" charset="2"/>
              </a:rPr>
              <a:t>’ to </a:t>
            </a:r>
            <a:r>
              <a:rPr lang="en-US" altLang="en-US" sz="2600" b="1" dirty="0" err="1" smtClean="0">
                <a:solidFill>
                  <a:srgbClr val="FF0066"/>
                </a:solidFill>
                <a:cs typeface="Arial" panose="020B0604020202020204" pitchFamily="34" charset="0"/>
                <a:sym typeface="Symbol" panose="05050102010706020507" pitchFamily="18" charset="2"/>
              </a:rPr>
              <a:t>pY</a:t>
            </a:r>
            <a:r>
              <a:rPr lang="en-US" altLang="en-US" sz="2600" dirty="0" smtClean="0">
                <a:solidFill>
                  <a:srgbClr val="000000"/>
                </a:solidFill>
                <a:cs typeface="Arial" panose="020B0604020202020204" pitchFamily="34" charset="0"/>
                <a:sym typeface="Symbol" panose="05050102010706020507" pitchFamily="18" charset="2"/>
              </a:rPr>
              <a:t> (</a:t>
            </a:r>
            <a:r>
              <a:rPr lang="en-US" altLang="en-US" sz="2600" b="1" dirty="0" err="1" smtClean="0">
                <a:solidFill>
                  <a:srgbClr val="FF0066"/>
                </a:solidFill>
                <a:cs typeface="Arial" panose="020B0604020202020204" pitchFamily="34" charset="0"/>
                <a:sym typeface="Symbol" panose="05050102010706020507" pitchFamily="18" charset="2"/>
              </a:rPr>
              <a:t>pYXX</a:t>
            </a:r>
            <a:r>
              <a:rPr lang="en-US" altLang="en-US" sz="2600" dirty="0" smtClean="0">
                <a:solidFill>
                  <a:srgbClr val="000000"/>
                </a:solidFill>
                <a:cs typeface="Arial" panose="020B0604020202020204" pitchFamily="34" charset="0"/>
                <a:sym typeface="Symbol" panose="05050102010706020507" pitchFamily="18" charset="2"/>
              </a:rPr>
              <a:t>)</a:t>
            </a:r>
            <a:endParaRPr lang="en-US" altLang="en-US" sz="2600" dirty="0">
              <a:solidFill>
                <a:srgbClr val="000000"/>
              </a:solidFill>
              <a:cs typeface="Arial" panose="020B0604020202020204" pitchFamily="34" charset="0"/>
              <a:sym typeface="Symbol" panose="05050102010706020507" pitchFamily="18" charset="2"/>
            </a:endParaRPr>
          </a:p>
        </p:txBody>
      </p:sp>
      <p:sp>
        <p:nvSpPr>
          <p:cNvPr id="142339"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grpSp>
        <p:nvGrpSpPr>
          <p:cNvPr id="142340" name="Group 7"/>
          <p:cNvGrpSpPr>
            <a:grpSpLocks/>
          </p:cNvGrpSpPr>
          <p:nvPr/>
        </p:nvGrpSpPr>
        <p:grpSpPr bwMode="auto">
          <a:xfrm>
            <a:off x="2090057" y="2694214"/>
            <a:ext cx="4474029" cy="3887103"/>
            <a:chOff x="2084893" y="2804884"/>
            <a:chExt cx="4640727" cy="4021584"/>
          </a:xfrm>
        </p:grpSpPr>
        <p:pic>
          <p:nvPicPr>
            <p:cNvPr id="142341" name="Picture 6"/>
            <p:cNvPicPr>
              <a:picLocks noChangeAspect="1"/>
            </p:cNvPicPr>
            <p:nvPr/>
          </p:nvPicPr>
          <p:blipFill>
            <a:blip r:embed="rId3" cstate="print">
              <a:extLst>
                <a:ext uri="{28A0092B-C50C-407E-A947-70E740481C1C}">
                  <a14:useLocalDpi xmlns:a14="http://schemas.microsoft.com/office/drawing/2010/main" val="0"/>
                </a:ext>
              </a:extLst>
            </a:blip>
            <a:srcRect l="19196" t="10344" r="20345" b="7126"/>
            <a:stretch>
              <a:fillRect/>
            </a:stretch>
          </p:blipFill>
          <p:spPr bwMode="auto">
            <a:xfrm>
              <a:off x="3144870" y="2804884"/>
              <a:ext cx="2946175" cy="402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2" name="TextBox 3"/>
            <p:cNvSpPr txBox="1">
              <a:spLocks noChangeArrowheads="1"/>
            </p:cNvSpPr>
            <p:nvPr/>
          </p:nvSpPr>
          <p:spPr bwMode="auto">
            <a:xfrm>
              <a:off x="2084893" y="3366694"/>
              <a:ext cx="1586860" cy="47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US" altLang="en-US" sz="2400" dirty="0" err="1">
                  <a:solidFill>
                    <a:srgbClr val="000000"/>
                  </a:solidFill>
                </a:rPr>
                <a:t>pY</a:t>
              </a:r>
              <a:r>
                <a:rPr lang="en-US" altLang="en-US" sz="2400" dirty="0">
                  <a:solidFill>
                    <a:srgbClr val="000000"/>
                  </a:solidFill>
                </a:rPr>
                <a:t> pocket</a:t>
              </a:r>
            </a:p>
          </p:txBody>
        </p:sp>
        <p:sp>
          <p:nvSpPr>
            <p:cNvPr id="142343" name="TextBox 10"/>
            <p:cNvSpPr txBox="1">
              <a:spLocks noChangeArrowheads="1"/>
            </p:cNvSpPr>
            <p:nvPr/>
          </p:nvSpPr>
          <p:spPr bwMode="auto">
            <a:xfrm>
              <a:off x="5182205" y="5722070"/>
              <a:ext cx="15434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US" altLang="en-US" sz="2400">
                  <a:solidFill>
                    <a:srgbClr val="000000"/>
                  </a:solidFill>
                </a:rPr>
                <a:t>specificity pocket</a:t>
              </a:r>
            </a:p>
          </p:txBody>
        </p:sp>
        <p:cxnSp>
          <p:nvCxnSpPr>
            <p:cNvPr id="6" name="Straight Arrow Connector 5"/>
            <p:cNvCxnSpPr/>
            <p:nvPr/>
          </p:nvCxnSpPr>
          <p:spPr>
            <a:xfrm>
              <a:off x="3279864" y="3797181"/>
              <a:ext cx="787238" cy="49059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135271" y="4841872"/>
              <a:ext cx="582492" cy="90497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213425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5"/>
          <p:cNvSpPr txBox="1">
            <a:spLocks noChangeArrowheads="1"/>
          </p:cNvSpPr>
          <p:nvPr/>
        </p:nvSpPr>
        <p:spPr bwMode="auto">
          <a:xfrm>
            <a:off x="217488" y="1063625"/>
            <a:ext cx="8926512"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a:solidFill>
                  <a:srgbClr val="339933"/>
                </a:solidFill>
                <a:latin typeface="Arial" panose="020B0604020202020204" pitchFamily="34" charset="0"/>
                <a:cs typeface="Arial" panose="020B0604020202020204" pitchFamily="34" charset="0"/>
                <a:sym typeface="Symbol" panose="05050102010706020507" pitchFamily="18" charset="2"/>
              </a:rPr>
              <a:t>Src-homology 3 (SH3)</a:t>
            </a:r>
          </a:p>
          <a:p>
            <a:pPr lvl="1"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sym typeface="Symbol" panose="05050102010706020507" pitchFamily="18" charset="2"/>
              </a:rPr>
              <a:t>Common in signaling proteins</a:t>
            </a:r>
          </a:p>
          <a:p>
            <a:pPr lvl="1"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sym typeface="Symbol" panose="05050102010706020507" pitchFamily="18" charset="2"/>
              </a:rPr>
              <a:t>Binds </a:t>
            </a:r>
            <a:r>
              <a:rPr lang="en-US" altLang="en-US" sz="2600" b="1">
                <a:solidFill>
                  <a:srgbClr val="FF0066"/>
                </a:solidFill>
                <a:cs typeface="Arial" panose="020B0604020202020204" pitchFamily="34" charset="0"/>
                <a:sym typeface="Symbol" panose="05050102010706020507" pitchFamily="18" charset="2"/>
              </a:rPr>
              <a:t>proline-rich</a:t>
            </a:r>
            <a:r>
              <a:rPr lang="en-US" altLang="en-US" sz="2600">
                <a:solidFill>
                  <a:srgbClr val="000000"/>
                </a:solidFill>
                <a:cs typeface="Arial" panose="020B0604020202020204" pitchFamily="34" charset="0"/>
                <a:sym typeface="Symbol" panose="05050102010706020507" pitchFamily="18" charset="2"/>
              </a:rPr>
              <a:t> sequences in target proteins</a:t>
            </a:r>
          </a:p>
        </p:txBody>
      </p:sp>
      <p:sp>
        <p:nvSpPr>
          <p:cNvPr id="144387"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pic>
        <p:nvPicPr>
          <p:cNvPr id="144388" name="Picture 8"/>
          <p:cNvPicPr>
            <a:picLocks noChangeAspect="1"/>
          </p:cNvPicPr>
          <p:nvPr/>
        </p:nvPicPr>
        <p:blipFill>
          <a:blip r:embed="rId3">
            <a:extLst>
              <a:ext uri="{28A0092B-C50C-407E-A947-70E740481C1C}">
                <a14:useLocalDpi xmlns:a14="http://schemas.microsoft.com/office/drawing/2010/main" val="0"/>
              </a:ext>
            </a:extLst>
          </a:blip>
          <a:srcRect l="15099" t="13333" r="15294" b="7059"/>
          <a:stretch>
            <a:fillRect/>
          </a:stretch>
        </p:blipFill>
        <p:spPr bwMode="auto">
          <a:xfrm>
            <a:off x="2637518" y="2853874"/>
            <a:ext cx="31115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b="40835"/>
          <a:stretch/>
        </p:blipFill>
        <p:spPr>
          <a:xfrm>
            <a:off x="5502729" y="6274258"/>
            <a:ext cx="3446844" cy="473529"/>
          </a:xfrm>
          <a:prstGeom prst="rect">
            <a:avLst/>
          </a:prstGeom>
        </p:spPr>
      </p:pic>
    </p:spTree>
    <p:extLst>
      <p:ext uri="{BB962C8B-B14F-4D97-AF65-F5344CB8AC3E}">
        <p14:creationId xmlns:p14="http://schemas.microsoft.com/office/powerpoint/2010/main" val="9207298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5"/>
          <p:cNvSpPr txBox="1">
            <a:spLocks noChangeArrowheads="1"/>
          </p:cNvSpPr>
          <p:nvPr/>
        </p:nvSpPr>
        <p:spPr bwMode="auto">
          <a:xfrm>
            <a:off x="217488" y="1063625"/>
            <a:ext cx="8926512"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Src</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-homology 3 (SH3)</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peptide contains the </a:t>
            </a:r>
            <a:r>
              <a:rPr lang="en-US" altLang="en-US" sz="2600" b="1" dirty="0" err="1">
                <a:solidFill>
                  <a:srgbClr val="FF0066"/>
                </a:solidFill>
                <a:cs typeface="Arial" panose="020B0604020202020204" pitchFamily="34" charset="0"/>
                <a:sym typeface="Symbol" panose="05050102010706020507" pitchFamily="18" charset="2"/>
              </a:rPr>
              <a:t>xPxxP</a:t>
            </a:r>
            <a:r>
              <a:rPr lang="en-US" altLang="en-US" sz="2600" b="1" dirty="0">
                <a:solidFill>
                  <a:srgbClr val="FF0066"/>
                </a:solidFill>
                <a:cs typeface="Arial" panose="020B0604020202020204" pitchFamily="34" charset="0"/>
                <a:sym typeface="Symbol" panose="05050102010706020507" pitchFamily="18" charset="2"/>
              </a:rPr>
              <a:t> </a:t>
            </a:r>
            <a:r>
              <a:rPr lang="en-US" altLang="en-US" sz="2600" dirty="0">
                <a:solidFill>
                  <a:srgbClr val="000000"/>
                </a:solidFill>
                <a:cs typeface="Arial" panose="020B0604020202020204" pitchFamily="34" charset="0"/>
                <a:sym typeface="Symbol" panose="05050102010706020507" pitchFamily="18" charset="2"/>
              </a:rPr>
              <a:t>motif and has </a:t>
            </a:r>
            <a:r>
              <a:rPr lang="en-US" altLang="en-US" sz="2600" b="1" dirty="0">
                <a:solidFill>
                  <a:srgbClr val="FF0066"/>
                </a:solidFill>
                <a:cs typeface="Arial" panose="020B0604020202020204" pitchFamily="34" charset="0"/>
                <a:sym typeface="Symbol" panose="05050102010706020507" pitchFamily="18" charset="2"/>
              </a:rPr>
              <a:t>PPII conformation</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It interacts with </a:t>
            </a:r>
            <a:r>
              <a:rPr lang="en-US" altLang="en-US" sz="2600" b="1" dirty="0">
                <a:solidFill>
                  <a:srgbClr val="FF0066"/>
                </a:solidFill>
                <a:cs typeface="Arial" panose="020B0604020202020204" pitchFamily="34" charset="0"/>
                <a:sym typeface="Symbol" panose="05050102010706020507" pitchFamily="18" charset="2"/>
              </a:rPr>
              <a:t>conserved aromatic </a:t>
            </a:r>
            <a:r>
              <a:rPr lang="en-US" altLang="en-US" sz="2600" dirty="0">
                <a:solidFill>
                  <a:srgbClr val="000000"/>
                </a:solidFill>
                <a:cs typeface="Arial" panose="020B0604020202020204" pitchFamily="34" charset="0"/>
                <a:sym typeface="Symbol" panose="05050102010706020507" pitchFamily="18" charset="2"/>
              </a:rPr>
              <a:t>residues</a:t>
            </a:r>
          </a:p>
        </p:txBody>
      </p:sp>
      <p:sp>
        <p:nvSpPr>
          <p:cNvPr id="146435"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pic>
        <p:nvPicPr>
          <p:cNvPr id="146436" name="Picture 6"/>
          <p:cNvPicPr>
            <a:picLocks noChangeAspect="1"/>
          </p:cNvPicPr>
          <p:nvPr/>
        </p:nvPicPr>
        <p:blipFill>
          <a:blip r:embed="rId3" cstate="print">
            <a:extLst>
              <a:ext uri="{28A0092B-C50C-407E-A947-70E740481C1C}">
                <a14:useLocalDpi xmlns:a14="http://schemas.microsoft.com/office/drawing/2010/main" val="0"/>
              </a:ext>
            </a:extLst>
          </a:blip>
          <a:srcRect l="15099" t="13333" r="15294" b="7059"/>
          <a:stretch>
            <a:fillRect/>
          </a:stretch>
        </p:blipFill>
        <p:spPr bwMode="auto">
          <a:xfrm>
            <a:off x="2833461" y="3155950"/>
            <a:ext cx="2888061"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40835"/>
          <a:stretch/>
        </p:blipFill>
        <p:spPr>
          <a:xfrm>
            <a:off x="5502729" y="6274258"/>
            <a:ext cx="3446844" cy="473529"/>
          </a:xfrm>
          <a:prstGeom prst="rect">
            <a:avLst/>
          </a:prstGeom>
        </p:spPr>
      </p:pic>
    </p:spTree>
    <p:extLst>
      <p:ext uri="{BB962C8B-B14F-4D97-AF65-F5344CB8AC3E}">
        <p14:creationId xmlns:p14="http://schemas.microsoft.com/office/powerpoint/2010/main" val="2955727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5"/>
          <p:cNvSpPr txBox="1">
            <a:spLocks noChangeArrowheads="1"/>
          </p:cNvSpPr>
          <p:nvPr/>
        </p:nvSpPr>
        <p:spPr bwMode="auto">
          <a:xfrm>
            <a:off x="217488" y="1063625"/>
            <a:ext cx="89265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Src</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-homology 3 (SH3)</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PPII conformation allows the hydrophobic </a:t>
            </a:r>
            <a:r>
              <a:rPr lang="en-US" altLang="en-US" sz="2600" dirty="0" err="1">
                <a:solidFill>
                  <a:srgbClr val="000000"/>
                </a:solidFill>
                <a:cs typeface="Arial" panose="020B0604020202020204" pitchFamily="34" charset="0"/>
                <a:sym typeface="Symbol" panose="05050102010706020507" pitchFamily="18" charset="2"/>
              </a:rPr>
              <a:t>pyrolidone</a:t>
            </a:r>
            <a:r>
              <a:rPr lang="en-US" altLang="en-US" sz="2600" dirty="0">
                <a:solidFill>
                  <a:srgbClr val="000000"/>
                </a:solidFill>
                <a:cs typeface="Arial" panose="020B0604020202020204" pitchFamily="34" charset="0"/>
                <a:sym typeface="Symbol" panose="05050102010706020507" pitchFamily="18" charset="2"/>
              </a:rPr>
              <a:t> sidechains to </a:t>
            </a:r>
            <a:r>
              <a:rPr lang="en-US" altLang="en-US" sz="2600" b="1" dirty="0">
                <a:solidFill>
                  <a:srgbClr val="FF0066"/>
                </a:solidFill>
                <a:cs typeface="Arial" panose="020B0604020202020204" pitchFamily="34" charset="0"/>
                <a:sym typeface="Symbol" panose="05050102010706020507" pitchFamily="18" charset="2"/>
              </a:rPr>
              <a:t>intercalate between the aromatic residues</a:t>
            </a:r>
            <a:r>
              <a:rPr lang="en-US" altLang="en-US" sz="2600" dirty="0">
                <a:solidFill>
                  <a:srgbClr val="000000"/>
                </a:solidFill>
                <a:cs typeface="Arial" panose="020B0604020202020204" pitchFamily="34" charset="0"/>
                <a:sym typeface="Symbol" panose="05050102010706020507" pitchFamily="18" charset="2"/>
              </a:rPr>
              <a:t> of the domain</a:t>
            </a:r>
          </a:p>
        </p:txBody>
      </p:sp>
      <p:sp>
        <p:nvSpPr>
          <p:cNvPr id="148483"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pic>
        <p:nvPicPr>
          <p:cNvPr id="5" name="Picture 8"/>
          <p:cNvPicPr>
            <a:picLocks noChangeAspect="1"/>
          </p:cNvPicPr>
          <p:nvPr/>
        </p:nvPicPr>
        <p:blipFill>
          <a:blip r:embed="rId3">
            <a:extLst>
              <a:ext uri="{28A0092B-C50C-407E-A947-70E740481C1C}">
                <a14:useLocalDpi xmlns:a14="http://schemas.microsoft.com/office/drawing/2010/main" val="0"/>
              </a:ext>
            </a:extLst>
          </a:blip>
          <a:srcRect l="15099" t="13333" r="15294" b="7059"/>
          <a:stretch>
            <a:fillRect/>
          </a:stretch>
        </p:blipFill>
        <p:spPr bwMode="auto">
          <a:xfrm>
            <a:off x="2637518" y="2853874"/>
            <a:ext cx="31115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40835"/>
          <a:stretch/>
        </p:blipFill>
        <p:spPr>
          <a:xfrm>
            <a:off x="5502729" y="6274258"/>
            <a:ext cx="3446844" cy="473529"/>
          </a:xfrm>
          <a:prstGeom prst="rect">
            <a:avLst/>
          </a:prstGeom>
        </p:spPr>
      </p:pic>
    </p:spTree>
    <p:extLst>
      <p:ext uri="{BB962C8B-B14F-4D97-AF65-F5344CB8AC3E}">
        <p14:creationId xmlns:p14="http://schemas.microsoft.com/office/powerpoint/2010/main" val="16957187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5"/>
          <p:cNvSpPr txBox="1">
            <a:spLocks noChangeArrowheads="1"/>
          </p:cNvSpPr>
          <p:nvPr/>
        </p:nvSpPr>
        <p:spPr bwMode="auto">
          <a:xfrm>
            <a:off x="217488" y="1063625"/>
            <a:ext cx="8926512"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Src</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-homology 3 (SH3)</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sym typeface="Symbol" panose="05050102010706020507" pitchFamily="18" charset="2"/>
              </a:rPr>
              <a:t>The </a:t>
            </a:r>
            <a:r>
              <a:rPr lang="en-US" altLang="en-US" sz="2600" b="1" dirty="0">
                <a:solidFill>
                  <a:srgbClr val="FF0066"/>
                </a:solidFill>
                <a:cs typeface="Arial" panose="020B0604020202020204" pitchFamily="34" charset="0"/>
                <a:sym typeface="Symbol" panose="05050102010706020507" pitchFamily="18" charset="2"/>
              </a:rPr>
              <a:t>lack of intra-molecular backbone H-bonds </a:t>
            </a:r>
            <a:r>
              <a:rPr lang="en-US" altLang="en-US" sz="2600" dirty="0">
                <a:solidFill>
                  <a:srgbClr val="000000"/>
                </a:solidFill>
                <a:cs typeface="Arial" panose="020B0604020202020204" pitchFamily="34" charset="0"/>
                <a:sym typeface="Symbol" panose="05050102010706020507" pitchFamily="18" charset="2"/>
              </a:rPr>
              <a:t>in the peptide </a:t>
            </a:r>
            <a:r>
              <a:rPr lang="en-US" altLang="en-US" sz="2600" b="1" dirty="0" smtClean="0">
                <a:solidFill>
                  <a:srgbClr val="FF0066"/>
                </a:solidFill>
                <a:cs typeface="Arial" panose="020B0604020202020204" pitchFamily="34" charset="0"/>
                <a:sym typeface="Symbol" panose="05050102010706020507" pitchFamily="18" charset="2"/>
              </a:rPr>
              <a:t>allows the </a:t>
            </a:r>
            <a:r>
              <a:rPr lang="en-US" altLang="en-US" sz="2600" b="1" dirty="0">
                <a:solidFill>
                  <a:srgbClr val="FF0066"/>
                </a:solidFill>
                <a:cs typeface="Arial" panose="020B0604020202020204" pitchFamily="34" charset="0"/>
                <a:sym typeface="Symbol" panose="05050102010706020507" pitchFamily="18" charset="2"/>
              </a:rPr>
              <a:t>carbonyls to H-bond</a:t>
            </a:r>
            <a:r>
              <a:rPr lang="en-US" altLang="en-US" sz="2600" dirty="0">
                <a:solidFill>
                  <a:srgbClr val="000000"/>
                </a:solidFill>
                <a:cs typeface="Arial" panose="020B0604020202020204" pitchFamily="34" charset="0"/>
                <a:sym typeface="Symbol" panose="05050102010706020507" pitchFamily="18" charset="2"/>
              </a:rPr>
              <a:t> with the domain</a:t>
            </a:r>
          </a:p>
        </p:txBody>
      </p:sp>
      <p:sp>
        <p:nvSpPr>
          <p:cNvPr id="150531" name="Text Box 1029"/>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Protein-protein binding domains</a:t>
            </a:r>
          </a:p>
        </p:txBody>
      </p:sp>
      <p:pic>
        <p:nvPicPr>
          <p:cNvPr id="5" name="Picture 8"/>
          <p:cNvPicPr>
            <a:picLocks noChangeAspect="1"/>
          </p:cNvPicPr>
          <p:nvPr/>
        </p:nvPicPr>
        <p:blipFill>
          <a:blip r:embed="rId3">
            <a:extLst>
              <a:ext uri="{28A0092B-C50C-407E-A947-70E740481C1C}">
                <a14:useLocalDpi xmlns:a14="http://schemas.microsoft.com/office/drawing/2010/main" val="0"/>
              </a:ext>
            </a:extLst>
          </a:blip>
          <a:srcRect l="15099" t="13333" r="15294" b="7059"/>
          <a:stretch>
            <a:fillRect/>
          </a:stretch>
        </p:blipFill>
        <p:spPr bwMode="auto">
          <a:xfrm>
            <a:off x="2637518" y="2853874"/>
            <a:ext cx="3111500"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40835"/>
          <a:stretch/>
        </p:blipFill>
        <p:spPr>
          <a:xfrm>
            <a:off x="5502729" y="6274258"/>
            <a:ext cx="3446844" cy="473529"/>
          </a:xfrm>
          <a:prstGeom prst="rect">
            <a:avLst/>
          </a:prstGeom>
        </p:spPr>
      </p:pic>
    </p:spTree>
    <p:extLst>
      <p:ext uri="{BB962C8B-B14F-4D97-AF65-F5344CB8AC3E}">
        <p14:creationId xmlns:p14="http://schemas.microsoft.com/office/powerpoint/2010/main" val="433017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61938" y="1636713"/>
            <a:ext cx="86455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6000" dirty="0">
                <a:latin typeface="Arial" panose="020B0604020202020204" pitchFamily="34" charset="0"/>
                <a:cs typeface="Arial" panose="020B0604020202020204" pitchFamily="34" charset="0"/>
              </a:rPr>
              <a:t>Protein-Ligand Interactions in </a:t>
            </a:r>
            <a:r>
              <a:rPr lang="en-US" altLang="en-US" sz="6000" dirty="0" err="1">
                <a:latin typeface="Arial" panose="020B0604020202020204" pitchFamily="34" charset="0"/>
                <a:cs typeface="Arial" panose="020B0604020202020204" pitchFamily="34" charset="0"/>
              </a:rPr>
              <a:t>AChE</a:t>
            </a:r>
            <a:r>
              <a:rPr lang="en-US" altLang="en-US" sz="6000" dirty="0">
                <a:latin typeface="Arial" panose="020B0604020202020204" pitchFamily="34" charset="0"/>
                <a:cs typeface="Arial" panose="020B0604020202020204" pitchFamily="34" charset="0"/>
              </a:rPr>
              <a:t> </a:t>
            </a:r>
            <a:r>
              <a:rPr lang="en-US" altLang="en-US" sz="6000" dirty="0" smtClean="0">
                <a:latin typeface="Arial" panose="020B0604020202020204" pitchFamily="34" charset="0"/>
                <a:cs typeface="Arial" panose="020B0604020202020204" pitchFamily="34" charset="0"/>
              </a:rPr>
              <a:t>Inhibition by Toxins and Drugs</a:t>
            </a:r>
            <a:endParaRPr lang="en-US" alt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76785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a:xfrm flipH="1">
            <a:off x="3212472" y="2449292"/>
            <a:ext cx="2752595" cy="2324100"/>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190107" y="2519891"/>
            <a:ext cx="2791587" cy="2378368"/>
          </a:xfrm>
          <a:prstGeom prst="line">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0418" name="Text Box 2"/>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err="1" smtClean="0">
                <a:solidFill>
                  <a:srgbClr val="3333CC"/>
                </a:solidFill>
                <a:latin typeface="Arial" panose="020B0604020202020204" pitchFamily="34" charset="0"/>
                <a:cs typeface="Arial" panose="020B0604020202020204" pitchFamily="34" charset="0"/>
              </a:rPr>
              <a:t>AChE</a:t>
            </a:r>
            <a:r>
              <a:rPr lang="en-US" altLang="en-US" b="1" dirty="0" smtClean="0">
                <a:solidFill>
                  <a:srgbClr val="3333CC"/>
                </a:solidFill>
                <a:latin typeface="Arial" panose="020B0604020202020204" pitchFamily="34" charset="0"/>
                <a:cs typeface="Arial" panose="020B0604020202020204" pitchFamily="34" charset="0"/>
              </a:rPr>
              <a:t> as a model for </a:t>
            </a:r>
            <a:r>
              <a:rPr lang="en-US" altLang="en-US" b="1" dirty="0">
                <a:solidFill>
                  <a:srgbClr val="3333CC"/>
                </a:solidFill>
                <a:latin typeface="Arial" panose="020B0604020202020204" pitchFamily="34" charset="0"/>
                <a:cs typeface="Arial" panose="020B0604020202020204" pitchFamily="34" charset="0"/>
              </a:rPr>
              <a:t>P</a:t>
            </a:r>
            <a:r>
              <a:rPr lang="en-US" altLang="en-US" b="1" dirty="0" smtClean="0">
                <a:solidFill>
                  <a:srgbClr val="3333CC"/>
                </a:solidFill>
                <a:latin typeface="Arial" panose="020B0604020202020204" pitchFamily="34" charset="0"/>
                <a:cs typeface="Arial" panose="020B0604020202020204" pitchFamily="34" charset="0"/>
              </a:rPr>
              <a:t>-L interactions</a:t>
            </a:r>
            <a:endParaRPr lang="en-US" altLang="en-US" b="1" dirty="0">
              <a:solidFill>
                <a:srgbClr val="3333CC"/>
              </a:solidFill>
              <a:latin typeface="Arial" panose="020B0604020202020204" pitchFamily="34" charset="0"/>
              <a:cs typeface="Arial" panose="020B0604020202020204" pitchFamily="34" charset="0"/>
            </a:endParaRPr>
          </a:p>
        </p:txBody>
      </p:sp>
      <p:sp>
        <p:nvSpPr>
          <p:cNvPr id="2" name="Oval 1"/>
          <p:cNvSpPr/>
          <p:nvPr/>
        </p:nvSpPr>
        <p:spPr>
          <a:xfrm>
            <a:off x="3804556" y="2873829"/>
            <a:ext cx="1469571" cy="1502229"/>
          </a:xfrm>
          <a:prstGeom prst="ellipse">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chemeClr val="tx1"/>
                </a:solidFill>
              </a:rPr>
              <a:t>AChE</a:t>
            </a:r>
            <a:endParaRPr lang="en-US" dirty="0">
              <a:solidFill>
                <a:schemeClr val="tx1"/>
              </a:solidFill>
            </a:endParaRPr>
          </a:p>
        </p:txBody>
      </p:sp>
      <p:sp>
        <p:nvSpPr>
          <p:cNvPr id="3" name="Oval 2"/>
          <p:cNvSpPr/>
          <p:nvPr/>
        </p:nvSpPr>
        <p:spPr>
          <a:xfrm>
            <a:off x="2155371" y="1763486"/>
            <a:ext cx="1012372" cy="9144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100345" y="1983866"/>
            <a:ext cx="1122423" cy="400110"/>
          </a:xfrm>
          <a:prstGeom prst="rect">
            <a:avLst/>
          </a:prstGeom>
          <a:noFill/>
        </p:spPr>
        <p:txBody>
          <a:bodyPr wrap="none" rtlCol="0">
            <a:spAutoFit/>
          </a:bodyPr>
          <a:lstStyle/>
          <a:p>
            <a:r>
              <a:rPr lang="en-US" sz="2000" dirty="0" smtClean="0"/>
              <a:t>Catalysis</a:t>
            </a:r>
            <a:endParaRPr lang="en-US" dirty="0"/>
          </a:p>
        </p:txBody>
      </p:sp>
      <p:sp>
        <p:nvSpPr>
          <p:cNvPr id="10" name="Oval 9"/>
          <p:cNvSpPr/>
          <p:nvPr/>
        </p:nvSpPr>
        <p:spPr>
          <a:xfrm>
            <a:off x="2210397" y="4642758"/>
            <a:ext cx="1012372" cy="9144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77739" y="4778673"/>
            <a:ext cx="1077684" cy="707886"/>
          </a:xfrm>
          <a:prstGeom prst="rect">
            <a:avLst/>
          </a:prstGeom>
          <a:noFill/>
        </p:spPr>
        <p:txBody>
          <a:bodyPr wrap="square" rtlCol="0">
            <a:spAutoFit/>
          </a:bodyPr>
          <a:lstStyle/>
          <a:p>
            <a:pPr algn="ctr"/>
            <a:r>
              <a:rPr lang="en-US" sz="2000" dirty="0" smtClean="0"/>
              <a:t>Natural toxins</a:t>
            </a:r>
            <a:endParaRPr lang="en-US" dirty="0"/>
          </a:p>
        </p:txBody>
      </p:sp>
      <p:sp>
        <p:nvSpPr>
          <p:cNvPr id="13" name="Oval 12"/>
          <p:cNvSpPr/>
          <p:nvPr/>
        </p:nvSpPr>
        <p:spPr>
          <a:xfrm>
            <a:off x="6047010" y="1812473"/>
            <a:ext cx="1012372" cy="9144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932412" y="1915730"/>
            <a:ext cx="1241568" cy="707886"/>
          </a:xfrm>
          <a:prstGeom prst="rect">
            <a:avLst/>
          </a:prstGeom>
          <a:noFill/>
        </p:spPr>
        <p:txBody>
          <a:bodyPr wrap="square" rtlCol="0">
            <a:spAutoFit/>
          </a:bodyPr>
          <a:lstStyle/>
          <a:p>
            <a:pPr algn="ctr"/>
            <a:r>
              <a:rPr lang="en-US" sz="2000" dirty="0" smtClean="0"/>
              <a:t>Covalent binding</a:t>
            </a:r>
            <a:endParaRPr lang="en-US" dirty="0"/>
          </a:p>
        </p:txBody>
      </p:sp>
      <p:sp>
        <p:nvSpPr>
          <p:cNvPr id="15" name="Oval 14"/>
          <p:cNvSpPr/>
          <p:nvPr/>
        </p:nvSpPr>
        <p:spPr>
          <a:xfrm>
            <a:off x="5987438" y="4778673"/>
            <a:ext cx="1012372" cy="914400"/>
          </a:xfrm>
          <a:prstGeom prst="ellipse">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899754" y="4898259"/>
            <a:ext cx="1241568" cy="707886"/>
          </a:xfrm>
          <a:prstGeom prst="rect">
            <a:avLst/>
          </a:prstGeom>
          <a:noFill/>
        </p:spPr>
        <p:txBody>
          <a:bodyPr wrap="square" rtlCol="0">
            <a:spAutoFit/>
          </a:bodyPr>
          <a:lstStyle/>
          <a:p>
            <a:pPr algn="ctr"/>
            <a:r>
              <a:rPr lang="en-US" sz="2000" dirty="0" smtClean="0"/>
              <a:t>Synthetic agents</a:t>
            </a:r>
            <a:endParaRPr lang="en-US" dirty="0"/>
          </a:p>
        </p:txBody>
      </p:sp>
    </p:spTree>
    <p:extLst>
      <p:ext uri="{BB962C8B-B14F-4D97-AF65-F5344CB8AC3E}">
        <p14:creationId xmlns:p14="http://schemas.microsoft.com/office/powerpoint/2010/main" val="3840124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6"/>
          <p:cNvSpPr txBox="1">
            <a:spLocks noChangeArrowheads="1"/>
          </p:cNvSpPr>
          <p:nvPr/>
        </p:nvSpPr>
        <p:spPr bwMode="auto">
          <a:xfrm>
            <a:off x="128588" y="1444625"/>
            <a:ext cx="8613775"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Regulation</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(enzyme-activator/inhibitor, receptor-agonist/antagonist)</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Example: allosteric regulation:</a:t>
            </a:r>
          </a:p>
        </p:txBody>
      </p:sp>
      <p:sp>
        <p:nvSpPr>
          <p:cNvPr id="2" name="Text Box 7"/>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interactions are crucial to biological function</a:t>
            </a:r>
          </a:p>
        </p:txBody>
      </p:sp>
      <p:pic>
        <p:nvPicPr>
          <p:cNvPr id="7" name="Picture 6"/>
          <p:cNvPicPr>
            <a:picLocks noChangeAspect="1"/>
          </p:cNvPicPr>
          <p:nvPr/>
        </p:nvPicPr>
        <p:blipFill>
          <a:blip r:embed="rId3"/>
          <a:stretch>
            <a:fillRect/>
          </a:stretch>
        </p:blipFill>
        <p:spPr>
          <a:xfrm>
            <a:off x="2154977" y="3041501"/>
            <a:ext cx="4490751" cy="323751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Acetylcholine (</a:t>
            </a:r>
            <a:r>
              <a:rPr lang="en-US" altLang="en-US" b="1" dirty="0" err="1">
                <a:solidFill>
                  <a:srgbClr val="3333CC"/>
                </a:solidFill>
                <a:latin typeface="Arial" panose="020B0604020202020204" pitchFamily="34" charset="0"/>
                <a:cs typeface="Arial" panose="020B0604020202020204" pitchFamily="34" charset="0"/>
              </a:rPr>
              <a:t>ACh</a:t>
            </a:r>
            <a:r>
              <a:rPr lang="en-US" altLang="en-US" b="1" dirty="0" smtClean="0">
                <a:solidFill>
                  <a:srgbClr val="3333CC"/>
                </a:solidFill>
                <a:latin typeface="Arial" panose="020B0604020202020204" pitchFamily="34" charset="0"/>
                <a:cs typeface="Arial" panose="020B0604020202020204" pitchFamily="34" charset="0"/>
              </a:rPr>
              <a:t>)</a:t>
            </a:r>
            <a:endParaRPr lang="en-US" altLang="en-US" b="1" dirty="0">
              <a:solidFill>
                <a:srgbClr val="3333CC"/>
              </a:solidFill>
              <a:latin typeface="Arial" panose="020B0604020202020204" pitchFamily="34" charset="0"/>
              <a:cs typeface="Arial" panose="020B0604020202020204" pitchFamily="34" charset="0"/>
            </a:endParaRPr>
          </a:p>
        </p:txBody>
      </p:sp>
      <p:sp>
        <p:nvSpPr>
          <p:cNvPr id="60419" name="Text Box 6"/>
          <p:cNvSpPr txBox="1">
            <a:spLocks noChangeArrowheads="1"/>
          </p:cNvSpPr>
          <p:nvPr/>
        </p:nvSpPr>
        <p:spPr bwMode="auto">
          <a:xfrm>
            <a:off x="127000" y="1057275"/>
            <a:ext cx="9015413"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971550" indent="-5143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 very common neurotransmitter in animals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Acts in the central and peripheral nervous systems</a:t>
            </a:r>
          </a:p>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Mediates communication between:</a:t>
            </a:r>
          </a:p>
          <a:p>
            <a:pPr lvl="1" algn="l" rtl="0" eaLnBrk="1" hangingPunct="1">
              <a:spcBef>
                <a:spcPct val="50000"/>
              </a:spcBef>
            </a:pPr>
            <a:r>
              <a:rPr lang="en-US" altLang="en-US" sz="2400" dirty="0">
                <a:latin typeface="Arial" panose="020B0604020202020204" pitchFamily="34" charset="0"/>
                <a:cs typeface="Arial" panose="020B0604020202020204" pitchFamily="34" charset="0"/>
                <a:sym typeface="Symbol" panose="05050102010706020507" pitchFamily="18" charset="2"/>
              </a:rPr>
              <a:t>N</a:t>
            </a:r>
            <a:r>
              <a:rPr lang="en-US" altLang="en-US" sz="2400" dirty="0" smtClean="0">
                <a:latin typeface="Arial" panose="020B0604020202020204" pitchFamily="34" charset="0"/>
                <a:cs typeface="Arial" panose="020B0604020202020204" pitchFamily="34" charset="0"/>
                <a:sym typeface="Symbol" panose="05050102010706020507" pitchFamily="18" charset="2"/>
              </a:rPr>
              <a:t>erve cells</a:t>
            </a:r>
          </a:p>
          <a:p>
            <a:pPr lvl="1" algn="l" rtl="0" eaLnBrk="1" hangingPunct="1">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Nerve cells and muscle cells</a:t>
            </a:r>
          </a:p>
          <a:p>
            <a:pPr lvl="1" algn="l" rtl="0" eaLnBrk="1" hangingPunct="1">
              <a:spcBef>
                <a:spcPct val="50000"/>
              </a:spcBef>
            </a:pPr>
            <a:r>
              <a:rPr lang="en-US" altLang="en-US" sz="2400" dirty="0" smtClean="0">
                <a:latin typeface="Arial" panose="020B0604020202020204" pitchFamily="34" charset="0"/>
                <a:cs typeface="Arial" panose="020B0604020202020204" pitchFamily="34" charset="0"/>
                <a:sym typeface="Symbol" panose="05050102010706020507" pitchFamily="18" charset="2"/>
              </a:rPr>
              <a:t>Nerve cells and glands </a:t>
            </a:r>
          </a:p>
        </p:txBody>
      </p:sp>
      <p:sp>
        <p:nvSpPr>
          <p:cNvPr id="6" name="TextBox 5"/>
          <p:cNvSpPr txBox="1"/>
          <p:nvPr/>
        </p:nvSpPr>
        <p:spPr>
          <a:xfrm>
            <a:off x="5535660" y="6488668"/>
            <a:ext cx="3333028" cy="369332"/>
          </a:xfrm>
          <a:prstGeom prst="rect">
            <a:avLst/>
          </a:prstGeom>
          <a:noFill/>
        </p:spPr>
        <p:txBody>
          <a:bodyPr wrap="none" rtlCol="0">
            <a:spAutoFit/>
          </a:bodyPr>
          <a:lstStyle/>
          <a:p>
            <a:r>
              <a:rPr lang="en-US" sz="1800" dirty="0" err="1" smtClean="0"/>
              <a:t>Smedlib</a:t>
            </a:r>
            <a:r>
              <a:rPr lang="en-US" sz="1800" dirty="0" smtClean="0"/>
              <a:t> (2017) </a:t>
            </a:r>
            <a:r>
              <a:rPr lang="en-US" sz="1800" i="1" dirty="0" smtClean="0"/>
              <a:t>Wikimedia</a:t>
            </a:r>
            <a:r>
              <a:rPr lang="en-US" sz="1800" dirty="0" smtClean="0"/>
              <a:t> (</a:t>
            </a:r>
            <a:r>
              <a:rPr lang="en-US" sz="1800" dirty="0" smtClean="0">
                <a:hlinkClick r:id="rId3"/>
              </a:rPr>
              <a:t>URL</a:t>
            </a:r>
            <a:r>
              <a:rPr lang="en-US" sz="1800" dirty="0" smtClean="0"/>
              <a:t>)</a:t>
            </a:r>
            <a:endParaRPr lang="en-US" sz="1800" dirty="0"/>
          </a:p>
        </p:txBody>
      </p:sp>
      <p:pic>
        <p:nvPicPr>
          <p:cNvPr id="8" name="Picture 2" descr="File:Cholinergic synapse.svg"/>
          <p:cNvPicPr>
            <a:picLocks noChangeAspect="1" noChangeArrowheads="1"/>
          </p:cNvPicPr>
          <p:nvPr/>
        </p:nvPicPr>
        <p:blipFill rotWithShape="1">
          <a:blip r:embed="rId4">
            <a:extLst>
              <a:ext uri="{28A0092B-C50C-407E-A947-70E740481C1C}">
                <a14:useLocalDpi xmlns:a14="http://schemas.microsoft.com/office/drawing/2010/main" val="0"/>
              </a:ext>
            </a:extLst>
          </a:blip>
          <a:srcRect t="10685"/>
          <a:stretch/>
        </p:blipFill>
        <p:spPr bwMode="auto">
          <a:xfrm>
            <a:off x="5698659" y="2214091"/>
            <a:ext cx="2970213" cy="438966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6"/>
          <p:cNvSpPr txBox="1">
            <a:spLocks noChangeArrowheads="1"/>
          </p:cNvSpPr>
          <p:nvPr/>
        </p:nvSpPr>
        <p:spPr bwMode="auto">
          <a:xfrm>
            <a:off x="132446" y="4736654"/>
            <a:ext cx="536639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971550" indent="-5143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Acts in cholinergic synapses</a:t>
            </a:r>
          </a:p>
        </p:txBody>
      </p:sp>
    </p:spTree>
    <p:extLst>
      <p:ext uri="{BB962C8B-B14F-4D97-AF65-F5344CB8AC3E}">
        <p14:creationId xmlns:p14="http://schemas.microsoft.com/office/powerpoint/2010/main" val="30630589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8"/>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err="1" smtClean="0">
                <a:solidFill>
                  <a:srgbClr val="3333CC"/>
                </a:solidFill>
                <a:latin typeface="Arial" panose="020B0604020202020204" pitchFamily="34" charset="0"/>
                <a:cs typeface="Arial" panose="020B0604020202020204" pitchFamily="34" charset="0"/>
              </a:rPr>
              <a:t>AChE</a:t>
            </a:r>
            <a:endParaRPr lang="en-US" altLang="en-US" b="1" dirty="0">
              <a:solidFill>
                <a:srgbClr val="3333CC"/>
              </a:solidFill>
              <a:latin typeface="Arial" panose="020B0604020202020204" pitchFamily="34" charset="0"/>
              <a:cs typeface="Arial" panose="020B0604020202020204" pitchFamily="34" charset="0"/>
            </a:endParaRPr>
          </a:p>
        </p:txBody>
      </p:sp>
      <p:sp>
        <p:nvSpPr>
          <p:cNvPr id="38" name="TextBox 37"/>
          <p:cNvSpPr txBox="1"/>
          <p:nvPr/>
        </p:nvSpPr>
        <p:spPr>
          <a:xfrm>
            <a:off x="3380289" y="5783757"/>
            <a:ext cx="3333028" cy="369332"/>
          </a:xfrm>
          <a:prstGeom prst="rect">
            <a:avLst/>
          </a:prstGeom>
          <a:noFill/>
        </p:spPr>
        <p:txBody>
          <a:bodyPr wrap="none" rtlCol="0">
            <a:spAutoFit/>
          </a:bodyPr>
          <a:lstStyle/>
          <a:p>
            <a:r>
              <a:rPr lang="en-US" sz="1800" dirty="0" err="1" smtClean="0"/>
              <a:t>Smedlib</a:t>
            </a:r>
            <a:r>
              <a:rPr lang="en-US" sz="1800" dirty="0" smtClean="0"/>
              <a:t> (2017) </a:t>
            </a:r>
            <a:r>
              <a:rPr lang="en-US" sz="1800" i="1" dirty="0" smtClean="0"/>
              <a:t>Wikimedia</a:t>
            </a:r>
            <a:r>
              <a:rPr lang="en-US" sz="1800" dirty="0" smtClean="0"/>
              <a:t> (</a:t>
            </a:r>
            <a:r>
              <a:rPr lang="en-US" sz="1800" dirty="0" smtClean="0">
                <a:hlinkClick r:id="rId3"/>
              </a:rPr>
              <a:t>URL</a:t>
            </a:r>
            <a:r>
              <a:rPr lang="en-US" sz="1800" dirty="0" smtClean="0"/>
              <a:t>)</a:t>
            </a:r>
            <a:endParaRPr lang="en-US" sz="1800" dirty="0"/>
          </a:p>
        </p:txBody>
      </p:sp>
      <p:grpSp>
        <p:nvGrpSpPr>
          <p:cNvPr id="21" name="Group 20"/>
          <p:cNvGrpSpPr/>
          <p:nvPr/>
        </p:nvGrpSpPr>
        <p:grpSpPr>
          <a:xfrm>
            <a:off x="5695950" y="1555546"/>
            <a:ext cx="3448050" cy="5095853"/>
            <a:chOff x="2929391" y="1392260"/>
            <a:chExt cx="3448050" cy="5095853"/>
          </a:xfrm>
        </p:grpSpPr>
        <p:pic>
          <p:nvPicPr>
            <p:cNvPr id="22" name="Picture 2" descr="File:Cholinergic synapse.svg"/>
            <p:cNvPicPr>
              <a:picLocks noChangeAspect="1" noChangeArrowheads="1"/>
            </p:cNvPicPr>
            <p:nvPr/>
          </p:nvPicPr>
          <p:blipFill rotWithShape="1">
            <a:blip r:embed="rId4">
              <a:extLst>
                <a:ext uri="{28A0092B-C50C-407E-A947-70E740481C1C}">
                  <a14:useLocalDpi xmlns:a14="http://schemas.microsoft.com/office/drawing/2010/main" val="0"/>
                </a:ext>
              </a:extLst>
            </a:blip>
            <a:srcRect t="10685"/>
            <a:stretch/>
          </p:blipFill>
          <p:spPr bwMode="auto">
            <a:xfrm>
              <a:off x="2929391" y="1392260"/>
              <a:ext cx="3448050" cy="5095853"/>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856474" y="4172183"/>
              <a:ext cx="673582" cy="307777"/>
            </a:xfrm>
            <a:prstGeom prst="rect">
              <a:avLst/>
            </a:prstGeom>
          </p:spPr>
          <p:txBody>
            <a:bodyPr wrap="none">
              <a:spAutoFit/>
            </a:bodyPr>
            <a:lstStyle/>
            <a:p>
              <a:pPr algn="ctr"/>
              <a:r>
                <a:rPr lang="en-US" sz="1400" b="1" dirty="0" err="1" smtClean="0">
                  <a:latin typeface="Helvetica Neue"/>
                </a:rPr>
                <a:t>AChE</a:t>
              </a:r>
              <a:endParaRPr lang="en-US" b="1" dirty="0"/>
            </a:p>
          </p:txBody>
        </p:sp>
      </p:grpSp>
      <p:sp>
        <p:nvSpPr>
          <p:cNvPr id="39" name="Text Box 6"/>
          <p:cNvSpPr txBox="1">
            <a:spLocks noChangeArrowheads="1"/>
          </p:cNvSpPr>
          <p:nvPr/>
        </p:nvSpPr>
        <p:spPr bwMode="auto">
          <a:xfrm>
            <a:off x="127000" y="893987"/>
            <a:ext cx="872308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activity of </a:t>
            </a:r>
            <a:r>
              <a:rPr lang="en-US" altLang="en-US" sz="2600" b="1" dirty="0" err="1">
                <a:solidFill>
                  <a:srgbClr val="339933"/>
                </a:solidFill>
                <a:latin typeface="Arial" panose="020B0604020202020204" pitchFamily="34" charset="0"/>
                <a:cs typeface="Arial" panose="020B0604020202020204" pitchFamily="34" charset="0"/>
                <a:sym typeface="Symbol" panose="05050102010706020507" pitchFamily="18" charset="2"/>
              </a:rPr>
              <a:t>ACh</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 in the synapse is terminated by </a:t>
            </a:r>
            <a:r>
              <a:rPr lang="en-US" altLang="en-US" sz="2600" b="1" dirty="0" err="1">
                <a:solidFill>
                  <a:srgbClr val="FF0066"/>
                </a:solidFill>
                <a:latin typeface="Arial" panose="020B0604020202020204" pitchFamily="34" charset="0"/>
                <a:cs typeface="Arial" panose="020B0604020202020204" pitchFamily="34" charset="0"/>
                <a:sym typeface="Symbol" panose="05050102010706020507" pitchFamily="18" charset="2"/>
              </a:rPr>
              <a:t>AChE</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-catalyzed hydrolysis</a:t>
            </a:r>
          </a:p>
        </p:txBody>
      </p:sp>
      <p:pic>
        <p:nvPicPr>
          <p:cNvPr id="4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7000" y="3242254"/>
            <a:ext cx="5503689" cy="164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40"/>
          <p:cNvSpPr txBox="1"/>
          <p:nvPr/>
        </p:nvSpPr>
        <p:spPr>
          <a:xfrm>
            <a:off x="2238678" y="3340225"/>
            <a:ext cx="800219" cy="369332"/>
          </a:xfrm>
          <a:prstGeom prst="rect">
            <a:avLst/>
          </a:prstGeom>
          <a:noFill/>
        </p:spPr>
        <p:txBody>
          <a:bodyPr wrap="none" rtlCol="0">
            <a:spAutoFit/>
          </a:bodyPr>
          <a:lstStyle/>
          <a:p>
            <a:r>
              <a:rPr lang="en-US" sz="1800" b="1" dirty="0" err="1" smtClean="0"/>
              <a:t>AChE</a:t>
            </a:r>
            <a:endParaRPr lang="en-US" sz="2000" b="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8"/>
          <p:cNvSpPr txBox="1">
            <a:spLocks noChangeArrowheads="1"/>
          </p:cNvSpPr>
          <p:nvPr/>
        </p:nvSpPr>
        <p:spPr bwMode="auto">
          <a:xfrm>
            <a:off x="0" y="228600"/>
            <a:ext cx="9144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Inhibition of </a:t>
            </a:r>
            <a:r>
              <a:rPr lang="en-US" altLang="en-US" b="1" dirty="0" err="1" smtClean="0">
                <a:solidFill>
                  <a:srgbClr val="3333CC"/>
                </a:solidFill>
                <a:latin typeface="Arial" panose="020B0604020202020204" pitchFamily="34" charset="0"/>
                <a:cs typeface="Arial" panose="020B0604020202020204" pitchFamily="34" charset="0"/>
              </a:rPr>
              <a:t>AChE</a:t>
            </a:r>
            <a:r>
              <a:rPr lang="en-US" altLang="en-US" b="1" dirty="0" smtClean="0">
                <a:solidFill>
                  <a:srgbClr val="3333CC"/>
                </a:solidFill>
                <a:latin typeface="Arial" panose="020B0604020202020204" pitchFamily="34" charset="0"/>
                <a:cs typeface="Arial" panose="020B0604020202020204" pitchFamily="34" charset="0"/>
              </a:rPr>
              <a:t> and other synaptic elements by natural toxins</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18" name="Group 17"/>
          <p:cNvGrpSpPr/>
          <p:nvPr/>
        </p:nvGrpSpPr>
        <p:grpSpPr>
          <a:xfrm>
            <a:off x="1374719" y="1392260"/>
            <a:ext cx="6103539" cy="5095853"/>
            <a:chOff x="1374719" y="1392260"/>
            <a:chExt cx="6103539" cy="5095853"/>
          </a:xfrm>
        </p:grpSpPr>
        <p:pic>
          <p:nvPicPr>
            <p:cNvPr id="19" name="Picture 2" descr="File:Cholinergic synapse.svg"/>
            <p:cNvPicPr>
              <a:picLocks noChangeAspect="1" noChangeArrowheads="1"/>
            </p:cNvPicPr>
            <p:nvPr/>
          </p:nvPicPr>
          <p:blipFill rotWithShape="1">
            <a:blip r:embed="rId3">
              <a:extLst>
                <a:ext uri="{28A0092B-C50C-407E-A947-70E740481C1C}">
                  <a14:useLocalDpi xmlns:a14="http://schemas.microsoft.com/office/drawing/2010/main" val="0"/>
                </a:ext>
              </a:extLst>
            </a:blip>
            <a:srcRect t="10685"/>
            <a:stretch/>
          </p:blipFill>
          <p:spPr bwMode="auto">
            <a:xfrm>
              <a:off x="2929391" y="1392260"/>
              <a:ext cx="3448050" cy="509585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713138" y="4809991"/>
              <a:ext cx="851515" cy="523220"/>
            </a:xfrm>
            <a:prstGeom prst="rect">
              <a:avLst/>
            </a:prstGeom>
          </p:spPr>
          <p:txBody>
            <a:bodyPr wrap="none">
              <a:spAutoFit/>
            </a:bodyPr>
            <a:lstStyle/>
            <a:p>
              <a:r>
                <a:rPr lang="en-US" sz="1400" dirty="0" smtClean="0">
                  <a:latin typeface="Helvetica Neue"/>
                </a:rPr>
                <a:t>Atropine</a:t>
              </a:r>
            </a:p>
            <a:p>
              <a:r>
                <a:rPr lang="en-US" sz="1400" dirty="0" smtClean="0">
                  <a:latin typeface="Helvetica Neue"/>
                </a:rPr>
                <a:t>(plant)</a:t>
              </a:r>
              <a:endParaRPr lang="en-US" dirty="0"/>
            </a:p>
          </p:txBody>
        </p:sp>
        <p:cxnSp>
          <p:nvCxnSpPr>
            <p:cNvPr id="25" name="Straight Connector 24"/>
            <p:cNvCxnSpPr/>
            <p:nvPr/>
          </p:nvCxnSpPr>
          <p:spPr>
            <a:xfrm flipV="1">
              <a:off x="2504658" y="4959458"/>
              <a:ext cx="1023238" cy="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543213" y="4854300"/>
              <a:ext cx="0" cy="21473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556211" y="3370806"/>
              <a:ext cx="922047" cy="523220"/>
            </a:xfrm>
            <a:prstGeom prst="rect">
              <a:avLst/>
            </a:prstGeom>
          </p:spPr>
          <p:txBody>
            <a:bodyPr wrap="none">
              <a:spAutoFit/>
            </a:bodyPr>
            <a:lstStyle/>
            <a:p>
              <a:pPr algn="ctr"/>
              <a:r>
                <a:rPr lang="en-US" sz="1400" dirty="0" err="1">
                  <a:latin typeface="Helvetica Neue"/>
                </a:rPr>
                <a:t>f</a:t>
              </a:r>
              <a:r>
                <a:rPr lang="en-US" sz="1400" dirty="0" err="1" smtClean="0">
                  <a:latin typeface="Helvetica Neue"/>
                </a:rPr>
                <a:t>asciculin</a:t>
              </a:r>
              <a:endParaRPr lang="en-US" sz="1400" dirty="0" smtClean="0">
                <a:latin typeface="Helvetica Neue"/>
              </a:endParaRPr>
            </a:p>
            <a:p>
              <a:pPr algn="ctr"/>
              <a:r>
                <a:rPr lang="en-US" sz="1400" dirty="0" smtClean="0">
                  <a:latin typeface="Helvetica Neue"/>
                </a:rPr>
                <a:t>(snake)</a:t>
              </a:r>
              <a:endParaRPr lang="en-US" dirty="0"/>
            </a:p>
          </p:txBody>
        </p:sp>
        <p:sp>
          <p:nvSpPr>
            <p:cNvPr id="28" name="Rectangle 27"/>
            <p:cNvSpPr/>
            <p:nvPr/>
          </p:nvSpPr>
          <p:spPr>
            <a:xfrm>
              <a:off x="1374719" y="4037026"/>
              <a:ext cx="1280863" cy="523220"/>
            </a:xfrm>
            <a:prstGeom prst="rect">
              <a:avLst/>
            </a:prstGeom>
          </p:spPr>
          <p:txBody>
            <a:bodyPr wrap="none">
              <a:spAutoFit/>
            </a:bodyPr>
            <a:lstStyle/>
            <a:p>
              <a:pPr algn="ctr"/>
              <a:r>
                <a:rPr lang="en-US" sz="1400" dirty="0" err="1">
                  <a:latin typeface="Helvetica Neue"/>
                </a:rPr>
                <a:t>Tubocurarine</a:t>
              </a:r>
              <a:r>
                <a:rPr lang="en-US" sz="1400" dirty="0">
                  <a:latin typeface="Helvetica Neue"/>
                </a:rPr>
                <a:t> </a:t>
              </a:r>
              <a:endParaRPr lang="en-US" sz="1400" dirty="0" smtClean="0">
                <a:latin typeface="Helvetica Neue"/>
              </a:endParaRPr>
            </a:p>
            <a:p>
              <a:pPr algn="ctr"/>
              <a:r>
                <a:rPr lang="en-US" sz="1400" dirty="0" smtClean="0">
                  <a:latin typeface="Helvetica Neue"/>
                </a:rPr>
                <a:t>(plant)</a:t>
              </a:r>
              <a:endParaRPr lang="en-US" dirty="0"/>
            </a:p>
          </p:txBody>
        </p:sp>
        <p:cxnSp>
          <p:nvCxnSpPr>
            <p:cNvPr id="29" name="Straight Connector 28"/>
            <p:cNvCxnSpPr/>
            <p:nvPr/>
          </p:nvCxnSpPr>
          <p:spPr>
            <a:xfrm>
              <a:off x="2363974" y="4370522"/>
              <a:ext cx="1941890" cy="439469"/>
            </a:xfrm>
            <a:prstGeom prst="line">
              <a:avLst/>
            </a:prstGeom>
            <a:ln w="38100">
              <a:solidFill>
                <a:srgbClr val="FF006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20086362" flipV="1">
              <a:off x="5318990" y="3955300"/>
              <a:ext cx="1401161" cy="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20086362">
              <a:off x="5374257" y="4146614"/>
              <a:ext cx="0" cy="21473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316816" y="4696737"/>
              <a:ext cx="0" cy="21473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4746436" y="4140109"/>
              <a:ext cx="673582" cy="307777"/>
            </a:xfrm>
            <a:prstGeom prst="rect">
              <a:avLst/>
            </a:prstGeom>
          </p:spPr>
          <p:txBody>
            <a:bodyPr wrap="none">
              <a:spAutoFit/>
            </a:bodyPr>
            <a:lstStyle/>
            <a:p>
              <a:pPr algn="ctr"/>
              <a:r>
                <a:rPr lang="en-US" sz="1400" b="1" dirty="0" err="1" smtClean="0">
                  <a:latin typeface="Helvetica Neue"/>
                </a:rPr>
                <a:t>AChE</a:t>
              </a:r>
              <a:endParaRPr lang="en-US" b="1" dirty="0"/>
            </a:p>
          </p:txBody>
        </p:sp>
        <p:sp>
          <p:nvSpPr>
            <p:cNvPr id="35" name="Rectangle 34"/>
            <p:cNvSpPr/>
            <p:nvPr/>
          </p:nvSpPr>
          <p:spPr>
            <a:xfrm>
              <a:off x="5828824" y="2892341"/>
              <a:ext cx="981359" cy="523220"/>
            </a:xfrm>
            <a:prstGeom prst="rect">
              <a:avLst/>
            </a:prstGeom>
          </p:spPr>
          <p:txBody>
            <a:bodyPr wrap="none">
              <a:spAutoFit/>
            </a:bodyPr>
            <a:lstStyle/>
            <a:p>
              <a:r>
                <a:rPr lang="en-US" sz="1400" dirty="0" smtClean="0">
                  <a:latin typeface="Helvetica Neue"/>
                </a:rPr>
                <a:t>Botulinum</a:t>
              </a:r>
            </a:p>
            <a:p>
              <a:r>
                <a:rPr lang="en-US" sz="1400" dirty="0" smtClean="0">
                  <a:latin typeface="Helvetica Neue"/>
                </a:rPr>
                <a:t>(bacterial)</a:t>
              </a:r>
              <a:endParaRPr lang="en-US" dirty="0"/>
            </a:p>
          </p:txBody>
        </p:sp>
        <p:cxnSp>
          <p:nvCxnSpPr>
            <p:cNvPr id="36" name="Straight Connector 35"/>
            <p:cNvCxnSpPr/>
            <p:nvPr/>
          </p:nvCxnSpPr>
          <p:spPr>
            <a:xfrm rot="20325987" flipV="1">
              <a:off x="4525639" y="3533384"/>
              <a:ext cx="1361930" cy="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20325987">
              <a:off x="4567047" y="3676188"/>
              <a:ext cx="0" cy="214731"/>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5584646" y="5489843"/>
            <a:ext cx="3333028" cy="369332"/>
          </a:xfrm>
          <a:prstGeom prst="rect">
            <a:avLst/>
          </a:prstGeom>
          <a:noFill/>
        </p:spPr>
        <p:txBody>
          <a:bodyPr wrap="none" rtlCol="0">
            <a:spAutoFit/>
          </a:bodyPr>
          <a:lstStyle/>
          <a:p>
            <a:r>
              <a:rPr lang="en-US" sz="1800" dirty="0" err="1" smtClean="0"/>
              <a:t>Smedlib</a:t>
            </a:r>
            <a:r>
              <a:rPr lang="en-US" sz="1800" dirty="0" smtClean="0"/>
              <a:t> (2017) </a:t>
            </a:r>
            <a:r>
              <a:rPr lang="en-US" sz="1800" i="1" dirty="0" smtClean="0"/>
              <a:t>Wikimedia</a:t>
            </a:r>
            <a:r>
              <a:rPr lang="en-US" sz="1800" dirty="0" smtClean="0"/>
              <a:t> (</a:t>
            </a:r>
            <a:r>
              <a:rPr lang="en-US" sz="1800" dirty="0" smtClean="0">
                <a:hlinkClick r:id="rId4"/>
              </a:rPr>
              <a:t>URL</a:t>
            </a:r>
            <a:r>
              <a:rPr lang="en-US" sz="1800" dirty="0" smtClean="0"/>
              <a:t>)</a:t>
            </a:r>
            <a:endParaRPr lang="en-US" sz="1800" dirty="0"/>
          </a:p>
        </p:txBody>
      </p:sp>
    </p:spTree>
    <p:extLst>
      <p:ext uri="{BB962C8B-B14F-4D97-AF65-F5344CB8AC3E}">
        <p14:creationId xmlns:p14="http://schemas.microsoft.com/office/powerpoint/2010/main" val="3559455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Box 8-1 figure 2"/>
          <p:cNvPicPr>
            <a:picLocks noChangeAspect="1" noChangeArrowheads="1"/>
          </p:cNvPicPr>
          <p:nvPr/>
        </p:nvPicPr>
        <p:blipFill>
          <a:blip r:embed="rId3">
            <a:extLst>
              <a:ext uri="{28A0092B-C50C-407E-A947-70E740481C1C}">
                <a14:useLocalDpi xmlns:a14="http://schemas.microsoft.com/office/drawing/2010/main" val="0"/>
              </a:ext>
            </a:extLst>
          </a:blip>
          <a:srcRect l="5873" t="8545" r="12787" b="7443"/>
          <a:stretch>
            <a:fillRect/>
          </a:stretch>
        </p:blipFill>
        <p:spPr bwMode="auto">
          <a:xfrm>
            <a:off x="1739900" y="1756001"/>
            <a:ext cx="4591050"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5"/>
          <p:cNvSpPr txBox="1">
            <a:spLocks noChangeArrowheads="1"/>
          </p:cNvSpPr>
          <p:nvPr/>
        </p:nvSpPr>
        <p:spPr bwMode="auto">
          <a:xfrm>
            <a:off x="17463" y="2430688"/>
            <a:ext cx="2535237"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a:latin typeface="Arial" panose="020B0604020202020204" pitchFamily="34" charset="0"/>
                <a:cs typeface="Arial" panose="020B0604020202020204" pitchFamily="34" charset="0"/>
              </a:rPr>
              <a:t>Fasciculin-2 </a:t>
            </a:r>
          </a:p>
          <a:p>
            <a:pPr algn="ctr" rtl="0" eaLnBrk="1" hangingPunct="1">
              <a:spcBef>
                <a:spcPct val="50000"/>
              </a:spcBef>
              <a:buFontTx/>
              <a:buNone/>
            </a:pPr>
            <a:r>
              <a:rPr lang="en-US" altLang="en-US" sz="2000" b="1" dirty="0">
                <a:latin typeface="Arial" panose="020B0604020202020204" pitchFamily="34" charset="0"/>
                <a:cs typeface="Arial" panose="020B0604020202020204" pitchFamily="34" charset="0"/>
              </a:rPr>
              <a:t>(green mamba)</a:t>
            </a:r>
          </a:p>
        </p:txBody>
      </p:sp>
      <p:sp>
        <p:nvSpPr>
          <p:cNvPr id="68612" name="Text Box 6"/>
          <p:cNvSpPr txBox="1">
            <a:spLocks noChangeArrowheads="1"/>
          </p:cNvSpPr>
          <p:nvPr/>
        </p:nvSpPr>
        <p:spPr bwMode="auto">
          <a:xfrm>
            <a:off x="5562600" y="3703863"/>
            <a:ext cx="1747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b="1" dirty="0" err="1">
                <a:latin typeface="Arial" panose="020B0604020202020204" pitchFamily="34" charset="0"/>
                <a:cs typeface="Arial" panose="020B0604020202020204" pitchFamily="34" charset="0"/>
              </a:rPr>
              <a:t>AChE</a:t>
            </a:r>
            <a:endParaRPr lang="en-US" altLang="en-US" sz="2400" b="1" dirty="0">
              <a:latin typeface="Arial" panose="020B0604020202020204" pitchFamily="34" charset="0"/>
              <a:cs typeface="Arial" panose="020B0604020202020204" pitchFamily="34" charset="0"/>
            </a:endParaRPr>
          </a:p>
        </p:txBody>
      </p:sp>
      <p:sp>
        <p:nvSpPr>
          <p:cNvPr id="68613"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AChE is targeted by natural toxins</a:t>
            </a:r>
          </a:p>
        </p:txBody>
      </p:sp>
      <p:sp>
        <p:nvSpPr>
          <p:cNvPr id="68614" name="Text Box 9"/>
          <p:cNvSpPr txBox="1">
            <a:spLocks noChangeArrowheads="1"/>
          </p:cNvSpPr>
          <p:nvPr/>
        </p:nvSpPr>
        <p:spPr bwMode="auto">
          <a:xfrm>
            <a:off x="268288" y="936625"/>
            <a:ext cx="861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Fasciculin has </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evolved to bind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endPar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68615" name="Text Box 10"/>
          <p:cNvSpPr txBox="1">
            <a:spLocks noChangeArrowheads="1"/>
          </p:cNvSpPr>
          <p:nvPr/>
        </p:nvSpPr>
        <p:spPr bwMode="auto">
          <a:xfrm>
            <a:off x="771525" y="1444625"/>
            <a:ext cx="300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buFontTx/>
              <a:buNone/>
            </a:pPr>
            <a:r>
              <a:rPr lang="en-US" altLang="en-US" sz="2400" b="1">
                <a:solidFill>
                  <a:srgbClr val="996633"/>
                </a:solidFill>
                <a:latin typeface="Arial" panose="020B0604020202020204" pitchFamily="34" charset="0"/>
                <a:cs typeface="Arial" panose="020B0604020202020204" pitchFamily="34" charset="0"/>
                <a:sym typeface="Symbol" panose="05050102010706020507" pitchFamily="18" charset="2"/>
              </a:rPr>
              <a:t>1. Geometrically</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3" descr="Box 8-1 figure 2bI"/>
          <p:cNvPicPr>
            <a:picLocks noChangeAspect="1" noChangeArrowheads="1"/>
          </p:cNvPicPr>
          <p:nvPr/>
        </p:nvPicPr>
        <p:blipFill>
          <a:blip r:embed="rId3">
            <a:extLst>
              <a:ext uri="{28A0092B-C50C-407E-A947-70E740481C1C}">
                <a14:useLocalDpi xmlns:a14="http://schemas.microsoft.com/office/drawing/2010/main" val="0"/>
              </a:ext>
            </a:extLst>
          </a:blip>
          <a:srcRect l="15799" t="3658" r="11497" b="16852"/>
          <a:stretch>
            <a:fillRect/>
          </a:stretch>
        </p:blipFill>
        <p:spPr bwMode="auto">
          <a:xfrm>
            <a:off x="4533216" y="2434089"/>
            <a:ext cx="3944937" cy="4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4" descr="Box 8-1 figure 2bII"/>
          <p:cNvPicPr>
            <a:picLocks noChangeAspect="1" noChangeArrowheads="1"/>
          </p:cNvPicPr>
          <p:nvPr/>
        </p:nvPicPr>
        <p:blipFill>
          <a:blip r:embed="rId4">
            <a:extLst>
              <a:ext uri="{28A0092B-C50C-407E-A947-70E740481C1C}">
                <a14:useLocalDpi xmlns:a14="http://schemas.microsoft.com/office/drawing/2010/main" val="0"/>
              </a:ext>
            </a:extLst>
          </a:blip>
          <a:srcRect l="27440" t="34106" r="32561" b="38879"/>
          <a:stretch>
            <a:fillRect/>
          </a:stretch>
        </p:blipFill>
        <p:spPr bwMode="auto">
          <a:xfrm>
            <a:off x="1910666" y="4150176"/>
            <a:ext cx="1851025"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Line 5"/>
          <p:cNvSpPr>
            <a:spLocks noChangeShapeType="1"/>
          </p:cNvSpPr>
          <p:nvPr/>
        </p:nvSpPr>
        <p:spPr bwMode="auto">
          <a:xfrm>
            <a:off x="2901266" y="1746701"/>
            <a:ext cx="0" cy="8651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1" name="Line 6"/>
          <p:cNvSpPr>
            <a:spLocks noChangeShapeType="1"/>
          </p:cNvSpPr>
          <p:nvPr/>
        </p:nvSpPr>
        <p:spPr bwMode="auto">
          <a:xfrm>
            <a:off x="6277878" y="1749876"/>
            <a:ext cx="0" cy="8651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0662" name="AutoShape 7"/>
          <p:cNvSpPr>
            <a:spLocks noChangeArrowheads="1"/>
          </p:cNvSpPr>
          <p:nvPr/>
        </p:nvSpPr>
        <p:spPr bwMode="auto">
          <a:xfrm>
            <a:off x="5984191" y="1838776"/>
            <a:ext cx="665162" cy="423863"/>
          </a:xfrm>
          <a:prstGeom prst="curvedRightArrow">
            <a:avLst>
              <a:gd name="adj1" fmla="val 20000"/>
              <a:gd name="adj2" fmla="val 40000"/>
              <a:gd name="adj3" fmla="val 52310"/>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70663" name="AutoShape 8"/>
          <p:cNvSpPr>
            <a:spLocks noChangeArrowheads="1"/>
          </p:cNvSpPr>
          <p:nvPr/>
        </p:nvSpPr>
        <p:spPr bwMode="auto">
          <a:xfrm>
            <a:off x="2525028" y="1838776"/>
            <a:ext cx="649288" cy="457200"/>
          </a:xfrm>
          <a:prstGeom prst="curvedLeftArrow">
            <a:avLst>
              <a:gd name="adj1" fmla="val 20000"/>
              <a:gd name="adj2" fmla="val 40000"/>
              <a:gd name="adj3" fmla="val 47338"/>
            </a:avLst>
          </a:prstGeom>
          <a:solidFill>
            <a:schemeClr val="accent1"/>
          </a:solidFill>
          <a:ln w="9525">
            <a:solidFill>
              <a:schemeClr val="tx1"/>
            </a:solidFill>
            <a:miter lim="800000"/>
            <a:headEnd/>
            <a:tailEnd/>
          </a:ln>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70664" name="Text Box 10"/>
          <p:cNvSpPr txBox="1">
            <a:spLocks noChangeArrowheads="1"/>
          </p:cNvSpPr>
          <p:nvPr/>
        </p:nvSpPr>
        <p:spPr bwMode="auto">
          <a:xfrm>
            <a:off x="657225" y="1227138"/>
            <a:ext cx="30003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buFontTx/>
              <a:buNone/>
            </a:pPr>
            <a:r>
              <a:rPr lang="en-US" altLang="en-US" sz="2400" b="1">
                <a:solidFill>
                  <a:srgbClr val="996633"/>
                </a:solidFill>
                <a:latin typeface="Arial" panose="020B0604020202020204" pitchFamily="34" charset="0"/>
                <a:cs typeface="Arial" panose="020B0604020202020204" pitchFamily="34" charset="0"/>
                <a:sym typeface="Symbol" panose="05050102010706020507" pitchFamily="18" charset="2"/>
              </a:rPr>
              <a:t>2. Electrostatically</a:t>
            </a:r>
          </a:p>
        </p:txBody>
      </p:sp>
      <p:sp>
        <p:nvSpPr>
          <p:cNvPr id="70665" name="Text Box 11"/>
          <p:cNvSpPr txBox="1">
            <a:spLocks noChangeArrowheads="1"/>
          </p:cNvSpPr>
          <p:nvPr/>
        </p:nvSpPr>
        <p:spPr bwMode="auto">
          <a:xfrm>
            <a:off x="153988" y="782638"/>
            <a:ext cx="861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Fasciculin has evolved to bind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endPar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70666"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AChE is targeted by natural toxins</a:t>
            </a:r>
          </a:p>
        </p:txBody>
      </p:sp>
      <p:sp>
        <p:nvSpPr>
          <p:cNvPr id="16" name="TextBox 15"/>
          <p:cNvSpPr txBox="1"/>
          <p:nvPr/>
        </p:nvSpPr>
        <p:spPr>
          <a:xfrm>
            <a:off x="765850" y="6049583"/>
            <a:ext cx="1329210" cy="461665"/>
          </a:xfrm>
          <a:prstGeom prst="rect">
            <a:avLst/>
          </a:prstGeom>
          <a:noFill/>
        </p:spPr>
        <p:txBody>
          <a:bodyPr wrap="none" rtlCol="0">
            <a:spAutoFit/>
          </a:bodyPr>
          <a:lstStyle/>
          <a:p>
            <a:r>
              <a:rPr lang="en-US" b="1" dirty="0" smtClean="0">
                <a:solidFill>
                  <a:srgbClr val="FF0000"/>
                </a:solidFill>
              </a:rPr>
              <a:t>Negative</a:t>
            </a:r>
            <a:endParaRPr lang="en-US" b="1" dirty="0">
              <a:solidFill>
                <a:srgbClr val="FF0000"/>
              </a:solidFill>
            </a:endParaRPr>
          </a:p>
        </p:txBody>
      </p:sp>
      <p:sp>
        <p:nvSpPr>
          <p:cNvPr id="17" name="TextBox 16"/>
          <p:cNvSpPr txBox="1"/>
          <p:nvPr/>
        </p:nvSpPr>
        <p:spPr>
          <a:xfrm>
            <a:off x="751791" y="5608662"/>
            <a:ext cx="1208985" cy="461665"/>
          </a:xfrm>
          <a:prstGeom prst="rect">
            <a:avLst/>
          </a:prstGeom>
          <a:noFill/>
        </p:spPr>
        <p:txBody>
          <a:bodyPr wrap="none" rtlCol="0">
            <a:spAutoFit/>
          </a:bodyPr>
          <a:lstStyle/>
          <a:p>
            <a:r>
              <a:rPr lang="en-US" b="1" dirty="0" smtClean="0">
                <a:solidFill>
                  <a:schemeClr val="accent6"/>
                </a:solidFill>
              </a:rPr>
              <a:t>Positive</a:t>
            </a:r>
            <a:endParaRPr lang="en-US" b="1" dirty="0">
              <a:solidFill>
                <a:schemeClr val="accent6"/>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8"/>
          <p:cNvSpPr txBox="1">
            <a:spLocks noChangeArrowheads="1"/>
          </p:cNvSpPr>
          <p:nvPr/>
        </p:nvSpPr>
        <p:spPr bwMode="auto">
          <a:xfrm>
            <a:off x="76200" y="949325"/>
            <a:ext cx="8875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Arial" panose="020B0604020202020204" pitchFamily="34" charset="0"/>
                <a:sym typeface="Symbol" panose="05050102010706020507" pitchFamily="18" charset="2"/>
              </a:rPr>
              <a:t>Many synthetic AChE inhibitors are </a:t>
            </a:r>
            <a:r>
              <a:rPr lang="en-US" altLang="en-US" sz="2400" b="1">
                <a:solidFill>
                  <a:srgbClr val="FF0066"/>
                </a:solidFill>
                <a:latin typeface="Arial" panose="020B0604020202020204" pitchFamily="34" charset="0"/>
                <a:cs typeface="Arial" panose="020B0604020202020204" pitchFamily="34" charset="0"/>
                <a:sym typeface="Symbol" panose="05050102010706020507" pitchFamily="18" charset="2"/>
              </a:rPr>
              <a:t>organophosphates (OP)</a:t>
            </a:r>
            <a:r>
              <a:rPr lang="en-US" altLang="en-US" sz="2400" b="1">
                <a:solidFill>
                  <a:srgbClr val="339933"/>
                </a:solidFill>
                <a:latin typeface="Arial" panose="020B0604020202020204" pitchFamily="34" charset="0"/>
                <a:cs typeface="Arial" panose="020B0604020202020204" pitchFamily="34" charset="0"/>
                <a:sym typeface="Symbol" panose="05050102010706020507" pitchFamily="18" charset="2"/>
              </a:rPr>
              <a:t> </a:t>
            </a:r>
          </a:p>
          <a:p>
            <a:pPr algn="l" rtl="0" eaLnBrk="1" hangingPunct="1">
              <a:spcBef>
                <a:spcPct val="50000"/>
              </a:spcBef>
            </a:pPr>
            <a:r>
              <a:rPr lang="en-US" altLang="en-US" sz="2400" b="1">
                <a:solidFill>
                  <a:srgbClr val="339933"/>
                </a:solidFill>
                <a:latin typeface="Arial" panose="020B0604020202020204" pitchFamily="34" charset="0"/>
                <a:cs typeface="Arial" panose="020B0604020202020204" pitchFamily="34" charset="0"/>
                <a:sym typeface="Symbol" panose="05050102010706020507" pitchFamily="18" charset="2"/>
              </a:rPr>
              <a:t>These include </a:t>
            </a:r>
            <a:r>
              <a:rPr lang="en-US" altLang="en-US" sz="2400" b="1">
                <a:solidFill>
                  <a:srgbClr val="FF0066"/>
                </a:solidFill>
                <a:latin typeface="Arial" panose="020B0604020202020204" pitchFamily="34" charset="0"/>
                <a:cs typeface="Arial" panose="020B0604020202020204" pitchFamily="34" charset="0"/>
                <a:sym typeface="Symbol" panose="05050102010706020507" pitchFamily="18" charset="2"/>
              </a:rPr>
              <a:t>insecticides</a:t>
            </a:r>
          </a:p>
        </p:txBody>
      </p:sp>
      <p:sp>
        <p:nvSpPr>
          <p:cNvPr id="72707"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Synthetic inhibitors of AChE</a:t>
            </a:r>
          </a:p>
        </p:txBody>
      </p:sp>
      <p:pic>
        <p:nvPicPr>
          <p:cNvPr id="72710" name="Picture 2"/>
          <p:cNvPicPr>
            <a:picLocks noChangeAspect="1"/>
          </p:cNvPicPr>
          <p:nvPr/>
        </p:nvPicPr>
        <p:blipFill>
          <a:blip r:embed="rId3">
            <a:extLst>
              <a:ext uri="{28A0092B-C50C-407E-A947-70E740481C1C}">
                <a14:useLocalDpi xmlns:a14="http://schemas.microsoft.com/office/drawing/2010/main" val="0"/>
              </a:ext>
            </a:extLst>
          </a:blip>
          <a:srcRect l="26244" t="29005" r="25650" b="29974"/>
          <a:stretch>
            <a:fillRect/>
          </a:stretch>
        </p:blipFill>
        <p:spPr bwMode="auto">
          <a:xfrm>
            <a:off x="346075" y="3370263"/>
            <a:ext cx="3546475"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46625" y="2389188"/>
            <a:ext cx="4062413"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5"/>
          <p:cNvSpPr txBox="1">
            <a:spLocks noChangeArrowheads="1"/>
          </p:cNvSpPr>
          <p:nvPr/>
        </p:nvSpPr>
        <p:spPr bwMode="auto">
          <a:xfrm>
            <a:off x="1406525" y="5781901"/>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Parathion</a:t>
            </a:r>
          </a:p>
        </p:txBody>
      </p:sp>
      <p:sp>
        <p:nvSpPr>
          <p:cNvPr id="9" name="Text Box 16"/>
          <p:cNvSpPr txBox="1">
            <a:spLocks noChangeArrowheads="1"/>
          </p:cNvSpPr>
          <p:nvPr/>
        </p:nvSpPr>
        <p:spPr bwMode="auto">
          <a:xfrm>
            <a:off x="6257925" y="5824763"/>
            <a:ext cx="1562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Malathion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3"/>
          <p:cNvSpPr txBox="1">
            <a:spLocks noChangeArrowheads="1"/>
          </p:cNvSpPr>
          <p:nvPr/>
        </p:nvSpPr>
        <p:spPr bwMode="auto">
          <a:xfrm>
            <a:off x="268288" y="936625"/>
            <a:ext cx="8613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a:solidFill>
                  <a:srgbClr val="339933"/>
                </a:solidFill>
                <a:latin typeface="Arial" panose="020B0604020202020204" pitchFamily="34" charset="0"/>
                <a:cs typeface="Arial" panose="020B0604020202020204" pitchFamily="34" charset="0"/>
                <a:sym typeface="Symbol" panose="05050102010706020507" pitchFamily="18" charset="2"/>
              </a:rPr>
              <a:t>And </a:t>
            </a:r>
            <a:r>
              <a:rPr lang="en-US" altLang="en-US" sz="2400" b="1">
                <a:solidFill>
                  <a:srgbClr val="FF0066"/>
                </a:solidFill>
                <a:latin typeface="Arial" panose="020B0604020202020204" pitchFamily="34" charset="0"/>
                <a:cs typeface="Arial" panose="020B0604020202020204" pitchFamily="34" charset="0"/>
                <a:sym typeface="Symbol" panose="05050102010706020507" pitchFamily="18" charset="2"/>
              </a:rPr>
              <a:t>nerve agents</a:t>
            </a:r>
          </a:p>
        </p:txBody>
      </p:sp>
      <p:sp>
        <p:nvSpPr>
          <p:cNvPr id="74755"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Synthetic inhibitors of AChE</a:t>
            </a:r>
          </a:p>
        </p:txBody>
      </p:sp>
      <p:sp>
        <p:nvSpPr>
          <p:cNvPr id="74756" name="Text Box 9"/>
          <p:cNvSpPr txBox="1">
            <a:spLocks noChangeArrowheads="1"/>
          </p:cNvSpPr>
          <p:nvPr/>
        </p:nvSpPr>
        <p:spPr bwMode="auto">
          <a:xfrm>
            <a:off x="5113338" y="3252788"/>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Tabun</a:t>
            </a:r>
          </a:p>
        </p:txBody>
      </p:sp>
      <p:sp>
        <p:nvSpPr>
          <p:cNvPr id="74758" name="Text Box 15"/>
          <p:cNvSpPr txBox="1">
            <a:spLocks noChangeArrowheads="1"/>
          </p:cNvSpPr>
          <p:nvPr/>
        </p:nvSpPr>
        <p:spPr bwMode="auto">
          <a:xfrm>
            <a:off x="6527800" y="6153150"/>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Soman</a:t>
            </a:r>
          </a:p>
        </p:txBody>
      </p:sp>
      <p:pic>
        <p:nvPicPr>
          <p:cNvPr id="74759" name="Picture 2"/>
          <p:cNvPicPr>
            <a:picLocks noChangeAspect="1"/>
          </p:cNvPicPr>
          <p:nvPr/>
        </p:nvPicPr>
        <p:blipFill>
          <a:blip r:embed="rId3">
            <a:extLst>
              <a:ext uri="{28A0092B-C50C-407E-A947-70E740481C1C}">
                <a14:useLocalDpi xmlns:a14="http://schemas.microsoft.com/office/drawing/2010/main" val="0"/>
              </a:ext>
            </a:extLst>
          </a:blip>
          <a:srcRect l="35449" t="29533" r="34560" b="29445"/>
          <a:stretch>
            <a:fillRect/>
          </a:stretch>
        </p:blipFill>
        <p:spPr bwMode="auto">
          <a:xfrm>
            <a:off x="5075238" y="1255713"/>
            <a:ext cx="2397125"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0" name="Picture 3"/>
          <p:cNvPicPr>
            <a:picLocks noChangeAspect="1"/>
          </p:cNvPicPr>
          <p:nvPr/>
        </p:nvPicPr>
        <p:blipFill>
          <a:blip r:embed="rId4">
            <a:extLst>
              <a:ext uri="{28A0092B-C50C-407E-A947-70E740481C1C}">
                <a14:useLocalDpi xmlns:a14="http://schemas.microsoft.com/office/drawing/2010/main" val="0"/>
              </a:ext>
            </a:extLst>
          </a:blip>
          <a:srcRect l="24066" t="18970" r="23570" b="19586"/>
          <a:stretch>
            <a:fillRect/>
          </a:stretch>
        </p:blipFill>
        <p:spPr bwMode="auto">
          <a:xfrm>
            <a:off x="847725" y="4106863"/>
            <a:ext cx="3330575"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5"/>
          <p:cNvPicPr>
            <a:picLocks noChangeAspect="1"/>
          </p:cNvPicPr>
          <p:nvPr/>
        </p:nvPicPr>
        <p:blipFill>
          <a:blip r:embed="rId5">
            <a:extLst>
              <a:ext uri="{28A0092B-C50C-407E-A947-70E740481C1C}">
                <a14:useLocalDpi xmlns:a14="http://schemas.microsoft.com/office/drawing/2010/main" val="0"/>
              </a:ext>
            </a:extLst>
          </a:blip>
          <a:srcRect l="30402" t="30414" r="35252" b="31383"/>
          <a:stretch>
            <a:fillRect/>
          </a:stretch>
        </p:blipFill>
        <p:spPr bwMode="auto">
          <a:xfrm>
            <a:off x="6061075" y="4324350"/>
            <a:ext cx="282098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2" name="Text Box 5"/>
          <p:cNvSpPr txBox="1">
            <a:spLocks noChangeArrowheads="1"/>
          </p:cNvSpPr>
          <p:nvPr/>
        </p:nvSpPr>
        <p:spPr bwMode="auto">
          <a:xfrm>
            <a:off x="392113" y="3943350"/>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Sarin</a:t>
            </a:r>
          </a:p>
        </p:txBody>
      </p:sp>
      <p:pic>
        <p:nvPicPr>
          <p:cNvPr id="74763" name="Picture 1"/>
          <p:cNvPicPr>
            <a:picLocks noChangeAspect="1"/>
          </p:cNvPicPr>
          <p:nvPr/>
        </p:nvPicPr>
        <p:blipFill>
          <a:blip r:embed="rId6">
            <a:extLst>
              <a:ext uri="{28A0092B-C50C-407E-A947-70E740481C1C}">
                <a14:useLocalDpi xmlns:a14="http://schemas.microsoft.com/office/drawing/2010/main" val="0"/>
              </a:ext>
            </a:extLst>
          </a:blip>
          <a:srcRect l="34856" t="27773" r="45447" b="27686"/>
          <a:stretch>
            <a:fillRect/>
          </a:stretch>
        </p:blipFill>
        <p:spPr bwMode="auto">
          <a:xfrm>
            <a:off x="392113" y="1638300"/>
            <a:ext cx="1852612"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1824264" y="5973536"/>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a:solidFill>
                  <a:srgbClr val="000000"/>
                </a:solidFill>
                <a:latin typeface="Arial" panose="020B0604020202020204" pitchFamily="34" charset="0"/>
                <a:cs typeface="Arial" panose="020B0604020202020204" pitchFamily="34" charset="0"/>
              </a:rPr>
              <a:t>VX</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0"/>
          <p:cNvSpPr txBox="1">
            <a:spLocks noChangeArrowheads="1"/>
          </p:cNvSpPr>
          <p:nvPr/>
        </p:nvSpPr>
        <p:spPr bwMode="auto">
          <a:xfrm>
            <a:off x="261938" y="228600"/>
            <a:ext cx="8394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err="1">
                <a:solidFill>
                  <a:srgbClr val="3333CC"/>
                </a:solidFill>
                <a:latin typeface="Arial" panose="020B0604020202020204" pitchFamily="34" charset="0"/>
                <a:cs typeface="Arial" panose="020B0604020202020204" pitchFamily="34" charset="0"/>
              </a:rPr>
              <a:t>AChE</a:t>
            </a:r>
            <a:r>
              <a:rPr lang="en-US" altLang="en-US" b="1" dirty="0">
                <a:solidFill>
                  <a:srgbClr val="3333CC"/>
                </a:solidFill>
                <a:latin typeface="Arial" panose="020B0604020202020204" pitchFamily="34" charset="0"/>
                <a:cs typeface="Arial" panose="020B0604020202020204" pitchFamily="34" charset="0"/>
              </a:rPr>
              <a:t> </a:t>
            </a:r>
            <a:r>
              <a:rPr lang="en-US" altLang="en-US" b="1" dirty="0" smtClean="0">
                <a:solidFill>
                  <a:srgbClr val="3333CC"/>
                </a:solidFill>
                <a:latin typeface="Arial" panose="020B0604020202020204" pitchFamily="34" charset="0"/>
                <a:cs typeface="Arial" panose="020B0604020202020204" pitchFamily="34" charset="0"/>
              </a:rPr>
              <a:t>mechanism</a:t>
            </a:r>
            <a:endParaRPr lang="en-US" altLang="en-US" b="1" dirty="0">
              <a:solidFill>
                <a:srgbClr val="3333CC"/>
              </a:solidFill>
              <a:latin typeface="Arial" panose="020B0604020202020204" pitchFamily="34" charset="0"/>
              <a:cs typeface="Arial" panose="020B0604020202020204" pitchFamily="34" charset="0"/>
            </a:endParaRPr>
          </a:p>
        </p:txBody>
      </p:sp>
      <p:sp>
        <p:nvSpPr>
          <p:cNvPr id="64515" name="Text Box 6"/>
          <p:cNvSpPr txBox="1">
            <a:spLocks noChangeArrowheads="1"/>
          </p:cNvSpPr>
          <p:nvPr/>
        </p:nvSpPr>
        <p:spPr bwMode="auto">
          <a:xfrm>
            <a:off x="127000" y="1057275"/>
            <a:ext cx="90154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hydrolytic mechanism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involves </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covalent intermediate</a:t>
            </a:r>
          </a:p>
        </p:txBody>
      </p:sp>
      <p:grpSp>
        <p:nvGrpSpPr>
          <p:cNvPr id="10" name="Group 9"/>
          <p:cNvGrpSpPr/>
          <p:nvPr/>
        </p:nvGrpSpPr>
        <p:grpSpPr>
          <a:xfrm>
            <a:off x="2181726" y="2181726"/>
            <a:ext cx="4411579" cy="4042611"/>
            <a:chOff x="2181726" y="2181726"/>
            <a:chExt cx="4411579" cy="4042611"/>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63" t="15947" r="15541" b="17070"/>
            <a:stretch/>
          </p:blipFill>
          <p:spPr>
            <a:xfrm>
              <a:off x="2181726" y="2181726"/>
              <a:ext cx="4411579" cy="4042611"/>
            </a:xfrm>
            <a:prstGeom prst="rect">
              <a:avLst/>
            </a:prstGeom>
          </p:spPr>
        </p:pic>
        <p:sp>
          <p:nvSpPr>
            <p:cNvPr id="17" name="Arc 16"/>
            <p:cNvSpPr/>
            <p:nvPr/>
          </p:nvSpPr>
          <p:spPr>
            <a:xfrm rot="18150821">
              <a:off x="2948283" y="3906252"/>
              <a:ext cx="802105" cy="850231"/>
            </a:xfrm>
            <a:prstGeom prst="arc">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2090484">
              <a:off x="2551861" y="4136038"/>
              <a:ext cx="572325" cy="1098860"/>
            </a:xfrm>
            <a:prstGeom prst="arc">
              <a:avLst>
                <a:gd name="adj1" fmla="val 16200000"/>
                <a:gd name="adj2" fmla="val 1846069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3681663" y="2901556"/>
            <a:ext cx="492443" cy="461665"/>
          </a:xfrm>
          <a:prstGeom prst="rect">
            <a:avLst/>
          </a:prstGeom>
          <a:noFill/>
        </p:spPr>
        <p:txBody>
          <a:bodyPr wrap="none" rtlCol="0">
            <a:spAutoFit/>
          </a:bodyPr>
          <a:lstStyle/>
          <a:p>
            <a:r>
              <a:rPr lang="en-US" dirty="0" smtClean="0"/>
              <a:t>(-)</a:t>
            </a:r>
            <a:endParaRPr lang="en-US" dirty="0"/>
          </a:p>
        </p:txBody>
      </p:sp>
      <p:pic>
        <p:nvPicPr>
          <p:cNvPr id="9" name="Picture 1"/>
          <p:cNvPicPr>
            <a:picLocks noChangeAspect="1"/>
          </p:cNvPicPr>
          <p:nvPr/>
        </p:nvPicPr>
        <p:blipFill rotWithShape="1">
          <a:blip r:embed="rId4">
            <a:extLst>
              <a:ext uri="{28A0092B-C50C-407E-A947-70E740481C1C}">
                <a14:useLocalDpi xmlns:a14="http://schemas.microsoft.com/office/drawing/2010/main" val="0"/>
              </a:ext>
            </a:extLst>
          </a:blip>
          <a:srcRect r="60898" b="41901"/>
          <a:stretch/>
        </p:blipFill>
        <p:spPr bwMode="auto">
          <a:xfrm rot="1007366" flipV="1">
            <a:off x="1139741" y="5188088"/>
            <a:ext cx="2152042" cy="975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544968" y="5246746"/>
            <a:ext cx="460352" cy="461665"/>
          </a:xfrm>
          <a:prstGeom prst="rect">
            <a:avLst/>
          </a:prstGeom>
          <a:noFill/>
        </p:spPr>
        <p:txBody>
          <a:bodyPr wrap="square" rtlCol="0">
            <a:spAutoFit/>
          </a:bodyPr>
          <a:lstStyle/>
          <a:p>
            <a:pPr algn="ctr"/>
            <a:r>
              <a:rPr lang="en-US" dirty="0" smtClean="0"/>
              <a:t>*</a:t>
            </a:r>
            <a:endParaRPr lang="en-US" dirty="0"/>
          </a:p>
        </p:txBody>
      </p:sp>
    </p:spTree>
    <p:extLst>
      <p:ext uri="{BB962C8B-B14F-4D97-AF65-F5344CB8AC3E}">
        <p14:creationId xmlns:p14="http://schemas.microsoft.com/office/powerpoint/2010/main" val="2338760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10"/>
          <p:cNvSpPr txBox="1">
            <a:spLocks noChangeArrowheads="1"/>
          </p:cNvSpPr>
          <p:nvPr/>
        </p:nvSpPr>
        <p:spPr bwMode="auto">
          <a:xfrm>
            <a:off x="261938" y="228600"/>
            <a:ext cx="8394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err="1">
                <a:solidFill>
                  <a:srgbClr val="3333CC"/>
                </a:solidFill>
                <a:latin typeface="Arial" panose="020B0604020202020204" pitchFamily="34" charset="0"/>
                <a:cs typeface="Arial" panose="020B0604020202020204" pitchFamily="34" charset="0"/>
              </a:rPr>
              <a:t>AChE</a:t>
            </a:r>
            <a:r>
              <a:rPr lang="en-US" altLang="en-US" b="1" dirty="0">
                <a:solidFill>
                  <a:srgbClr val="3333CC"/>
                </a:solidFill>
                <a:latin typeface="Arial" panose="020B0604020202020204" pitchFamily="34" charset="0"/>
                <a:cs typeface="Arial" panose="020B0604020202020204" pitchFamily="34" charset="0"/>
              </a:rPr>
              <a:t> </a:t>
            </a:r>
            <a:r>
              <a:rPr lang="en-US" altLang="en-US" b="1" dirty="0" smtClean="0">
                <a:solidFill>
                  <a:srgbClr val="3333CC"/>
                </a:solidFill>
                <a:latin typeface="Arial" panose="020B0604020202020204" pitchFamily="34" charset="0"/>
                <a:cs typeface="Arial" panose="020B0604020202020204" pitchFamily="34" charset="0"/>
              </a:rPr>
              <a:t>mechanism</a:t>
            </a:r>
            <a:endParaRPr lang="en-US" altLang="en-US" b="1" dirty="0">
              <a:solidFill>
                <a:srgbClr val="3333CC"/>
              </a:solidFill>
              <a:latin typeface="Arial" panose="020B0604020202020204" pitchFamily="34" charset="0"/>
              <a:cs typeface="Arial" panose="020B0604020202020204" pitchFamily="34" charset="0"/>
            </a:endParaRPr>
          </a:p>
        </p:txBody>
      </p:sp>
      <p:sp>
        <p:nvSpPr>
          <p:cNvPr id="64515" name="Text Box 6"/>
          <p:cNvSpPr txBox="1">
            <a:spLocks noChangeArrowheads="1"/>
          </p:cNvSpPr>
          <p:nvPr/>
        </p:nvSpPr>
        <p:spPr bwMode="auto">
          <a:xfrm>
            <a:off x="127000" y="1057275"/>
            <a:ext cx="901541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The hydrolytic mechanism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involves </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a </a:t>
            </a: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covalent intermediate</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1363" t="15947" r="15541" b="17070"/>
          <a:stretch/>
        </p:blipFill>
        <p:spPr>
          <a:xfrm>
            <a:off x="2181726" y="2181726"/>
            <a:ext cx="4411579" cy="4042611"/>
          </a:xfrm>
          <a:prstGeom prst="rect">
            <a:avLst/>
          </a:prstGeom>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11801" t="16652" r="15900" b="16897"/>
          <a:stretch/>
        </p:blipFill>
        <p:spPr>
          <a:xfrm>
            <a:off x="2213811" y="2229855"/>
            <a:ext cx="4363453" cy="4010526"/>
          </a:xfrm>
          <a:prstGeom prst="rect">
            <a:avLst/>
          </a:prstGeom>
        </p:spPr>
      </p:pic>
      <p:sp>
        <p:nvSpPr>
          <p:cNvPr id="2" name="TextBox 1"/>
          <p:cNvSpPr txBox="1"/>
          <p:nvPr/>
        </p:nvSpPr>
        <p:spPr>
          <a:xfrm>
            <a:off x="2919663" y="4876800"/>
            <a:ext cx="492443" cy="461665"/>
          </a:xfrm>
          <a:prstGeom prst="rect">
            <a:avLst/>
          </a:prstGeom>
          <a:noFill/>
        </p:spPr>
        <p:txBody>
          <a:bodyPr wrap="none" rtlCol="0">
            <a:spAutoFit/>
          </a:bodyPr>
          <a:lstStyle/>
          <a:p>
            <a:r>
              <a:rPr lang="en-US" dirty="0" smtClean="0"/>
              <a:t>(-)</a:t>
            </a:r>
            <a:endParaRPr lang="en-US" dirty="0"/>
          </a:p>
        </p:txBody>
      </p:sp>
      <p:sp>
        <p:nvSpPr>
          <p:cNvPr id="9" name="TextBox 8"/>
          <p:cNvSpPr txBox="1"/>
          <p:nvPr/>
        </p:nvSpPr>
        <p:spPr>
          <a:xfrm>
            <a:off x="3681663" y="2901556"/>
            <a:ext cx="492443" cy="461665"/>
          </a:xfrm>
          <a:prstGeom prst="rect">
            <a:avLst/>
          </a:prstGeom>
          <a:noFill/>
        </p:spPr>
        <p:txBody>
          <a:bodyPr wrap="none" rtlCol="0">
            <a:spAutoFit/>
          </a:bodyPr>
          <a:lstStyle/>
          <a:p>
            <a:r>
              <a:rPr lang="en-US" dirty="0" smtClean="0"/>
              <a:t>(-)</a:t>
            </a:r>
            <a:endParaRPr lang="en-US" dirty="0"/>
          </a:p>
        </p:txBody>
      </p:sp>
      <p:cxnSp>
        <p:nvCxnSpPr>
          <p:cNvPr id="4" name="Straight Arrow Connector 3"/>
          <p:cNvCxnSpPr/>
          <p:nvPr/>
        </p:nvCxnSpPr>
        <p:spPr>
          <a:xfrm flipV="1">
            <a:off x="1750048" y="4475747"/>
            <a:ext cx="1312535" cy="176464"/>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6462" y="4389294"/>
            <a:ext cx="1684423" cy="461665"/>
          </a:xfrm>
          <a:prstGeom prst="rect">
            <a:avLst/>
          </a:prstGeom>
          <a:noFill/>
        </p:spPr>
        <p:txBody>
          <a:bodyPr wrap="square" rtlCol="0">
            <a:spAutoFit/>
          </a:bodyPr>
          <a:lstStyle/>
          <a:p>
            <a:pPr algn="ctr"/>
            <a:r>
              <a:rPr lang="en-US" dirty="0" smtClean="0"/>
              <a:t>Ester bond</a:t>
            </a:r>
            <a:endParaRPr lang="en-US" dirty="0"/>
          </a:p>
        </p:txBody>
      </p:sp>
    </p:spTree>
    <p:extLst>
      <p:ext uri="{BB962C8B-B14F-4D97-AF65-F5344CB8AC3E}">
        <p14:creationId xmlns:p14="http://schemas.microsoft.com/office/powerpoint/2010/main" val="37767725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7"/>
          <p:cNvSpPr txBox="1">
            <a:spLocks noChangeArrowheads="1"/>
          </p:cNvSpPr>
          <p:nvPr/>
        </p:nvSpPr>
        <p:spPr bwMode="auto">
          <a:xfrm>
            <a:off x="268288" y="936625"/>
            <a:ext cx="86137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OPs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phosphorylate</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Ser-200</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irreversibly</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rendering </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it inactive</a:t>
            </a:r>
          </a:p>
        </p:txBody>
      </p:sp>
      <p:sp>
        <p:nvSpPr>
          <p:cNvPr id="76803"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Synthetic inhibitors of AChE</a:t>
            </a:r>
          </a:p>
        </p:txBody>
      </p:sp>
      <p:grpSp>
        <p:nvGrpSpPr>
          <p:cNvPr id="76804" name="Group 2"/>
          <p:cNvGrpSpPr>
            <a:grpSpLocks/>
          </p:cNvGrpSpPr>
          <p:nvPr/>
        </p:nvGrpSpPr>
        <p:grpSpPr bwMode="auto">
          <a:xfrm>
            <a:off x="511175" y="2305050"/>
            <a:ext cx="8370888" cy="2266950"/>
            <a:chOff x="493914" y="1375260"/>
            <a:chExt cx="8371267" cy="2266287"/>
          </a:xfrm>
        </p:grpSpPr>
        <p:pic>
          <p:nvPicPr>
            <p:cNvPr id="76809" name="Picture 1"/>
            <p:cNvPicPr>
              <a:picLocks noChangeAspect="1"/>
            </p:cNvPicPr>
            <p:nvPr/>
          </p:nvPicPr>
          <p:blipFill rotWithShape="1">
            <a:blip r:embed="rId3">
              <a:extLst>
                <a:ext uri="{28A0092B-C50C-407E-A947-70E740481C1C}">
                  <a14:useLocalDpi xmlns:a14="http://schemas.microsoft.com/office/drawing/2010/main" val="0"/>
                </a:ext>
              </a:extLst>
            </a:blip>
            <a:srcRect l="12881" t="25661" r="22780" b="46566"/>
            <a:stretch/>
          </p:blipFill>
          <p:spPr bwMode="auto">
            <a:xfrm>
              <a:off x="493914" y="1609860"/>
              <a:ext cx="8371267" cy="203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c 6"/>
            <p:cNvSpPr/>
            <p:nvPr/>
          </p:nvSpPr>
          <p:spPr bwMode="auto">
            <a:xfrm rot="6276024">
              <a:off x="1106200" y="1153516"/>
              <a:ext cx="1642582" cy="2086069"/>
            </a:xfrm>
            <a:prstGeom prst="arc">
              <a:avLst>
                <a:gd name="adj1" fmla="val 17386211"/>
                <a:gd name="adj2" fmla="val 20950748"/>
              </a:avLst>
            </a:prstGeom>
            <a:noFill/>
            <a:ln w="28575" cap="flat" cmpd="sng" algn="ctr">
              <a:solidFill>
                <a:schemeClr val="tx1"/>
              </a:solidFill>
              <a:prstDash val="solid"/>
              <a:round/>
              <a:headEnd type="arrow" w="med" len="med"/>
              <a:tailEnd type="none" w="med" len="med"/>
            </a:ln>
            <a:effectLst/>
            <a:extLst/>
          </p:spPr>
          <p:txBody>
            <a:bodyPr/>
            <a:lstStyle/>
            <a:p>
              <a:pPr algn="r" rtl="1" eaLnBrk="1" hangingPunct="1">
                <a:defRPr/>
              </a:pPr>
              <a:endParaRPr lang="en-US">
                <a:solidFill>
                  <a:srgbClr val="000000"/>
                </a:solidFill>
              </a:endParaRPr>
            </a:p>
          </p:txBody>
        </p:sp>
        <p:sp>
          <p:nvSpPr>
            <p:cNvPr id="8" name="Arc 7"/>
            <p:cNvSpPr/>
            <p:nvPr/>
          </p:nvSpPr>
          <p:spPr bwMode="auto">
            <a:xfrm rot="6276024" flipV="1">
              <a:off x="2081693" y="1419484"/>
              <a:ext cx="1218843" cy="1260532"/>
            </a:xfrm>
            <a:prstGeom prst="arc">
              <a:avLst>
                <a:gd name="adj1" fmla="val 17386211"/>
                <a:gd name="adj2" fmla="val 20950748"/>
              </a:avLst>
            </a:prstGeom>
            <a:noFill/>
            <a:ln w="28575" cap="flat" cmpd="sng" algn="ctr">
              <a:solidFill>
                <a:schemeClr val="tx1"/>
              </a:solidFill>
              <a:prstDash val="solid"/>
              <a:round/>
              <a:headEnd type="arrow" w="med" len="med"/>
              <a:tailEnd type="none" w="med" len="med"/>
            </a:ln>
            <a:effectLst/>
            <a:extLst/>
          </p:spPr>
          <p:txBody>
            <a:bodyPr/>
            <a:lstStyle/>
            <a:p>
              <a:pPr algn="r" rtl="1" eaLnBrk="1" hangingPunct="1">
                <a:defRPr/>
              </a:pPr>
              <a:endParaRPr lang="en-US">
                <a:solidFill>
                  <a:srgbClr val="000000"/>
                </a:solidFill>
              </a:endParaRPr>
            </a:p>
          </p:txBody>
        </p:sp>
      </p:grpSp>
      <p:sp>
        <p:nvSpPr>
          <p:cNvPr id="76805" name="Text Box 12"/>
          <p:cNvSpPr txBox="1">
            <a:spLocks noChangeArrowheads="1"/>
          </p:cNvSpPr>
          <p:nvPr/>
        </p:nvSpPr>
        <p:spPr bwMode="auto">
          <a:xfrm>
            <a:off x="1954784" y="4478154"/>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Soman</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76806" name="Text Box 12"/>
          <p:cNvSpPr txBox="1">
            <a:spLocks noChangeArrowheads="1"/>
          </p:cNvSpPr>
          <p:nvPr/>
        </p:nvSpPr>
        <p:spPr bwMode="auto">
          <a:xfrm>
            <a:off x="67246" y="4635804"/>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AChE</a:t>
            </a:r>
            <a:endParaRPr lang="en-US" altLang="en-US" sz="2000" b="1" dirty="0">
              <a:solidFill>
                <a:srgbClr val="000000"/>
              </a:solidFill>
              <a:latin typeface="Arial" panose="020B0604020202020204" pitchFamily="34" charset="0"/>
              <a:cs typeface="Arial" panose="020B0604020202020204" pitchFamily="34" charset="0"/>
            </a:endParaRPr>
          </a:p>
        </p:txBody>
      </p:sp>
      <p:sp>
        <p:nvSpPr>
          <p:cNvPr id="76807" name="Text Box 12"/>
          <p:cNvSpPr txBox="1">
            <a:spLocks noChangeArrowheads="1"/>
          </p:cNvSpPr>
          <p:nvPr/>
        </p:nvSpPr>
        <p:spPr bwMode="auto">
          <a:xfrm>
            <a:off x="6410325" y="2197100"/>
            <a:ext cx="19478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1600" b="1">
                <a:solidFill>
                  <a:srgbClr val="000000"/>
                </a:solidFill>
                <a:latin typeface="Arial" panose="020B0604020202020204" pitchFamily="34" charset="0"/>
                <a:cs typeface="Arial" panose="020B0604020202020204" pitchFamily="34" charset="0"/>
              </a:rPr>
              <a:t>Phosphoester</a:t>
            </a:r>
          </a:p>
        </p:txBody>
      </p:sp>
      <p:cxnSp>
        <p:nvCxnSpPr>
          <p:cNvPr id="76808" name="Straight Arrow Connector 6"/>
          <p:cNvCxnSpPr>
            <a:cxnSpLocks noChangeShapeType="1"/>
          </p:cNvCxnSpPr>
          <p:nvPr/>
        </p:nvCxnSpPr>
        <p:spPr bwMode="auto">
          <a:xfrm>
            <a:off x="7383463" y="2536825"/>
            <a:ext cx="0" cy="801688"/>
          </a:xfrm>
          <a:prstGeom prst="straightConnector1">
            <a:avLst/>
          </a:prstGeom>
          <a:noFill/>
          <a:ln w="2857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1027135" y="3259901"/>
            <a:ext cx="917552" cy="400110"/>
          </a:xfrm>
          <a:prstGeom prst="rect">
            <a:avLst/>
          </a:prstGeom>
          <a:noFill/>
        </p:spPr>
        <p:txBody>
          <a:bodyPr wrap="square" rtlCol="0">
            <a:spAutoFit/>
          </a:bodyPr>
          <a:lstStyle/>
          <a:p>
            <a:pPr algn="ctr"/>
            <a:r>
              <a:rPr lang="en-US" sz="2000" dirty="0" smtClean="0"/>
              <a:t>S200</a:t>
            </a:r>
            <a:endParaRPr lang="en-US" dirty="0"/>
          </a:p>
        </p:txBody>
      </p:sp>
      <p:pic>
        <p:nvPicPr>
          <p:cNvPr id="13" name="Picture 1"/>
          <p:cNvPicPr>
            <a:picLocks noChangeAspect="1"/>
          </p:cNvPicPr>
          <p:nvPr/>
        </p:nvPicPr>
        <p:blipFill rotWithShape="1">
          <a:blip r:embed="rId4">
            <a:extLst>
              <a:ext uri="{28A0092B-C50C-407E-A947-70E740481C1C}">
                <a14:useLocalDpi xmlns:a14="http://schemas.microsoft.com/office/drawing/2010/main" val="0"/>
              </a:ext>
            </a:extLst>
          </a:blip>
          <a:srcRect r="80515" b="41901"/>
          <a:stretch/>
        </p:blipFill>
        <p:spPr bwMode="auto">
          <a:xfrm rot="3637425">
            <a:off x="2362354" y="5437464"/>
            <a:ext cx="1072396" cy="98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interactions are crucial to biological function</a:t>
            </a:r>
          </a:p>
        </p:txBody>
      </p:sp>
      <p:pic>
        <p:nvPicPr>
          <p:cNvPr id="7" name="Picture 3"/>
          <p:cNvPicPr>
            <a:picLocks noChangeAspect="1"/>
          </p:cNvPicPr>
          <p:nvPr/>
        </p:nvPicPr>
        <p:blipFill>
          <a:blip r:embed="rId3">
            <a:extLst>
              <a:ext uri="{28A0092B-C50C-407E-A947-70E740481C1C}">
                <a14:useLocalDpi xmlns:a14="http://schemas.microsoft.com/office/drawing/2010/main" val="0"/>
              </a:ext>
            </a:extLst>
          </a:blip>
          <a:srcRect l="24231" t="29880" r="46178" b="13542"/>
          <a:stretch>
            <a:fillRect/>
          </a:stretch>
        </p:blipFill>
        <p:spPr bwMode="auto">
          <a:xfrm>
            <a:off x="1470661" y="1806440"/>
            <a:ext cx="434975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28588" y="1444625"/>
            <a:ext cx="861377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Transport </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(channel/transporter-ion/molecule)</a:t>
            </a:r>
          </a:p>
        </p:txBody>
      </p:sp>
    </p:spTree>
    <p:extLst>
      <p:ext uri="{BB962C8B-B14F-4D97-AF65-F5344CB8AC3E}">
        <p14:creationId xmlns:p14="http://schemas.microsoft.com/office/powerpoint/2010/main" val="14859296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7"/>
          <p:cNvSpPr txBox="1">
            <a:spLocks noChangeArrowheads="1"/>
          </p:cNvSpPr>
          <p:nvPr/>
        </p:nvSpPr>
        <p:spPr bwMode="auto">
          <a:xfrm>
            <a:off x="268288" y="936625"/>
            <a:ext cx="88757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OP have greater affinity to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because they resemble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ACh’s</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tetrahedral</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transition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state</a:t>
            </a:r>
          </a:p>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Some also contain a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good leaving group</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78851"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Synthetic inhibitors of AChE</a:t>
            </a:r>
          </a:p>
        </p:txBody>
      </p:sp>
      <p:pic>
        <p:nvPicPr>
          <p:cNvPr id="7885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25" y="2485773"/>
            <a:ext cx="7080704" cy="4040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10"/>
          <p:cNvSpPr txBox="1">
            <a:spLocks noChangeArrowheads="1"/>
          </p:cNvSpPr>
          <p:nvPr/>
        </p:nvSpPr>
        <p:spPr bwMode="auto">
          <a:xfrm>
            <a:off x="0" y="936625"/>
            <a:ext cx="914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Carbamates</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inhibit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reversibly</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 used to alleviate the symptoms of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neurodegenerative</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diseases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Alzheimer’s</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Parkinson’s</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 </a:t>
            </a:r>
            <a:endPar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80899"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Other inhibitors </a:t>
            </a:r>
            <a:r>
              <a:rPr lang="en-US" altLang="en-US" b="1" dirty="0">
                <a:solidFill>
                  <a:srgbClr val="3333CC"/>
                </a:solidFill>
                <a:latin typeface="Arial" panose="020B0604020202020204" pitchFamily="34" charset="0"/>
                <a:cs typeface="Arial" panose="020B0604020202020204" pitchFamily="34" charset="0"/>
              </a:rPr>
              <a:t>of </a:t>
            </a:r>
            <a:r>
              <a:rPr lang="en-US" altLang="en-US" b="1" dirty="0" err="1">
                <a:solidFill>
                  <a:srgbClr val="3333CC"/>
                </a:solidFill>
                <a:latin typeface="Arial" panose="020B0604020202020204" pitchFamily="34" charset="0"/>
                <a:cs typeface="Arial" panose="020B0604020202020204" pitchFamily="34" charset="0"/>
              </a:rPr>
              <a:t>AChE</a:t>
            </a:r>
            <a:endParaRPr lang="en-US" altLang="en-US" b="1" dirty="0">
              <a:solidFill>
                <a:srgbClr val="3333CC"/>
              </a:solidFill>
              <a:latin typeface="Arial" panose="020B0604020202020204" pitchFamily="34" charset="0"/>
              <a:cs typeface="Arial" panose="020B0604020202020204" pitchFamily="34" charset="0"/>
            </a:endParaRPr>
          </a:p>
        </p:txBody>
      </p:sp>
      <p:sp>
        <p:nvSpPr>
          <p:cNvPr id="80900" name="Text Box 11"/>
          <p:cNvSpPr txBox="1">
            <a:spLocks noChangeArrowheads="1"/>
          </p:cNvSpPr>
          <p:nvPr/>
        </p:nvSpPr>
        <p:spPr bwMode="auto">
          <a:xfrm>
            <a:off x="803275" y="4033838"/>
            <a:ext cx="20796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Physostigmine</a:t>
            </a:r>
            <a:r>
              <a:rPr lang="en-US" altLang="en-US" sz="2000" b="1" dirty="0">
                <a:solidFill>
                  <a:srgbClr val="000000"/>
                </a:solidFill>
                <a:latin typeface="Arial" panose="020B0604020202020204" pitchFamily="34" charset="0"/>
                <a:cs typeface="Arial" panose="020B0604020202020204" pitchFamily="34" charset="0"/>
              </a:rPr>
              <a:t> </a:t>
            </a:r>
          </a:p>
        </p:txBody>
      </p:sp>
      <p:sp>
        <p:nvSpPr>
          <p:cNvPr id="80901" name="Text Box 12"/>
          <p:cNvSpPr txBox="1">
            <a:spLocks noChangeArrowheads="1"/>
          </p:cNvSpPr>
          <p:nvPr/>
        </p:nvSpPr>
        <p:spPr bwMode="auto">
          <a:xfrm>
            <a:off x="6397625" y="3990975"/>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Neostigmine </a:t>
            </a:r>
          </a:p>
        </p:txBody>
      </p:sp>
      <p:pic>
        <p:nvPicPr>
          <p:cNvPr id="80902" name="Picture 1"/>
          <p:cNvPicPr>
            <a:picLocks noChangeAspect="1"/>
          </p:cNvPicPr>
          <p:nvPr/>
        </p:nvPicPr>
        <p:blipFill>
          <a:blip r:embed="rId3">
            <a:extLst>
              <a:ext uri="{28A0092B-C50C-407E-A947-70E740481C1C}">
                <a14:useLocalDpi xmlns:a14="http://schemas.microsoft.com/office/drawing/2010/main" val="0"/>
              </a:ext>
            </a:extLst>
          </a:blip>
          <a:srcRect l="30598" t="33583" r="30106" b="33672"/>
          <a:stretch>
            <a:fillRect/>
          </a:stretch>
        </p:blipFill>
        <p:spPr bwMode="auto">
          <a:xfrm>
            <a:off x="5630863" y="2209800"/>
            <a:ext cx="316865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2"/>
          <p:cNvPicPr>
            <a:picLocks noChangeAspect="1"/>
          </p:cNvPicPr>
          <p:nvPr/>
        </p:nvPicPr>
        <p:blipFill>
          <a:blip r:embed="rId4">
            <a:extLst>
              <a:ext uri="{28A0092B-C50C-407E-A947-70E740481C1C}">
                <a14:useLocalDpi xmlns:a14="http://schemas.microsoft.com/office/drawing/2010/main" val="0"/>
              </a:ext>
            </a:extLst>
          </a:blip>
          <a:srcRect l="27728" t="30943" r="26244" b="31029"/>
          <a:stretch>
            <a:fillRect/>
          </a:stretch>
        </p:blipFill>
        <p:spPr bwMode="auto">
          <a:xfrm>
            <a:off x="109538" y="2141538"/>
            <a:ext cx="3865562" cy="179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4" name="Picture 3"/>
          <p:cNvPicPr>
            <a:picLocks noChangeAspect="1"/>
          </p:cNvPicPr>
          <p:nvPr/>
        </p:nvPicPr>
        <p:blipFill>
          <a:blip r:embed="rId5">
            <a:extLst>
              <a:ext uri="{28A0092B-C50C-407E-A947-70E740481C1C}">
                <a14:useLocalDpi xmlns:a14="http://schemas.microsoft.com/office/drawing/2010/main" val="0"/>
              </a:ext>
            </a:extLst>
          </a:blip>
          <a:srcRect l="31293" t="26364" r="31688" b="25572"/>
          <a:stretch>
            <a:fillRect/>
          </a:stretch>
        </p:blipFill>
        <p:spPr bwMode="auto">
          <a:xfrm>
            <a:off x="3179763" y="4058444"/>
            <a:ext cx="3014662"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Text Box 6"/>
          <p:cNvSpPr txBox="1">
            <a:spLocks noChangeArrowheads="1"/>
          </p:cNvSpPr>
          <p:nvPr/>
        </p:nvSpPr>
        <p:spPr bwMode="auto">
          <a:xfrm>
            <a:off x="3515519" y="5983288"/>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Rivastigmine</a:t>
            </a:r>
            <a:r>
              <a:rPr lang="en-US" altLang="en-US" sz="2000" b="1" dirty="0">
                <a:solidFill>
                  <a:srgbClr val="000000"/>
                </a:solidFill>
                <a:latin typeface="Arial" panose="020B0604020202020204" pitchFamily="34" charset="0"/>
                <a:cs typeface="Arial" panose="020B0604020202020204" pitchFamily="34" charset="0"/>
              </a:rPr>
              <a:t> </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0"/>
          <p:cNvSpPr txBox="1">
            <a:spLocks noChangeArrowheads="1"/>
          </p:cNvSpPr>
          <p:nvPr/>
        </p:nvSpPr>
        <p:spPr bwMode="auto">
          <a:xfrm>
            <a:off x="0" y="936625"/>
            <a:ext cx="9144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Reversible binding is due to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easy hydrolysis of the carbamoyl bond</a:t>
            </a:r>
            <a:endPar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endParaRPr>
          </a:p>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They </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are also used to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prevent </a:t>
            </a:r>
            <a:r>
              <a:rPr lang="en-US" altLang="en-US" sz="2400" b="1" dirty="0" err="1" smtClean="0">
                <a:solidFill>
                  <a:srgbClr val="FF0066"/>
                </a:solidFill>
                <a:latin typeface="Arial" panose="020B0604020202020204" pitchFamily="34" charset="0"/>
                <a:cs typeface="Arial" panose="020B0604020202020204" pitchFamily="34" charset="0"/>
                <a:sym typeface="Symbol" panose="05050102010706020507" pitchFamily="18" charset="2"/>
              </a:rPr>
              <a:t>AChE</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 inactivation </a:t>
            </a:r>
            <a:r>
              <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by organophosphates</a:t>
            </a:r>
            <a:endPar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endParaRPr>
          </a:p>
        </p:txBody>
      </p:sp>
      <p:sp>
        <p:nvSpPr>
          <p:cNvPr id="82947"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Other inhibitors </a:t>
            </a:r>
            <a:r>
              <a:rPr lang="en-US" altLang="en-US" b="1" dirty="0">
                <a:solidFill>
                  <a:srgbClr val="3333CC"/>
                </a:solidFill>
                <a:latin typeface="Arial" panose="020B0604020202020204" pitchFamily="34" charset="0"/>
                <a:cs typeface="Arial" panose="020B0604020202020204" pitchFamily="34" charset="0"/>
              </a:rPr>
              <a:t>of </a:t>
            </a:r>
            <a:r>
              <a:rPr lang="en-US" altLang="en-US" b="1" dirty="0" err="1">
                <a:solidFill>
                  <a:srgbClr val="3333CC"/>
                </a:solidFill>
                <a:latin typeface="Arial" panose="020B0604020202020204" pitchFamily="34" charset="0"/>
                <a:cs typeface="Arial" panose="020B0604020202020204" pitchFamily="34" charset="0"/>
              </a:rPr>
              <a:t>AChE</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82950" name="Group 3"/>
          <p:cNvGrpSpPr>
            <a:grpSpLocks/>
          </p:cNvGrpSpPr>
          <p:nvPr/>
        </p:nvGrpSpPr>
        <p:grpSpPr bwMode="auto">
          <a:xfrm>
            <a:off x="674688" y="2579688"/>
            <a:ext cx="7985125" cy="3662362"/>
            <a:chOff x="574351" y="1154198"/>
            <a:chExt cx="7984903" cy="3662501"/>
          </a:xfrm>
        </p:grpSpPr>
        <p:pic>
          <p:nvPicPr>
            <p:cNvPr id="82953" name="Picture 1"/>
            <p:cNvPicPr>
              <a:picLocks noChangeAspect="1"/>
            </p:cNvPicPr>
            <p:nvPr/>
          </p:nvPicPr>
          <p:blipFill>
            <a:blip r:embed="rId3">
              <a:extLst>
                <a:ext uri="{28A0092B-C50C-407E-A947-70E740481C1C}">
                  <a14:useLocalDpi xmlns:a14="http://schemas.microsoft.com/office/drawing/2010/main" val="0"/>
                </a:ext>
              </a:extLst>
            </a:blip>
            <a:srcRect l="9912" t="25308" r="28719" b="26981"/>
            <a:stretch>
              <a:fillRect/>
            </a:stretch>
          </p:blipFill>
          <p:spPr bwMode="auto">
            <a:xfrm>
              <a:off x="574351" y="1326524"/>
              <a:ext cx="7984903" cy="349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rc 15"/>
            <p:cNvSpPr/>
            <p:nvPr/>
          </p:nvSpPr>
          <p:spPr bwMode="auto">
            <a:xfrm rot="6276024">
              <a:off x="1426761" y="733576"/>
              <a:ext cx="1643124" cy="2484368"/>
            </a:xfrm>
            <a:prstGeom prst="arc">
              <a:avLst>
                <a:gd name="adj1" fmla="val 16908720"/>
                <a:gd name="adj2" fmla="val 0"/>
              </a:avLst>
            </a:prstGeom>
            <a:noFill/>
            <a:ln w="9525" cap="flat" cmpd="sng" algn="ctr">
              <a:solidFill>
                <a:schemeClr val="tx1"/>
              </a:solidFill>
              <a:prstDash val="solid"/>
              <a:round/>
              <a:headEnd type="arrow" w="med" len="med"/>
              <a:tailEnd type="none" w="med" len="med"/>
            </a:ln>
            <a:effectLst/>
            <a:extLst/>
          </p:spPr>
          <p:txBody>
            <a:bodyPr/>
            <a:lstStyle/>
            <a:p>
              <a:pPr algn="r" rtl="1" eaLnBrk="1" hangingPunct="1">
                <a:defRPr/>
              </a:pPr>
              <a:endParaRPr lang="en-US">
                <a:solidFill>
                  <a:srgbClr val="000000"/>
                </a:solidFill>
              </a:endParaRPr>
            </a:p>
          </p:txBody>
        </p:sp>
      </p:grpSp>
      <p:sp>
        <p:nvSpPr>
          <p:cNvPr id="82951" name="Text Box 12"/>
          <p:cNvSpPr txBox="1">
            <a:spLocks noChangeArrowheads="1"/>
          </p:cNvSpPr>
          <p:nvPr/>
        </p:nvSpPr>
        <p:spPr bwMode="auto">
          <a:xfrm>
            <a:off x="6518275" y="2352675"/>
            <a:ext cx="1947863"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1600" b="1">
                <a:solidFill>
                  <a:srgbClr val="000000"/>
                </a:solidFill>
                <a:latin typeface="Arial" panose="020B0604020202020204" pitchFamily="34" charset="0"/>
                <a:cs typeface="Arial" panose="020B0604020202020204" pitchFamily="34" charset="0"/>
              </a:rPr>
              <a:t>carbamoyl</a:t>
            </a:r>
          </a:p>
        </p:txBody>
      </p:sp>
      <p:cxnSp>
        <p:nvCxnSpPr>
          <p:cNvPr id="82952" name="Straight Arrow Connector 15"/>
          <p:cNvCxnSpPr>
            <a:cxnSpLocks noChangeShapeType="1"/>
          </p:cNvCxnSpPr>
          <p:nvPr/>
        </p:nvCxnSpPr>
        <p:spPr bwMode="auto">
          <a:xfrm>
            <a:off x="7493000" y="2752725"/>
            <a:ext cx="192088" cy="566738"/>
          </a:xfrm>
          <a:prstGeom prst="straightConnector1">
            <a:avLst/>
          </a:prstGeom>
          <a:noFill/>
          <a:ln w="9525" algn="ctr">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xt Box 12"/>
          <p:cNvSpPr txBox="1">
            <a:spLocks noChangeArrowheads="1"/>
          </p:cNvSpPr>
          <p:nvPr/>
        </p:nvSpPr>
        <p:spPr bwMode="auto">
          <a:xfrm>
            <a:off x="2489200" y="6103219"/>
            <a:ext cx="1887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Neostigmine </a:t>
            </a:r>
          </a:p>
        </p:txBody>
      </p:sp>
      <p:sp>
        <p:nvSpPr>
          <p:cNvPr id="12" name="Text Box 12"/>
          <p:cNvSpPr txBox="1">
            <a:spLocks noChangeArrowheads="1"/>
          </p:cNvSpPr>
          <p:nvPr/>
        </p:nvSpPr>
        <p:spPr bwMode="auto">
          <a:xfrm>
            <a:off x="261938" y="6103219"/>
            <a:ext cx="188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AChE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5"/>
          <p:cNvSpPr txBox="1">
            <a:spLocks noChangeArrowheads="1"/>
          </p:cNvSpPr>
          <p:nvPr/>
        </p:nvSpPr>
        <p:spPr bwMode="auto">
          <a:xfrm>
            <a:off x="0" y="936625"/>
            <a:ext cx="8875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Oximes</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are used to remove nerve agents from the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active site, thus allowing its </a:t>
            </a:r>
            <a:r>
              <a:rPr lang="en-US" altLang="en-US" sz="24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reactivation</a:t>
            </a:r>
            <a:endPar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endParaRPr>
          </a:p>
        </p:txBody>
      </p:sp>
      <p:sp>
        <p:nvSpPr>
          <p:cNvPr id="84995"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Other inhibitors </a:t>
            </a:r>
            <a:r>
              <a:rPr lang="en-US" altLang="en-US" b="1" dirty="0">
                <a:solidFill>
                  <a:srgbClr val="3333CC"/>
                </a:solidFill>
                <a:latin typeface="Arial" panose="020B0604020202020204" pitchFamily="34" charset="0"/>
                <a:cs typeface="Arial" panose="020B0604020202020204" pitchFamily="34" charset="0"/>
              </a:rPr>
              <a:t>of </a:t>
            </a:r>
            <a:r>
              <a:rPr lang="en-US" altLang="en-US" b="1" dirty="0" err="1">
                <a:solidFill>
                  <a:srgbClr val="3333CC"/>
                </a:solidFill>
                <a:latin typeface="Arial" panose="020B0604020202020204" pitchFamily="34" charset="0"/>
                <a:cs typeface="Arial" panose="020B0604020202020204" pitchFamily="34" charset="0"/>
              </a:rPr>
              <a:t>AChE</a:t>
            </a:r>
            <a:endParaRPr lang="en-US" altLang="en-US" b="1" dirty="0">
              <a:solidFill>
                <a:srgbClr val="3333CC"/>
              </a:solidFill>
              <a:latin typeface="Arial" panose="020B0604020202020204" pitchFamily="34" charset="0"/>
              <a:cs typeface="Arial" panose="020B0604020202020204" pitchFamily="34" charset="0"/>
            </a:endParaRPr>
          </a:p>
        </p:txBody>
      </p:sp>
      <p:grpSp>
        <p:nvGrpSpPr>
          <p:cNvPr id="3" name="Group 2"/>
          <p:cNvGrpSpPr/>
          <p:nvPr/>
        </p:nvGrpSpPr>
        <p:grpSpPr>
          <a:xfrm>
            <a:off x="261938" y="1895475"/>
            <a:ext cx="7758032" cy="4931529"/>
            <a:chOff x="261938" y="1895475"/>
            <a:chExt cx="7758032" cy="4931529"/>
          </a:xfrm>
        </p:grpSpPr>
        <p:grpSp>
          <p:nvGrpSpPr>
            <p:cNvPr id="10" name="Group 9"/>
            <p:cNvGrpSpPr/>
            <p:nvPr/>
          </p:nvGrpSpPr>
          <p:grpSpPr>
            <a:xfrm>
              <a:off x="261938" y="1895475"/>
              <a:ext cx="7758032" cy="4931529"/>
              <a:chOff x="261938" y="1895475"/>
              <a:chExt cx="7758032" cy="4931529"/>
            </a:xfrm>
          </p:grpSpPr>
          <p:pic>
            <p:nvPicPr>
              <p:cNvPr id="4" name="Picture 3"/>
              <p:cNvPicPr>
                <a:picLocks noChangeAspect="1"/>
              </p:cNvPicPr>
              <p:nvPr/>
            </p:nvPicPr>
            <p:blipFill>
              <a:blip r:embed="rId3"/>
              <a:stretch>
                <a:fillRect/>
              </a:stretch>
            </p:blipFill>
            <p:spPr>
              <a:xfrm>
                <a:off x="447918" y="1895475"/>
                <a:ext cx="3333750" cy="2409825"/>
              </a:xfrm>
              <a:prstGeom prst="rect">
                <a:avLst/>
              </a:prstGeom>
            </p:spPr>
          </p:pic>
          <p:pic>
            <p:nvPicPr>
              <p:cNvPr id="5" name="Picture 4"/>
              <p:cNvPicPr>
                <a:picLocks noChangeAspect="1"/>
              </p:cNvPicPr>
              <p:nvPr/>
            </p:nvPicPr>
            <p:blipFill>
              <a:blip r:embed="rId4"/>
              <a:stretch>
                <a:fillRect/>
              </a:stretch>
            </p:blipFill>
            <p:spPr>
              <a:xfrm>
                <a:off x="4771945" y="2381250"/>
                <a:ext cx="3133725" cy="1924050"/>
              </a:xfrm>
              <a:prstGeom prst="rect">
                <a:avLst/>
              </a:prstGeom>
            </p:spPr>
          </p:pic>
          <p:pic>
            <p:nvPicPr>
              <p:cNvPr id="6" name="Picture 5"/>
              <p:cNvPicPr>
                <a:picLocks noChangeAspect="1"/>
              </p:cNvPicPr>
              <p:nvPr/>
            </p:nvPicPr>
            <p:blipFill>
              <a:blip r:embed="rId5"/>
              <a:stretch>
                <a:fillRect/>
              </a:stretch>
            </p:blipFill>
            <p:spPr>
              <a:xfrm>
                <a:off x="4771945" y="4645779"/>
                <a:ext cx="3248025" cy="2181225"/>
              </a:xfrm>
              <a:prstGeom prst="rect">
                <a:avLst/>
              </a:prstGeom>
            </p:spPr>
          </p:pic>
          <p:cxnSp>
            <p:nvCxnSpPr>
              <p:cNvPr id="8" name="Straight Arrow Connector 7"/>
              <p:cNvCxnSpPr/>
              <p:nvPr/>
            </p:nvCxnSpPr>
            <p:spPr>
              <a:xfrm>
                <a:off x="3719594" y="3750590"/>
                <a:ext cx="929898"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p:cNvCxnSpPr/>
              <p:nvPr/>
            </p:nvCxnSpPr>
            <p:spPr>
              <a:xfrm>
                <a:off x="6338807" y="4299429"/>
                <a:ext cx="0" cy="386934"/>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6" name="Text Box 1029"/>
              <p:cNvSpPr txBox="1">
                <a:spLocks noChangeArrowheads="1"/>
              </p:cNvSpPr>
              <p:nvPr/>
            </p:nvSpPr>
            <p:spPr bwMode="auto">
              <a:xfrm>
                <a:off x="261938" y="2867779"/>
                <a:ext cx="13564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1600" b="1" dirty="0" err="1">
                    <a:solidFill>
                      <a:srgbClr val="000000"/>
                    </a:solidFill>
                    <a:latin typeface="Arial" panose="020B0604020202020204" pitchFamily="34" charset="0"/>
                    <a:cs typeface="Arial" panose="020B0604020202020204" pitchFamily="34" charset="0"/>
                  </a:rPr>
                  <a:t>Pralidoxime</a:t>
                </a:r>
                <a:r>
                  <a:rPr lang="en-US" altLang="en-US" sz="1600" b="1" dirty="0">
                    <a:solidFill>
                      <a:srgbClr val="000000"/>
                    </a:solidFill>
                    <a:latin typeface="Arial" panose="020B0604020202020204" pitchFamily="34" charset="0"/>
                    <a:cs typeface="Arial" panose="020B0604020202020204" pitchFamily="34" charset="0"/>
                  </a:rPr>
                  <a:t> </a:t>
                </a:r>
                <a:endParaRPr lang="en-US" altLang="en-US" sz="2000" b="1" dirty="0">
                  <a:solidFill>
                    <a:srgbClr val="000000"/>
                  </a:solidFill>
                  <a:latin typeface="Arial" panose="020B0604020202020204" pitchFamily="34" charset="0"/>
                  <a:cs typeface="Arial" panose="020B0604020202020204" pitchFamily="34" charset="0"/>
                </a:endParaRPr>
              </a:p>
            </p:txBody>
          </p:sp>
        </p:grpSp>
        <p:sp>
          <p:nvSpPr>
            <p:cNvPr id="12" name="Rectangle 11"/>
            <p:cNvSpPr/>
            <p:nvPr/>
          </p:nvSpPr>
          <p:spPr>
            <a:xfrm>
              <a:off x="261939" y="4919662"/>
              <a:ext cx="4387554" cy="646331"/>
            </a:xfrm>
            <a:prstGeom prst="rect">
              <a:avLst/>
            </a:prstGeom>
          </p:spPr>
          <p:txBody>
            <a:bodyPr wrap="square">
              <a:spAutoFit/>
            </a:bodyPr>
            <a:lstStyle/>
            <a:p>
              <a:r>
                <a:rPr lang="en-US" sz="1800" dirty="0"/>
                <a:t>Cholinesterase Inhibitors </a:t>
              </a:r>
              <a:r>
                <a:rPr lang="en-US" sz="1800" dirty="0" smtClean="0"/>
                <a:t>(2010) </a:t>
              </a:r>
              <a:r>
                <a:rPr lang="en-US" sz="1800" i="1" dirty="0" smtClean="0"/>
                <a:t>CDC course </a:t>
              </a:r>
              <a:r>
                <a:rPr lang="en-US" sz="1800" i="1" dirty="0"/>
                <a:t>WB1102</a:t>
              </a:r>
              <a:r>
                <a:rPr lang="en-US" sz="1800" dirty="0" smtClean="0"/>
                <a:t> (</a:t>
              </a:r>
              <a:r>
                <a:rPr lang="en-US" sz="1800" dirty="0" smtClean="0">
                  <a:hlinkClick r:id="rId6"/>
                </a:rPr>
                <a:t>URL</a:t>
              </a:r>
              <a:r>
                <a:rPr lang="en-US" sz="1800" dirty="0" smtClean="0"/>
                <a:t>)</a:t>
              </a:r>
              <a:endParaRPr lang="en-US" sz="1800" dirty="0"/>
            </a:p>
          </p:txBody>
        </p:sp>
        <p:sp>
          <p:nvSpPr>
            <p:cNvPr id="2" name="TextBox 1"/>
            <p:cNvSpPr txBox="1"/>
            <p:nvPr/>
          </p:nvSpPr>
          <p:spPr>
            <a:xfrm>
              <a:off x="768823" y="2341632"/>
              <a:ext cx="285656" cy="307777"/>
            </a:xfrm>
            <a:prstGeom prst="rect">
              <a:avLst/>
            </a:prstGeom>
            <a:noFill/>
          </p:spPr>
          <p:txBody>
            <a:bodyPr wrap="none" rtlCol="0">
              <a:spAutoFit/>
            </a:bodyPr>
            <a:lstStyle/>
            <a:p>
              <a:r>
                <a:rPr lang="en-US" sz="1400" b="1" dirty="0" smtClean="0">
                  <a:solidFill>
                    <a:srgbClr val="FF0000"/>
                  </a:solidFill>
                </a:rPr>
                <a:t>+</a:t>
              </a:r>
              <a:endParaRPr lang="en-US" b="1" dirty="0">
                <a:solidFill>
                  <a:srgbClr val="FF0000"/>
                </a:solidFill>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22"/>
          <p:cNvSpPr txBox="1">
            <a:spLocks noChangeArrowheads="1"/>
          </p:cNvSpPr>
          <p:nvPr/>
        </p:nvSpPr>
        <p:spPr bwMode="auto">
          <a:xfrm>
            <a:off x="103188" y="936625"/>
            <a:ext cx="88757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Certain nerve agents (e.g. Sarin) </a:t>
            </a: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undergo de-alkylation</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a:t>
            </a:r>
            <a:r>
              <a:rPr lang="en-US" altLang="en-US" sz="2400" b="1" dirty="0">
                <a:solidFill>
                  <a:srgbClr val="FF0066"/>
                </a:solidFill>
                <a:latin typeface="Arial" panose="020B0604020202020204" pitchFamily="34" charset="0"/>
                <a:cs typeface="Arial" panose="020B0604020202020204" pitchFamily="34" charset="0"/>
                <a:sym typeface="Symbol" panose="05050102010706020507" pitchFamily="18" charset="2"/>
              </a:rPr>
              <a:t>(‘ageing’),</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which prevents </a:t>
            </a:r>
            <a:r>
              <a:rPr lang="en-US" altLang="en-US" sz="2400" b="1" dirty="0" err="1">
                <a:solidFill>
                  <a:srgbClr val="339933"/>
                </a:solidFill>
                <a:latin typeface="Arial" panose="020B0604020202020204" pitchFamily="34" charset="0"/>
                <a:cs typeface="Arial" panose="020B0604020202020204" pitchFamily="34" charset="0"/>
                <a:sym typeface="Symbol" panose="05050102010706020507" pitchFamily="18" charset="2"/>
              </a:rPr>
              <a:t>AChE</a:t>
            </a:r>
            <a:r>
              <a:rPr lang="en-US" altLang="en-US" sz="2400" b="1" dirty="0">
                <a:solidFill>
                  <a:srgbClr val="339933"/>
                </a:solidFill>
                <a:latin typeface="Arial" panose="020B0604020202020204" pitchFamily="34" charset="0"/>
                <a:cs typeface="Arial" panose="020B0604020202020204" pitchFamily="34" charset="0"/>
                <a:sym typeface="Symbol" panose="05050102010706020507" pitchFamily="18" charset="2"/>
              </a:rPr>
              <a:t> recovery by oximes</a:t>
            </a:r>
          </a:p>
        </p:txBody>
      </p:sp>
      <p:sp>
        <p:nvSpPr>
          <p:cNvPr id="87043" name="Text Box 8"/>
          <p:cNvSpPr txBox="1">
            <a:spLocks noChangeArrowheads="1"/>
          </p:cNvSpPr>
          <p:nvPr/>
        </p:nvSpPr>
        <p:spPr bwMode="auto">
          <a:xfrm>
            <a:off x="261938" y="228600"/>
            <a:ext cx="83947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Other inhibitors </a:t>
            </a:r>
            <a:r>
              <a:rPr lang="en-US" altLang="en-US" b="1" dirty="0">
                <a:solidFill>
                  <a:srgbClr val="3333CC"/>
                </a:solidFill>
                <a:latin typeface="Arial" panose="020B0604020202020204" pitchFamily="34" charset="0"/>
                <a:cs typeface="Arial" panose="020B0604020202020204" pitchFamily="34" charset="0"/>
              </a:rPr>
              <a:t>of </a:t>
            </a:r>
            <a:r>
              <a:rPr lang="en-US" altLang="en-US" b="1" dirty="0" err="1">
                <a:solidFill>
                  <a:srgbClr val="3333CC"/>
                </a:solidFill>
                <a:latin typeface="Arial" panose="020B0604020202020204" pitchFamily="34" charset="0"/>
                <a:cs typeface="Arial" panose="020B0604020202020204" pitchFamily="34" charset="0"/>
              </a:rPr>
              <a:t>AChE</a:t>
            </a:r>
            <a:endParaRPr lang="en-US" altLang="en-US" b="1" dirty="0">
              <a:solidFill>
                <a:srgbClr val="3333CC"/>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215441" y="2871865"/>
            <a:ext cx="3981450" cy="2114550"/>
          </a:xfrm>
          <a:prstGeom prst="rect">
            <a:avLst/>
          </a:prstGeom>
        </p:spPr>
      </p:pic>
      <p:pic>
        <p:nvPicPr>
          <p:cNvPr id="4" name="Picture 3"/>
          <p:cNvPicPr>
            <a:picLocks noChangeAspect="1"/>
          </p:cNvPicPr>
          <p:nvPr/>
        </p:nvPicPr>
        <p:blipFill>
          <a:blip r:embed="rId4"/>
          <a:stretch>
            <a:fillRect/>
          </a:stretch>
        </p:blipFill>
        <p:spPr>
          <a:xfrm>
            <a:off x="5179553" y="2443240"/>
            <a:ext cx="3752850" cy="2543175"/>
          </a:xfrm>
          <a:prstGeom prst="rect">
            <a:avLst/>
          </a:prstGeom>
        </p:spPr>
      </p:pic>
      <p:cxnSp>
        <p:nvCxnSpPr>
          <p:cNvPr id="22" name="Straight Arrow Connector 21"/>
          <p:cNvCxnSpPr/>
          <p:nvPr/>
        </p:nvCxnSpPr>
        <p:spPr>
          <a:xfrm>
            <a:off x="4249655" y="4448012"/>
            <a:ext cx="929898"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8" name="Rectangle 7"/>
          <p:cNvSpPr/>
          <p:nvPr/>
        </p:nvSpPr>
        <p:spPr>
          <a:xfrm>
            <a:off x="1871769" y="5293435"/>
            <a:ext cx="6093051" cy="369332"/>
          </a:xfrm>
          <a:prstGeom prst="rect">
            <a:avLst/>
          </a:prstGeom>
        </p:spPr>
        <p:txBody>
          <a:bodyPr wrap="square">
            <a:spAutoFit/>
          </a:bodyPr>
          <a:lstStyle/>
          <a:p>
            <a:r>
              <a:rPr lang="en-US" sz="1800" dirty="0"/>
              <a:t>Cholinesterase Inhibitors </a:t>
            </a:r>
            <a:r>
              <a:rPr lang="en-US" sz="1800" dirty="0" smtClean="0"/>
              <a:t>(2010) </a:t>
            </a:r>
            <a:r>
              <a:rPr lang="en-US" sz="1800" i="1" dirty="0" smtClean="0"/>
              <a:t>CDC course </a:t>
            </a:r>
            <a:r>
              <a:rPr lang="en-US" sz="1800" i="1" dirty="0"/>
              <a:t>WB1102</a:t>
            </a:r>
            <a:r>
              <a:rPr lang="en-US" sz="1800" dirty="0" smtClean="0"/>
              <a:t> (</a:t>
            </a:r>
            <a:r>
              <a:rPr lang="en-US" sz="1800" dirty="0" smtClean="0">
                <a:hlinkClick r:id="rId5"/>
              </a:rPr>
              <a:t>URL</a:t>
            </a:r>
            <a:r>
              <a:rPr lang="en-US" sz="1800" dirty="0" smtClean="0"/>
              <a:t>)</a:t>
            </a:r>
            <a:endParaRPr lang="en-US" sz="1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1026"/>
          <p:cNvSpPr txBox="1">
            <a:spLocks noChangeArrowheads="1"/>
          </p:cNvSpPr>
          <p:nvPr/>
        </p:nvSpPr>
        <p:spPr bwMode="auto">
          <a:xfrm>
            <a:off x="252413" y="2473325"/>
            <a:ext cx="86455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4800">
                <a:latin typeface="Arial" panose="020B0604020202020204" pitchFamily="34" charset="0"/>
                <a:cs typeface="Arial" panose="020B0604020202020204" pitchFamily="34" charset="0"/>
              </a:rPr>
              <a:t>Protein-ligand Interactions in Drug Design</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026"/>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Proteins involvement in diseases</a:t>
            </a:r>
          </a:p>
        </p:txBody>
      </p:sp>
      <p:sp>
        <p:nvSpPr>
          <p:cNvPr id="90115" name="Rectangle 1027"/>
          <p:cNvSpPr>
            <a:spLocks noChangeArrowheads="1"/>
          </p:cNvSpPr>
          <p:nvPr/>
        </p:nvSpPr>
        <p:spPr bwMode="auto">
          <a:xfrm>
            <a:off x="347662" y="974725"/>
            <a:ext cx="8796337" cy="381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Tx/>
              <a:buAutoNum type="arabicPeriod"/>
            </a:pPr>
            <a:r>
              <a:rPr lang="en-US" altLang="en-US" sz="2600" b="1" dirty="0">
                <a:solidFill>
                  <a:srgbClr val="FF0066"/>
                </a:solidFill>
              </a:rPr>
              <a:t>Loss of activity</a:t>
            </a:r>
            <a:r>
              <a:rPr lang="en-US" altLang="en-US" sz="2600" b="1" dirty="0">
                <a:solidFill>
                  <a:srgbClr val="009900"/>
                </a:solidFill>
              </a:rPr>
              <a:t> </a:t>
            </a:r>
            <a:r>
              <a:rPr lang="en-US" altLang="en-US" sz="2600" b="1" dirty="0" smtClean="0">
                <a:solidFill>
                  <a:srgbClr val="009900"/>
                </a:solidFill>
              </a:rPr>
              <a:t>(hereditary, environmental) – e.g</a:t>
            </a:r>
            <a:r>
              <a:rPr lang="en-US" altLang="en-US" sz="2600" b="1" dirty="0">
                <a:solidFill>
                  <a:srgbClr val="009900"/>
                </a:solidFill>
              </a:rPr>
              <a:t>. </a:t>
            </a:r>
            <a:r>
              <a:rPr lang="en-US" altLang="en-US" sz="2600" b="1" dirty="0" err="1" smtClean="0">
                <a:solidFill>
                  <a:srgbClr val="009900"/>
                </a:solidFill>
              </a:rPr>
              <a:t>galactosemia</a:t>
            </a:r>
            <a:endParaRPr lang="en-US" altLang="en-US" sz="2600" b="1" dirty="0">
              <a:solidFill>
                <a:srgbClr val="009900"/>
              </a:solidFill>
            </a:endParaRPr>
          </a:p>
          <a:p>
            <a:pPr algn="l" rtl="0" eaLnBrk="1" hangingPunct="1">
              <a:lnSpc>
                <a:spcPct val="130000"/>
              </a:lnSpc>
              <a:spcBef>
                <a:spcPct val="50000"/>
              </a:spcBef>
              <a:buFontTx/>
              <a:buAutoNum type="arabicPeriod"/>
            </a:pPr>
            <a:r>
              <a:rPr lang="en-US" altLang="en-US" sz="2600" b="1" dirty="0">
                <a:solidFill>
                  <a:srgbClr val="FF0066"/>
                </a:solidFill>
              </a:rPr>
              <a:t>Receptor </a:t>
            </a:r>
            <a:r>
              <a:rPr lang="en-US" altLang="en-US" sz="2600" b="1" dirty="0" smtClean="0">
                <a:solidFill>
                  <a:srgbClr val="FF0066"/>
                </a:solidFill>
              </a:rPr>
              <a:t>overstimulation</a:t>
            </a:r>
            <a:r>
              <a:rPr lang="en-US" altLang="en-US" sz="2600" b="1" dirty="0" smtClean="0">
                <a:solidFill>
                  <a:srgbClr val="009900"/>
                </a:solidFill>
              </a:rPr>
              <a:t> – e.g. cancer</a:t>
            </a:r>
            <a:r>
              <a:rPr lang="en-US" altLang="en-US" sz="2600" b="1" dirty="0">
                <a:solidFill>
                  <a:srgbClr val="009900"/>
                </a:solidFill>
              </a:rPr>
              <a:t>, </a:t>
            </a:r>
            <a:r>
              <a:rPr lang="en-US" altLang="en-US" sz="2600" b="1" dirty="0" smtClean="0">
                <a:solidFill>
                  <a:srgbClr val="009900"/>
                </a:solidFill>
              </a:rPr>
              <a:t>metabolic</a:t>
            </a:r>
            <a:endParaRPr lang="en-US" altLang="en-US" sz="2600" b="1" dirty="0">
              <a:solidFill>
                <a:srgbClr val="009900"/>
              </a:solidFill>
            </a:endParaRPr>
          </a:p>
          <a:p>
            <a:pPr algn="l" rtl="0" eaLnBrk="1" hangingPunct="1">
              <a:lnSpc>
                <a:spcPct val="130000"/>
              </a:lnSpc>
              <a:spcBef>
                <a:spcPct val="50000"/>
              </a:spcBef>
              <a:buFontTx/>
              <a:buAutoNum type="arabicPeriod"/>
            </a:pPr>
            <a:r>
              <a:rPr lang="en-US" altLang="en-US" sz="2600" b="1" dirty="0" err="1">
                <a:solidFill>
                  <a:srgbClr val="FF0066"/>
                </a:solidFill>
              </a:rPr>
              <a:t>Misfolding</a:t>
            </a:r>
            <a:r>
              <a:rPr lang="en-US" altLang="en-US" sz="2600" b="1" dirty="0">
                <a:solidFill>
                  <a:srgbClr val="FF0066"/>
                </a:solidFill>
              </a:rPr>
              <a:t> and aggregation</a:t>
            </a:r>
            <a:r>
              <a:rPr lang="en-US" altLang="en-US" sz="2600" b="1" dirty="0">
                <a:solidFill>
                  <a:srgbClr val="009900"/>
                </a:solidFill>
              </a:rPr>
              <a:t> – e.g. Alzheimer's, </a:t>
            </a:r>
            <a:r>
              <a:rPr lang="en-US" altLang="en-US" sz="2600" b="1" dirty="0" err="1">
                <a:solidFill>
                  <a:srgbClr val="009900"/>
                </a:solidFill>
              </a:rPr>
              <a:t>Huntigton's</a:t>
            </a:r>
            <a:r>
              <a:rPr lang="en-US" altLang="en-US" sz="2600" b="1" dirty="0">
                <a:solidFill>
                  <a:srgbClr val="009900"/>
                </a:solidFill>
              </a:rPr>
              <a:t>, </a:t>
            </a:r>
            <a:r>
              <a:rPr lang="en-US" altLang="en-US" sz="2600" b="1" dirty="0" smtClean="0">
                <a:solidFill>
                  <a:srgbClr val="009900"/>
                </a:solidFill>
              </a:rPr>
              <a:t>MCD</a:t>
            </a:r>
            <a:endParaRPr lang="en-US" altLang="en-US" sz="2600" b="1" dirty="0">
              <a:solidFill>
                <a:srgbClr val="009900"/>
              </a:solidFill>
            </a:endParaRPr>
          </a:p>
          <a:p>
            <a:pPr algn="l" rtl="0" eaLnBrk="1" hangingPunct="1">
              <a:lnSpc>
                <a:spcPct val="130000"/>
              </a:lnSpc>
              <a:spcBef>
                <a:spcPct val="50000"/>
              </a:spcBef>
              <a:buFontTx/>
              <a:buAutoNum type="arabicPeriod"/>
            </a:pPr>
            <a:r>
              <a:rPr lang="en-US" altLang="en-US" sz="2600" b="1" dirty="0">
                <a:solidFill>
                  <a:srgbClr val="FF0066"/>
                </a:solidFill>
              </a:rPr>
              <a:t>Autoimmune response</a:t>
            </a:r>
            <a:r>
              <a:rPr lang="en-US" altLang="en-US" sz="2600" b="1" dirty="0">
                <a:solidFill>
                  <a:srgbClr val="009900"/>
                </a:solidFill>
              </a:rPr>
              <a:t> – e.g</a:t>
            </a:r>
            <a:r>
              <a:rPr lang="en-US" altLang="en-US" sz="2600" b="1" dirty="0" smtClean="0">
                <a:solidFill>
                  <a:srgbClr val="009900"/>
                </a:solidFill>
              </a:rPr>
              <a:t>. </a:t>
            </a:r>
            <a:r>
              <a:rPr lang="en-US" altLang="en-US" sz="2600" b="1" dirty="0">
                <a:solidFill>
                  <a:srgbClr val="009900"/>
                </a:solidFill>
              </a:rPr>
              <a:t>multiple </a:t>
            </a:r>
            <a:r>
              <a:rPr lang="en-US" altLang="en-US" sz="2600" b="1" dirty="0" smtClean="0">
                <a:solidFill>
                  <a:srgbClr val="009900"/>
                </a:solidFill>
              </a:rPr>
              <a:t>sclerosis</a:t>
            </a:r>
            <a:endParaRPr lang="en-US" altLang="en-US" sz="2600" b="1" dirty="0">
              <a:solidFill>
                <a:srgbClr val="009900"/>
              </a:solidFill>
            </a:endParaRPr>
          </a:p>
        </p:txBody>
      </p:sp>
      <p:sp>
        <p:nvSpPr>
          <p:cNvPr id="90116" name="Rectangle 1028"/>
          <p:cNvSpPr>
            <a:spLocks noChangeArrowheads="1"/>
          </p:cNvSpPr>
          <p:nvPr/>
        </p:nvSpPr>
        <p:spPr bwMode="auto">
          <a:xfrm>
            <a:off x="360363" y="4780415"/>
            <a:ext cx="8796337"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339933"/>
                </a:solidFill>
                <a:latin typeface="Arial" panose="020B0604020202020204" pitchFamily="34" charset="0"/>
                <a:cs typeface="Arial" panose="020B0604020202020204" pitchFamily="34" charset="0"/>
              </a:rPr>
              <a:t>Some proteins actively cause disease (toxins)</a:t>
            </a:r>
          </a:p>
          <a:p>
            <a:pPr algn="l" rtl="0" eaLnBrk="1" hangingPunct="1">
              <a:lnSpc>
                <a:spcPct val="130000"/>
              </a:lnSpc>
              <a:spcBef>
                <a:spcPct val="50000"/>
              </a:spcBef>
            </a:pPr>
            <a:r>
              <a:rPr lang="en-US" altLang="en-US" sz="2600" b="1" dirty="0">
                <a:solidFill>
                  <a:srgbClr val="339933"/>
                </a:solidFill>
                <a:latin typeface="Arial" panose="020B0604020202020204" pitchFamily="34" charset="0"/>
                <a:cs typeface="Arial" panose="020B0604020202020204" pitchFamily="34" charset="0"/>
              </a:rPr>
              <a:t>Proteins constitute </a:t>
            </a:r>
            <a:r>
              <a:rPr lang="en-US" altLang="en-US" sz="2600" b="1" dirty="0">
                <a:solidFill>
                  <a:srgbClr val="FF0066"/>
                </a:solidFill>
                <a:latin typeface="Arial" panose="020B0604020202020204" pitchFamily="34" charset="0"/>
                <a:cs typeface="Arial" panose="020B0604020202020204" pitchFamily="34" charset="0"/>
              </a:rPr>
              <a:t>~80% </a:t>
            </a:r>
            <a:r>
              <a:rPr lang="en-US" altLang="en-US" sz="2600" b="1" dirty="0">
                <a:solidFill>
                  <a:srgbClr val="339933"/>
                </a:solidFill>
                <a:latin typeface="Arial" panose="020B0604020202020204" pitchFamily="34" charset="0"/>
                <a:cs typeface="Arial" panose="020B0604020202020204" pitchFamily="34" charset="0"/>
              </a:rPr>
              <a:t>of all drug targets, mainly </a:t>
            </a:r>
            <a:r>
              <a:rPr lang="en-US" altLang="en-US" sz="2600" b="1" dirty="0">
                <a:solidFill>
                  <a:srgbClr val="FF0066"/>
                </a:solidFill>
                <a:latin typeface="Arial" panose="020B0604020202020204" pitchFamily="34" charset="0"/>
                <a:cs typeface="Arial" panose="020B0604020202020204" pitchFamily="34" charset="0"/>
              </a:rPr>
              <a:t>cell-surface receptors </a:t>
            </a:r>
            <a:r>
              <a:rPr lang="en-US" altLang="en-US" sz="2600" b="1" dirty="0">
                <a:solidFill>
                  <a:srgbClr val="339933"/>
                </a:solidFill>
                <a:latin typeface="Arial" panose="020B0604020202020204" pitchFamily="34" charset="0"/>
                <a:cs typeface="Arial" panose="020B0604020202020204" pitchFamily="34" charset="0"/>
              </a:rPr>
              <a:t>and </a:t>
            </a:r>
            <a:r>
              <a:rPr lang="en-US" altLang="en-US" sz="2600" b="1" dirty="0">
                <a:solidFill>
                  <a:srgbClr val="FF0066"/>
                </a:solidFill>
                <a:latin typeface="Arial" panose="020B0604020202020204" pitchFamily="34" charset="0"/>
                <a:cs typeface="Arial" panose="020B0604020202020204" pitchFamily="34" charset="0"/>
              </a:rPr>
              <a:t>enzymes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1026"/>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How drugs work</a:t>
            </a:r>
          </a:p>
        </p:txBody>
      </p:sp>
      <p:sp>
        <p:nvSpPr>
          <p:cNvPr id="91139" name="Rectangle 1027"/>
          <p:cNvSpPr>
            <a:spLocks noChangeArrowheads="1"/>
          </p:cNvSpPr>
          <p:nvPr/>
        </p:nvSpPr>
        <p:spPr bwMode="auto">
          <a:xfrm>
            <a:off x="347663" y="974725"/>
            <a:ext cx="8796337"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Most drugs work by changing the activity of endogenous proteins, usually enzymes or receptors:</a:t>
            </a:r>
          </a:p>
          <a:p>
            <a:pPr lvl="1" algn="l" rtl="0" eaLnBrk="1" hangingPunct="1">
              <a:lnSpc>
                <a:spcPct val="130000"/>
              </a:lnSpc>
              <a:spcBef>
                <a:spcPct val="50000"/>
              </a:spcBef>
              <a:buFontTx/>
              <a:buAutoNum type="arabicPeriod"/>
            </a:pPr>
            <a:r>
              <a:rPr lang="en-US" altLang="en-US" sz="2600" dirty="0">
                <a:solidFill>
                  <a:srgbClr val="000000"/>
                </a:solidFill>
                <a:cs typeface="Arial" panose="020B0604020202020204" pitchFamily="34" charset="0"/>
              </a:rPr>
              <a:t>Directly - following binding to the target protein</a:t>
            </a:r>
          </a:p>
          <a:p>
            <a:pPr lvl="1" algn="l" rtl="0" eaLnBrk="1" hangingPunct="1">
              <a:lnSpc>
                <a:spcPct val="130000"/>
              </a:lnSpc>
              <a:spcBef>
                <a:spcPct val="50000"/>
              </a:spcBef>
              <a:buFontTx/>
              <a:buAutoNum type="arabicPeriod"/>
            </a:pPr>
            <a:r>
              <a:rPr lang="en-US" altLang="en-US" sz="2600" dirty="0">
                <a:solidFill>
                  <a:srgbClr val="000000"/>
                </a:solidFill>
                <a:cs typeface="Arial" panose="020B0604020202020204" pitchFamily="34" charset="0"/>
              </a:rPr>
              <a:t>Indirectly </a:t>
            </a:r>
            <a:r>
              <a:rPr lang="en-US" altLang="en-US" sz="2600" dirty="0" smtClean="0">
                <a:solidFill>
                  <a:srgbClr val="000000"/>
                </a:solidFill>
                <a:cs typeface="Arial" panose="020B0604020202020204" pitchFamily="34" charset="0"/>
              </a:rPr>
              <a:t>– by affecting </a:t>
            </a:r>
            <a:r>
              <a:rPr lang="en-US" altLang="en-US" sz="2600" dirty="0">
                <a:solidFill>
                  <a:srgbClr val="000000"/>
                </a:solidFill>
                <a:cs typeface="Arial" panose="020B0604020202020204" pitchFamily="34" charset="0"/>
              </a:rPr>
              <a:t>a regulatory protein</a:t>
            </a:r>
          </a:p>
        </p:txBody>
      </p:sp>
      <p:sp>
        <p:nvSpPr>
          <p:cNvPr id="91140" name="Rectangle 1028"/>
          <p:cNvSpPr>
            <a:spLocks noChangeArrowheads="1"/>
          </p:cNvSpPr>
          <p:nvPr/>
        </p:nvSpPr>
        <p:spPr bwMode="auto">
          <a:xfrm>
            <a:off x="381000" y="4094388"/>
            <a:ext cx="8763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In enzymes: </a:t>
            </a:r>
            <a:r>
              <a:rPr lang="en-US" altLang="en-US" sz="2600" b="1" dirty="0">
                <a:solidFill>
                  <a:srgbClr val="FF0066"/>
                </a:solidFill>
                <a:latin typeface="Arial" panose="020B0604020202020204" pitchFamily="34" charset="0"/>
                <a:cs typeface="Arial" panose="020B0604020202020204" pitchFamily="34" charset="0"/>
              </a:rPr>
              <a:t>activators</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i="1" dirty="0">
                <a:solidFill>
                  <a:srgbClr val="009900"/>
                </a:solidFill>
                <a:latin typeface="Arial" panose="020B0604020202020204" pitchFamily="34" charset="0"/>
                <a:cs typeface="Arial" panose="020B0604020202020204" pitchFamily="34" charset="0"/>
              </a:rPr>
              <a:t>vs.</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dirty="0">
                <a:solidFill>
                  <a:srgbClr val="990099"/>
                </a:solidFill>
                <a:latin typeface="Arial" panose="020B0604020202020204" pitchFamily="34" charset="0"/>
                <a:cs typeface="Arial" panose="020B0604020202020204" pitchFamily="34" charset="0"/>
              </a:rPr>
              <a:t>inhibitors </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Competitive, non-competitive, uncompetitive</a:t>
            </a:r>
          </a:p>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In receptors: </a:t>
            </a:r>
            <a:r>
              <a:rPr lang="en-US" altLang="en-US" sz="2600" b="1" dirty="0">
                <a:solidFill>
                  <a:srgbClr val="FF0066"/>
                </a:solidFill>
                <a:latin typeface="Arial" panose="020B0604020202020204" pitchFamily="34" charset="0"/>
                <a:cs typeface="Arial" panose="020B0604020202020204" pitchFamily="34" charset="0"/>
              </a:rPr>
              <a:t>agonists</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i="1" dirty="0">
                <a:solidFill>
                  <a:srgbClr val="009900"/>
                </a:solidFill>
                <a:latin typeface="Arial" panose="020B0604020202020204" pitchFamily="34" charset="0"/>
                <a:cs typeface="Arial" panose="020B0604020202020204" pitchFamily="34" charset="0"/>
              </a:rPr>
              <a:t>vs.</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dirty="0" smtClean="0">
                <a:solidFill>
                  <a:srgbClr val="990099"/>
                </a:solidFill>
                <a:latin typeface="Arial" panose="020B0604020202020204" pitchFamily="34" charset="0"/>
                <a:cs typeface="Arial" panose="020B0604020202020204" pitchFamily="34" charset="0"/>
              </a:rPr>
              <a:t>antagonists </a:t>
            </a:r>
            <a:r>
              <a:rPr lang="en-US" altLang="en-US" sz="2600" b="1" dirty="0" smtClean="0">
                <a:solidFill>
                  <a:srgbClr val="339933"/>
                </a:solidFill>
                <a:latin typeface="Arial" panose="020B0604020202020204" pitchFamily="34" charset="0"/>
                <a:cs typeface="Arial" panose="020B0604020202020204" pitchFamily="34" charset="0"/>
              </a:rPr>
              <a:t>and</a:t>
            </a:r>
            <a:r>
              <a:rPr lang="en-US" altLang="en-US" sz="2600" b="1" dirty="0" smtClean="0">
                <a:solidFill>
                  <a:srgbClr val="990099"/>
                </a:solidFill>
                <a:latin typeface="Arial" panose="020B0604020202020204" pitchFamily="34" charset="0"/>
                <a:cs typeface="Arial" panose="020B0604020202020204" pitchFamily="34" charset="0"/>
              </a:rPr>
              <a:t> inverse </a:t>
            </a:r>
            <a:r>
              <a:rPr lang="en-US" altLang="en-US" sz="2600" b="1" dirty="0">
                <a:solidFill>
                  <a:srgbClr val="990099"/>
                </a:solidFill>
                <a:latin typeface="Arial" panose="020B0604020202020204" pitchFamily="34" charset="0"/>
                <a:cs typeface="Arial" panose="020B0604020202020204" pitchFamily="34" charset="0"/>
              </a:rPr>
              <a:t>agonists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Enzymes are common drug targets</a:t>
            </a:r>
            <a:endParaRPr lang="en-US" altLang="en-US" b="1" dirty="0">
              <a:solidFill>
                <a:srgbClr val="3333CC"/>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875101" y="808038"/>
            <a:ext cx="7393798" cy="5730346"/>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026"/>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Types of </a:t>
            </a:r>
            <a:r>
              <a:rPr lang="en-US" altLang="en-US" b="1" dirty="0" smtClean="0">
                <a:solidFill>
                  <a:srgbClr val="3333CC"/>
                </a:solidFill>
                <a:latin typeface="Arial" panose="020B0604020202020204" pitchFamily="34" charset="0"/>
                <a:cs typeface="Arial" panose="020B0604020202020204" pitchFamily="34" charset="0"/>
              </a:rPr>
              <a:t>effectors</a:t>
            </a:r>
            <a:endParaRPr lang="en-US" altLang="en-US" b="1" dirty="0">
              <a:solidFill>
                <a:srgbClr val="3333CC"/>
              </a:solidFill>
              <a:latin typeface="Arial" panose="020B0604020202020204" pitchFamily="34" charset="0"/>
              <a:cs typeface="Arial" panose="020B0604020202020204" pitchFamily="34" charset="0"/>
            </a:endParaRPr>
          </a:p>
        </p:txBody>
      </p:sp>
      <p:sp>
        <p:nvSpPr>
          <p:cNvPr id="95235" name="Rectangle 1027"/>
          <p:cNvSpPr>
            <a:spLocks noChangeArrowheads="1"/>
          </p:cNvSpPr>
          <p:nvPr/>
        </p:nvSpPr>
        <p:spPr bwMode="auto">
          <a:xfrm>
            <a:off x="347663" y="876751"/>
            <a:ext cx="8550275" cy="257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Competitive inhibitors</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Bind to the </a:t>
            </a:r>
            <a:r>
              <a:rPr lang="en-US" altLang="en-US" sz="2600" b="1" dirty="0">
                <a:solidFill>
                  <a:srgbClr val="FF0066"/>
                </a:solidFill>
                <a:cs typeface="Arial" panose="020B0604020202020204" pitchFamily="34" charset="0"/>
              </a:rPr>
              <a:t>primary protein site </a:t>
            </a:r>
            <a:r>
              <a:rPr lang="en-US" altLang="en-US" sz="2600" dirty="0">
                <a:solidFill>
                  <a:srgbClr val="000000"/>
                </a:solidFill>
                <a:cs typeface="Arial" panose="020B0604020202020204" pitchFamily="34" charset="0"/>
              </a:rPr>
              <a:t>(active site in enzyme, </a:t>
            </a:r>
            <a:r>
              <a:rPr lang="en-US" altLang="en-US" sz="2600" dirty="0" err="1">
                <a:solidFill>
                  <a:srgbClr val="000000"/>
                </a:solidFill>
                <a:cs typeface="Arial" panose="020B0604020202020204" pitchFamily="34" charset="0"/>
              </a:rPr>
              <a:t>orthosteric</a:t>
            </a:r>
            <a:r>
              <a:rPr lang="en-US" altLang="en-US" sz="2600" dirty="0">
                <a:solidFill>
                  <a:srgbClr val="000000"/>
                </a:solidFill>
                <a:cs typeface="Arial" panose="020B0604020202020204" pitchFamily="34" charset="0"/>
              </a:rPr>
              <a:t> site in receptors)</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Often </a:t>
            </a:r>
            <a:r>
              <a:rPr lang="en-US" altLang="en-US" sz="2600" b="1" dirty="0" smtClean="0">
                <a:solidFill>
                  <a:srgbClr val="FF0066"/>
                </a:solidFill>
                <a:cs typeface="Arial" panose="020B0604020202020204" pitchFamily="34" charset="0"/>
              </a:rPr>
              <a:t>resemble </a:t>
            </a:r>
            <a:r>
              <a:rPr lang="en-US" altLang="en-US" sz="2600" b="1" dirty="0">
                <a:solidFill>
                  <a:srgbClr val="FF0066"/>
                </a:solidFill>
                <a:cs typeface="Arial" panose="020B0604020202020204" pitchFamily="34" charset="0"/>
              </a:rPr>
              <a:t>the </a:t>
            </a:r>
            <a:r>
              <a:rPr lang="en-US" altLang="en-US" sz="2600" b="1" dirty="0" smtClean="0">
                <a:solidFill>
                  <a:srgbClr val="FF0066"/>
                </a:solidFill>
                <a:cs typeface="Arial" panose="020B0604020202020204" pitchFamily="34" charset="0"/>
              </a:rPr>
              <a:t>substrate’s chemical </a:t>
            </a:r>
            <a:r>
              <a:rPr lang="en-US" altLang="en-US" sz="2600" b="1" dirty="0">
                <a:solidFill>
                  <a:srgbClr val="FF0066"/>
                </a:solidFill>
                <a:cs typeface="Arial" panose="020B0604020202020204" pitchFamily="34" charset="0"/>
              </a:rPr>
              <a:t>structure </a:t>
            </a:r>
          </a:p>
        </p:txBody>
      </p:sp>
      <p:sp>
        <p:nvSpPr>
          <p:cNvPr id="95236" name="Rectangle 1027"/>
          <p:cNvSpPr>
            <a:spLocks noChangeArrowheads="1"/>
          </p:cNvSpPr>
          <p:nvPr/>
        </p:nvSpPr>
        <p:spPr bwMode="auto">
          <a:xfrm>
            <a:off x="344488" y="3411306"/>
            <a:ext cx="8799512"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Non-competitive effectors</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Bind an </a:t>
            </a:r>
            <a:r>
              <a:rPr lang="en-US" altLang="en-US" sz="2600" b="1" dirty="0">
                <a:solidFill>
                  <a:srgbClr val="FF0066"/>
                </a:solidFill>
                <a:cs typeface="Arial" panose="020B0604020202020204" pitchFamily="34" charset="0"/>
              </a:rPr>
              <a:t>allosteric protein site</a:t>
            </a: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Change </a:t>
            </a:r>
            <a:r>
              <a:rPr lang="en-US" altLang="en-US" sz="2600" dirty="0">
                <a:solidFill>
                  <a:srgbClr val="000000"/>
                </a:solidFill>
                <a:cs typeface="Arial" panose="020B0604020202020204" pitchFamily="34" charset="0"/>
              </a:rPr>
              <a:t>protein </a:t>
            </a:r>
            <a:r>
              <a:rPr lang="en-US" altLang="en-US" sz="2600" b="1" dirty="0">
                <a:solidFill>
                  <a:srgbClr val="FF0066"/>
                </a:solidFill>
                <a:cs typeface="Arial" panose="020B0604020202020204" pitchFamily="34" charset="0"/>
              </a:rPr>
              <a:t>activity</a:t>
            </a:r>
            <a:r>
              <a:rPr lang="en-US" altLang="en-US" sz="2600" dirty="0">
                <a:solidFill>
                  <a:srgbClr val="FF0066"/>
                </a:solidFill>
                <a:cs typeface="Arial" panose="020B0604020202020204" pitchFamily="34" charset="0"/>
              </a:rPr>
              <a:t> </a:t>
            </a:r>
            <a:r>
              <a:rPr lang="en-US" altLang="en-US" sz="2600" dirty="0" smtClean="0">
                <a:solidFill>
                  <a:srgbClr val="000000"/>
                </a:solidFill>
                <a:cs typeface="Arial" panose="020B0604020202020204" pitchFamily="34" charset="0"/>
              </a:rPr>
              <a:t>or change the </a:t>
            </a:r>
            <a:r>
              <a:rPr lang="en-US" altLang="en-US" sz="2600" b="1" dirty="0">
                <a:solidFill>
                  <a:srgbClr val="FF0066"/>
                </a:solidFill>
                <a:cs typeface="Arial" panose="020B0604020202020204" pitchFamily="34" charset="0"/>
              </a:rPr>
              <a:t>match</a:t>
            </a:r>
            <a:r>
              <a:rPr lang="en-US" altLang="en-US" sz="2600" dirty="0">
                <a:solidFill>
                  <a:srgbClr val="000000"/>
                </a:solidFill>
                <a:cs typeface="Arial" panose="020B0604020202020204" pitchFamily="34" charset="0"/>
              </a:rPr>
              <a:t> </a:t>
            </a:r>
            <a:r>
              <a:rPr lang="en-US" altLang="en-US" sz="2600" dirty="0" smtClean="0">
                <a:solidFill>
                  <a:srgbClr val="000000"/>
                </a:solidFill>
                <a:cs typeface="Arial" panose="020B0604020202020204" pitchFamily="34" charset="0"/>
              </a:rPr>
              <a:t>between the </a:t>
            </a:r>
            <a:r>
              <a:rPr lang="en-US" altLang="en-US" sz="2600" dirty="0">
                <a:solidFill>
                  <a:srgbClr val="000000"/>
                </a:solidFill>
                <a:cs typeface="Arial" panose="020B0604020202020204" pitchFamily="34" charset="0"/>
              </a:rPr>
              <a:t>primary binding site to the ligand</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Need not resemble the substrate in chemical structure </a:t>
            </a:r>
            <a:endParaRPr lang="en-US" altLang="en-US" sz="2600" b="1" dirty="0">
              <a:solidFill>
                <a:srgbClr val="FF0066"/>
              </a:solidFill>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8588" y="1444625"/>
            <a:ext cx="8613775" cy="381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Communication</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 (hormones, neurotransmitters, second messengers, downstream regulators)</a:t>
            </a:r>
          </a:p>
          <a:p>
            <a:pPr algn="l" rtl="0" eaLnBrk="1" hangingPunct="1">
              <a:lnSpc>
                <a:spcPct val="130000"/>
              </a:lnSpc>
              <a:spcBef>
                <a:spcPct val="50000"/>
              </a:spcBef>
            </a:pP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Protein trafficking </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(e.g. </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proteins attachment to </a:t>
            </a:r>
            <a:r>
              <a:rPr lang="en-US" altLang="en-US" sz="2600" b="1" dirty="0" err="1" smtClean="0">
                <a:solidFill>
                  <a:srgbClr val="339933"/>
                </a:solidFill>
                <a:latin typeface="Arial" panose="020B0604020202020204" pitchFamily="34" charset="0"/>
                <a:cs typeface="Arial" panose="020B0604020202020204" pitchFamily="34" charset="0"/>
                <a:sym typeface="Symbol" panose="05050102010706020507" pitchFamily="18" charset="2"/>
              </a:rPr>
              <a:t>phosphoinositides</a:t>
            </a:r>
            <a:r>
              <a:rPr lang="en-US" altLang="en-US" sz="2600" b="1" dirty="0" smtClean="0">
                <a:solidFill>
                  <a:srgbClr val="339933"/>
                </a:solidFill>
                <a:latin typeface="Arial" panose="020B0604020202020204" pitchFamily="34" charset="0"/>
                <a:cs typeface="Arial" panose="020B0604020202020204" pitchFamily="34" charset="0"/>
                <a:sym typeface="Symbol" panose="05050102010706020507" pitchFamily="18" charset="2"/>
              </a:rPr>
              <a:t>)</a:t>
            </a:r>
            <a:endPar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endParaRPr>
          </a:p>
          <a:p>
            <a:pPr algn="l" rtl="0" eaLnBrk="1" hangingPunct="1">
              <a:lnSpc>
                <a:spcPct val="130000"/>
              </a:lnSpc>
              <a:spcBef>
                <a:spcPct val="50000"/>
              </a:spcBef>
            </a:pP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Prosthetic groups </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(e.g. heme, retinal)</a:t>
            </a:r>
          </a:p>
          <a:p>
            <a:pPr algn="l" rtl="0" eaLnBrk="1" hangingPunct="1">
              <a:lnSpc>
                <a:spcPct val="130000"/>
              </a:lnSpc>
              <a:spcBef>
                <a:spcPct val="50000"/>
              </a:spcBef>
            </a:pP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Defense/offense</a:t>
            </a:r>
            <a:r>
              <a:rPr lang="en-US" altLang="en-US" sz="2600" b="1" dirty="0">
                <a:solidFill>
                  <a:srgbClr val="339933"/>
                </a:solidFill>
                <a:latin typeface="Arial" panose="020B0604020202020204" pitchFamily="34" charset="0"/>
                <a:cs typeface="Arial" panose="020B0604020202020204" pitchFamily="34" charset="0"/>
                <a:sym typeface="Symbol" panose="05050102010706020507" pitchFamily="18" charset="2"/>
              </a:rPr>
              <a:t> (e.g. bacterial toxins) </a:t>
            </a:r>
          </a:p>
        </p:txBody>
      </p:sp>
      <p:sp>
        <p:nvSpPr>
          <p:cNvPr id="9219" name="Text Box 3"/>
          <p:cNvSpPr txBox="1">
            <a:spLocks noChangeArrowheads="1"/>
          </p:cNvSpPr>
          <p:nvPr/>
        </p:nvSpPr>
        <p:spPr bwMode="auto">
          <a:xfrm>
            <a:off x="109538" y="242888"/>
            <a:ext cx="89249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interactions are crucial to biological function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026"/>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Types of competitive inhibitors</a:t>
            </a:r>
          </a:p>
        </p:txBody>
      </p:sp>
      <p:sp>
        <p:nvSpPr>
          <p:cNvPr id="97283" name="Rectangle 1027"/>
          <p:cNvSpPr>
            <a:spLocks noChangeArrowheads="1"/>
          </p:cNvSpPr>
          <p:nvPr/>
        </p:nvSpPr>
        <p:spPr bwMode="auto">
          <a:xfrm>
            <a:off x="347663" y="974725"/>
            <a:ext cx="8550275"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a:solidFill>
                  <a:srgbClr val="009900"/>
                </a:solidFill>
                <a:latin typeface="Arial" panose="020B0604020202020204" pitchFamily="34" charset="0"/>
                <a:cs typeface="Arial" panose="020B0604020202020204" pitchFamily="34" charset="0"/>
              </a:rPr>
              <a:t>Reversible inhibitors</a:t>
            </a: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Require large concentration to compete with substrate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off-target binding </a:t>
            </a:r>
            <a:r>
              <a:rPr lang="en-US" altLang="en-US" sz="2600">
                <a:solidFill>
                  <a:srgbClr val="000000"/>
                </a:solidFill>
                <a:cs typeface="Arial" panose="020B0604020202020204" pitchFamily="34" charset="0"/>
                <a:sym typeface="Symbol" panose="05050102010706020507" pitchFamily="18" charset="2"/>
              </a:rPr>
              <a:t></a:t>
            </a:r>
            <a:r>
              <a:rPr lang="en-US" altLang="en-US" sz="2600">
                <a:solidFill>
                  <a:srgbClr val="000000"/>
                </a:solidFill>
                <a:cs typeface="Arial" panose="020B0604020202020204" pitchFamily="34" charset="0"/>
              </a:rPr>
              <a:t> </a:t>
            </a:r>
            <a:r>
              <a:rPr lang="en-US" altLang="en-US" sz="2600" b="1">
                <a:solidFill>
                  <a:srgbClr val="FF0066"/>
                </a:solidFill>
                <a:cs typeface="Arial" panose="020B0604020202020204" pitchFamily="34" charset="0"/>
              </a:rPr>
              <a:t>side-effects</a:t>
            </a:r>
          </a:p>
        </p:txBody>
      </p:sp>
      <p:sp>
        <p:nvSpPr>
          <p:cNvPr id="97284" name="Rectangle 1027"/>
          <p:cNvSpPr>
            <a:spLocks noChangeArrowheads="1"/>
          </p:cNvSpPr>
          <p:nvPr/>
        </p:nvSpPr>
        <p:spPr bwMode="auto">
          <a:xfrm>
            <a:off x="344488" y="4986338"/>
            <a:ext cx="8550275" cy="1332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‘Suicide inhibitors’ (only in enzymes)</a:t>
            </a: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Become irreversible by </a:t>
            </a:r>
            <a:r>
              <a:rPr lang="en-US" altLang="en-US" sz="2600" dirty="0">
                <a:solidFill>
                  <a:srgbClr val="000000"/>
                </a:solidFill>
                <a:cs typeface="Arial" panose="020B0604020202020204" pitchFamily="34" charset="0"/>
              </a:rPr>
              <a:t>target enzyme </a:t>
            </a:r>
            <a:r>
              <a:rPr lang="en-US" altLang="en-US" sz="2600" dirty="0">
                <a:solidFill>
                  <a:srgbClr val="000000"/>
                </a:solidFill>
                <a:cs typeface="Arial" panose="020B0604020202020204" pitchFamily="34" charset="0"/>
                <a:sym typeface="Symbol" panose="05050102010706020507" pitchFamily="18" charset="2"/>
              </a:rPr>
              <a:t> </a:t>
            </a:r>
            <a:r>
              <a:rPr lang="en-US" altLang="en-US" sz="2600" b="1" dirty="0">
                <a:solidFill>
                  <a:srgbClr val="FF0066"/>
                </a:solidFill>
                <a:cs typeface="Arial" panose="020B0604020202020204" pitchFamily="34" charset="0"/>
                <a:sym typeface="Symbol" panose="05050102010706020507" pitchFamily="18" charset="2"/>
              </a:rPr>
              <a:t>less toxic</a:t>
            </a:r>
            <a:r>
              <a:rPr lang="en-US" altLang="en-US" sz="2600" b="1" dirty="0">
                <a:solidFill>
                  <a:srgbClr val="FF0066"/>
                </a:solidFill>
                <a:cs typeface="Arial" panose="020B0604020202020204" pitchFamily="34" charset="0"/>
              </a:rPr>
              <a:t> </a:t>
            </a:r>
          </a:p>
        </p:txBody>
      </p:sp>
      <p:sp>
        <p:nvSpPr>
          <p:cNvPr id="97285" name="Rectangle 1027"/>
          <p:cNvSpPr>
            <a:spLocks noChangeArrowheads="1"/>
          </p:cNvSpPr>
          <p:nvPr/>
        </p:nvSpPr>
        <p:spPr bwMode="auto">
          <a:xfrm>
            <a:off x="342900" y="2814638"/>
            <a:ext cx="8550275"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a:solidFill>
                  <a:srgbClr val="009900"/>
                </a:solidFill>
                <a:latin typeface="Arial" panose="020B0604020202020204" pitchFamily="34" charset="0"/>
                <a:cs typeface="Arial" panose="020B0604020202020204" pitchFamily="34" charset="0"/>
              </a:rPr>
              <a:t>Irreversible inhibitors</a:t>
            </a: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Act at low concentrations</a:t>
            </a: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Block enzyme permanently </a:t>
            </a:r>
            <a:r>
              <a:rPr lang="en-US" altLang="en-US" sz="2600">
                <a:solidFill>
                  <a:srgbClr val="000000"/>
                </a:solidFill>
                <a:cs typeface="Arial" panose="020B0604020202020204" pitchFamily="34" charset="0"/>
                <a:sym typeface="Symbol" panose="05050102010706020507" pitchFamily="18" charset="2"/>
              </a:rPr>
              <a:t> </a:t>
            </a:r>
            <a:r>
              <a:rPr lang="en-US" altLang="en-US" sz="2600" b="1">
                <a:solidFill>
                  <a:srgbClr val="FF0066"/>
                </a:solidFill>
                <a:cs typeface="Arial" panose="020B0604020202020204" pitchFamily="34" charset="0"/>
              </a:rPr>
              <a:t>toxicity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Competitive drugs act by 'molecular mimicry'</a:t>
            </a:r>
          </a:p>
        </p:txBody>
      </p:sp>
      <p:grpSp>
        <p:nvGrpSpPr>
          <p:cNvPr id="99331" name="Group 12"/>
          <p:cNvGrpSpPr>
            <a:grpSpLocks/>
          </p:cNvGrpSpPr>
          <p:nvPr/>
        </p:nvGrpSpPr>
        <p:grpSpPr bwMode="auto">
          <a:xfrm>
            <a:off x="406400" y="1368425"/>
            <a:ext cx="3335338" cy="1909763"/>
            <a:chOff x="3659" y="2988"/>
            <a:chExt cx="2101" cy="1203"/>
          </a:xfrm>
        </p:grpSpPr>
        <p:pic>
          <p:nvPicPr>
            <p:cNvPr id="99341" name="Picture 13"/>
            <p:cNvPicPr>
              <a:picLocks noChangeAspect="1" noChangeArrowheads="1"/>
            </p:cNvPicPr>
            <p:nvPr/>
          </p:nvPicPr>
          <p:blipFill>
            <a:blip r:embed="rId3">
              <a:extLst>
                <a:ext uri="{28A0092B-C50C-407E-A947-70E740481C1C}">
                  <a14:useLocalDpi xmlns:a14="http://schemas.microsoft.com/office/drawing/2010/main" val="0"/>
                </a:ext>
              </a:extLst>
            </a:blip>
            <a:srcRect l="41072" t="43532" r="33899" b="40834"/>
            <a:stretch>
              <a:fillRect/>
            </a:stretch>
          </p:blipFill>
          <p:spPr bwMode="auto">
            <a:xfrm>
              <a:off x="3858" y="2988"/>
              <a:ext cx="1682" cy="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2" name="Text Box 14"/>
            <p:cNvSpPr txBox="1">
              <a:spLocks noChangeArrowheads="1"/>
            </p:cNvSpPr>
            <p:nvPr/>
          </p:nvSpPr>
          <p:spPr bwMode="auto">
            <a:xfrm>
              <a:off x="3659" y="3941"/>
              <a:ext cx="21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rPr>
                <a:t>Phenylethylamine</a:t>
              </a:r>
              <a:r>
                <a:rPr lang="en-US" altLang="en-US" sz="2000" b="1" dirty="0">
                  <a:solidFill>
                    <a:srgbClr val="000000"/>
                  </a:solidFill>
                </a:rPr>
                <a:t> (PEA) </a:t>
              </a:r>
            </a:p>
          </p:txBody>
        </p:sp>
      </p:grpSp>
      <p:grpSp>
        <p:nvGrpSpPr>
          <p:cNvPr id="99332" name="Group 15"/>
          <p:cNvGrpSpPr>
            <a:grpSpLocks/>
          </p:cNvGrpSpPr>
          <p:nvPr/>
        </p:nvGrpSpPr>
        <p:grpSpPr bwMode="auto">
          <a:xfrm>
            <a:off x="5124450" y="1368425"/>
            <a:ext cx="3676650" cy="1925638"/>
            <a:chOff x="3228" y="1122"/>
            <a:chExt cx="2316" cy="1213"/>
          </a:xfrm>
        </p:grpSpPr>
        <p:pic>
          <p:nvPicPr>
            <p:cNvPr id="99339" name="Picture 16"/>
            <p:cNvPicPr>
              <a:picLocks noChangeAspect="1" noChangeArrowheads="1"/>
            </p:cNvPicPr>
            <p:nvPr/>
          </p:nvPicPr>
          <p:blipFill>
            <a:blip r:embed="rId4">
              <a:extLst>
                <a:ext uri="{28A0092B-C50C-407E-A947-70E740481C1C}">
                  <a14:useLocalDpi xmlns:a14="http://schemas.microsoft.com/office/drawing/2010/main" val="0"/>
                </a:ext>
              </a:extLst>
            </a:blip>
            <a:srcRect l="34718" t="43849" r="34047" b="39880"/>
            <a:stretch>
              <a:fillRect/>
            </a:stretch>
          </p:blipFill>
          <p:spPr bwMode="auto">
            <a:xfrm>
              <a:off x="3445" y="1122"/>
              <a:ext cx="2099" cy="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40" name="Text Box 17"/>
            <p:cNvSpPr txBox="1">
              <a:spLocks noChangeArrowheads="1"/>
            </p:cNvSpPr>
            <p:nvPr/>
          </p:nvSpPr>
          <p:spPr bwMode="auto">
            <a:xfrm>
              <a:off x="3228" y="2085"/>
              <a:ext cx="21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Dopamine</a:t>
              </a:r>
            </a:p>
          </p:txBody>
        </p:sp>
      </p:grpSp>
      <p:grpSp>
        <p:nvGrpSpPr>
          <p:cNvPr id="99333" name="Group 18"/>
          <p:cNvGrpSpPr>
            <a:grpSpLocks/>
          </p:cNvGrpSpPr>
          <p:nvPr/>
        </p:nvGrpSpPr>
        <p:grpSpPr bwMode="auto">
          <a:xfrm>
            <a:off x="217487" y="3927477"/>
            <a:ext cx="3987800" cy="2347914"/>
            <a:chOff x="137" y="2474"/>
            <a:chExt cx="2512" cy="1479"/>
          </a:xfrm>
        </p:grpSpPr>
        <p:pic>
          <p:nvPicPr>
            <p:cNvPr id="99337" name="Picture 19"/>
            <p:cNvPicPr>
              <a:picLocks noChangeAspect="1" noChangeArrowheads="1"/>
            </p:cNvPicPr>
            <p:nvPr/>
          </p:nvPicPr>
          <p:blipFill>
            <a:blip r:embed="rId5">
              <a:extLst>
                <a:ext uri="{28A0092B-C50C-407E-A947-70E740481C1C}">
                  <a14:useLocalDpi xmlns:a14="http://schemas.microsoft.com/office/drawing/2010/main" val="0"/>
                </a:ext>
              </a:extLst>
            </a:blip>
            <a:srcRect l="34598" t="37520" r="29688" b="39999"/>
            <a:stretch>
              <a:fillRect/>
            </a:stretch>
          </p:blipFill>
          <p:spPr bwMode="auto">
            <a:xfrm>
              <a:off x="380" y="2474"/>
              <a:ext cx="2269" cy="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20"/>
            <p:cNvSpPr txBox="1">
              <a:spLocks noChangeArrowheads="1"/>
            </p:cNvSpPr>
            <p:nvPr/>
          </p:nvSpPr>
          <p:spPr bwMode="auto">
            <a:xfrm>
              <a:off x="137" y="3703"/>
              <a:ext cx="210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a:solidFill>
                    <a:srgbClr val="000000"/>
                  </a:solidFill>
                </a:rPr>
                <a:t>Adrenaline</a:t>
              </a:r>
            </a:p>
          </p:txBody>
        </p:sp>
      </p:grpSp>
      <p:grpSp>
        <p:nvGrpSpPr>
          <p:cNvPr id="99334" name="Group 21"/>
          <p:cNvGrpSpPr>
            <a:grpSpLocks/>
          </p:cNvGrpSpPr>
          <p:nvPr/>
        </p:nvGrpSpPr>
        <p:grpSpPr bwMode="auto">
          <a:xfrm>
            <a:off x="4833938" y="3821113"/>
            <a:ext cx="4154487" cy="2925762"/>
            <a:chOff x="3371" y="2694"/>
            <a:chExt cx="2617" cy="1843"/>
          </a:xfrm>
        </p:grpSpPr>
        <p:pic>
          <p:nvPicPr>
            <p:cNvPr id="99335" name="Picture 22"/>
            <p:cNvPicPr>
              <a:picLocks noChangeAspect="1" noChangeArrowheads="1"/>
            </p:cNvPicPr>
            <p:nvPr/>
          </p:nvPicPr>
          <p:blipFill>
            <a:blip r:embed="rId6">
              <a:extLst>
                <a:ext uri="{28A0092B-C50C-407E-A947-70E740481C1C}">
                  <a14:useLocalDpi xmlns:a14="http://schemas.microsoft.com/office/drawing/2010/main" val="0"/>
                </a:ext>
              </a:extLst>
            </a:blip>
            <a:srcRect l="41295" t="33353" r="33200" b="40933"/>
            <a:stretch>
              <a:fillRect/>
            </a:stretch>
          </p:blipFill>
          <p:spPr bwMode="auto">
            <a:xfrm>
              <a:off x="3704" y="2694"/>
              <a:ext cx="171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 Box 23"/>
            <p:cNvSpPr txBox="1">
              <a:spLocks noChangeArrowheads="1"/>
            </p:cNvSpPr>
            <p:nvPr/>
          </p:nvSpPr>
          <p:spPr bwMode="auto">
            <a:xfrm>
              <a:off x="3371" y="3994"/>
              <a:ext cx="2617" cy="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Methylphenidate (Ritalin®)</a:t>
              </a:r>
            </a:p>
            <a:p>
              <a:pPr algn="ctr" rtl="0" eaLnBrk="1" hangingPunct="1">
                <a:spcBef>
                  <a:spcPct val="50000"/>
                </a:spcBef>
                <a:buFontTx/>
                <a:buNone/>
              </a:pPr>
              <a:r>
                <a:rPr lang="en-US" altLang="en-US" sz="2000" b="1">
                  <a:solidFill>
                    <a:srgbClr val="000000"/>
                  </a:solidFill>
                </a:rPr>
                <a:t>(Catecholamine reuptake inhibitor)</a:t>
              </a:r>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378" name="Group 8"/>
          <p:cNvGrpSpPr>
            <a:grpSpLocks/>
          </p:cNvGrpSpPr>
          <p:nvPr/>
        </p:nvGrpSpPr>
        <p:grpSpPr bwMode="auto">
          <a:xfrm>
            <a:off x="260350" y="2473325"/>
            <a:ext cx="8605838" cy="3160713"/>
            <a:chOff x="260350" y="2006600"/>
            <a:chExt cx="8605838" cy="3160574"/>
          </a:xfrm>
        </p:grpSpPr>
        <p:sp>
          <p:nvSpPr>
            <p:cNvPr id="101381" name="Text Box 3"/>
            <p:cNvSpPr txBox="1">
              <a:spLocks noChangeArrowheads="1"/>
            </p:cNvSpPr>
            <p:nvPr/>
          </p:nvSpPr>
          <p:spPr bwMode="auto">
            <a:xfrm>
              <a:off x="633413" y="4440238"/>
              <a:ext cx="2535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Adrenaline (agonist)</a:t>
              </a:r>
            </a:p>
          </p:txBody>
        </p:sp>
        <p:sp>
          <p:nvSpPr>
            <p:cNvPr id="101382" name="Text Box 4"/>
            <p:cNvSpPr txBox="1">
              <a:spLocks noChangeArrowheads="1"/>
            </p:cNvSpPr>
            <p:nvPr/>
          </p:nvSpPr>
          <p:spPr bwMode="auto">
            <a:xfrm>
              <a:off x="5476875" y="4459288"/>
              <a:ext cx="25352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err="1">
                  <a:solidFill>
                    <a:srgbClr val="000000"/>
                  </a:solidFill>
                  <a:latin typeface="Arial" panose="020B0604020202020204" pitchFamily="34" charset="0"/>
                  <a:cs typeface="Arial" panose="020B0604020202020204" pitchFamily="34" charset="0"/>
                </a:rPr>
                <a:t>Alprenolol</a:t>
              </a:r>
              <a:r>
                <a:rPr lang="en-US" altLang="en-US" sz="2000" b="1" dirty="0">
                  <a:solidFill>
                    <a:srgbClr val="000000"/>
                  </a:solidFill>
                  <a:latin typeface="Arial" panose="020B0604020202020204" pitchFamily="34" charset="0"/>
                  <a:cs typeface="Arial" panose="020B0604020202020204" pitchFamily="34" charset="0"/>
                </a:rPr>
                <a:t> (antagonist)</a:t>
              </a:r>
            </a:p>
          </p:txBody>
        </p:sp>
        <p:pic>
          <p:nvPicPr>
            <p:cNvPr id="101383" name="Picture 5"/>
            <p:cNvPicPr>
              <a:picLocks noChangeAspect="1" noChangeArrowheads="1"/>
            </p:cNvPicPr>
            <p:nvPr/>
          </p:nvPicPr>
          <p:blipFill>
            <a:blip r:embed="rId3">
              <a:extLst>
                <a:ext uri="{28A0092B-C50C-407E-A947-70E740481C1C}">
                  <a14:useLocalDpi xmlns:a14="http://schemas.microsoft.com/office/drawing/2010/main" val="0"/>
                </a:ext>
              </a:extLst>
            </a:blip>
            <a:srcRect l="18869" t="18076" r="45268" b="58591"/>
            <a:stretch>
              <a:fillRect/>
            </a:stretch>
          </p:blipFill>
          <p:spPr bwMode="auto">
            <a:xfrm>
              <a:off x="260350" y="2006600"/>
              <a:ext cx="3825875"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4" name="Picture 6"/>
            <p:cNvPicPr>
              <a:picLocks noChangeAspect="1" noChangeArrowheads="1"/>
            </p:cNvPicPr>
            <p:nvPr/>
          </p:nvPicPr>
          <p:blipFill>
            <a:blip r:embed="rId3">
              <a:extLst>
                <a:ext uri="{28A0092B-C50C-407E-A947-70E740481C1C}">
                  <a14:useLocalDpi xmlns:a14="http://schemas.microsoft.com/office/drawing/2010/main" val="0"/>
                </a:ext>
              </a:extLst>
            </a:blip>
            <a:srcRect l="29063" t="43849" r="29851" b="32936"/>
            <a:stretch>
              <a:fillRect/>
            </a:stretch>
          </p:blipFill>
          <p:spPr bwMode="auto">
            <a:xfrm>
              <a:off x="4483100" y="2055813"/>
              <a:ext cx="43830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1379" name="TextBox 7"/>
          <p:cNvSpPr txBox="1">
            <a:spLocks noChangeArrowheads="1"/>
          </p:cNvSpPr>
          <p:nvPr/>
        </p:nvSpPr>
        <p:spPr bwMode="auto">
          <a:xfrm>
            <a:off x="15875" y="1000125"/>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pPr>
            <a:r>
              <a:rPr lang="en-US" altLang="en-US" sz="2600" b="1" dirty="0">
                <a:solidFill>
                  <a:srgbClr val="339933"/>
                </a:solidFill>
                <a:latin typeface="Arial" panose="020B0604020202020204" pitchFamily="34" charset="0"/>
                <a:cs typeface="Arial" panose="020B0604020202020204" pitchFamily="34" charset="0"/>
              </a:rPr>
              <a:t>Structural similarities between </a:t>
            </a:r>
            <a:r>
              <a:rPr lang="en-US" altLang="en-US" sz="2600" b="1" dirty="0" smtClean="0">
                <a:solidFill>
                  <a:srgbClr val="339933"/>
                </a:solidFill>
                <a:latin typeface="Arial" panose="020B0604020202020204" pitchFamily="34" charset="0"/>
                <a:cs typeface="Arial" panose="020B0604020202020204" pitchFamily="34" charset="0"/>
              </a:rPr>
              <a:t>β-adrenergic receptors’ </a:t>
            </a:r>
            <a:r>
              <a:rPr lang="en-US" altLang="en-US" sz="2600" b="1" dirty="0">
                <a:solidFill>
                  <a:srgbClr val="339933"/>
                </a:solidFill>
                <a:latin typeface="Arial" panose="020B0604020202020204" pitchFamily="34" charset="0"/>
                <a:cs typeface="Arial" panose="020B0604020202020204" pitchFamily="34" charset="0"/>
              </a:rPr>
              <a:t>agonist and antagonist:</a:t>
            </a:r>
            <a:endParaRPr lang="he-IL" altLang="en-US" sz="2600" dirty="0">
              <a:solidFill>
                <a:srgbClr val="339933"/>
              </a:solidFill>
              <a:latin typeface="Arial" panose="020B0604020202020204" pitchFamily="34" charset="0"/>
              <a:cs typeface="Arial" panose="020B0604020202020204" pitchFamily="34" charset="0"/>
            </a:endParaRPr>
          </a:p>
        </p:txBody>
      </p:sp>
      <p:sp>
        <p:nvSpPr>
          <p:cNvPr id="101380"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Competitive drugs act by 'molecular mimicry'</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9"/>
          <p:cNvSpPr txBox="1">
            <a:spLocks noChangeArrowheads="1"/>
          </p:cNvSpPr>
          <p:nvPr/>
        </p:nvSpPr>
        <p:spPr bwMode="auto">
          <a:xfrm>
            <a:off x="139700" y="1042988"/>
            <a:ext cx="8421688"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pPr>
            <a:r>
              <a:rPr lang="en-US" altLang="en-US" sz="2600" b="1" dirty="0">
                <a:solidFill>
                  <a:srgbClr val="339933"/>
                </a:solidFill>
                <a:latin typeface="Arial" panose="020B0604020202020204" pitchFamily="34" charset="0"/>
                <a:cs typeface="Arial" panose="020B0604020202020204" pitchFamily="34" charset="0"/>
              </a:rPr>
              <a:t>Cyclooxygenase (COX)-targeting drugs</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COX turns arachidonic acid into prostaglandin G</a:t>
            </a:r>
            <a:r>
              <a:rPr lang="en-US" altLang="en-US" sz="2600" baseline="-25000" dirty="0">
                <a:solidFill>
                  <a:srgbClr val="000000"/>
                </a:solidFill>
                <a:cs typeface="Arial" panose="020B0604020202020204" pitchFamily="34" charset="0"/>
              </a:rPr>
              <a:t>2</a:t>
            </a:r>
            <a:endParaRPr lang="he-IL" altLang="en-US" sz="2600" baseline="-25000" dirty="0">
              <a:solidFill>
                <a:srgbClr val="000000"/>
              </a:solidFill>
              <a:cs typeface="Arial" panose="020B0604020202020204" pitchFamily="34" charset="0"/>
            </a:endParaRPr>
          </a:p>
        </p:txBody>
      </p:sp>
      <p:sp>
        <p:nvSpPr>
          <p:cNvPr id="103428"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Competitive drugs act by 'molecular mimicry'</a:t>
            </a:r>
          </a:p>
        </p:txBody>
      </p:sp>
      <p:pic>
        <p:nvPicPr>
          <p:cNvPr id="5" name="Picture 4"/>
          <p:cNvPicPr>
            <a:picLocks noChangeAspect="1"/>
          </p:cNvPicPr>
          <p:nvPr/>
        </p:nvPicPr>
        <p:blipFill>
          <a:blip r:embed="rId3"/>
          <a:stretch>
            <a:fillRect/>
          </a:stretch>
        </p:blipFill>
        <p:spPr>
          <a:xfrm>
            <a:off x="1691520" y="2063750"/>
            <a:ext cx="5003194" cy="451845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5118" t="27104" r="16608" b="33095"/>
          <a:stretch>
            <a:fillRect/>
          </a:stretch>
        </p:blipFill>
        <p:spPr bwMode="auto">
          <a:xfrm>
            <a:off x="420688" y="3976688"/>
            <a:ext cx="26749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l="26875" t="37401" r="24242" b="41032"/>
          <a:stretch>
            <a:fillRect/>
          </a:stretch>
        </p:blipFill>
        <p:spPr bwMode="auto">
          <a:xfrm>
            <a:off x="4456113" y="3890963"/>
            <a:ext cx="4233862"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Rectangle 4"/>
          <p:cNvSpPr>
            <a:spLocks noChangeArrowheads="1"/>
          </p:cNvSpPr>
          <p:nvPr/>
        </p:nvSpPr>
        <p:spPr bwMode="auto">
          <a:xfrm>
            <a:off x="7675563" y="5330825"/>
            <a:ext cx="5715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105477" name="Text Box 5"/>
          <p:cNvSpPr txBox="1">
            <a:spLocks noChangeArrowheads="1"/>
          </p:cNvSpPr>
          <p:nvPr/>
        </p:nvSpPr>
        <p:spPr bwMode="auto">
          <a:xfrm>
            <a:off x="874713" y="5757863"/>
            <a:ext cx="2535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dirty="0">
                <a:solidFill>
                  <a:srgbClr val="000000"/>
                </a:solidFill>
                <a:latin typeface="Arial" panose="020B0604020202020204" pitchFamily="34" charset="0"/>
                <a:cs typeface="Arial" panose="020B0604020202020204" pitchFamily="34" charset="0"/>
              </a:rPr>
              <a:t>Ibuprofen</a:t>
            </a:r>
          </a:p>
        </p:txBody>
      </p:sp>
      <p:sp>
        <p:nvSpPr>
          <p:cNvPr id="105478" name="Text Box 6"/>
          <p:cNvSpPr txBox="1">
            <a:spLocks noChangeArrowheads="1"/>
          </p:cNvSpPr>
          <p:nvPr/>
        </p:nvSpPr>
        <p:spPr bwMode="auto">
          <a:xfrm>
            <a:off x="4805363" y="5786438"/>
            <a:ext cx="2535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cs typeface="Arial" panose="020B0604020202020204" pitchFamily="34" charset="0"/>
              </a:rPr>
              <a:t>Arachidonic acid</a:t>
            </a:r>
          </a:p>
        </p:txBody>
      </p:sp>
      <p:sp>
        <p:nvSpPr>
          <p:cNvPr id="105479" name="Rectangle 8"/>
          <p:cNvSpPr>
            <a:spLocks noChangeArrowheads="1"/>
          </p:cNvSpPr>
          <p:nvPr/>
        </p:nvSpPr>
        <p:spPr bwMode="auto">
          <a:xfrm>
            <a:off x="7204075" y="3890963"/>
            <a:ext cx="1646238" cy="925512"/>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105480" name="Rectangle 9"/>
          <p:cNvSpPr>
            <a:spLocks noChangeArrowheads="1"/>
          </p:cNvSpPr>
          <p:nvPr/>
        </p:nvSpPr>
        <p:spPr bwMode="auto">
          <a:xfrm>
            <a:off x="5745163" y="4268788"/>
            <a:ext cx="1130300" cy="11414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105481" name="Rectangle 10"/>
          <p:cNvSpPr>
            <a:spLocks noChangeArrowheads="1"/>
          </p:cNvSpPr>
          <p:nvPr/>
        </p:nvSpPr>
        <p:spPr bwMode="auto">
          <a:xfrm>
            <a:off x="2085975" y="4220029"/>
            <a:ext cx="1089025" cy="784225"/>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105482" name="Rectangle 11"/>
          <p:cNvSpPr>
            <a:spLocks noChangeArrowheads="1"/>
          </p:cNvSpPr>
          <p:nvPr/>
        </p:nvSpPr>
        <p:spPr bwMode="auto">
          <a:xfrm>
            <a:off x="1374775" y="4205288"/>
            <a:ext cx="723900" cy="966787"/>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sp>
        <p:nvSpPr>
          <p:cNvPr id="105483" name="TextBox 9"/>
          <p:cNvSpPr txBox="1">
            <a:spLocks noChangeArrowheads="1"/>
          </p:cNvSpPr>
          <p:nvPr/>
        </p:nvSpPr>
        <p:spPr bwMode="auto">
          <a:xfrm>
            <a:off x="139700" y="1042988"/>
            <a:ext cx="8421688"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pPr>
            <a:r>
              <a:rPr lang="en-US" altLang="en-US" sz="2600" b="1">
                <a:solidFill>
                  <a:srgbClr val="339933"/>
                </a:solidFill>
                <a:latin typeface="Arial" panose="020B0604020202020204" pitchFamily="34" charset="0"/>
                <a:cs typeface="Arial" panose="020B0604020202020204" pitchFamily="34" charset="0"/>
              </a:rPr>
              <a:t>Cyclooxygenase (COX)-targeting drugs</a:t>
            </a:r>
          </a:p>
          <a:p>
            <a:pPr lvl="1" algn="l" rtl="0" eaLnBrk="1" hangingPunct="1">
              <a:lnSpc>
                <a:spcPct val="150000"/>
              </a:lnSpc>
              <a:spcBef>
                <a:spcPct val="0"/>
              </a:spcBef>
              <a:buFont typeface="Wingdings" panose="05000000000000000000" pitchFamily="2" charset="2"/>
              <a:buChar char="Ø"/>
            </a:pPr>
            <a:r>
              <a:rPr lang="en-US" altLang="en-US" sz="2600">
                <a:solidFill>
                  <a:srgbClr val="000000"/>
                </a:solidFill>
                <a:cs typeface="Arial" panose="020B0604020202020204" pitchFamily="34" charset="0"/>
              </a:rPr>
              <a:t>COX is targeted by non-steroidal anti-inflammatory drugs (</a:t>
            </a:r>
            <a:r>
              <a:rPr lang="en-US" altLang="en-US" sz="2600" b="1">
                <a:solidFill>
                  <a:srgbClr val="FF0066"/>
                </a:solidFill>
                <a:cs typeface="Arial" panose="020B0604020202020204" pitchFamily="34" charset="0"/>
              </a:rPr>
              <a:t>NSAID</a:t>
            </a:r>
            <a:r>
              <a:rPr lang="en-US" altLang="en-US" sz="2600">
                <a:solidFill>
                  <a:srgbClr val="000000"/>
                </a:solidFill>
                <a:cs typeface="Arial" panose="020B0604020202020204" pitchFamily="34" charset="0"/>
              </a:rPr>
              <a:t>; e.g. ibuprofen) that are used to reduce fever, pain, and inflammation</a:t>
            </a:r>
            <a:endParaRPr lang="he-IL" altLang="en-US" sz="2600" baseline="-25000">
              <a:solidFill>
                <a:srgbClr val="000000"/>
              </a:solidFill>
              <a:cs typeface="Arial" panose="020B0604020202020204" pitchFamily="34" charset="0"/>
            </a:endParaRPr>
          </a:p>
        </p:txBody>
      </p:sp>
      <p:sp>
        <p:nvSpPr>
          <p:cNvPr id="105484"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Competitive drugs act by 'molecular mimicry'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12"/>
          <p:cNvSpPr txBox="1">
            <a:spLocks noChangeArrowheads="1"/>
          </p:cNvSpPr>
          <p:nvPr/>
        </p:nvSpPr>
        <p:spPr bwMode="auto">
          <a:xfrm>
            <a:off x="122238" y="952500"/>
            <a:ext cx="9021762"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Do not compete with ligand – </a:t>
            </a:r>
            <a:r>
              <a:rPr lang="en-US" altLang="en-US" sz="2600" b="1" dirty="0">
                <a:solidFill>
                  <a:srgbClr val="FF0066"/>
                </a:solidFill>
                <a:latin typeface="Arial" panose="020B0604020202020204" pitchFamily="34" charset="0"/>
                <a:cs typeface="Arial" panose="020B0604020202020204" pitchFamily="34" charset="0"/>
              </a:rPr>
              <a:t>no molecular mimicry</a:t>
            </a:r>
          </a:p>
          <a:p>
            <a:pPr algn="l" rtl="0" eaLnBrk="1" hangingPunct="1">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Main advantages:</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More specific (allosteric sites are less conserved)</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Allow modulation of protein activity </a:t>
            </a:r>
          </a:p>
          <a:p>
            <a:pPr algn="l" rtl="0" eaLnBrk="1" hangingPunct="1">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Main disadvantage: </a:t>
            </a:r>
            <a:r>
              <a:rPr lang="en-US" altLang="en-US" sz="2600" b="1" dirty="0">
                <a:solidFill>
                  <a:srgbClr val="FF0066"/>
                </a:solidFill>
                <a:latin typeface="Arial" panose="020B0604020202020204" pitchFamily="34" charset="0"/>
                <a:cs typeface="Arial" panose="020B0604020202020204" pitchFamily="34" charset="0"/>
              </a:rPr>
              <a:t>difficult to design </a:t>
            </a:r>
          </a:p>
        </p:txBody>
      </p:sp>
      <p:sp>
        <p:nvSpPr>
          <p:cNvPr id="107523"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Non-competitive (allosteric) </a:t>
            </a:r>
            <a:r>
              <a:rPr lang="en-US" altLang="en-US" b="1" dirty="0">
                <a:solidFill>
                  <a:srgbClr val="3333CC"/>
                </a:solidFill>
                <a:latin typeface="Arial" panose="020B0604020202020204" pitchFamily="34" charset="0"/>
                <a:cs typeface="Arial" panose="020B0604020202020204" pitchFamily="34" charset="0"/>
              </a:rPr>
              <a:t>drugs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12"/>
          <p:cNvSpPr txBox="1">
            <a:spLocks noChangeArrowheads="1"/>
          </p:cNvSpPr>
          <p:nvPr/>
        </p:nvSpPr>
        <p:spPr bwMode="auto">
          <a:xfrm>
            <a:off x="122238" y="952500"/>
            <a:ext cx="9021762" cy="181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50000"/>
              </a:lnSpc>
              <a:spcBef>
                <a:spcPct val="0"/>
              </a:spcBef>
            </a:pPr>
            <a:r>
              <a:rPr lang="en-US" altLang="en-US" sz="2600" b="1" u="sng" dirty="0" smtClean="0">
                <a:solidFill>
                  <a:srgbClr val="339933"/>
                </a:solidFill>
                <a:latin typeface="Arial" panose="020B0604020202020204" pitchFamily="34" charset="0"/>
                <a:cs typeface="Arial" panose="020B0604020202020204" pitchFamily="34" charset="0"/>
              </a:rPr>
              <a:t>Example</a:t>
            </a:r>
            <a:r>
              <a:rPr lang="en-US" altLang="en-US" sz="2600" b="1" dirty="0">
                <a:solidFill>
                  <a:srgbClr val="339933"/>
                </a:solidFill>
                <a:latin typeface="Arial" panose="020B0604020202020204" pitchFamily="34" charset="0"/>
                <a:cs typeface="Arial" panose="020B0604020202020204" pitchFamily="34" charset="0"/>
              </a:rPr>
              <a:t>: </a:t>
            </a:r>
            <a:r>
              <a:rPr lang="en-US" altLang="en-US" sz="2600" b="1" dirty="0">
                <a:solidFill>
                  <a:srgbClr val="FF0066"/>
                </a:solidFill>
                <a:latin typeface="Arial" panose="020B0604020202020204" pitchFamily="34" charset="0"/>
                <a:cs typeface="Arial" panose="020B0604020202020204" pitchFamily="34" charset="0"/>
              </a:rPr>
              <a:t>benzodiazepines</a:t>
            </a:r>
            <a:r>
              <a:rPr lang="en-US" altLang="en-US" sz="2600" b="1" dirty="0">
                <a:solidFill>
                  <a:srgbClr val="339933"/>
                </a:solidFill>
                <a:latin typeface="Arial" panose="020B0604020202020204" pitchFamily="34" charset="0"/>
                <a:cs typeface="Arial" panose="020B0604020202020204" pitchFamily="34" charset="0"/>
              </a:rPr>
              <a:t> (Valium®, Xanax®) – activate </a:t>
            </a:r>
            <a:r>
              <a:rPr lang="en-US" altLang="en-US" sz="2600" b="1" dirty="0">
                <a:solidFill>
                  <a:srgbClr val="FF0066"/>
                </a:solidFill>
                <a:latin typeface="Arial" panose="020B0604020202020204" pitchFamily="34" charset="0"/>
                <a:cs typeface="Arial" panose="020B0604020202020204" pitchFamily="34" charset="0"/>
              </a:rPr>
              <a:t>GABA receptors </a:t>
            </a:r>
            <a:r>
              <a:rPr lang="en-US" altLang="en-US" sz="2600" b="1" dirty="0">
                <a:solidFill>
                  <a:srgbClr val="339933"/>
                </a:solidFill>
                <a:latin typeface="Arial" panose="020B0604020202020204" pitchFamily="34" charset="0"/>
                <a:cs typeface="Arial" panose="020B0604020202020204" pitchFamily="34" charset="0"/>
              </a:rPr>
              <a:t>by increasing affinity to GABA</a:t>
            </a:r>
          </a:p>
        </p:txBody>
      </p:sp>
      <p:sp>
        <p:nvSpPr>
          <p:cNvPr id="6" name="Rectangle 5"/>
          <p:cNvSpPr/>
          <p:nvPr/>
        </p:nvSpPr>
        <p:spPr>
          <a:xfrm>
            <a:off x="2920793" y="6138285"/>
            <a:ext cx="3435564" cy="338554"/>
          </a:xfrm>
          <a:prstGeom prst="rect">
            <a:avLst/>
          </a:prstGeom>
        </p:spPr>
        <p:txBody>
          <a:bodyPr wrap="square">
            <a:spAutoFit/>
          </a:bodyPr>
          <a:lstStyle/>
          <a:p>
            <a:pPr algn="ctr"/>
            <a:r>
              <a:rPr lang="en-US" sz="1600" dirty="0"/>
              <a:t>David M. </a:t>
            </a:r>
            <a:r>
              <a:rPr lang="en-US" sz="1600" dirty="0" err="1" smtClean="0"/>
              <a:t>Lovinger</a:t>
            </a:r>
            <a:r>
              <a:rPr lang="en-US" sz="1600" dirty="0" smtClean="0"/>
              <a:t>, </a:t>
            </a:r>
            <a:r>
              <a:rPr lang="en-US" sz="1600" i="1" dirty="0" smtClean="0"/>
              <a:t>Wikimedia</a:t>
            </a:r>
            <a:r>
              <a:rPr lang="en-US" sz="1600" dirty="0" smtClean="0"/>
              <a:t> (</a:t>
            </a:r>
            <a:r>
              <a:rPr lang="en-US" sz="1600" dirty="0" smtClean="0">
                <a:hlinkClick r:id="rId3"/>
              </a:rPr>
              <a:t>URL</a:t>
            </a:r>
            <a:r>
              <a:rPr lang="en-US" sz="1600" dirty="0" smtClean="0"/>
              <a:t>)</a:t>
            </a:r>
            <a:endParaRPr lang="en-US" sz="1600" dirty="0"/>
          </a:p>
        </p:txBody>
      </p:sp>
      <p:pic>
        <p:nvPicPr>
          <p:cNvPr id="7" name="Picture 2" descr="https://upload.wikimedia.org/wikipedia/commons/3/3a/GABAa_receptor.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865" y="2237969"/>
            <a:ext cx="5100398" cy="39329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cs typeface="Arial" panose="020B0604020202020204" pitchFamily="34" charset="0"/>
              </a:rPr>
              <a:t>Non-competitive (allosteric) </a:t>
            </a:r>
            <a:r>
              <a:rPr lang="en-US" altLang="en-US" b="1" dirty="0">
                <a:solidFill>
                  <a:srgbClr val="3333CC"/>
                </a:solidFill>
                <a:latin typeface="Arial" panose="020B0604020202020204" pitchFamily="34" charset="0"/>
                <a:cs typeface="Arial" panose="020B0604020202020204" pitchFamily="34" charset="0"/>
              </a:rPr>
              <a:t>drugs</a:t>
            </a:r>
          </a:p>
        </p:txBody>
      </p:sp>
      <p:pic>
        <p:nvPicPr>
          <p:cNvPr id="1026" name="Picture 2" descr="https://upload.wikimedia.org/wikipedia/commons/thumb/6/62/GABA.png/220px-GAB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2361" y="2915665"/>
            <a:ext cx="1244914" cy="413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87484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12"/>
          <p:cNvSpPr txBox="1">
            <a:spLocks noChangeArrowheads="1"/>
          </p:cNvSpPr>
          <p:nvPr/>
        </p:nvSpPr>
        <p:spPr bwMode="auto">
          <a:xfrm>
            <a:off x="122238" y="952500"/>
            <a:ext cx="9021762" cy="1820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Ligand-based approach</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New drug is searched by similarity to known </a:t>
            </a:r>
            <a:r>
              <a:rPr lang="en-US" altLang="en-US" sz="2600" dirty="0" smtClean="0">
                <a:solidFill>
                  <a:srgbClr val="000000"/>
                </a:solidFill>
                <a:cs typeface="Arial" panose="020B0604020202020204" pitchFamily="34" charset="0"/>
              </a:rPr>
              <a:t>active drugs</a:t>
            </a:r>
            <a:endParaRPr lang="en-US" altLang="en-US" sz="2600" dirty="0">
              <a:solidFill>
                <a:srgbClr val="000000"/>
              </a:solidFill>
              <a:cs typeface="Arial" panose="020B0604020202020204" pitchFamily="34" charset="0"/>
            </a:endParaRP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Knowledge of protein structure is unnecessary</a:t>
            </a:r>
          </a:p>
        </p:txBody>
      </p:sp>
      <p:sp>
        <p:nvSpPr>
          <p:cNvPr id="109571" name="Text Box 11"/>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General drug design approaches</a:t>
            </a:r>
          </a:p>
        </p:txBody>
      </p:sp>
      <p:sp>
        <p:nvSpPr>
          <p:cNvPr id="109572" name="TextBox 12"/>
          <p:cNvSpPr txBox="1">
            <a:spLocks noChangeArrowheads="1"/>
          </p:cNvSpPr>
          <p:nvPr/>
        </p:nvSpPr>
        <p:spPr bwMode="auto">
          <a:xfrm>
            <a:off x="119063" y="3213100"/>
            <a:ext cx="902176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50000"/>
              </a:lnSpc>
              <a:spcBef>
                <a:spcPct val="0"/>
              </a:spcBef>
            </a:pPr>
            <a:r>
              <a:rPr lang="en-US" altLang="en-US" sz="2600" b="1" dirty="0">
                <a:solidFill>
                  <a:srgbClr val="339933"/>
                </a:solidFill>
                <a:latin typeface="Arial" panose="020B0604020202020204" pitchFamily="34" charset="0"/>
                <a:cs typeface="Arial" panose="020B0604020202020204" pitchFamily="34" charset="0"/>
              </a:rPr>
              <a:t>Receptor-based approach</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New drug is searched </a:t>
            </a:r>
            <a:r>
              <a:rPr lang="en-US" altLang="en-US" sz="2600" dirty="0" smtClean="0">
                <a:solidFill>
                  <a:srgbClr val="000000"/>
                </a:solidFill>
                <a:cs typeface="Arial" panose="020B0604020202020204" pitchFamily="34" charset="0"/>
              </a:rPr>
              <a:t>based on its </a:t>
            </a:r>
            <a:r>
              <a:rPr lang="en-US" altLang="en-US" sz="2600" dirty="0">
                <a:solidFill>
                  <a:srgbClr val="000000"/>
                </a:solidFill>
                <a:cs typeface="Arial" panose="020B0604020202020204" pitchFamily="34" charset="0"/>
              </a:rPr>
              <a:t>interactions </a:t>
            </a:r>
            <a:r>
              <a:rPr lang="en-US" altLang="en-US" sz="2600" dirty="0" smtClean="0">
                <a:solidFill>
                  <a:srgbClr val="000000"/>
                </a:solidFill>
                <a:cs typeface="Arial" panose="020B0604020202020204" pitchFamily="34" charset="0"/>
              </a:rPr>
              <a:t>with the </a:t>
            </a:r>
            <a:r>
              <a:rPr lang="en-US" altLang="en-US" sz="2600" dirty="0">
                <a:solidFill>
                  <a:srgbClr val="000000"/>
                </a:solidFill>
                <a:cs typeface="Arial" panose="020B0604020202020204" pitchFamily="34" charset="0"/>
              </a:rPr>
              <a:t>protein</a:t>
            </a:r>
          </a:p>
          <a:p>
            <a:pPr lvl="1" algn="l" rtl="0" eaLnBrk="1" hangingPunct="1">
              <a:lnSpc>
                <a:spcPct val="150000"/>
              </a:lnSpc>
              <a:spcBef>
                <a:spcPct val="0"/>
              </a:spcBef>
              <a:buFont typeface="Wingdings" panose="05000000000000000000" pitchFamily="2" charset="2"/>
              <a:buChar char="Ø"/>
            </a:pPr>
            <a:r>
              <a:rPr lang="en-US" altLang="en-US" sz="2600" dirty="0">
                <a:solidFill>
                  <a:srgbClr val="000000"/>
                </a:solidFill>
                <a:cs typeface="Arial" panose="020B0604020202020204" pitchFamily="34" charset="0"/>
              </a:rPr>
              <a:t>Knowledge of protein and ligand structures is necessary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542871" y="2094872"/>
            <a:ext cx="5824617" cy="4440550"/>
          </a:xfrm>
          <a:prstGeom prst="rect">
            <a:avLst/>
          </a:prstGeom>
        </p:spPr>
      </p:pic>
      <p:sp>
        <p:nvSpPr>
          <p:cNvPr id="111618"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111619" name="Rectangle 1039"/>
          <p:cNvSpPr>
            <a:spLocks noChangeArrowheads="1"/>
          </p:cNvSpPr>
          <p:nvPr/>
        </p:nvSpPr>
        <p:spPr bwMode="auto">
          <a:xfrm>
            <a:off x="228600" y="974725"/>
            <a:ext cx="8915400" cy="12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Tx/>
              <a:buAutoNum type="arabicPeriod"/>
            </a:pPr>
            <a:r>
              <a:rPr lang="en-US" altLang="en-US" sz="2600" b="1" dirty="0">
                <a:solidFill>
                  <a:srgbClr val="339933"/>
                </a:solidFill>
                <a:latin typeface="Arial" panose="020B0604020202020204" pitchFamily="34" charset="0"/>
                <a:cs typeface="Arial" panose="020B0604020202020204" pitchFamily="34" charset="0"/>
              </a:rPr>
              <a:t>The ligand-based </a:t>
            </a:r>
            <a:r>
              <a:rPr lang="en-US" altLang="en-US" sz="2600" b="1" dirty="0" smtClean="0">
                <a:solidFill>
                  <a:srgbClr val="339933"/>
                </a:solidFill>
                <a:latin typeface="Arial" panose="020B0604020202020204" pitchFamily="34" charset="0"/>
                <a:cs typeface="Arial" panose="020B0604020202020204" pitchFamily="34" charset="0"/>
              </a:rPr>
              <a:t>approach (pharmacophore) </a:t>
            </a:r>
            <a:endParaRPr lang="en-US" altLang="en-US" sz="2600" b="1" dirty="0">
              <a:solidFill>
                <a:srgbClr val="339933"/>
              </a:solidFill>
              <a:latin typeface="Arial" panose="020B0604020202020204" pitchFamily="34" charset="0"/>
              <a:cs typeface="Arial" panose="020B0604020202020204" pitchFamily="34" charset="0"/>
            </a:endParaRPr>
          </a:p>
          <a:p>
            <a:pPr marL="1028700" lvl="1" indent="-571500" algn="l" rtl="0" eaLnBrk="1" hangingPunct="1">
              <a:lnSpc>
                <a:spcPct val="130000"/>
              </a:lnSpc>
              <a:spcBef>
                <a:spcPct val="50000"/>
              </a:spcBef>
              <a:buFont typeface="+mj-lt"/>
              <a:buAutoNum type="romanUcPeriod"/>
            </a:pPr>
            <a:r>
              <a:rPr lang="en-US" altLang="en-US" sz="2600" dirty="0" smtClean="0">
                <a:solidFill>
                  <a:srgbClr val="000000"/>
                </a:solidFill>
                <a:cs typeface="Arial" panose="020B0604020202020204" pitchFamily="34" charset="0"/>
              </a:rPr>
              <a:t>Superposing all known drugs</a:t>
            </a:r>
            <a:endParaRPr lang="en-US" altLang="en-US" sz="2600" dirty="0">
              <a:solidFill>
                <a:srgbClr val="000000"/>
              </a:solidFill>
              <a:cs typeface="Arial" panose="020B0604020202020204" pitchFamily="34" charset="0"/>
            </a:endParaRPr>
          </a:p>
        </p:txBody>
      </p:sp>
      <p:sp>
        <p:nvSpPr>
          <p:cNvPr id="2" name="Rectangle 1"/>
          <p:cNvSpPr/>
          <p:nvPr/>
        </p:nvSpPr>
        <p:spPr>
          <a:xfrm>
            <a:off x="3378238" y="5618788"/>
            <a:ext cx="5303521" cy="461665"/>
          </a:xfrm>
          <a:prstGeom prst="rect">
            <a:avLst/>
          </a:prstGeom>
        </p:spPr>
        <p:txBody>
          <a:bodyPr wrap="square">
            <a:spAutoFit/>
          </a:bodyPr>
          <a:lstStyle/>
          <a:p>
            <a:pPr algn="ctr"/>
            <a:r>
              <a:rPr lang="en-US" altLang="en-US" dirty="0">
                <a:solidFill>
                  <a:srgbClr val="000000"/>
                </a:solidFill>
                <a:cs typeface="Arial" panose="020B0604020202020204" pitchFamily="34" charset="0"/>
              </a:rPr>
              <a:t>Attention deficit disorder (ADD) </a:t>
            </a:r>
            <a:r>
              <a:rPr lang="en-US" altLang="en-US" dirty="0" smtClean="0">
                <a:solidFill>
                  <a:srgbClr val="000000"/>
                </a:solidFill>
                <a:cs typeface="Arial" panose="020B0604020202020204" pitchFamily="34" charset="0"/>
              </a:rPr>
              <a:t>drugs</a:t>
            </a:r>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24827" y="2255838"/>
            <a:ext cx="5757819" cy="4174738"/>
          </a:xfrm>
          <a:prstGeom prst="rect">
            <a:avLst/>
          </a:prstGeom>
        </p:spPr>
      </p:pic>
      <p:sp>
        <p:nvSpPr>
          <p:cNvPr id="113666"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113667" name="Rectangle 1039"/>
          <p:cNvSpPr>
            <a:spLocks noChangeArrowheads="1"/>
          </p:cNvSpPr>
          <p:nvPr/>
        </p:nvSpPr>
        <p:spPr bwMode="auto">
          <a:xfrm>
            <a:off x="228600" y="974725"/>
            <a:ext cx="855027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Tx/>
              <a:buAutoNum type="arabicPeriod"/>
            </a:pPr>
            <a:r>
              <a:rPr lang="en-US" altLang="en-US" sz="2600" b="1" dirty="0">
                <a:solidFill>
                  <a:srgbClr val="339933"/>
                </a:solidFill>
                <a:latin typeface="Arial" panose="020B0604020202020204" pitchFamily="34" charset="0"/>
                <a:cs typeface="Arial" panose="020B0604020202020204" pitchFamily="34" charset="0"/>
              </a:rPr>
              <a:t>The ligand-based approach (pharmacophore) </a:t>
            </a:r>
          </a:p>
          <a:p>
            <a:pPr marL="1028700" lvl="1" indent="-571500" algn="l" rtl="0" eaLnBrk="1" hangingPunct="1">
              <a:lnSpc>
                <a:spcPct val="130000"/>
              </a:lnSpc>
              <a:spcBef>
                <a:spcPct val="50000"/>
              </a:spcBef>
              <a:buFont typeface="+mj-lt"/>
              <a:buAutoNum type="romanUcPeriod" startAt="2"/>
            </a:pPr>
            <a:r>
              <a:rPr lang="en-US" altLang="en-US" sz="2600" dirty="0">
                <a:solidFill>
                  <a:srgbClr val="000000"/>
                </a:solidFill>
                <a:cs typeface="Arial" panose="020B0604020202020204" pitchFamily="34" charset="0"/>
              </a:rPr>
              <a:t>Constructing a pharmacophore hypothesis</a:t>
            </a:r>
          </a:p>
        </p:txBody>
      </p:sp>
      <p:sp>
        <p:nvSpPr>
          <p:cNvPr id="7" name="Rectangle 6"/>
          <p:cNvSpPr/>
          <p:nvPr/>
        </p:nvSpPr>
        <p:spPr>
          <a:xfrm>
            <a:off x="3378238" y="5618788"/>
            <a:ext cx="5303521" cy="461665"/>
          </a:xfrm>
          <a:prstGeom prst="rect">
            <a:avLst/>
          </a:prstGeom>
        </p:spPr>
        <p:txBody>
          <a:bodyPr wrap="square">
            <a:spAutoFit/>
          </a:bodyPr>
          <a:lstStyle/>
          <a:p>
            <a:pPr algn="ctr"/>
            <a:r>
              <a:rPr lang="en-US" altLang="en-US" dirty="0">
                <a:solidFill>
                  <a:srgbClr val="000000"/>
                </a:solidFill>
                <a:cs typeface="Arial" panose="020B0604020202020204" pitchFamily="34" charset="0"/>
              </a:rPr>
              <a:t>Attention deficit disorder (ADD) </a:t>
            </a:r>
            <a:r>
              <a:rPr lang="en-US" altLang="en-US" dirty="0" smtClean="0">
                <a:solidFill>
                  <a:srgbClr val="000000"/>
                </a:solidFill>
                <a:cs typeface="Arial" panose="020B0604020202020204" pitchFamily="34" charset="0"/>
              </a:rPr>
              <a:t>drugs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235631" y="2055586"/>
            <a:ext cx="86455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6000" dirty="0" smtClean="0">
                <a:latin typeface="Arial" panose="020B0604020202020204" pitchFamily="34" charset="0"/>
                <a:cs typeface="Arial" panose="020B0604020202020204" pitchFamily="34" charset="0"/>
              </a:rPr>
              <a:t>Binding affinity &amp; specificity</a:t>
            </a:r>
            <a:endParaRPr lang="en-US" altLang="en-US" sz="6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0806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31413" y="1587500"/>
            <a:ext cx="4949001" cy="4386996"/>
          </a:xfrm>
          <a:prstGeom prst="rect">
            <a:avLst/>
          </a:prstGeom>
        </p:spPr>
      </p:pic>
      <p:sp>
        <p:nvSpPr>
          <p:cNvPr id="123907" name="TextBox 6"/>
          <p:cNvSpPr txBox="1">
            <a:spLocks noChangeArrowheads="1"/>
          </p:cNvSpPr>
          <p:nvPr/>
        </p:nvSpPr>
        <p:spPr bwMode="auto">
          <a:xfrm>
            <a:off x="0" y="5755421"/>
            <a:ext cx="91138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0"/>
              </a:spcBef>
              <a:buFontTx/>
              <a:buNone/>
            </a:pPr>
            <a:r>
              <a:rPr lang="en-US" altLang="en-US" sz="2000" dirty="0">
                <a:solidFill>
                  <a:srgbClr val="000000"/>
                </a:solidFill>
                <a:latin typeface="Arial" panose="020B0604020202020204" pitchFamily="34" charset="0"/>
                <a:cs typeface="Arial" panose="020B0604020202020204" pitchFamily="34" charset="0"/>
              </a:rPr>
              <a:t>The anti-inflammatory drug </a:t>
            </a:r>
            <a:r>
              <a:rPr lang="en-US" altLang="en-US" sz="2000" dirty="0">
                <a:solidFill>
                  <a:srgbClr val="FF0066"/>
                </a:solidFill>
                <a:latin typeface="Arial" panose="020B0604020202020204" pitchFamily="34" charset="0"/>
                <a:cs typeface="Arial" panose="020B0604020202020204" pitchFamily="34" charset="0"/>
              </a:rPr>
              <a:t>indomethacin </a:t>
            </a:r>
            <a:r>
              <a:rPr lang="en-US" altLang="en-US" sz="2000" dirty="0">
                <a:solidFill>
                  <a:srgbClr val="000000"/>
                </a:solidFill>
                <a:latin typeface="Arial" panose="020B0604020202020204" pitchFamily="34" charset="0"/>
                <a:cs typeface="Arial" panose="020B0604020202020204" pitchFamily="34" charset="0"/>
              </a:rPr>
              <a:t>within the binding site of one of its target proteins</a:t>
            </a:r>
            <a:endParaRPr lang="he-IL" altLang="en-US" sz="2000" dirty="0">
              <a:solidFill>
                <a:srgbClr val="000000"/>
              </a:solidFill>
              <a:latin typeface="Arial" panose="020B0604020202020204" pitchFamily="34" charset="0"/>
              <a:cs typeface="Arial" panose="020B0604020202020204" pitchFamily="34" charset="0"/>
            </a:endParaRPr>
          </a:p>
        </p:txBody>
      </p:sp>
      <p:sp>
        <p:nvSpPr>
          <p:cNvPr id="123908"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123909" name="Rectangle 1039"/>
          <p:cNvSpPr>
            <a:spLocks noChangeArrowheads="1"/>
          </p:cNvSpPr>
          <p:nvPr/>
        </p:nvSpPr>
        <p:spPr bwMode="auto">
          <a:xfrm>
            <a:off x="228600" y="974725"/>
            <a:ext cx="85502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 typeface="Times New Roman" panose="02020603050405020304" pitchFamily="18" charset="0"/>
              <a:buAutoNum type="arabicPeriod" startAt="2"/>
            </a:pPr>
            <a:r>
              <a:rPr lang="en-US" altLang="en-US" sz="2600" b="1">
                <a:solidFill>
                  <a:srgbClr val="339933"/>
                </a:solidFill>
                <a:latin typeface="Arial" panose="020B0604020202020204" pitchFamily="34" charset="0"/>
                <a:cs typeface="Arial" panose="020B0604020202020204" pitchFamily="34" charset="0"/>
              </a:rPr>
              <a:t>The receptor-based approach</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6" name="Rectangle 1039"/>
          <p:cNvSpPr>
            <a:spLocks noChangeArrowheads="1"/>
          </p:cNvSpPr>
          <p:nvPr/>
        </p:nvSpPr>
        <p:spPr bwMode="auto">
          <a:xfrm>
            <a:off x="228600" y="974725"/>
            <a:ext cx="8915400" cy="128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 typeface="Times New Roman" panose="02020603050405020304" pitchFamily="18" charset="0"/>
              <a:buAutoNum type="arabicPeriod" startAt="2"/>
            </a:pPr>
            <a:r>
              <a:rPr lang="en-US" altLang="en-US" sz="2600" b="1" dirty="0" smtClean="0">
                <a:solidFill>
                  <a:srgbClr val="339933"/>
                </a:solidFill>
                <a:latin typeface="Arial" panose="020B0604020202020204" pitchFamily="34" charset="0"/>
                <a:cs typeface="Arial" panose="020B0604020202020204" pitchFamily="34" charset="0"/>
              </a:rPr>
              <a:t>The </a:t>
            </a:r>
            <a:r>
              <a:rPr lang="en-US" altLang="en-US" sz="2600" b="1" dirty="0">
                <a:solidFill>
                  <a:srgbClr val="339933"/>
                </a:solidFill>
                <a:latin typeface="Arial" panose="020B0604020202020204" pitchFamily="34" charset="0"/>
                <a:cs typeface="Arial" panose="020B0604020202020204" pitchFamily="34" charset="0"/>
              </a:rPr>
              <a:t>receptor-based </a:t>
            </a:r>
            <a:r>
              <a:rPr lang="en-US" altLang="en-US" sz="2600" b="1" dirty="0" smtClean="0">
                <a:solidFill>
                  <a:srgbClr val="339933"/>
                </a:solidFill>
                <a:latin typeface="Arial" panose="020B0604020202020204" pitchFamily="34" charset="0"/>
                <a:cs typeface="Arial" panose="020B0604020202020204" pitchFamily="34" charset="0"/>
              </a:rPr>
              <a:t>approach</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Designing a drug from scratch - nearly impossible</a:t>
            </a:r>
          </a:p>
        </p:txBody>
      </p:sp>
      <p:pic>
        <p:nvPicPr>
          <p:cNvPr id="8" name="Picture 7"/>
          <p:cNvPicPr>
            <a:picLocks noChangeAspect="1"/>
          </p:cNvPicPr>
          <p:nvPr/>
        </p:nvPicPr>
        <p:blipFill>
          <a:blip r:embed="rId3"/>
          <a:stretch>
            <a:fillRect/>
          </a:stretch>
        </p:blipFill>
        <p:spPr>
          <a:xfrm>
            <a:off x="2379132" y="2417450"/>
            <a:ext cx="4084816" cy="3587382"/>
          </a:xfrm>
          <a:prstGeom prst="rect">
            <a:avLst/>
          </a:prstGeom>
          <a:ln>
            <a:solidFill>
              <a:schemeClr val="tx1"/>
            </a:solidFill>
          </a:ln>
        </p:spPr>
      </p:pic>
      <p:sp>
        <p:nvSpPr>
          <p:cNvPr id="7" name="Rectangle 6"/>
          <p:cNvSpPr/>
          <p:nvPr/>
        </p:nvSpPr>
        <p:spPr>
          <a:xfrm>
            <a:off x="1490848" y="6004832"/>
            <a:ext cx="5861384" cy="369332"/>
          </a:xfrm>
          <a:prstGeom prst="rect">
            <a:avLst/>
          </a:prstGeom>
        </p:spPr>
        <p:txBody>
          <a:bodyPr wrap="square">
            <a:spAutoFit/>
          </a:bodyPr>
          <a:lstStyle/>
          <a:p>
            <a:pPr algn="ctr"/>
            <a:r>
              <a:rPr lang="sv-SE" sz="1800" i="1" dirty="0"/>
              <a:t>J. Chem. Inf. </a:t>
            </a:r>
            <a:r>
              <a:rPr lang="sv-SE" sz="1800" i="1" dirty="0" smtClean="0"/>
              <a:t>Model.</a:t>
            </a:r>
            <a:r>
              <a:rPr lang="sv-SE" sz="1800" dirty="0"/>
              <a:t> </a:t>
            </a:r>
            <a:r>
              <a:rPr lang="sv-SE" sz="1800" dirty="0" smtClean="0"/>
              <a:t>(2011</a:t>
            </a:r>
            <a:r>
              <a:rPr lang="sv-SE" sz="1800" dirty="0"/>
              <a:t>)</a:t>
            </a:r>
            <a:r>
              <a:rPr lang="sv-SE" sz="1800" dirty="0" smtClean="0"/>
              <a:t> 51: </a:t>
            </a:r>
            <a:r>
              <a:rPr lang="sv-SE" sz="1800" dirty="0"/>
              <a:t>1083–1091</a:t>
            </a:r>
            <a:endParaRPr lang="en-US" sz="1800" dirty="0"/>
          </a:p>
        </p:txBody>
      </p:sp>
    </p:spTree>
    <p:extLst>
      <p:ext uri="{BB962C8B-B14F-4D97-AF65-F5344CB8AC3E}">
        <p14:creationId xmlns:p14="http://schemas.microsoft.com/office/powerpoint/2010/main" val="142420851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6" name="Rectangle 1039"/>
          <p:cNvSpPr>
            <a:spLocks noChangeArrowheads="1"/>
          </p:cNvSpPr>
          <p:nvPr/>
        </p:nvSpPr>
        <p:spPr bwMode="auto">
          <a:xfrm>
            <a:off x="228600" y="974725"/>
            <a:ext cx="8915400" cy="2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 typeface="Times New Roman" panose="02020603050405020304" pitchFamily="18" charset="0"/>
              <a:buAutoNum type="arabicPeriod" startAt="2"/>
            </a:pPr>
            <a:r>
              <a:rPr lang="en-US" altLang="en-US" sz="2600" b="1" dirty="0" smtClean="0">
                <a:solidFill>
                  <a:srgbClr val="339933"/>
                </a:solidFill>
                <a:latin typeface="Arial" panose="020B0604020202020204" pitchFamily="34" charset="0"/>
                <a:cs typeface="Arial" panose="020B0604020202020204" pitchFamily="34" charset="0"/>
              </a:rPr>
              <a:t>The </a:t>
            </a:r>
            <a:r>
              <a:rPr lang="en-US" altLang="en-US" sz="2600" b="1" dirty="0">
                <a:solidFill>
                  <a:srgbClr val="339933"/>
                </a:solidFill>
                <a:latin typeface="Arial" panose="020B0604020202020204" pitchFamily="34" charset="0"/>
                <a:cs typeface="Arial" panose="020B0604020202020204" pitchFamily="34" charset="0"/>
              </a:rPr>
              <a:t>receptor-based </a:t>
            </a:r>
            <a:r>
              <a:rPr lang="en-US" altLang="en-US" sz="2600" b="1" dirty="0" smtClean="0">
                <a:solidFill>
                  <a:srgbClr val="339933"/>
                </a:solidFill>
                <a:latin typeface="Arial" panose="020B0604020202020204" pitchFamily="34" charset="0"/>
                <a:cs typeface="Arial" panose="020B0604020202020204" pitchFamily="34" charset="0"/>
              </a:rPr>
              <a:t>approach</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Solution: screening known drugs:</a:t>
            </a:r>
          </a:p>
          <a:p>
            <a:pPr lvl="2" algn="l" rtl="0" eaLnBrk="1" hangingPunct="1">
              <a:spcBef>
                <a:spcPct val="50000"/>
              </a:spcBef>
              <a:buFont typeface="Wingdings" panose="05000000000000000000" pitchFamily="2" charset="2"/>
              <a:buChar char="§"/>
            </a:pPr>
            <a:r>
              <a:rPr lang="en-US" altLang="en-US" b="1" dirty="0">
                <a:solidFill>
                  <a:srgbClr val="000000"/>
                </a:solidFill>
                <a:cs typeface="Arial" panose="020B0604020202020204" pitchFamily="34" charset="0"/>
              </a:rPr>
              <a:t>L</a:t>
            </a:r>
            <a:r>
              <a:rPr lang="en-US" altLang="en-US" b="1" dirty="0" smtClean="0">
                <a:solidFill>
                  <a:srgbClr val="000000"/>
                </a:solidFill>
                <a:cs typeface="Arial" panose="020B0604020202020204" pitchFamily="34" charset="0"/>
              </a:rPr>
              <a:t>ab</a:t>
            </a:r>
            <a:r>
              <a:rPr lang="en-US" altLang="en-US" dirty="0" smtClean="0">
                <a:solidFill>
                  <a:srgbClr val="000000"/>
                </a:solidFill>
                <a:cs typeface="Arial" panose="020B0604020202020204" pitchFamily="34" charset="0"/>
              </a:rPr>
              <a:t>: slow, requires a binding/functional assay</a:t>
            </a:r>
          </a:p>
          <a:p>
            <a:pPr lvl="2" algn="l" rtl="0" eaLnBrk="1" hangingPunct="1">
              <a:spcBef>
                <a:spcPct val="50000"/>
              </a:spcBef>
              <a:buFont typeface="Wingdings" panose="05000000000000000000" pitchFamily="2" charset="2"/>
              <a:buChar char="§"/>
            </a:pPr>
            <a:r>
              <a:rPr lang="en-US" altLang="en-US" b="1" dirty="0" smtClean="0">
                <a:solidFill>
                  <a:srgbClr val="000000"/>
                </a:solidFill>
                <a:cs typeface="Arial" panose="020B0604020202020204" pitchFamily="34" charset="0"/>
              </a:rPr>
              <a:t>Virtual</a:t>
            </a:r>
            <a:r>
              <a:rPr lang="en-US" altLang="en-US" dirty="0" smtClean="0">
                <a:solidFill>
                  <a:srgbClr val="000000"/>
                </a:solidFill>
                <a:cs typeface="Arial" panose="020B0604020202020204" pitchFamily="34" charset="0"/>
              </a:rPr>
              <a:t>: fast, no assay is required, less accurate (~10% of predicted compounds actually bind the target protein)</a:t>
            </a:r>
            <a:endParaRPr lang="en-US" altLang="en-US" dirty="0">
              <a:solidFill>
                <a:srgbClr val="000000"/>
              </a:solidFill>
              <a:cs typeface="Arial" panose="020B0604020202020204" pitchFamily="34" charset="0"/>
            </a:endParaRPr>
          </a:p>
        </p:txBody>
      </p:sp>
      <p:grpSp>
        <p:nvGrpSpPr>
          <p:cNvPr id="16" name="Group 15"/>
          <p:cNvGrpSpPr/>
          <p:nvPr/>
        </p:nvGrpSpPr>
        <p:grpSpPr>
          <a:xfrm>
            <a:off x="228601" y="3671049"/>
            <a:ext cx="8811054" cy="2844042"/>
            <a:chOff x="228601" y="4013958"/>
            <a:chExt cx="8811054" cy="2844042"/>
          </a:xfrm>
        </p:grpSpPr>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0733" t="7143" r="3487"/>
            <a:stretch/>
          </p:blipFill>
          <p:spPr>
            <a:xfrm>
              <a:off x="2743200" y="4093962"/>
              <a:ext cx="3657695" cy="2764038"/>
            </a:xfrm>
            <a:prstGeom prst="rect">
              <a:avLst/>
            </a:prstGeom>
          </p:spPr>
        </p:pic>
        <p:sp>
          <p:nvSpPr>
            <p:cNvPr id="18" name="Arc 17"/>
            <p:cNvSpPr/>
            <p:nvPr/>
          </p:nvSpPr>
          <p:spPr>
            <a:xfrm>
              <a:off x="228601" y="4468969"/>
              <a:ext cx="4261756" cy="1605260"/>
            </a:xfrm>
            <a:prstGeom prst="arc">
              <a:avLst>
                <a:gd name="adj1" fmla="val 16200000"/>
                <a:gd name="adj2" fmla="val 2129705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flipV="1">
              <a:off x="276656" y="4578716"/>
              <a:ext cx="4261756" cy="1633240"/>
            </a:xfrm>
            <a:prstGeom prst="arc">
              <a:avLst>
                <a:gd name="adj1" fmla="val 16200000"/>
                <a:gd name="adj2" fmla="val 21153516"/>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flipH="1">
              <a:off x="4718958" y="4358814"/>
              <a:ext cx="4288972" cy="1605260"/>
            </a:xfrm>
            <a:prstGeom prst="arc">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flipH="1" flipV="1">
              <a:off x="4586467" y="4537869"/>
              <a:ext cx="4453188" cy="1633240"/>
            </a:xfrm>
            <a:prstGeom prst="arc">
              <a:avLst>
                <a:gd name="adj1" fmla="val 16200000"/>
                <a:gd name="adj2" fmla="val 21153516"/>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17979" t="15476" r="58166" b="58652"/>
            <a:stretch/>
          </p:blipFill>
          <p:spPr>
            <a:xfrm>
              <a:off x="848105" y="4013958"/>
              <a:ext cx="1666494" cy="1419423"/>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l="45340" t="31823" r="33858" b="50022"/>
            <a:stretch/>
          </p:blipFill>
          <p:spPr>
            <a:xfrm>
              <a:off x="688952" y="5687635"/>
              <a:ext cx="1453243" cy="996043"/>
            </a:xfrm>
            <a:prstGeom prst="rect">
              <a:avLst/>
            </a:prstGeom>
          </p:spPr>
        </p:pic>
        <p:pic>
          <p:nvPicPr>
            <p:cNvPr id="24" name="Picture 23"/>
            <p:cNvPicPr>
              <a:picLocks noChangeAspect="1"/>
            </p:cNvPicPr>
            <p:nvPr/>
          </p:nvPicPr>
          <p:blipFill rotWithShape="1">
            <a:blip r:embed="rId4" cstate="print">
              <a:extLst>
                <a:ext uri="{28A0092B-C50C-407E-A947-70E740481C1C}">
                  <a14:useLocalDpi xmlns:a14="http://schemas.microsoft.com/office/drawing/2010/main" val="0"/>
                </a:ext>
              </a:extLst>
            </a:blip>
            <a:srcRect l="69296" t="44441" r="8162" b="40380"/>
            <a:stretch/>
          </p:blipFill>
          <p:spPr>
            <a:xfrm>
              <a:off x="6932862" y="4114251"/>
              <a:ext cx="1574825" cy="832757"/>
            </a:xfrm>
            <a:prstGeom prst="rect">
              <a:avLst/>
            </a:prstGeom>
          </p:spPr>
        </p:pic>
        <p:pic>
          <p:nvPicPr>
            <p:cNvPr id="25" name="Picture 24"/>
            <p:cNvPicPr>
              <a:picLocks noChangeAspect="1"/>
            </p:cNvPicPr>
            <p:nvPr/>
          </p:nvPicPr>
          <p:blipFill rotWithShape="1">
            <a:blip r:embed="rId4" cstate="print">
              <a:extLst>
                <a:ext uri="{28A0092B-C50C-407E-A947-70E740481C1C}">
                  <a14:useLocalDpi xmlns:a14="http://schemas.microsoft.com/office/drawing/2010/main" val="0"/>
                </a:ext>
              </a:extLst>
            </a:blip>
            <a:srcRect l="17979" t="46983" r="58166" b="29784"/>
            <a:stretch/>
          </p:blipFill>
          <p:spPr>
            <a:xfrm>
              <a:off x="6841193" y="5312639"/>
              <a:ext cx="1666494" cy="1274662"/>
            </a:xfrm>
            <a:prstGeom prst="rect">
              <a:avLst/>
            </a:prstGeom>
          </p:spPr>
        </p:pic>
      </p:grpSp>
    </p:spTree>
    <p:extLst>
      <p:ext uri="{BB962C8B-B14F-4D97-AF65-F5344CB8AC3E}">
        <p14:creationId xmlns:p14="http://schemas.microsoft.com/office/powerpoint/2010/main" val="41086992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7310" y="1901895"/>
            <a:ext cx="613717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125956" name="Rectangle 1039"/>
          <p:cNvSpPr>
            <a:spLocks noChangeArrowheads="1"/>
          </p:cNvSpPr>
          <p:nvPr/>
        </p:nvSpPr>
        <p:spPr bwMode="auto">
          <a:xfrm>
            <a:off x="228600" y="974725"/>
            <a:ext cx="891540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 typeface="Times New Roman" panose="02020603050405020304" pitchFamily="18" charset="0"/>
              <a:buAutoNum type="arabicPeriod" startAt="2"/>
            </a:pPr>
            <a:r>
              <a:rPr lang="en-US" altLang="en-US" sz="2600" b="1" dirty="0">
                <a:solidFill>
                  <a:srgbClr val="339933"/>
                </a:solidFill>
                <a:latin typeface="Arial" panose="020B0604020202020204" pitchFamily="34" charset="0"/>
                <a:cs typeface="Arial" panose="020B0604020202020204" pitchFamily="34" charset="0"/>
              </a:rPr>
              <a:t>The receptor-based approach: </a:t>
            </a:r>
            <a:r>
              <a:rPr lang="en-US" altLang="en-US" sz="2600" b="1" dirty="0">
                <a:solidFill>
                  <a:srgbClr val="FF0066"/>
                </a:solidFill>
                <a:latin typeface="Arial" panose="020B0604020202020204" pitchFamily="34" charset="0"/>
                <a:cs typeface="Arial" panose="020B0604020202020204" pitchFamily="34" charset="0"/>
              </a:rPr>
              <a:t>virtual screening</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When the binding site is unknown (blind docking):</a:t>
            </a:r>
          </a:p>
        </p:txBody>
      </p:sp>
      <p:sp>
        <p:nvSpPr>
          <p:cNvPr id="6" name="Rectangle 2"/>
          <p:cNvSpPr>
            <a:spLocks noChangeArrowheads="1"/>
          </p:cNvSpPr>
          <p:nvPr/>
        </p:nvSpPr>
        <p:spPr bwMode="auto">
          <a:xfrm>
            <a:off x="5798079" y="3849033"/>
            <a:ext cx="29728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000" dirty="0" smtClean="0">
                <a:solidFill>
                  <a:srgbClr val="000000"/>
                </a:solidFill>
              </a:rPr>
              <a:t>Ligand docking simulation</a:t>
            </a:r>
          </a:p>
          <a:p>
            <a:pPr algn="l" rtl="0">
              <a:spcBef>
                <a:spcPct val="0"/>
              </a:spcBef>
              <a:buFontTx/>
              <a:buNone/>
            </a:pPr>
            <a:r>
              <a:rPr lang="en-US" altLang="en-US" sz="2000" dirty="0">
                <a:solidFill>
                  <a:srgbClr val="000000"/>
                </a:solidFill>
              </a:rPr>
              <a:t>(PELE Web </a:t>
            </a:r>
            <a:r>
              <a:rPr lang="en-US" altLang="en-US" sz="2000" dirty="0" smtClean="0">
                <a:solidFill>
                  <a:srgbClr val="000000"/>
                </a:solidFill>
              </a:rPr>
              <a:t>Server [</a:t>
            </a:r>
            <a:r>
              <a:rPr lang="en-US" altLang="en-US" sz="2000" dirty="0" smtClean="0">
                <a:solidFill>
                  <a:srgbClr val="000000"/>
                </a:solidFill>
                <a:hlinkClick r:id="rId4"/>
              </a:rPr>
              <a:t>URL</a:t>
            </a:r>
            <a:r>
              <a:rPr lang="en-US" altLang="en-US" sz="2000" dirty="0" smtClean="0">
                <a:solidFill>
                  <a:srgbClr val="000000"/>
                </a:solidFill>
              </a:rPr>
              <a:t>])</a:t>
            </a:r>
            <a:endParaRPr lang="en-US" altLang="en-US" sz="2000" dirty="0">
              <a:solidFill>
                <a:srgbClr val="000000"/>
              </a:solidFill>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038"/>
          <p:cNvSpPr txBox="1">
            <a:spLocks noChangeArrowheads="1"/>
          </p:cNvSpPr>
          <p:nvPr/>
        </p:nvSpPr>
        <p:spPr bwMode="auto">
          <a:xfrm>
            <a:off x="0" y="2286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Rational design of competitive inhibitors</a:t>
            </a:r>
          </a:p>
        </p:txBody>
      </p:sp>
      <p:sp>
        <p:nvSpPr>
          <p:cNvPr id="128003" name="Rectangle 1039"/>
          <p:cNvSpPr>
            <a:spLocks noChangeArrowheads="1"/>
          </p:cNvSpPr>
          <p:nvPr/>
        </p:nvSpPr>
        <p:spPr bwMode="auto">
          <a:xfrm>
            <a:off x="228600" y="974725"/>
            <a:ext cx="89154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buFont typeface="Times New Roman" panose="02020603050405020304" pitchFamily="18" charset="0"/>
              <a:buAutoNum type="arabicPeriod" startAt="2"/>
            </a:pPr>
            <a:r>
              <a:rPr lang="en-US" altLang="en-US" sz="2600" b="1" dirty="0">
                <a:solidFill>
                  <a:srgbClr val="339933"/>
                </a:solidFill>
                <a:latin typeface="Arial" panose="020B0604020202020204" pitchFamily="34" charset="0"/>
                <a:cs typeface="Arial" panose="020B0604020202020204" pitchFamily="34" charset="0"/>
              </a:rPr>
              <a:t>The receptor-based approach: </a:t>
            </a:r>
            <a:r>
              <a:rPr lang="en-US" altLang="en-US" sz="2600" b="1" dirty="0">
                <a:solidFill>
                  <a:srgbClr val="FF0066"/>
                </a:solidFill>
                <a:latin typeface="Arial" panose="020B0604020202020204" pitchFamily="34" charset="0"/>
                <a:cs typeface="Arial" panose="020B0604020202020204" pitchFamily="34" charset="0"/>
              </a:rPr>
              <a:t>virtual screening</a:t>
            </a:r>
          </a:p>
          <a:p>
            <a:pPr lvl="1" algn="l" rtl="0" eaLnBrk="1" hangingPunct="1">
              <a:lnSpc>
                <a:spcPct val="130000"/>
              </a:lnSpc>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When the binding site is known:</a:t>
            </a:r>
          </a:p>
        </p:txBody>
      </p:sp>
      <p:pic>
        <p:nvPicPr>
          <p:cNvPr id="12800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0838" y="2306638"/>
            <a:ext cx="3582987"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Rectangle 6"/>
          <p:cNvSpPr>
            <a:spLocks noChangeArrowheads="1"/>
          </p:cNvSpPr>
          <p:nvPr/>
        </p:nvSpPr>
        <p:spPr bwMode="auto">
          <a:xfrm>
            <a:off x="440874" y="2283504"/>
            <a:ext cx="5072063"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2575" indent="-282575"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 typeface="Times New Roman" panose="02020603050405020304" pitchFamily="18" charset="0"/>
              <a:buAutoNum type="arabicPeriod"/>
            </a:pPr>
            <a:r>
              <a:rPr lang="en-US" altLang="en-US" sz="2600" dirty="0">
                <a:solidFill>
                  <a:srgbClr val="000000"/>
                </a:solidFill>
              </a:rPr>
              <a:t>Each potential drug is docked</a:t>
            </a:r>
          </a:p>
          <a:p>
            <a:pPr algn="l" rtl="0">
              <a:spcBef>
                <a:spcPct val="0"/>
              </a:spcBef>
              <a:buFont typeface="Times New Roman" panose="02020603050405020304" pitchFamily="18" charset="0"/>
              <a:buAutoNum type="arabicPeriod"/>
            </a:pPr>
            <a:r>
              <a:rPr lang="en-US" altLang="en-US" sz="2600" dirty="0">
                <a:solidFill>
                  <a:srgbClr val="000000"/>
                </a:solidFill>
              </a:rPr>
              <a:t>The total energy is calculated in each pose by summing all interactions</a:t>
            </a:r>
          </a:p>
          <a:p>
            <a:pPr algn="l" rtl="0">
              <a:spcBef>
                <a:spcPct val="0"/>
              </a:spcBef>
              <a:buFont typeface="Times New Roman" panose="02020603050405020304" pitchFamily="18" charset="0"/>
              <a:buAutoNum type="arabicPeriod"/>
            </a:pPr>
            <a:r>
              <a:rPr lang="en-US" altLang="en-US" sz="2600" dirty="0">
                <a:solidFill>
                  <a:srgbClr val="000000"/>
                </a:solidFill>
              </a:rPr>
              <a:t>The lowest-energy pose is selected</a:t>
            </a:r>
          </a:p>
          <a:p>
            <a:pPr algn="l" rtl="0">
              <a:spcBef>
                <a:spcPct val="0"/>
              </a:spcBef>
              <a:buFont typeface="Times New Roman" panose="02020603050405020304" pitchFamily="18" charset="0"/>
              <a:buAutoNum type="arabicPeriod"/>
            </a:pPr>
            <a:r>
              <a:rPr lang="en-US" altLang="en-US" sz="2600" dirty="0">
                <a:solidFill>
                  <a:srgbClr val="000000"/>
                </a:solidFill>
              </a:rPr>
              <a:t>The best potential drug is selected by comparing results for all screened drugs</a:t>
            </a:r>
          </a:p>
        </p:txBody>
      </p:sp>
      <p:sp>
        <p:nvSpPr>
          <p:cNvPr id="128006" name="Text Box 14"/>
          <p:cNvSpPr txBox="1">
            <a:spLocks noChangeArrowheads="1"/>
          </p:cNvSpPr>
          <p:nvPr/>
        </p:nvSpPr>
        <p:spPr bwMode="auto">
          <a:xfrm>
            <a:off x="255588" y="5523591"/>
            <a:ext cx="50450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806450" indent="-341313"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Arial" panose="020B0604020202020204" pitchFamily="34" charset="0"/>
              </a:rPr>
              <a:t>Lead optimization </a:t>
            </a:r>
            <a:r>
              <a:rPr lang="en-US" altLang="en-US" sz="2600" b="1" dirty="0">
                <a:solidFill>
                  <a:srgbClr val="339933"/>
                </a:solidFill>
                <a:latin typeface="Arial" panose="020B0604020202020204" pitchFamily="34" charset="0"/>
                <a:cs typeface="Arial" panose="020B0604020202020204" pitchFamily="34" charset="0"/>
              </a:rPr>
              <a:t>– with more accurate methods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37246" y="1938086"/>
            <a:ext cx="5781675" cy="4457700"/>
          </a:xfrm>
          <a:prstGeom prst="rect">
            <a:avLst/>
          </a:prstGeom>
        </p:spPr>
      </p:pic>
      <p:sp>
        <p:nvSpPr>
          <p:cNvPr id="130051" name="Text Box 1056"/>
          <p:cNvSpPr txBox="1">
            <a:spLocks noChangeArrowheads="1"/>
          </p:cNvSpPr>
          <p:nvPr/>
        </p:nvSpPr>
        <p:spPr bwMode="auto">
          <a:xfrm>
            <a:off x="0" y="228600"/>
            <a:ext cx="9144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Case study: angiotensin-converting enzyme (ACE) inhibitors</a:t>
            </a:r>
          </a:p>
        </p:txBody>
      </p:sp>
      <p:sp>
        <p:nvSpPr>
          <p:cNvPr id="130052" name="Rectangle 1057"/>
          <p:cNvSpPr>
            <a:spLocks noChangeArrowheads="1"/>
          </p:cNvSpPr>
          <p:nvPr/>
        </p:nvSpPr>
        <p:spPr bwMode="auto">
          <a:xfrm>
            <a:off x="130175" y="1270000"/>
            <a:ext cx="43021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The renin-angiotensin system</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Reacts to low blood pressure (dehydration, injury, anaphylaxis)</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Targeted by anti-hypertension drugs</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9115" y="2225661"/>
            <a:ext cx="6110789" cy="4144488"/>
          </a:xfrm>
          <a:prstGeom prst="rect">
            <a:avLst/>
          </a:prstGeom>
        </p:spPr>
      </p:pic>
      <p:sp>
        <p:nvSpPr>
          <p:cNvPr id="132099"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32100" name="Rectangle 1039"/>
          <p:cNvSpPr>
            <a:spLocks noChangeArrowheads="1"/>
          </p:cNvSpPr>
          <p:nvPr/>
        </p:nvSpPr>
        <p:spPr bwMode="auto">
          <a:xfrm>
            <a:off x="228600" y="974725"/>
            <a:ext cx="891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a:solidFill>
                  <a:srgbClr val="339933"/>
                </a:solidFill>
                <a:latin typeface="Arial" panose="020B0604020202020204" pitchFamily="34" charset="0"/>
                <a:cs typeface="Arial" panose="020B0604020202020204" pitchFamily="34" charset="0"/>
              </a:rPr>
              <a:t>Angiotensin I</a:t>
            </a:r>
            <a:endParaRPr lang="en-US" altLang="en-US" sz="2600" b="1">
              <a:solidFill>
                <a:srgbClr val="FF0066"/>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The last two residues are cut off by ACE, producing angiotensin II</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34148" name="Rectangle 1039"/>
          <p:cNvSpPr>
            <a:spLocks noChangeArrowheads="1"/>
          </p:cNvSpPr>
          <p:nvPr/>
        </p:nvSpPr>
        <p:spPr bwMode="auto">
          <a:xfrm>
            <a:off x="228600" y="974725"/>
            <a:ext cx="8915400"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a:solidFill>
                  <a:srgbClr val="339933"/>
                </a:solidFill>
                <a:latin typeface="Arial" panose="020B0604020202020204" pitchFamily="34" charset="0"/>
                <a:cs typeface="Arial" panose="020B0604020202020204" pitchFamily="34" charset="0"/>
              </a:rPr>
              <a:t>The ACE reaction</a:t>
            </a:r>
            <a:endParaRPr lang="en-US" altLang="en-US" sz="2600" b="1">
              <a:solidFill>
                <a:srgbClr val="FF0066"/>
              </a:solidFill>
              <a:latin typeface="Arial" panose="020B0604020202020204" pitchFamily="34" charset="0"/>
              <a:cs typeface="Arial" panose="020B0604020202020204" pitchFamily="34" charset="0"/>
            </a:endParaRP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ACE is a low specificity carboxypeptidase</a:t>
            </a:r>
          </a:p>
          <a:p>
            <a:pPr lvl="1" algn="l" rtl="0" eaLnBrk="1" hangingPunct="1">
              <a:lnSpc>
                <a:spcPct val="130000"/>
              </a:lnSpc>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Mechanism involves a </a:t>
            </a:r>
            <a:r>
              <a:rPr lang="en-US" altLang="en-US" sz="2600" b="1">
                <a:solidFill>
                  <a:srgbClr val="FF0066"/>
                </a:solidFill>
                <a:cs typeface="Arial" panose="020B0604020202020204" pitchFamily="34" charset="0"/>
              </a:rPr>
              <a:t>tetrahedral transition state</a:t>
            </a:r>
          </a:p>
        </p:txBody>
      </p:sp>
      <p:pic>
        <p:nvPicPr>
          <p:cNvPr id="2" name="Picture 1"/>
          <p:cNvPicPr>
            <a:picLocks noChangeAspect="1"/>
          </p:cNvPicPr>
          <p:nvPr/>
        </p:nvPicPr>
        <p:blipFill>
          <a:blip r:embed="rId3"/>
          <a:stretch>
            <a:fillRect/>
          </a:stretch>
        </p:blipFill>
        <p:spPr>
          <a:xfrm>
            <a:off x="900112" y="2913060"/>
            <a:ext cx="7343775" cy="3581400"/>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4" name="Group 7"/>
          <p:cNvGrpSpPr>
            <a:grpSpLocks/>
          </p:cNvGrpSpPr>
          <p:nvPr/>
        </p:nvGrpSpPr>
        <p:grpSpPr bwMode="auto">
          <a:xfrm>
            <a:off x="1664154" y="1975757"/>
            <a:ext cx="5553075" cy="4523020"/>
            <a:chOff x="750" y="1037"/>
            <a:chExt cx="4190" cy="3283"/>
          </a:xfrm>
        </p:grpSpPr>
        <p:pic>
          <p:nvPicPr>
            <p:cNvPr id="136197" name="Picture 2" descr="8-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 y="1037"/>
              <a:ext cx="4190" cy="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6"/>
            <p:cNvSpPr>
              <a:spLocks noChangeArrowheads="1"/>
            </p:cNvSpPr>
            <p:nvPr/>
          </p:nvSpPr>
          <p:spPr bwMode="auto">
            <a:xfrm>
              <a:off x="768" y="1056"/>
              <a:ext cx="176" cy="2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grpSp>
      <p:sp>
        <p:nvSpPr>
          <p:cNvPr id="136195" name="Rectangle 5"/>
          <p:cNvSpPr>
            <a:spLocks noChangeArrowheads="1"/>
          </p:cNvSpPr>
          <p:nvPr/>
        </p:nvSpPr>
        <p:spPr bwMode="auto">
          <a:xfrm>
            <a:off x="0" y="949325"/>
            <a:ext cx="9144000" cy="165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rPr>
              <a:t>The </a:t>
            </a:r>
            <a:r>
              <a:rPr lang="en-US" altLang="en-US" sz="2600" b="1" dirty="0">
                <a:solidFill>
                  <a:srgbClr val="FF0066"/>
                </a:solidFill>
              </a:rPr>
              <a:t>4 positions </a:t>
            </a:r>
            <a:r>
              <a:rPr lang="en-US" altLang="en-US" sz="2600" b="1" dirty="0">
                <a:solidFill>
                  <a:srgbClr val="009900"/>
                </a:solidFill>
              </a:rPr>
              <a:t>in the substrate in relation to the cleaved bond </a:t>
            </a:r>
            <a:r>
              <a:rPr lang="en-US" altLang="en-US" sz="2600" b="1" dirty="0" smtClean="0">
                <a:solidFill>
                  <a:srgbClr val="FF0066"/>
                </a:solidFill>
              </a:rPr>
              <a:t>(</a:t>
            </a:r>
            <a:r>
              <a:rPr lang="en-US" altLang="en-US" sz="2600" b="1" dirty="0">
                <a:solidFill>
                  <a:srgbClr val="FF0066"/>
                </a:solidFill>
              </a:rPr>
              <a:t>P</a:t>
            </a:r>
            <a:r>
              <a:rPr lang="en-US" altLang="en-US" sz="2600" b="1" baseline="-30000" dirty="0">
                <a:solidFill>
                  <a:srgbClr val="FF0066"/>
                </a:solidFill>
              </a:rPr>
              <a:t>2</a:t>
            </a:r>
            <a:r>
              <a:rPr lang="en-US" altLang="en-US" sz="2600" b="1" dirty="0">
                <a:solidFill>
                  <a:srgbClr val="FF0066"/>
                </a:solidFill>
              </a:rPr>
              <a:t>, P</a:t>
            </a:r>
            <a:r>
              <a:rPr lang="en-US" altLang="en-US" sz="2600" b="1" baseline="-30000" dirty="0">
                <a:solidFill>
                  <a:srgbClr val="FF0066"/>
                </a:solidFill>
              </a:rPr>
              <a:t>1</a:t>
            </a:r>
            <a:r>
              <a:rPr lang="en-US" altLang="en-US" sz="2600" b="1" dirty="0">
                <a:solidFill>
                  <a:srgbClr val="FF0066"/>
                </a:solidFill>
              </a:rPr>
              <a:t>, P</a:t>
            </a:r>
            <a:r>
              <a:rPr lang="en-US" altLang="en-US" sz="2600" b="1" baseline="-30000" dirty="0">
                <a:solidFill>
                  <a:srgbClr val="FF0066"/>
                </a:solidFill>
              </a:rPr>
              <a:t>1</a:t>
            </a:r>
            <a:r>
              <a:rPr lang="en-US" altLang="en-US" sz="2600" b="1" dirty="0">
                <a:solidFill>
                  <a:srgbClr val="FF0066"/>
                </a:solidFill>
              </a:rPr>
              <a:t>' and P</a:t>
            </a:r>
            <a:r>
              <a:rPr lang="en-US" altLang="en-US" sz="2600" b="1" baseline="-30000" dirty="0">
                <a:solidFill>
                  <a:srgbClr val="FF0066"/>
                </a:solidFill>
              </a:rPr>
              <a:t>2</a:t>
            </a:r>
            <a:r>
              <a:rPr lang="en-US" altLang="en-US" sz="2600" b="1" dirty="0">
                <a:solidFill>
                  <a:srgbClr val="FF0066"/>
                </a:solidFill>
              </a:rPr>
              <a:t>'</a:t>
            </a:r>
            <a:r>
              <a:rPr lang="en-US" altLang="en-US" sz="2600" b="1" dirty="0" smtClean="0">
                <a:solidFill>
                  <a:srgbClr val="FF0066"/>
                </a:solidFill>
              </a:rPr>
              <a:t>) </a:t>
            </a:r>
            <a:r>
              <a:rPr lang="en-US" altLang="en-US" sz="2600" b="1" dirty="0">
                <a:solidFill>
                  <a:srgbClr val="009900"/>
                </a:solidFill>
              </a:rPr>
              <a:t>and their corresponding enzyme binding sites </a:t>
            </a:r>
            <a:r>
              <a:rPr lang="en-US" altLang="en-US" sz="2600" b="1" dirty="0" smtClean="0">
                <a:solidFill>
                  <a:srgbClr val="FF0066"/>
                </a:solidFill>
              </a:rPr>
              <a:t>(</a:t>
            </a:r>
            <a:r>
              <a:rPr lang="en-US" altLang="en-US" sz="2600" b="1" dirty="0">
                <a:solidFill>
                  <a:srgbClr val="FF0066"/>
                </a:solidFill>
              </a:rPr>
              <a:t>S</a:t>
            </a:r>
            <a:r>
              <a:rPr lang="en-US" altLang="en-US" sz="2600" b="1" baseline="-30000" dirty="0">
                <a:solidFill>
                  <a:srgbClr val="FF0066"/>
                </a:solidFill>
              </a:rPr>
              <a:t>2</a:t>
            </a:r>
            <a:r>
              <a:rPr lang="en-US" altLang="en-US" sz="2600" b="1" dirty="0">
                <a:solidFill>
                  <a:srgbClr val="FF0066"/>
                </a:solidFill>
              </a:rPr>
              <a:t>, S</a:t>
            </a:r>
            <a:r>
              <a:rPr lang="en-US" altLang="en-US" sz="2600" b="1" baseline="-30000" dirty="0">
                <a:solidFill>
                  <a:srgbClr val="FF0066"/>
                </a:solidFill>
              </a:rPr>
              <a:t>1</a:t>
            </a:r>
            <a:r>
              <a:rPr lang="en-US" altLang="en-US" sz="2600" b="1" dirty="0">
                <a:solidFill>
                  <a:srgbClr val="FF0066"/>
                </a:solidFill>
              </a:rPr>
              <a:t>, S</a:t>
            </a:r>
            <a:r>
              <a:rPr lang="en-US" altLang="en-US" sz="2600" b="1" baseline="-30000" dirty="0">
                <a:solidFill>
                  <a:srgbClr val="FF0066"/>
                </a:solidFill>
              </a:rPr>
              <a:t>1</a:t>
            </a:r>
            <a:r>
              <a:rPr lang="en-US" altLang="en-US" sz="2600" b="1" dirty="0">
                <a:solidFill>
                  <a:srgbClr val="FF0066"/>
                </a:solidFill>
              </a:rPr>
              <a:t>' and S</a:t>
            </a:r>
            <a:r>
              <a:rPr lang="en-US" altLang="en-US" sz="2600" b="1" baseline="-30000" dirty="0">
                <a:solidFill>
                  <a:srgbClr val="FF0066"/>
                </a:solidFill>
              </a:rPr>
              <a:t>2</a:t>
            </a:r>
            <a:r>
              <a:rPr lang="en-US" altLang="en-US" sz="2600" b="1" dirty="0">
                <a:solidFill>
                  <a:srgbClr val="FF0066"/>
                </a:solidFill>
              </a:rPr>
              <a:t>'</a:t>
            </a:r>
            <a:r>
              <a:rPr lang="en-US" altLang="en-US" sz="2600" b="1" dirty="0" smtClean="0">
                <a:solidFill>
                  <a:srgbClr val="FF0066"/>
                </a:solidFill>
              </a:rPr>
              <a:t>) </a:t>
            </a:r>
            <a:endParaRPr lang="en-US" altLang="en-US" sz="2600" b="1" dirty="0">
              <a:solidFill>
                <a:srgbClr val="FF0066"/>
              </a:solidFill>
            </a:endParaRPr>
          </a:p>
        </p:txBody>
      </p:sp>
      <p:sp>
        <p:nvSpPr>
          <p:cNvPr id="136196"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50"/>
          <p:cNvSpPr>
            <a:spLocks noChangeArrowheads="1"/>
          </p:cNvSpPr>
          <p:nvPr/>
        </p:nvSpPr>
        <p:spPr bwMode="auto">
          <a:xfrm>
            <a:off x="212725" y="977900"/>
            <a:ext cx="8820150" cy="10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a:solidFill>
                  <a:srgbClr val="009900"/>
                </a:solidFill>
                <a:latin typeface="Arial" panose="020B0604020202020204" pitchFamily="34" charset="0"/>
                <a:cs typeface="Arial" panose="020B0604020202020204" pitchFamily="34" charset="0"/>
              </a:rPr>
              <a:t>Starting point: the </a:t>
            </a:r>
            <a:r>
              <a:rPr lang="en-US" altLang="en-US" sz="2600" b="1" dirty="0" err="1">
                <a:solidFill>
                  <a:srgbClr val="FF0066"/>
                </a:solidFill>
                <a:latin typeface="Arial" panose="020B0604020202020204" pitchFamily="34" charset="0"/>
                <a:cs typeface="Arial" panose="020B0604020202020204" pitchFamily="34" charset="0"/>
              </a:rPr>
              <a:t>Phe</a:t>
            </a:r>
            <a:r>
              <a:rPr lang="en-US" altLang="en-US" sz="2600" b="1" dirty="0">
                <a:solidFill>
                  <a:srgbClr val="FF0066"/>
                </a:solidFill>
                <a:latin typeface="Arial" panose="020B0604020202020204" pitchFamily="34" charset="0"/>
                <a:cs typeface="Arial" panose="020B0604020202020204" pitchFamily="34" charset="0"/>
              </a:rPr>
              <a:t>-Ala-Pro</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dirty="0">
                <a:solidFill>
                  <a:srgbClr val="FF0066"/>
                </a:solidFill>
                <a:latin typeface="Arial" panose="020B0604020202020204" pitchFamily="34" charset="0"/>
                <a:cs typeface="Arial" panose="020B0604020202020204" pitchFamily="34" charset="0"/>
              </a:rPr>
              <a:t>peptide</a:t>
            </a:r>
            <a:r>
              <a:rPr lang="en-US" altLang="en-US" sz="2600" b="1" dirty="0">
                <a:solidFill>
                  <a:srgbClr val="009900"/>
                </a:solidFill>
                <a:latin typeface="Arial" panose="020B0604020202020204" pitchFamily="34" charset="0"/>
                <a:cs typeface="Arial" panose="020B0604020202020204" pitchFamily="34" charset="0"/>
              </a:rPr>
              <a:t> (</a:t>
            </a:r>
            <a:r>
              <a:rPr lang="en-US" altLang="en-US" sz="2600" b="1" dirty="0" smtClean="0">
                <a:solidFill>
                  <a:srgbClr val="009900"/>
                </a:solidFill>
                <a:latin typeface="Arial" panose="020B0604020202020204" pitchFamily="34" charset="0"/>
                <a:cs typeface="Arial" panose="020B0604020202020204" pitchFamily="34" charset="0"/>
              </a:rPr>
              <a:t>viper; known ACE-inhibitor)</a:t>
            </a:r>
            <a:endParaRPr lang="en-US" altLang="en-US" sz="2600" b="1" dirty="0">
              <a:solidFill>
                <a:srgbClr val="FF0066"/>
              </a:solidFill>
              <a:latin typeface="Arial" panose="020B0604020202020204" pitchFamily="34" charset="0"/>
              <a:cs typeface="Arial" panose="020B0604020202020204" pitchFamily="34" charset="0"/>
            </a:endParaRPr>
          </a:p>
        </p:txBody>
      </p:sp>
      <p:sp>
        <p:nvSpPr>
          <p:cNvPr id="138243"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pic>
        <p:nvPicPr>
          <p:cNvPr id="5" name="Picture 4"/>
          <p:cNvPicPr>
            <a:picLocks noChangeAspect="1"/>
          </p:cNvPicPr>
          <p:nvPr/>
        </p:nvPicPr>
        <p:blipFill>
          <a:blip r:embed="rId3"/>
          <a:stretch>
            <a:fillRect/>
          </a:stretch>
        </p:blipFill>
        <p:spPr>
          <a:xfrm>
            <a:off x="2021054" y="2365484"/>
            <a:ext cx="5101891" cy="417869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09538" y="242888"/>
            <a:ext cx="89249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smtClean="0">
                <a:solidFill>
                  <a:schemeClr val="accent2"/>
                </a:solidFill>
                <a:latin typeface="Arial" panose="020B0604020202020204" pitchFamily="34" charset="0"/>
                <a:cs typeface="Arial" panose="020B0604020202020204" pitchFamily="34" charset="0"/>
              </a:rPr>
              <a:t>Key aspects in protein-ligand binding</a:t>
            </a:r>
            <a:endParaRPr lang="en-US" altLang="en-US" b="1" dirty="0">
              <a:solidFill>
                <a:schemeClr val="accent2"/>
              </a:solidFill>
              <a:latin typeface="Arial" panose="020B0604020202020204" pitchFamily="34" charset="0"/>
              <a:cs typeface="Arial" panose="020B0604020202020204" pitchFamily="34" charset="0"/>
            </a:endParaRPr>
          </a:p>
        </p:txBody>
      </p:sp>
      <p:sp>
        <p:nvSpPr>
          <p:cNvPr id="4" name="Text Box 6"/>
          <p:cNvSpPr txBox="1">
            <a:spLocks noChangeArrowheads="1"/>
          </p:cNvSpPr>
          <p:nvPr/>
        </p:nvSpPr>
        <p:spPr bwMode="auto">
          <a:xfrm>
            <a:off x="128588" y="1252121"/>
            <a:ext cx="861377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Affinity</a:t>
            </a:r>
            <a:endPar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endParaRP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Types of complexes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Measuring and calculating the binding energy</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Thermodynamics</a:t>
            </a:r>
          </a:p>
        </p:txBody>
      </p:sp>
      <p:sp>
        <p:nvSpPr>
          <p:cNvPr id="5" name="Text Box 6"/>
          <p:cNvSpPr txBox="1">
            <a:spLocks noChangeArrowheads="1"/>
          </p:cNvSpPr>
          <p:nvPr/>
        </p:nvSpPr>
        <p:spPr bwMode="auto">
          <a:xfrm>
            <a:off x="136610" y="3794795"/>
            <a:ext cx="8613775" cy="2292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defRPr/>
            </a:pPr>
            <a:r>
              <a:rPr lang="en-US" altLang="en-US" sz="2600" b="1" dirty="0">
                <a:solidFill>
                  <a:srgbClr val="FF0066"/>
                </a:solidFill>
                <a:latin typeface="Arial" panose="020B0604020202020204" pitchFamily="34" charset="0"/>
                <a:cs typeface="Arial" panose="020B0604020202020204" pitchFamily="34" charset="0"/>
                <a:sym typeface="Symbol" panose="05050102010706020507" pitchFamily="18" charset="2"/>
              </a:rPr>
              <a:t>S</a:t>
            </a:r>
            <a:r>
              <a:rPr lang="en-US" altLang="en-US" sz="2600" b="1" dirty="0" smtClean="0">
                <a:solidFill>
                  <a:srgbClr val="FF0066"/>
                </a:solidFill>
                <a:latin typeface="Arial" panose="020B0604020202020204" pitchFamily="34" charset="0"/>
                <a:cs typeface="Arial" panose="020B0604020202020204" pitchFamily="34" charset="0"/>
                <a:sym typeface="Symbol" panose="05050102010706020507" pitchFamily="18" charset="2"/>
              </a:rPr>
              <a:t>pecificity</a:t>
            </a:r>
            <a:endParaRPr lang="en-US" altLang="en-US" sz="2400" b="1" dirty="0" smtClean="0">
              <a:solidFill>
                <a:srgbClr val="339933"/>
              </a:solidFill>
              <a:latin typeface="Arial" panose="020B0604020202020204" pitchFamily="34" charset="0"/>
              <a:cs typeface="Arial" panose="020B0604020202020204" pitchFamily="34" charset="0"/>
              <a:sym typeface="Symbol" panose="05050102010706020507" pitchFamily="18" charset="2"/>
            </a:endParaRP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Models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Determinants</a:t>
            </a:r>
          </a:p>
          <a:p>
            <a:pPr lvl="1" algn="l" rtl="0" eaLnBrk="1" hangingPunct="1">
              <a:spcBef>
                <a:spcPct val="50000"/>
              </a:spcBef>
              <a:buFont typeface="Wingdings" panose="05000000000000000000" pitchFamily="2" charset="2"/>
              <a:buChar char="Ø"/>
              <a:defRPr/>
            </a:pPr>
            <a:r>
              <a:rPr lang="en-US" altLang="en-US" sz="2600" dirty="0" smtClean="0">
                <a:latin typeface="+mj-lt"/>
                <a:cs typeface="Arial" panose="020B0604020202020204" pitchFamily="34" charset="0"/>
                <a:sym typeface="Symbol" panose="05050102010706020507" pitchFamily="18" charset="2"/>
              </a:rPr>
              <a:t>Promiscuity</a:t>
            </a:r>
          </a:p>
        </p:txBody>
      </p:sp>
    </p:spTree>
    <p:extLst>
      <p:ext uri="{BB962C8B-B14F-4D97-AF65-F5344CB8AC3E}">
        <p14:creationId xmlns:p14="http://schemas.microsoft.com/office/powerpoint/2010/main" val="426186317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050"/>
          <p:cNvSpPr>
            <a:spLocks noChangeArrowheads="1"/>
          </p:cNvSpPr>
          <p:nvPr/>
        </p:nvSpPr>
        <p:spPr bwMode="auto">
          <a:xfrm>
            <a:off x="212725" y="977900"/>
            <a:ext cx="88201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a:solidFill>
                  <a:srgbClr val="009900"/>
                </a:solidFill>
                <a:latin typeface="Arial" panose="020B0604020202020204" pitchFamily="34" charset="0"/>
                <a:cs typeface="Arial" panose="020B0604020202020204" pitchFamily="34" charset="0"/>
              </a:rPr>
              <a:t>Step1: targeting </a:t>
            </a:r>
            <a:r>
              <a:rPr lang="en-US" altLang="en-US" sz="2600" b="1">
                <a:solidFill>
                  <a:srgbClr val="FF0066"/>
                </a:solidFill>
                <a:latin typeface="Arial" panose="020B0604020202020204" pitchFamily="34" charset="0"/>
                <a:cs typeface="Arial" panose="020B0604020202020204" pitchFamily="34" charset="0"/>
              </a:rPr>
              <a:t>Zn</a:t>
            </a:r>
            <a:r>
              <a:rPr lang="en-US" altLang="en-US" sz="2600" b="1" baseline="30000">
                <a:solidFill>
                  <a:srgbClr val="FF0066"/>
                </a:solidFill>
                <a:latin typeface="Arial" panose="020B0604020202020204" pitchFamily="34" charset="0"/>
                <a:cs typeface="Arial" panose="020B0604020202020204" pitchFamily="34" charset="0"/>
              </a:rPr>
              <a:t>2+</a:t>
            </a:r>
            <a:endParaRPr lang="en-US" altLang="en-US" sz="2600" b="1">
              <a:solidFill>
                <a:srgbClr val="FF0066"/>
              </a:solidFill>
              <a:latin typeface="Arial" panose="020B0604020202020204" pitchFamily="34" charset="0"/>
              <a:cs typeface="Arial" panose="020B0604020202020204" pitchFamily="34" charset="0"/>
            </a:endParaRPr>
          </a:p>
        </p:txBody>
      </p:sp>
      <p:sp>
        <p:nvSpPr>
          <p:cNvPr id="144387"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grpSp>
        <p:nvGrpSpPr>
          <p:cNvPr id="144388" name="Group 6"/>
          <p:cNvGrpSpPr>
            <a:grpSpLocks/>
          </p:cNvGrpSpPr>
          <p:nvPr/>
        </p:nvGrpSpPr>
        <p:grpSpPr bwMode="auto">
          <a:xfrm>
            <a:off x="1282700" y="4168775"/>
            <a:ext cx="6680200" cy="2347455"/>
            <a:chOff x="418454" y="2258017"/>
            <a:chExt cx="7549666" cy="2954152"/>
          </a:xfrm>
        </p:grpSpPr>
        <p:sp>
          <p:nvSpPr>
            <p:cNvPr id="144391" name="TextBox 4"/>
            <p:cNvSpPr txBox="1">
              <a:spLocks noChangeArrowheads="1"/>
            </p:cNvSpPr>
            <p:nvPr/>
          </p:nvSpPr>
          <p:spPr bwMode="auto">
            <a:xfrm>
              <a:off x="1370220" y="4709405"/>
              <a:ext cx="19291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buFontTx/>
                <a:buNone/>
              </a:pPr>
              <a:r>
                <a:rPr lang="en-US" altLang="en-US" sz="2400" dirty="0">
                  <a:solidFill>
                    <a:srgbClr val="0070C0"/>
                  </a:solidFill>
                  <a:latin typeface="Arial" panose="020B0604020202020204" pitchFamily="34" charset="0"/>
                  <a:cs typeface="Arial" panose="020B0604020202020204" pitchFamily="34" charset="0"/>
                </a:rPr>
                <a:t>IC</a:t>
              </a:r>
              <a:r>
                <a:rPr lang="en-US" altLang="en-US" sz="2400" baseline="-25000" dirty="0">
                  <a:solidFill>
                    <a:srgbClr val="0070C0"/>
                  </a:solidFill>
                  <a:latin typeface="Arial" panose="020B0604020202020204" pitchFamily="34" charset="0"/>
                  <a:cs typeface="Arial" panose="020B0604020202020204" pitchFamily="34" charset="0"/>
                </a:rPr>
                <a:t>50</a:t>
              </a:r>
              <a:r>
                <a:rPr lang="en-US" altLang="en-US" sz="2400" dirty="0">
                  <a:solidFill>
                    <a:srgbClr val="0070C0"/>
                  </a:solidFill>
                  <a:latin typeface="Arial" panose="020B0604020202020204" pitchFamily="34" charset="0"/>
                  <a:cs typeface="Arial" panose="020B0604020202020204" pitchFamily="34" charset="0"/>
                </a:rPr>
                <a:t>=22µM</a:t>
              </a:r>
              <a:endParaRPr lang="he-IL" altLang="en-US" sz="2400" dirty="0">
                <a:solidFill>
                  <a:srgbClr val="0070C0"/>
                </a:solidFill>
                <a:latin typeface="Arial" panose="020B0604020202020204" pitchFamily="34" charset="0"/>
                <a:cs typeface="Arial" panose="020B0604020202020204" pitchFamily="34" charset="0"/>
              </a:endParaRPr>
            </a:p>
          </p:txBody>
        </p:sp>
        <p:sp>
          <p:nvSpPr>
            <p:cNvPr id="144392" name="TextBox 5"/>
            <p:cNvSpPr txBox="1">
              <a:spLocks noChangeArrowheads="1"/>
            </p:cNvSpPr>
            <p:nvPr/>
          </p:nvSpPr>
          <p:spPr bwMode="auto">
            <a:xfrm>
              <a:off x="5390685" y="4750503"/>
              <a:ext cx="193101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buFontTx/>
                <a:buNone/>
              </a:pPr>
              <a:r>
                <a:rPr lang="en-US" altLang="en-US" sz="2400" dirty="0">
                  <a:solidFill>
                    <a:srgbClr val="0070C0"/>
                  </a:solidFill>
                  <a:latin typeface="Arial" panose="020B0604020202020204" pitchFamily="34" charset="0"/>
                  <a:cs typeface="Arial" panose="020B0604020202020204" pitchFamily="34" charset="0"/>
                </a:rPr>
                <a:t>IC</a:t>
              </a:r>
              <a:r>
                <a:rPr lang="en-US" altLang="en-US" sz="2400" baseline="-25000" dirty="0">
                  <a:solidFill>
                    <a:srgbClr val="0070C0"/>
                  </a:solidFill>
                  <a:latin typeface="Arial" panose="020B0604020202020204" pitchFamily="34" charset="0"/>
                  <a:cs typeface="Arial" panose="020B0604020202020204" pitchFamily="34" charset="0"/>
                </a:rPr>
                <a:t>50</a:t>
              </a:r>
              <a:r>
                <a:rPr lang="en-US" altLang="en-US" sz="2400" dirty="0">
                  <a:solidFill>
                    <a:srgbClr val="0070C0"/>
                  </a:solidFill>
                  <a:latin typeface="Arial" panose="020B0604020202020204" pitchFamily="34" charset="0"/>
                  <a:cs typeface="Arial" panose="020B0604020202020204" pitchFamily="34" charset="0"/>
                </a:rPr>
                <a:t>~20nM</a:t>
              </a:r>
              <a:endParaRPr lang="he-IL" altLang="en-US" sz="2400" dirty="0">
                <a:solidFill>
                  <a:srgbClr val="0070C0"/>
                </a:solidFill>
                <a:latin typeface="Arial" panose="020B0604020202020204" pitchFamily="34" charset="0"/>
                <a:cs typeface="Arial" panose="020B0604020202020204" pitchFamily="34" charset="0"/>
              </a:endParaRPr>
            </a:p>
          </p:txBody>
        </p:sp>
        <p:grpSp>
          <p:nvGrpSpPr>
            <p:cNvPr id="144393" name="Group 5"/>
            <p:cNvGrpSpPr>
              <a:grpSpLocks/>
            </p:cNvGrpSpPr>
            <p:nvPr/>
          </p:nvGrpSpPr>
          <p:grpSpPr bwMode="auto">
            <a:xfrm>
              <a:off x="418454" y="2719683"/>
              <a:ext cx="7549666" cy="1883314"/>
              <a:chOff x="1324559" y="4625867"/>
              <a:chExt cx="6596481" cy="1569324"/>
            </a:xfrm>
          </p:grpSpPr>
          <p:pic>
            <p:nvPicPr>
              <p:cNvPr id="14439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4559" y="4625867"/>
                <a:ext cx="6596481" cy="15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324559" y="4865439"/>
                <a:ext cx="210059" cy="264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44394" name="Rectangle 1"/>
            <p:cNvSpPr>
              <a:spLocks noChangeArrowheads="1"/>
            </p:cNvSpPr>
            <p:nvPr/>
          </p:nvSpPr>
          <p:spPr bwMode="auto">
            <a:xfrm>
              <a:off x="569183" y="2258018"/>
              <a:ext cx="27302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a:spcBef>
                  <a:spcPct val="0"/>
                </a:spcBef>
                <a:buFontTx/>
                <a:buNone/>
              </a:pPr>
              <a:r>
                <a:rPr lang="en-GB" altLang="en-US" sz="2400">
                  <a:solidFill>
                    <a:srgbClr val="000000"/>
                  </a:solidFill>
                </a:rPr>
                <a:t>Methyl-succinyl-Pro</a:t>
              </a:r>
              <a:endParaRPr lang="en-US" altLang="en-US" sz="2400">
                <a:solidFill>
                  <a:srgbClr val="000000"/>
                </a:solidFill>
              </a:endParaRPr>
            </a:p>
          </p:txBody>
        </p:sp>
        <p:sp>
          <p:nvSpPr>
            <p:cNvPr id="144395" name="Rectangle 2"/>
            <p:cNvSpPr>
              <a:spLocks noChangeArrowheads="1"/>
            </p:cNvSpPr>
            <p:nvPr/>
          </p:nvSpPr>
          <p:spPr bwMode="auto">
            <a:xfrm>
              <a:off x="5390685" y="2258017"/>
              <a:ext cx="13452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GB" altLang="en-US" sz="2400">
                  <a:solidFill>
                    <a:srgbClr val="000000"/>
                  </a:solidFill>
                </a:rPr>
                <a:t>Captopril</a:t>
              </a:r>
              <a:endParaRPr lang="en-US" altLang="en-US" sz="2400">
                <a:solidFill>
                  <a:srgbClr val="000000"/>
                </a:solidFill>
              </a:endParaRPr>
            </a:p>
          </p:txBody>
        </p:sp>
        <p:cxnSp>
          <p:nvCxnSpPr>
            <p:cNvPr id="6" name="Straight Arrow Connector 5"/>
            <p:cNvCxnSpPr/>
            <p:nvPr/>
          </p:nvCxnSpPr>
          <p:spPr>
            <a:xfrm>
              <a:off x="3750139" y="3750364"/>
              <a:ext cx="1101591" cy="15982"/>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14438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1593850"/>
            <a:ext cx="2598738"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a:off x="2401888" y="3570288"/>
            <a:ext cx="3175" cy="530225"/>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46436" name="Rectangle 1039"/>
          <p:cNvSpPr>
            <a:spLocks noChangeArrowheads="1"/>
          </p:cNvSpPr>
          <p:nvPr/>
        </p:nvSpPr>
        <p:spPr bwMode="auto">
          <a:xfrm>
            <a:off x="228600" y="974725"/>
            <a:ext cx="89154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a:solidFill>
                  <a:srgbClr val="009900"/>
                </a:solidFill>
                <a:latin typeface="Arial" panose="020B0604020202020204" pitchFamily="34" charset="0"/>
                <a:cs typeface="Arial" panose="020B0604020202020204" pitchFamily="34" charset="0"/>
              </a:rPr>
              <a:t>Step1: targeting </a:t>
            </a:r>
            <a:r>
              <a:rPr lang="en-US" altLang="en-US" sz="2600" b="1">
                <a:solidFill>
                  <a:srgbClr val="FF0066"/>
                </a:solidFill>
                <a:latin typeface="Arial" panose="020B0604020202020204" pitchFamily="34" charset="0"/>
                <a:cs typeface="Arial" panose="020B0604020202020204" pitchFamily="34" charset="0"/>
              </a:rPr>
              <a:t>Zn</a:t>
            </a:r>
            <a:r>
              <a:rPr lang="en-US" altLang="en-US" sz="2600" b="1" baseline="30000">
                <a:solidFill>
                  <a:srgbClr val="FF0066"/>
                </a:solidFill>
                <a:latin typeface="Arial" panose="020B0604020202020204" pitchFamily="34" charset="0"/>
                <a:cs typeface="Arial" panose="020B0604020202020204" pitchFamily="34" charset="0"/>
              </a:rPr>
              <a:t>2+</a:t>
            </a:r>
            <a:endParaRPr lang="en-US" altLang="en-US" sz="2600" b="1">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a:solidFill>
                  <a:srgbClr val="000000"/>
                </a:solidFill>
                <a:cs typeface="Arial" panose="020B0604020202020204" pitchFamily="34" charset="0"/>
              </a:rPr>
              <a:t>The design was later confirmed by the solved ACE-captopril crystal structure</a:t>
            </a:r>
          </a:p>
        </p:txBody>
      </p:sp>
      <p:pic>
        <p:nvPicPr>
          <p:cNvPr id="5" name="Picture 4"/>
          <p:cNvPicPr>
            <a:picLocks noChangeAspect="1"/>
          </p:cNvPicPr>
          <p:nvPr/>
        </p:nvPicPr>
        <p:blipFill>
          <a:blip r:embed="rId3"/>
          <a:stretch>
            <a:fillRect/>
          </a:stretch>
        </p:blipFill>
        <p:spPr>
          <a:xfrm>
            <a:off x="2157054" y="2466975"/>
            <a:ext cx="4439585" cy="3972260"/>
          </a:xfrm>
          <a:prstGeom prst="rect">
            <a:avLst/>
          </a:prstGeo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48484" name="Rectangle 1039"/>
          <p:cNvSpPr>
            <a:spLocks noChangeArrowheads="1"/>
          </p:cNvSpPr>
          <p:nvPr/>
        </p:nvSpPr>
        <p:spPr bwMode="auto">
          <a:xfrm>
            <a:off x="228600" y="974725"/>
            <a:ext cx="8915400"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Step2: </a:t>
            </a:r>
            <a:r>
              <a:rPr lang="en-US" altLang="en-US" sz="2600" b="1" dirty="0" smtClean="0">
                <a:solidFill>
                  <a:srgbClr val="009900"/>
                </a:solidFill>
                <a:latin typeface="Arial" panose="020B0604020202020204" pitchFamily="34" charset="0"/>
                <a:cs typeface="Arial" panose="020B0604020202020204" pitchFamily="34" charset="0"/>
              </a:rPr>
              <a:t>targeting </a:t>
            </a:r>
            <a:r>
              <a:rPr lang="en-US" altLang="en-US" sz="2600" b="1" dirty="0" smtClean="0">
                <a:solidFill>
                  <a:srgbClr val="FF0066"/>
                </a:solidFill>
                <a:latin typeface="Arial" panose="020B0604020202020204" pitchFamily="34" charset="0"/>
                <a:cs typeface="Arial" panose="020B0604020202020204" pitchFamily="34" charset="0"/>
              </a:rPr>
              <a:t>S</a:t>
            </a:r>
            <a:r>
              <a:rPr lang="en-US" altLang="en-US" sz="2600" b="1" baseline="-25000" dirty="0" smtClean="0">
                <a:solidFill>
                  <a:srgbClr val="FF0066"/>
                </a:solidFill>
                <a:latin typeface="Arial" panose="020B0604020202020204" pitchFamily="34" charset="0"/>
                <a:cs typeface="Arial" panose="020B0604020202020204" pitchFamily="34" charset="0"/>
              </a:rPr>
              <a:t>1</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Captopril had unpleasant side-effects (e.g. rash)</a:t>
            </a: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Solution: non-SH inhibitor that binds S</a:t>
            </a:r>
            <a:r>
              <a:rPr lang="en-US" altLang="en-US" sz="2600" baseline="-25000" dirty="0">
                <a:solidFill>
                  <a:srgbClr val="000000"/>
                </a:solidFill>
                <a:cs typeface="Arial" panose="020B0604020202020204" pitchFamily="34" charset="0"/>
              </a:rPr>
              <a:t>1</a:t>
            </a:r>
            <a:r>
              <a:rPr lang="en-US" altLang="en-US" sz="2600" dirty="0">
                <a:solidFill>
                  <a:srgbClr val="000000"/>
                </a:solidFill>
                <a:cs typeface="Arial" panose="020B0604020202020204" pitchFamily="34" charset="0"/>
              </a:rPr>
              <a:t> with high affinity </a:t>
            </a:r>
          </a:p>
        </p:txBody>
      </p:sp>
      <p:pic>
        <p:nvPicPr>
          <p:cNvPr id="6" name="Picture 5"/>
          <p:cNvPicPr>
            <a:picLocks noChangeAspect="1"/>
          </p:cNvPicPr>
          <p:nvPr/>
        </p:nvPicPr>
        <p:blipFill>
          <a:blip r:embed="rId3"/>
          <a:stretch>
            <a:fillRect/>
          </a:stretch>
        </p:blipFill>
        <p:spPr>
          <a:xfrm>
            <a:off x="2369326" y="2667000"/>
            <a:ext cx="4216028" cy="3772235"/>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54080" y="3015894"/>
            <a:ext cx="2951840" cy="2205650"/>
          </a:xfrm>
          <a:prstGeom prst="rect">
            <a:avLst/>
          </a:prstGeom>
        </p:spPr>
      </p:pic>
      <p:pic>
        <p:nvPicPr>
          <p:cNvPr id="14" name="Picture 13"/>
          <p:cNvPicPr>
            <a:picLocks noChangeAspect="1"/>
          </p:cNvPicPr>
          <p:nvPr/>
        </p:nvPicPr>
        <p:blipFill>
          <a:blip r:embed="rId4"/>
          <a:stretch>
            <a:fillRect/>
          </a:stretch>
        </p:blipFill>
        <p:spPr>
          <a:xfrm>
            <a:off x="4949914" y="3020786"/>
            <a:ext cx="4179469" cy="2206371"/>
          </a:xfrm>
          <a:prstGeom prst="rect">
            <a:avLst/>
          </a:prstGeom>
        </p:spPr>
      </p:pic>
      <p:sp>
        <p:nvSpPr>
          <p:cNvPr id="150530"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50531" name="Rectangle 1039"/>
          <p:cNvSpPr>
            <a:spLocks noChangeArrowheads="1"/>
          </p:cNvSpPr>
          <p:nvPr/>
        </p:nvSpPr>
        <p:spPr bwMode="auto">
          <a:xfrm>
            <a:off x="228600" y="974725"/>
            <a:ext cx="8915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Step2: targeting </a:t>
            </a:r>
            <a:r>
              <a:rPr lang="en-US" altLang="en-US" sz="2600" b="1" dirty="0" smtClean="0">
                <a:solidFill>
                  <a:srgbClr val="FF0066"/>
                </a:solidFill>
                <a:latin typeface="Arial" panose="020B0604020202020204" pitchFamily="34" charset="0"/>
                <a:cs typeface="Arial" panose="020B0604020202020204" pitchFamily="34" charset="0"/>
              </a:rPr>
              <a:t>S</a:t>
            </a:r>
            <a:r>
              <a:rPr lang="en-US" altLang="en-US" sz="2600" b="1" baseline="-25000" dirty="0" smtClean="0">
                <a:solidFill>
                  <a:srgbClr val="FF0066"/>
                </a:solidFill>
                <a:latin typeface="Arial" panose="020B0604020202020204" pitchFamily="34" charset="0"/>
                <a:cs typeface="Arial" panose="020B0604020202020204" pitchFamily="34" charset="0"/>
              </a:rPr>
              <a:t>1</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err="1" smtClean="0">
                <a:solidFill>
                  <a:srgbClr val="000000"/>
                </a:solidFill>
                <a:cs typeface="Arial" panose="020B0604020202020204" pitchFamily="34" charset="0"/>
              </a:rPr>
              <a:t>Enalaprilat</a:t>
            </a:r>
            <a:endParaRPr lang="en-US" altLang="en-US" sz="2600" dirty="0">
              <a:solidFill>
                <a:srgbClr val="000000"/>
              </a:solidFill>
              <a:cs typeface="Arial" panose="020B0604020202020204" pitchFamily="34" charset="0"/>
            </a:endParaRPr>
          </a:p>
        </p:txBody>
      </p:sp>
      <p:sp>
        <p:nvSpPr>
          <p:cNvPr id="150534" name="Rectangle 8"/>
          <p:cNvSpPr>
            <a:spLocks noChangeArrowheads="1"/>
          </p:cNvSpPr>
          <p:nvPr/>
        </p:nvSpPr>
        <p:spPr bwMode="auto">
          <a:xfrm>
            <a:off x="1279655" y="5470824"/>
            <a:ext cx="1190237" cy="366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GB" altLang="en-US" sz="2400">
                <a:solidFill>
                  <a:srgbClr val="000000"/>
                </a:solidFill>
              </a:rPr>
              <a:t>Captopril</a:t>
            </a:r>
            <a:endParaRPr lang="en-US" altLang="en-US" sz="2400">
              <a:solidFill>
                <a:srgbClr val="000000"/>
              </a:solidFill>
            </a:endParaRPr>
          </a:p>
        </p:txBody>
      </p:sp>
      <p:sp>
        <p:nvSpPr>
          <p:cNvPr id="150535" name="Rectangle 9"/>
          <p:cNvSpPr>
            <a:spLocks noChangeArrowheads="1"/>
          </p:cNvSpPr>
          <p:nvPr/>
        </p:nvSpPr>
        <p:spPr bwMode="auto">
          <a:xfrm>
            <a:off x="5926563" y="5470824"/>
            <a:ext cx="1608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err="1">
                <a:solidFill>
                  <a:srgbClr val="000000"/>
                </a:solidFill>
                <a:cs typeface="Arial" panose="020B0604020202020204" pitchFamily="34" charset="0"/>
              </a:rPr>
              <a:t>Enalaprilat</a:t>
            </a:r>
            <a:r>
              <a:rPr lang="en-US" altLang="en-US" sz="2400" dirty="0">
                <a:solidFill>
                  <a:srgbClr val="000000"/>
                </a:solidFill>
                <a:cs typeface="Arial" panose="020B0604020202020204" pitchFamily="34" charset="0"/>
              </a:rPr>
              <a:t> </a:t>
            </a:r>
          </a:p>
        </p:txBody>
      </p:sp>
      <p:sp>
        <p:nvSpPr>
          <p:cNvPr id="3" name="Rectangle 2"/>
          <p:cNvSpPr/>
          <p:nvPr/>
        </p:nvSpPr>
        <p:spPr bwMode="auto">
          <a:xfrm>
            <a:off x="5094518" y="3455989"/>
            <a:ext cx="2220685" cy="16271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bwMode="auto">
          <a:xfrm>
            <a:off x="875808" y="3892840"/>
            <a:ext cx="473075" cy="4191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50539" name="Rectangle 13"/>
          <p:cNvSpPr>
            <a:spLocks noChangeArrowheads="1"/>
          </p:cNvSpPr>
          <p:nvPr/>
        </p:nvSpPr>
        <p:spPr bwMode="auto">
          <a:xfrm>
            <a:off x="229508" y="3181898"/>
            <a:ext cx="1645002" cy="46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GB" altLang="en-US" sz="2400" dirty="0">
                <a:solidFill>
                  <a:srgbClr val="000000"/>
                </a:solidFill>
              </a:rPr>
              <a:t>Thiol group</a:t>
            </a:r>
            <a:endParaRPr lang="en-US" altLang="en-US" sz="2400" dirty="0">
              <a:solidFill>
                <a:srgbClr val="000000"/>
              </a:solidFill>
            </a:endParaRPr>
          </a:p>
        </p:txBody>
      </p:sp>
      <p:pic>
        <p:nvPicPr>
          <p:cNvPr id="13" name="Picture 12"/>
          <p:cNvPicPr>
            <a:picLocks noChangeAspect="1"/>
          </p:cNvPicPr>
          <p:nvPr/>
        </p:nvPicPr>
        <p:blipFill>
          <a:blip r:embed="rId5"/>
          <a:stretch>
            <a:fillRect/>
          </a:stretch>
        </p:blipFill>
        <p:spPr>
          <a:xfrm>
            <a:off x="4756447" y="2632238"/>
            <a:ext cx="1974182" cy="780491"/>
          </a:xfrm>
          <a:prstGeom prst="rect">
            <a:avLst/>
          </a:prstGeom>
        </p:spPr>
      </p:pic>
      <p:cxnSp>
        <p:nvCxnSpPr>
          <p:cNvPr id="15" name="Straight Arrow Connector 14"/>
          <p:cNvCxnSpPr/>
          <p:nvPr/>
        </p:nvCxnSpPr>
        <p:spPr bwMode="auto">
          <a:xfrm>
            <a:off x="3538284" y="4394335"/>
            <a:ext cx="974725" cy="1270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6"/>
          <a:stretch>
            <a:fillRect/>
          </a:stretch>
        </p:blipFill>
        <p:spPr>
          <a:xfrm>
            <a:off x="6677023" y="807080"/>
            <a:ext cx="2050411" cy="1834578"/>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52580" name="Rectangle 1039"/>
          <p:cNvSpPr>
            <a:spLocks noChangeArrowheads="1"/>
          </p:cNvSpPr>
          <p:nvPr/>
        </p:nvSpPr>
        <p:spPr bwMode="auto">
          <a:xfrm>
            <a:off x="228600" y="974725"/>
            <a:ext cx="8915400" cy="11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smtClean="0">
                <a:solidFill>
                  <a:srgbClr val="009900"/>
                </a:solidFill>
                <a:latin typeface="Arial" panose="020B0604020202020204" pitchFamily="34" charset="0"/>
                <a:cs typeface="Arial" panose="020B0604020202020204" pitchFamily="34" charset="0"/>
              </a:rPr>
              <a:t>Step3: </a:t>
            </a:r>
            <a:r>
              <a:rPr lang="en-US" altLang="en-US" sz="2600" b="1" dirty="0">
                <a:solidFill>
                  <a:srgbClr val="009900"/>
                </a:solidFill>
                <a:latin typeface="Arial" panose="020B0604020202020204" pitchFamily="34" charset="0"/>
                <a:cs typeface="Arial" panose="020B0604020202020204" pitchFamily="34" charset="0"/>
              </a:rPr>
              <a:t>targeting </a:t>
            </a:r>
            <a:r>
              <a:rPr lang="en-US" altLang="en-US" sz="2600" b="1" dirty="0" smtClean="0">
                <a:solidFill>
                  <a:srgbClr val="FF0066"/>
                </a:solidFill>
                <a:latin typeface="Arial" panose="020B0604020202020204" pitchFamily="34" charset="0"/>
                <a:cs typeface="Arial" panose="020B0604020202020204" pitchFamily="34" charset="0"/>
              </a:rPr>
              <a:t>S</a:t>
            </a:r>
            <a:r>
              <a:rPr lang="en-US" altLang="en-US" sz="2600" b="1" baseline="-25000" dirty="0" smtClean="0">
                <a:solidFill>
                  <a:srgbClr val="FF0066"/>
                </a:solidFill>
                <a:latin typeface="Arial" panose="020B0604020202020204" pitchFamily="34" charset="0"/>
                <a:cs typeface="Arial" panose="020B0604020202020204" pitchFamily="34" charset="0"/>
              </a:rPr>
              <a:t>1</a:t>
            </a:r>
            <a:r>
              <a:rPr lang="en-US" altLang="en-US" sz="2800" b="1" baseline="30000" dirty="0" smtClean="0">
                <a:solidFill>
                  <a:srgbClr val="FF0066"/>
                </a:solidFill>
              </a:rPr>
              <a:t>'</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Lisinopril (Lys instead of Ala)</a:t>
            </a:r>
          </a:p>
        </p:txBody>
      </p:sp>
      <p:grpSp>
        <p:nvGrpSpPr>
          <p:cNvPr id="11" name="Group 10"/>
          <p:cNvGrpSpPr/>
          <p:nvPr/>
        </p:nvGrpSpPr>
        <p:grpSpPr>
          <a:xfrm>
            <a:off x="391051" y="3117851"/>
            <a:ext cx="8475364" cy="3273042"/>
            <a:chOff x="374723" y="2856595"/>
            <a:chExt cx="8475364" cy="3273042"/>
          </a:xfrm>
        </p:grpSpPr>
        <p:pic>
          <p:nvPicPr>
            <p:cNvPr id="2" name="Picture 1"/>
            <p:cNvPicPr>
              <a:picLocks noChangeAspect="1"/>
            </p:cNvPicPr>
            <p:nvPr/>
          </p:nvPicPr>
          <p:blipFill>
            <a:blip r:embed="rId3"/>
            <a:stretch>
              <a:fillRect/>
            </a:stretch>
          </p:blipFill>
          <p:spPr>
            <a:xfrm>
              <a:off x="5155067" y="2856595"/>
              <a:ext cx="3695020" cy="2662462"/>
            </a:xfrm>
            <a:prstGeom prst="rect">
              <a:avLst/>
            </a:prstGeom>
          </p:spPr>
        </p:pic>
        <p:pic>
          <p:nvPicPr>
            <p:cNvPr id="3" name="Picture 2"/>
            <p:cNvPicPr>
              <a:picLocks noChangeAspect="1"/>
            </p:cNvPicPr>
            <p:nvPr/>
          </p:nvPicPr>
          <p:blipFill>
            <a:blip r:embed="rId4"/>
            <a:stretch>
              <a:fillRect/>
            </a:stretch>
          </p:blipFill>
          <p:spPr>
            <a:xfrm>
              <a:off x="374723" y="3032406"/>
              <a:ext cx="3627819" cy="1915151"/>
            </a:xfrm>
            <a:prstGeom prst="rect">
              <a:avLst/>
            </a:prstGeom>
          </p:spPr>
        </p:pic>
        <p:cxnSp>
          <p:nvCxnSpPr>
            <p:cNvPr id="8" name="Straight Arrow Connector 7"/>
            <p:cNvCxnSpPr/>
            <p:nvPr/>
          </p:nvCxnSpPr>
          <p:spPr>
            <a:xfrm>
              <a:off x="4149499" y="4376057"/>
              <a:ext cx="876981"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9"/>
            <p:cNvSpPr>
              <a:spLocks noChangeArrowheads="1"/>
            </p:cNvSpPr>
            <p:nvPr/>
          </p:nvSpPr>
          <p:spPr bwMode="auto">
            <a:xfrm>
              <a:off x="1422655" y="5618984"/>
              <a:ext cx="1608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err="1">
                  <a:solidFill>
                    <a:srgbClr val="000000"/>
                  </a:solidFill>
                  <a:cs typeface="Arial" panose="020B0604020202020204" pitchFamily="34" charset="0"/>
                </a:rPr>
                <a:t>Enalaprilat</a:t>
              </a:r>
              <a:r>
                <a:rPr lang="en-US" altLang="en-US" sz="2400" dirty="0">
                  <a:solidFill>
                    <a:srgbClr val="000000"/>
                  </a:solidFill>
                  <a:cs typeface="Arial" panose="020B0604020202020204" pitchFamily="34" charset="0"/>
                </a:rPr>
                <a:t> </a:t>
              </a:r>
            </a:p>
          </p:txBody>
        </p:sp>
        <p:sp>
          <p:nvSpPr>
            <p:cNvPr id="13" name="Rectangle 9"/>
            <p:cNvSpPr>
              <a:spLocks noChangeArrowheads="1"/>
            </p:cNvSpPr>
            <p:nvPr/>
          </p:nvSpPr>
          <p:spPr bwMode="auto">
            <a:xfrm>
              <a:off x="6762108" y="5667972"/>
              <a:ext cx="13965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smtClean="0">
                  <a:solidFill>
                    <a:srgbClr val="000000"/>
                  </a:solidFill>
                  <a:cs typeface="Arial" panose="020B0604020202020204" pitchFamily="34" charset="0"/>
                </a:rPr>
                <a:t>Lisinopril</a:t>
              </a:r>
              <a:endParaRPr lang="en-US" altLang="en-US" sz="2400" dirty="0">
                <a:solidFill>
                  <a:srgbClr val="000000"/>
                </a:solidFill>
                <a:cs typeface="Arial" panose="020B0604020202020204" pitchFamily="34" charset="0"/>
              </a:endParaRPr>
            </a:p>
          </p:txBody>
        </p:sp>
        <p:sp>
          <p:nvSpPr>
            <p:cNvPr id="10" name="Oval 9"/>
            <p:cNvSpPr/>
            <p:nvPr/>
          </p:nvSpPr>
          <p:spPr>
            <a:xfrm>
              <a:off x="2383972" y="4261757"/>
              <a:ext cx="440871" cy="424542"/>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9692246">
              <a:off x="7465466" y="3964821"/>
              <a:ext cx="440871" cy="170093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3" descr="8-Jb"/>
          <p:cNvPicPr>
            <a:picLocks noChangeAspect="1" noChangeArrowheads="1"/>
          </p:cNvPicPr>
          <p:nvPr/>
        </p:nvPicPr>
        <p:blipFill>
          <a:blip r:embed="rId5" cstate="print">
            <a:extLst>
              <a:ext uri="{28A0092B-C50C-407E-A947-70E740481C1C}">
                <a14:useLocalDpi xmlns:a14="http://schemas.microsoft.com/office/drawing/2010/main" val="0"/>
              </a:ext>
            </a:extLst>
          </a:blip>
          <a:srcRect l="16000" r="17334" b="6667"/>
          <a:stretch>
            <a:fillRect/>
          </a:stretch>
        </p:blipFill>
        <p:spPr bwMode="auto">
          <a:xfrm>
            <a:off x="6906986" y="707405"/>
            <a:ext cx="1959429" cy="2742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5"/>
          <p:cNvSpPr txBox="1">
            <a:spLocks noChangeArrowheads="1"/>
          </p:cNvSpPr>
          <p:nvPr/>
        </p:nvSpPr>
        <p:spPr bwMode="auto">
          <a:xfrm>
            <a:off x="7616515" y="970819"/>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b="1" dirty="0">
                <a:solidFill>
                  <a:srgbClr val="000000"/>
                </a:solidFill>
              </a:rPr>
              <a:t>S</a:t>
            </a:r>
            <a:r>
              <a:rPr lang="en-US" altLang="en-US" sz="2400" b="1" baseline="-25000" dirty="0">
                <a:solidFill>
                  <a:srgbClr val="000000"/>
                </a:solidFill>
              </a:rPr>
              <a:t>2</a:t>
            </a:r>
          </a:p>
        </p:txBody>
      </p:sp>
      <p:sp>
        <p:nvSpPr>
          <p:cNvPr id="20" name="Text Box 4"/>
          <p:cNvSpPr txBox="1">
            <a:spLocks noChangeArrowheads="1"/>
          </p:cNvSpPr>
          <p:nvPr/>
        </p:nvSpPr>
        <p:spPr bwMode="auto">
          <a:xfrm>
            <a:off x="7051563" y="1769030"/>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b="1" dirty="0">
                <a:solidFill>
                  <a:srgbClr val="000000"/>
                </a:solidFill>
              </a:rPr>
              <a:t>S</a:t>
            </a:r>
            <a:r>
              <a:rPr lang="en-US" altLang="en-US" sz="2400" b="1" baseline="-25000" dirty="0">
                <a:solidFill>
                  <a:srgbClr val="000000"/>
                </a:solidFill>
              </a:rPr>
              <a:t>1</a:t>
            </a:r>
          </a:p>
        </p:txBody>
      </p:sp>
      <p:sp>
        <p:nvSpPr>
          <p:cNvPr id="21" name="Text Box 7"/>
          <p:cNvSpPr txBox="1">
            <a:spLocks noChangeArrowheads="1"/>
          </p:cNvSpPr>
          <p:nvPr/>
        </p:nvSpPr>
        <p:spPr bwMode="auto">
          <a:xfrm>
            <a:off x="8174972" y="2185951"/>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b="1" dirty="0">
                <a:solidFill>
                  <a:srgbClr val="000000"/>
                </a:solidFill>
              </a:rPr>
              <a:t>S</a:t>
            </a:r>
            <a:r>
              <a:rPr lang="en-US" altLang="en-US" sz="2400" b="1" baseline="-25000" dirty="0">
                <a:solidFill>
                  <a:srgbClr val="000000"/>
                </a:solidFill>
              </a:rPr>
              <a:t>2</a:t>
            </a:r>
            <a:r>
              <a:rPr lang="en-US" altLang="en-US" sz="2400" b="1" baseline="30000" dirty="0">
                <a:solidFill>
                  <a:srgbClr val="000000"/>
                </a:solidFill>
              </a:rPr>
              <a:t>'</a:t>
            </a:r>
            <a:endParaRPr lang="en-US" altLang="en-US" sz="2400" b="1" baseline="-25000" dirty="0">
              <a:solidFill>
                <a:srgbClr val="000000"/>
              </a:solidFill>
            </a:endParaRPr>
          </a:p>
        </p:txBody>
      </p:sp>
      <p:sp>
        <p:nvSpPr>
          <p:cNvPr id="22" name="Text Box 7"/>
          <p:cNvSpPr txBox="1">
            <a:spLocks noChangeArrowheads="1"/>
          </p:cNvSpPr>
          <p:nvPr/>
        </p:nvSpPr>
        <p:spPr bwMode="auto">
          <a:xfrm>
            <a:off x="7565748" y="2751798"/>
            <a:ext cx="800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b="1" dirty="0" smtClean="0">
                <a:solidFill>
                  <a:srgbClr val="000000"/>
                </a:solidFill>
              </a:rPr>
              <a:t>S</a:t>
            </a:r>
            <a:r>
              <a:rPr lang="en-US" altLang="en-US" sz="2400" b="1" baseline="-25000" dirty="0">
                <a:solidFill>
                  <a:srgbClr val="000000"/>
                </a:solidFill>
              </a:rPr>
              <a:t>1</a:t>
            </a:r>
            <a:r>
              <a:rPr lang="en-US" altLang="en-US" sz="2400" b="1" baseline="30000" dirty="0" smtClean="0">
                <a:solidFill>
                  <a:srgbClr val="000000"/>
                </a:solidFill>
              </a:rPr>
              <a:t>'</a:t>
            </a:r>
            <a:endParaRPr lang="en-US" altLang="en-US" sz="2400" b="1" baseline="-25000" dirty="0">
              <a:solidFill>
                <a:srgbClr val="0000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3" descr="8-Jb"/>
          <p:cNvPicPr>
            <a:picLocks noChangeAspect="1" noChangeArrowheads="1"/>
          </p:cNvPicPr>
          <p:nvPr/>
        </p:nvPicPr>
        <p:blipFill>
          <a:blip r:embed="rId3">
            <a:extLst>
              <a:ext uri="{28A0092B-C50C-407E-A947-70E740481C1C}">
                <a14:useLocalDpi xmlns:a14="http://schemas.microsoft.com/office/drawing/2010/main" val="0"/>
              </a:ext>
            </a:extLst>
          </a:blip>
          <a:srcRect l="16000" r="17334" b="6667"/>
          <a:stretch>
            <a:fillRect/>
          </a:stretch>
        </p:blipFill>
        <p:spPr bwMode="auto">
          <a:xfrm>
            <a:off x="2393950" y="185738"/>
            <a:ext cx="4549775" cy="636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Text Box 4"/>
          <p:cNvSpPr txBox="1">
            <a:spLocks noChangeArrowheads="1"/>
          </p:cNvSpPr>
          <p:nvPr/>
        </p:nvSpPr>
        <p:spPr bwMode="auto">
          <a:xfrm>
            <a:off x="3152775" y="2636838"/>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a:solidFill>
                  <a:srgbClr val="000000"/>
                </a:solidFill>
              </a:rPr>
              <a:t>S</a:t>
            </a:r>
            <a:r>
              <a:rPr lang="en-US" altLang="en-US" sz="3600" b="1" baseline="-25000" dirty="0">
                <a:solidFill>
                  <a:srgbClr val="000000"/>
                </a:solidFill>
              </a:rPr>
              <a:t>1</a:t>
            </a:r>
          </a:p>
        </p:txBody>
      </p:sp>
      <p:sp>
        <p:nvSpPr>
          <p:cNvPr id="154628" name="Text Box 5"/>
          <p:cNvSpPr txBox="1">
            <a:spLocks noChangeArrowheads="1"/>
          </p:cNvSpPr>
          <p:nvPr/>
        </p:nvSpPr>
        <p:spPr bwMode="auto">
          <a:xfrm>
            <a:off x="4468813" y="1076325"/>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a:solidFill>
                  <a:srgbClr val="000000"/>
                </a:solidFill>
              </a:rPr>
              <a:t>S</a:t>
            </a:r>
            <a:r>
              <a:rPr lang="en-US" altLang="en-US" sz="3600" b="1" baseline="-25000" dirty="0">
                <a:solidFill>
                  <a:srgbClr val="000000"/>
                </a:solidFill>
              </a:rPr>
              <a:t>2</a:t>
            </a:r>
          </a:p>
        </p:txBody>
      </p:sp>
      <p:sp>
        <p:nvSpPr>
          <p:cNvPr id="154629" name="Text Box 6"/>
          <p:cNvSpPr txBox="1">
            <a:spLocks noChangeArrowheads="1"/>
          </p:cNvSpPr>
          <p:nvPr/>
        </p:nvSpPr>
        <p:spPr bwMode="auto">
          <a:xfrm>
            <a:off x="4527550" y="5216525"/>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a:solidFill>
                  <a:srgbClr val="000000"/>
                </a:solidFill>
              </a:rPr>
              <a:t>S</a:t>
            </a:r>
            <a:r>
              <a:rPr lang="en-US" altLang="en-US" sz="3600" b="1" baseline="-25000">
                <a:solidFill>
                  <a:srgbClr val="000000"/>
                </a:solidFill>
              </a:rPr>
              <a:t>1</a:t>
            </a:r>
            <a:r>
              <a:rPr lang="en-US" altLang="en-US" sz="3600" b="1" baseline="30000">
                <a:solidFill>
                  <a:srgbClr val="000000"/>
                </a:solidFill>
              </a:rPr>
              <a:t>'</a:t>
            </a:r>
            <a:endParaRPr lang="en-US" altLang="en-US" sz="3600" b="1" baseline="-25000">
              <a:solidFill>
                <a:srgbClr val="000000"/>
              </a:solidFill>
            </a:endParaRPr>
          </a:p>
        </p:txBody>
      </p:sp>
      <p:sp>
        <p:nvSpPr>
          <p:cNvPr id="154630" name="Text Box 7"/>
          <p:cNvSpPr txBox="1">
            <a:spLocks noChangeArrowheads="1"/>
          </p:cNvSpPr>
          <p:nvPr/>
        </p:nvSpPr>
        <p:spPr bwMode="auto">
          <a:xfrm>
            <a:off x="5892800" y="3957638"/>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a:solidFill>
                  <a:srgbClr val="000000"/>
                </a:solidFill>
              </a:rPr>
              <a:t>S</a:t>
            </a:r>
            <a:r>
              <a:rPr lang="en-US" altLang="en-US" sz="3600" b="1" baseline="-25000" dirty="0">
                <a:solidFill>
                  <a:srgbClr val="000000"/>
                </a:solidFill>
              </a:rPr>
              <a:t>2</a:t>
            </a:r>
            <a:r>
              <a:rPr lang="en-US" altLang="en-US" sz="3600" b="1" baseline="30000" dirty="0">
                <a:solidFill>
                  <a:srgbClr val="000000"/>
                </a:solidFill>
              </a:rPr>
              <a:t>'</a:t>
            </a:r>
            <a:endParaRPr lang="en-US" altLang="en-US" sz="3600" b="1" baseline="-25000" dirty="0">
              <a:solidFill>
                <a:srgbClr val="000000"/>
              </a:solidFill>
            </a:endParaRPr>
          </a:p>
        </p:txBody>
      </p:sp>
      <p:sp>
        <p:nvSpPr>
          <p:cNvPr id="154631" name="AutoShape 8"/>
          <p:cNvSpPr>
            <a:spLocks noChangeArrowheads="1"/>
          </p:cNvSpPr>
          <p:nvPr/>
        </p:nvSpPr>
        <p:spPr bwMode="auto">
          <a:xfrm rot="21000000" flipV="1">
            <a:off x="4624388" y="3475038"/>
            <a:ext cx="1035050" cy="171291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15928 h 21600"/>
            </a:gdLst>
            <a:ahLst/>
            <a:cxnLst>
              <a:cxn ang="T8">
                <a:pos x="T0" y="T1"/>
              </a:cxn>
              <a:cxn ang="T9">
                <a:pos x="T2" y="T3"/>
              </a:cxn>
              <a:cxn ang="T10">
                <a:pos x="T4" y="T5"/>
              </a:cxn>
              <a:cxn ang="T11">
                <a:pos x="T6" y="T7"/>
              </a:cxn>
            </a:cxnLst>
            <a:rect l="T12" t="T13" r="T14" b="T15"/>
            <a:pathLst>
              <a:path w="21600" h="21600">
                <a:moveTo>
                  <a:pt x="5430" y="15493"/>
                </a:moveTo>
                <a:cubicBezTo>
                  <a:pt x="4294" y="14194"/>
                  <a:pt x="3668" y="12526"/>
                  <a:pt x="3668" y="10800"/>
                </a:cubicBezTo>
                <a:cubicBezTo>
                  <a:pt x="3668" y="6861"/>
                  <a:pt x="6861" y="3668"/>
                  <a:pt x="10800" y="3668"/>
                </a:cubicBezTo>
                <a:cubicBezTo>
                  <a:pt x="14738" y="3668"/>
                  <a:pt x="17932" y="6861"/>
                  <a:pt x="17932" y="10800"/>
                </a:cubicBezTo>
                <a:cubicBezTo>
                  <a:pt x="17932" y="12526"/>
                  <a:pt x="17305" y="14194"/>
                  <a:pt x="16169" y="15493"/>
                </a:cubicBezTo>
                <a:lnTo>
                  <a:pt x="18931" y="17907"/>
                </a:lnTo>
                <a:cubicBezTo>
                  <a:pt x="20651" y="15939"/>
                  <a:pt x="21600" y="13414"/>
                  <a:pt x="21600" y="10800"/>
                </a:cubicBezTo>
                <a:cubicBezTo>
                  <a:pt x="21600" y="4835"/>
                  <a:pt x="16764" y="0"/>
                  <a:pt x="10800" y="0"/>
                </a:cubicBezTo>
                <a:cubicBezTo>
                  <a:pt x="4835" y="0"/>
                  <a:pt x="0" y="4835"/>
                  <a:pt x="0" y="10800"/>
                </a:cubicBezTo>
                <a:cubicBezTo>
                  <a:pt x="-1" y="13414"/>
                  <a:pt x="948" y="15939"/>
                  <a:pt x="2668" y="17907"/>
                </a:cubicBezTo>
                <a:lnTo>
                  <a:pt x="5430" y="15493"/>
                </a:lnTo>
                <a:close/>
              </a:path>
            </a:pathLst>
          </a:custGeom>
          <a:noFill/>
          <a:ln w="38100">
            <a:solidFill>
              <a:schemeClr val="tx1"/>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4632" name="Text Box 9"/>
          <p:cNvSpPr txBox="1">
            <a:spLocks noChangeArrowheads="1"/>
          </p:cNvSpPr>
          <p:nvPr/>
        </p:nvSpPr>
        <p:spPr bwMode="auto">
          <a:xfrm>
            <a:off x="6977063" y="3240088"/>
            <a:ext cx="18907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latin typeface="Arial" panose="020B0604020202020204" pitchFamily="34" charset="0"/>
              </a:rPr>
              <a:t>Lisinopril</a:t>
            </a:r>
          </a:p>
        </p:txBody>
      </p:sp>
      <p:sp>
        <p:nvSpPr>
          <p:cNvPr id="154633" name="Line 10"/>
          <p:cNvSpPr>
            <a:spLocks noChangeShapeType="1"/>
          </p:cNvSpPr>
          <p:nvPr/>
        </p:nvSpPr>
        <p:spPr bwMode="auto">
          <a:xfrm flipH="1">
            <a:off x="5118100" y="3556000"/>
            <a:ext cx="2184400" cy="8382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3" descr="8-J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338" y="52385"/>
            <a:ext cx="6446837"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4"/>
          <p:cNvSpPr txBox="1">
            <a:spLocks noChangeArrowheads="1"/>
          </p:cNvSpPr>
          <p:nvPr/>
        </p:nvSpPr>
        <p:spPr bwMode="auto">
          <a:xfrm>
            <a:off x="3810000" y="567531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Glu162</a:t>
            </a:r>
            <a:endParaRPr lang="en-US" altLang="en-US" sz="2000" b="1" baseline="-25000">
              <a:solidFill>
                <a:srgbClr val="000000"/>
              </a:solidFill>
            </a:endParaRPr>
          </a:p>
        </p:txBody>
      </p:sp>
      <p:sp>
        <p:nvSpPr>
          <p:cNvPr id="156676" name="Text Box 5"/>
          <p:cNvSpPr txBox="1">
            <a:spLocks noChangeArrowheads="1"/>
          </p:cNvSpPr>
          <p:nvPr/>
        </p:nvSpPr>
        <p:spPr bwMode="auto">
          <a:xfrm>
            <a:off x="6462713" y="211931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Tyr520</a:t>
            </a:r>
            <a:endParaRPr lang="en-US" altLang="en-US" sz="2000" b="1" baseline="-25000">
              <a:solidFill>
                <a:srgbClr val="000000"/>
              </a:solidFill>
            </a:endParaRPr>
          </a:p>
        </p:txBody>
      </p:sp>
      <p:sp>
        <p:nvSpPr>
          <p:cNvPr id="156677" name="Text Box 6"/>
          <p:cNvSpPr txBox="1">
            <a:spLocks noChangeArrowheads="1"/>
          </p:cNvSpPr>
          <p:nvPr/>
        </p:nvSpPr>
        <p:spPr bwMode="auto">
          <a:xfrm>
            <a:off x="4495800" y="170656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Tyr523</a:t>
            </a:r>
            <a:endParaRPr lang="en-US" altLang="en-US" sz="2000" b="1" baseline="-25000">
              <a:solidFill>
                <a:srgbClr val="000000"/>
              </a:solidFill>
            </a:endParaRPr>
          </a:p>
        </p:txBody>
      </p:sp>
      <p:sp>
        <p:nvSpPr>
          <p:cNvPr id="156678" name="Text Box 7"/>
          <p:cNvSpPr txBox="1">
            <a:spLocks noChangeArrowheads="1"/>
          </p:cNvSpPr>
          <p:nvPr/>
        </p:nvSpPr>
        <p:spPr bwMode="auto">
          <a:xfrm>
            <a:off x="2217738" y="3717922"/>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Glu384</a:t>
            </a:r>
            <a:endParaRPr lang="en-US" altLang="en-US" sz="2000" b="1" baseline="-25000">
              <a:solidFill>
                <a:srgbClr val="000000"/>
              </a:solidFill>
            </a:endParaRPr>
          </a:p>
        </p:txBody>
      </p:sp>
      <p:sp>
        <p:nvSpPr>
          <p:cNvPr id="156679" name="Text Box 8"/>
          <p:cNvSpPr txBox="1">
            <a:spLocks noChangeArrowheads="1"/>
          </p:cNvSpPr>
          <p:nvPr/>
        </p:nvSpPr>
        <p:spPr bwMode="auto">
          <a:xfrm>
            <a:off x="2778125" y="4278310"/>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Ala354</a:t>
            </a:r>
            <a:endParaRPr lang="en-US" altLang="en-US" sz="2000" b="1" baseline="-25000">
              <a:solidFill>
                <a:srgbClr val="000000"/>
              </a:solidFill>
            </a:endParaRPr>
          </a:p>
        </p:txBody>
      </p:sp>
      <p:sp>
        <p:nvSpPr>
          <p:cNvPr id="156680" name="Text Box 9"/>
          <p:cNvSpPr txBox="1">
            <a:spLocks noChangeArrowheads="1"/>
          </p:cNvSpPr>
          <p:nvPr/>
        </p:nvSpPr>
        <p:spPr bwMode="auto">
          <a:xfrm>
            <a:off x="6427788" y="3197222"/>
            <a:ext cx="1323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Lys511</a:t>
            </a:r>
            <a:endParaRPr lang="en-US" altLang="en-US" sz="2000" b="1" baseline="-25000">
              <a:solidFill>
                <a:srgbClr val="000000"/>
              </a:solidFill>
            </a:endParaRPr>
          </a:p>
        </p:txBody>
      </p:sp>
      <p:sp>
        <p:nvSpPr>
          <p:cNvPr id="156681" name="Text Box 10"/>
          <p:cNvSpPr txBox="1">
            <a:spLocks noChangeArrowheads="1"/>
          </p:cNvSpPr>
          <p:nvPr/>
        </p:nvSpPr>
        <p:spPr bwMode="auto">
          <a:xfrm>
            <a:off x="3908425" y="1884360"/>
            <a:ext cx="542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000" b="1">
                <a:solidFill>
                  <a:srgbClr val="000000"/>
                </a:solidFill>
              </a:rPr>
              <a:t>Zn</a:t>
            </a:r>
            <a:endParaRPr lang="en-US" altLang="en-US" sz="2000" b="1" baseline="-25000">
              <a:solidFill>
                <a:srgbClr val="000000"/>
              </a:solidFill>
            </a:endParaRPr>
          </a:p>
        </p:txBody>
      </p:sp>
      <p:sp>
        <p:nvSpPr>
          <p:cNvPr id="2" name="Oval 1"/>
          <p:cNvSpPr/>
          <p:nvPr/>
        </p:nvSpPr>
        <p:spPr>
          <a:xfrm>
            <a:off x="4152907" y="914850"/>
            <a:ext cx="639308" cy="627063"/>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4102100" y="884235"/>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a:solidFill>
                  <a:srgbClr val="000000"/>
                </a:solidFill>
              </a:rPr>
              <a:t>S</a:t>
            </a:r>
            <a:r>
              <a:rPr lang="en-US" altLang="en-US" sz="3600" b="1" baseline="-25000" dirty="0">
                <a:solidFill>
                  <a:srgbClr val="000000"/>
                </a:solidFill>
              </a:rPr>
              <a:t>2</a:t>
            </a:r>
          </a:p>
        </p:txBody>
      </p:sp>
      <p:sp>
        <p:nvSpPr>
          <p:cNvPr id="18" name="Oval 17"/>
          <p:cNvSpPr/>
          <p:nvPr/>
        </p:nvSpPr>
        <p:spPr>
          <a:xfrm>
            <a:off x="2801718" y="2404265"/>
            <a:ext cx="639308" cy="627063"/>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5"/>
          <p:cNvSpPr txBox="1">
            <a:spLocks noChangeArrowheads="1"/>
          </p:cNvSpPr>
          <p:nvPr/>
        </p:nvSpPr>
        <p:spPr bwMode="auto">
          <a:xfrm>
            <a:off x="2750911" y="2373650"/>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smtClean="0">
                <a:solidFill>
                  <a:srgbClr val="000000"/>
                </a:solidFill>
              </a:rPr>
              <a:t>S</a:t>
            </a:r>
            <a:r>
              <a:rPr lang="en-US" altLang="en-US" sz="3600" b="1" baseline="-25000" dirty="0">
                <a:solidFill>
                  <a:srgbClr val="000000"/>
                </a:solidFill>
              </a:rPr>
              <a:t>1</a:t>
            </a:r>
          </a:p>
        </p:txBody>
      </p:sp>
      <p:sp>
        <p:nvSpPr>
          <p:cNvPr id="20" name="Oval 19"/>
          <p:cNvSpPr/>
          <p:nvPr/>
        </p:nvSpPr>
        <p:spPr>
          <a:xfrm>
            <a:off x="5070482" y="5486168"/>
            <a:ext cx="639308" cy="627063"/>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5"/>
          <p:cNvSpPr txBox="1">
            <a:spLocks noChangeArrowheads="1"/>
          </p:cNvSpPr>
          <p:nvPr/>
        </p:nvSpPr>
        <p:spPr bwMode="auto">
          <a:xfrm>
            <a:off x="5019675" y="5455553"/>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smtClean="0">
                <a:solidFill>
                  <a:srgbClr val="000000"/>
                </a:solidFill>
              </a:rPr>
              <a:t>S</a:t>
            </a:r>
            <a:r>
              <a:rPr lang="en-US" altLang="en-US" sz="3600" b="1" baseline="-25000" dirty="0" smtClean="0">
                <a:solidFill>
                  <a:srgbClr val="000000"/>
                </a:solidFill>
              </a:rPr>
              <a:t>1</a:t>
            </a:r>
            <a:r>
              <a:rPr lang="en-US" altLang="en-US" sz="3600" b="1" baseline="30000" dirty="0" smtClean="0">
                <a:solidFill>
                  <a:srgbClr val="000000"/>
                </a:solidFill>
              </a:rPr>
              <a:t>’</a:t>
            </a:r>
            <a:endParaRPr lang="en-US" altLang="en-US" sz="3600" b="1" baseline="-25000" dirty="0">
              <a:solidFill>
                <a:srgbClr val="000000"/>
              </a:solidFill>
            </a:endParaRPr>
          </a:p>
        </p:txBody>
      </p:sp>
      <p:sp>
        <p:nvSpPr>
          <p:cNvPr id="22" name="Oval 21"/>
          <p:cNvSpPr/>
          <p:nvPr/>
        </p:nvSpPr>
        <p:spPr>
          <a:xfrm>
            <a:off x="5870582" y="4145412"/>
            <a:ext cx="639308" cy="627063"/>
          </a:xfrm>
          <a:prstGeom prst="ellipse">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Box 5"/>
          <p:cNvSpPr txBox="1">
            <a:spLocks noChangeArrowheads="1"/>
          </p:cNvSpPr>
          <p:nvPr/>
        </p:nvSpPr>
        <p:spPr bwMode="auto">
          <a:xfrm>
            <a:off x="5819775" y="4114797"/>
            <a:ext cx="8001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3600" b="1" dirty="0" smtClean="0">
                <a:solidFill>
                  <a:srgbClr val="000000"/>
                </a:solidFill>
              </a:rPr>
              <a:t>S</a:t>
            </a:r>
            <a:r>
              <a:rPr lang="en-US" altLang="en-US" sz="3600" b="1" baseline="-25000" dirty="0">
                <a:solidFill>
                  <a:srgbClr val="000000"/>
                </a:solidFill>
              </a:rPr>
              <a:t>2</a:t>
            </a:r>
            <a:r>
              <a:rPr lang="en-US" altLang="en-US" sz="3600" b="1" baseline="30000" dirty="0" smtClean="0">
                <a:solidFill>
                  <a:srgbClr val="000000"/>
                </a:solidFill>
              </a:rPr>
              <a:t>’</a:t>
            </a:r>
            <a:endParaRPr lang="en-US" altLang="en-US" sz="3600" b="1" baseline="-25000" dirty="0">
              <a:solidFill>
                <a:srgbClr val="0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58724" name="Rectangle 1039"/>
          <p:cNvSpPr>
            <a:spLocks noChangeArrowheads="1"/>
          </p:cNvSpPr>
          <p:nvPr/>
        </p:nvSpPr>
        <p:spPr bwMode="auto">
          <a:xfrm>
            <a:off x="228600" y="974725"/>
            <a:ext cx="3956050"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Conclusions so far</a:t>
            </a:r>
            <a:endParaRPr lang="en-US" altLang="en-US" sz="2600" b="1" dirty="0">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a:solidFill>
                  <a:srgbClr val="000000"/>
                </a:solidFill>
                <a:cs typeface="Arial" panose="020B0604020202020204" pitchFamily="34" charset="0"/>
              </a:rPr>
              <a:t>Nonpolar groups in P</a:t>
            </a:r>
            <a:r>
              <a:rPr lang="en-US" altLang="en-US" sz="2600" baseline="-25000" dirty="0">
                <a:solidFill>
                  <a:srgbClr val="000000"/>
                </a:solidFill>
                <a:cs typeface="Arial" panose="020B0604020202020204" pitchFamily="34" charset="0"/>
              </a:rPr>
              <a:t>1</a:t>
            </a:r>
            <a:r>
              <a:rPr lang="en-US" altLang="en-US" sz="2600" dirty="0">
                <a:solidFill>
                  <a:srgbClr val="000000"/>
                </a:solidFill>
                <a:cs typeface="Arial" panose="020B0604020202020204" pitchFamily="34" charset="0"/>
              </a:rPr>
              <a:t> increase activity</a:t>
            </a:r>
          </a:p>
          <a:p>
            <a:pPr lvl="1"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Zn</a:t>
            </a:r>
            <a:r>
              <a:rPr lang="en-US" altLang="en-US" sz="2600" baseline="30000" dirty="0" smtClean="0">
                <a:solidFill>
                  <a:srgbClr val="000000"/>
                </a:solidFill>
                <a:cs typeface="Arial" panose="020B0604020202020204" pitchFamily="34" charset="0"/>
              </a:rPr>
              <a:t>2</a:t>
            </a:r>
            <a:r>
              <a:rPr lang="en-US" altLang="en-US" sz="2600" baseline="30000" dirty="0">
                <a:solidFill>
                  <a:srgbClr val="000000"/>
                </a:solidFill>
                <a:cs typeface="Arial" panose="020B0604020202020204" pitchFamily="34" charset="0"/>
              </a:rPr>
              <a:t>+</a:t>
            </a:r>
            <a:r>
              <a:rPr lang="en-US" altLang="en-US" sz="2600" dirty="0">
                <a:solidFill>
                  <a:srgbClr val="000000"/>
                </a:solidFill>
                <a:cs typeface="Arial" panose="020B0604020202020204" pitchFamily="34" charset="0"/>
              </a:rPr>
              <a:t> binding is important and can be done by different chemical </a:t>
            </a:r>
            <a:r>
              <a:rPr lang="en-US" altLang="en-US" sz="2600" dirty="0" smtClean="0">
                <a:solidFill>
                  <a:srgbClr val="000000"/>
                </a:solidFill>
                <a:cs typeface="Arial" panose="020B0604020202020204" pitchFamily="34" charset="0"/>
              </a:rPr>
              <a:t>species</a:t>
            </a:r>
          </a:p>
          <a:p>
            <a:pPr lvl="1"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The S</a:t>
            </a:r>
            <a:r>
              <a:rPr lang="en-US" altLang="en-US" sz="2600" baseline="-25000" dirty="0" smtClean="0">
                <a:solidFill>
                  <a:srgbClr val="000000"/>
                </a:solidFill>
                <a:cs typeface="Arial" panose="020B0604020202020204" pitchFamily="34" charset="0"/>
              </a:rPr>
              <a:t>1</a:t>
            </a:r>
            <a:r>
              <a:rPr lang="en-US" altLang="en-US" sz="2600" baseline="30000" dirty="0" smtClean="0">
                <a:solidFill>
                  <a:srgbClr val="000000"/>
                </a:solidFill>
                <a:cs typeface="Arial" panose="020B0604020202020204" pitchFamily="34" charset="0"/>
              </a:rPr>
              <a:t>’</a:t>
            </a:r>
            <a:r>
              <a:rPr lang="en-US" altLang="en-US" sz="2600" dirty="0" smtClean="0">
                <a:solidFill>
                  <a:srgbClr val="000000"/>
                </a:solidFill>
                <a:cs typeface="Arial" panose="020B0604020202020204" pitchFamily="34" charset="0"/>
              </a:rPr>
              <a:t> site prefers long, positively charged groups</a:t>
            </a:r>
            <a:endParaRPr lang="en-US" altLang="en-US" sz="2600" dirty="0">
              <a:solidFill>
                <a:srgbClr val="000000"/>
              </a:solidFill>
              <a:cs typeface="Arial" panose="020B0604020202020204" pitchFamily="34" charset="0"/>
            </a:endParaRPr>
          </a:p>
        </p:txBody>
      </p:sp>
      <p:grpSp>
        <p:nvGrpSpPr>
          <p:cNvPr id="6" name="Group 5"/>
          <p:cNvGrpSpPr/>
          <p:nvPr/>
        </p:nvGrpSpPr>
        <p:grpSpPr>
          <a:xfrm>
            <a:off x="4762501" y="1839396"/>
            <a:ext cx="3633872" cy="3209824"/>
            <a:chOff x="4940970" y="1639470"/>
            <a:chExt cx="3633872" cy="3209824"/>
          </a:xfrm>
        </p:grpSpPr>
        <p:pic>
          <p:nvPicPr>
            <p:cNvPr id="8" name="Picture 24"/>
            <p:cNvPicPr>
              <a:picLocks noChangeAspect="1" noChangeArrowheads="1"/>
            </p:cNvPicPr>
            <p:nvPr/>
          </p:nvPicPr>
          <p:blipFill rotWithShape="1">
            <a:blip r:embed="rId3">
              <a:extLst>
                <a:ext uri="{28A0092B-C50C-407E-A947-70E740481C1C}">
                  <a14:useLocalDpi xmlns:a14="http://schemas.microsoft.com/office/drawing/2010/main" val="0"/>
                </a:ext>
              </a:extLst>
            </a:blip>
            <a:srcRect l="28023" t="14665" r="45625" b="46964"/>
            <a:stretch/>
          </p:blipFill>
          <p:spPr bwMode="auto">
            <a:xfrm>
              <a:off x="4940970" y="1639470"/>
              <a:ext cx="3633872" cy="320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6015788" y="2967789"/>
              <a:ext cx="365760" cy="365760"/>
            </a:xfrm>
            <a:prstGeom prst="ellipse">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p:cNvSpPr txBox="1"/>
            <p:nvPr/>
          </p:nvSpPr>
          <p:spPr>
            <a:xfrm>
              <a:off x="5855372" y="2943137"/>
              <a:ext cx="692522" cy="400110"/>
            </a:xfrm>
            <a:prstGeom prst="rect">
              <a:avLst/>
            </a:prstGeom>
            <a:noFill/>
          </p:spPr>
          <p:txBody>
            <a:bodyPr wrap="square" rtlCol="0">
              <a:spAutoFit/>
            </a:bodyPr>
            <a:lstStyle/>
            <a:p>
              <a:pPr algn="ctr"/>
              <a:r>
                <a:rPr lang="en-US" sz="2000" dirty="0" smtClean="0"/>
                <a:t>Zn</a:t>
              </a:r>
              <a:endParaRPr lang="en-US" dirty="0"/>
            </a:p>
          </p:txBody>
        </p:sp>
      </p:gr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60771" name="Rectangle 1039"/>
          <p:cNvSpPr>
            <a:spLocks noChangeArrowheads="1"/>
          </p:cNvSpPr>
          <p:nvPr/>
        </p:nvSpPr>
        <p:spPr bwMode="auto">
          <a:xfrm>
            <a:off x="228600" y="974725"/>
            <a:ext cx="89154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339933"/>
                </a:solidFill>
              </a:rPr>
              <a:t>Step4: </a:t>
            </a:r>
            <a:r>
              <a:rPr lang="en-US" altLang="en-US" sz="2600" b="1" i="1" dirty="0">
                <a:solidFill>
                  <a:srgbClr val="339933"/>
                </a:solidFill>
              </a:rPr>
              <a:t>C</a:t>
            </a:r>
            <a:r>
              <a:rPr lang="en-US" altLang="en-US" sz="2600" b="1" dirty="0">
                <a:solidFill>
                  <a:srgbClr val="339933"/>
                </a:solidFill>
              </a:rPr>
              <a:t>-domain-selective inhibition using negative </a:t>
            </a:r>
            <a:r>
              <a:rPr lang="en-US" altLang="en-US" sz="2600" b="1" dirty="0" smtClean="0">
                <a:solidFill>
                  <a:srgbClr val="339933"/>
                </a:solidFill>
              </a:rPr>
              <a:t>design</a:t>
            </a:r>
            <a:endParaRPr lang="en-US" altLang="en-US" sz="2600" b="1" dirty="0" smtClean="0">
              <a:solidFill>
                <a:srgbClr val="FF0066"/>
              </a:solidFill>
              <a:latin typeface="Arial" panose="020B0604020202020204" pitchFamily="34" charset="0"/>
              <a:cs typeface="Arial" panose="020B0604020202020204" pitchFamily="34" charset="0"/>
            </a:endParaRPr>
          </a:p>
          <a:p>
            <a:pPr lvl="1"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Some side effects result from bradykinin buildup</a:t>
            </a:r>
          </a:p>
          <a:p>
            <a:pPr lvl="1" algn="l" rtl="0" eaLnBrk="1" hangingPunct="1">
              <a:spcBef>
                <a:spcPct val="50000"/>
              </a:spcBef>
              <a:buFont typeface="Wingdings" panose="05000000000000000000" pitchFamily="2" charset="2"/>
              <a:buChar char="Ø"/>
            </a:pPr>
            <a:r>
              <a:rPr lang="en-US" altLang="en-US" sz="2600" dirty="0" smtClean="0">
                <a:solidFill>
                  <a:srgbClr val="000000"/>
                </a:solidFill>
                <a:cs typeface="Arial" panose="020B0604020202020204" pitchFamily="34" charset="0"/>
              </a:rPr>
              <a:t>Thus</a:t>
            </a:r>
            <a:r>
              <a:rPr lang="en-US" altLang="en-US" sz="2600" dirty="0">
                <a:solidFill>
                  <a:srgbClr val="000000"/>
                </a:solidFill>
                <a:cs typeface="Arial" panose="020B0604020202020204" pitchFamily="34" charset="0"/>
              </a:rPr>
              <a:t>, </a:t>
            </a:r>
            <a:r>
              <a:rPr lang="en-US" altLang="en-US" sz="2600" b="1" dirty="0">
                <a:solidFill>
                  <a:srgbClr val="FF0066"/>
                </a:solidFill>
                <a:cs typeface="Arial" panose="020B0604020202020204" pitchFamily="34" charset="0"/>
              </a:rPr>
              <a:t>only one ACE domain should be inhibited</a:t>
            </a:r>
          </a:p>
        </p:txBody>
      </p:sp>
      <p:pic>
        <p:nvPicPr>
          <p:cNvPr id="160772" name="Picture 1055"/>
          <p:cNvPicPr>
            <a:picLocks noChangeAspect="1" noChangeArrowheads="1"/>
          </p:cNvPicPr>
          <p:nvPr/>
        </p:nvPicPr>
        <p:blipFill>
          <a:blip r:embed="rId3">
            <a:extLst>
              <a:ext uri="{28A0092B-C50C-407E-A947-70E740481C1C}">
                <a14:useLocalDpi xmlns:a14="http://schemas.microsoft.com/office/drawing/2010/main" val="0"/>
              </a:ext>
            </a:extLst>
          </a:blip>
          <a:srcRect l="24896" t="17000" r="25833" b="23666"/>
          <a:stretch>
            <a:fillRect/>
          </a:stretch>
        </p:blipFill>
        <p:spPr bwMode="auto">
          <a:xfrm>
            <a:off x="2148592" y="2667000"/>
            <a:ext cx="5075415" cy="382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4866" name="Group 26"/>
          <p:cNvGrpSpPr>
            <a:grpSpLocks/>
          </p:cNvGrpSpPr>
          <p:nvPr/>
        </p:nvGrpSpPr>
        <p:grpSpPr bwMode="auto">
          <a:xfrm>
            <a:off x="3187700" y="1526944"/>
            <a:ext cx="4470400" cy="4999037"/>
            <a:chOff x="1216" y="1075"/>
            <a:chExt cx="2816" cy="3149"/>
          </a:xfrm>
        </p:grpSpPr>
        <p:pic>
          <p:nvPicPr>
            <p:cNvPr id="164872" name="Picture 24"/>
            <p:cNvPicPr>
              <a:picLocks noChangeAspect="1" noChangeArrowheads="1"/>
            </p:cNvPicPr>
            <p:nvPr/>
          </p:nvPicPr>
          <p:blipFill>
            <a:blip r:embed="rId3">
              <a:extLst>
                <a:ext uri="{28A0092B-C50C-407E-A947-70E740481C1C}">
                  <a14:useLocalDpi xmlns:a14="http://schemas.microsoft.com/office/drawing/2010/main" val="0"/>
                </a:ext>
              </a:extLst>
            </a:blip>
            <a:srcRect l="14792" t="14665" r="45625" b="14500"/>
            <a:stretch>
              <a:fillRect/>
            </a:stretch>
          </p:blipFill>
          <p:spPr bwMode="auto">
            <a:xfrm>
              <a:off x="1216" y="1075"/>
              <a:ext cx="2816" cy="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3" name="Rectangle 25"/>
            <p:cNvSpPr>
              <a:spLocks noChangeArrowheads="1"/>
            </p:cNvSpPr>
            <p:nvPr/>
          </p:nvSpPr>
          <p:spPr bwMode="auto">
            <a:xfrm>
              <a:off x="1272" y="1184"/>
              <a:ext cx="128"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eaLnBrk="1" hangingPunct="1">
                <a:spcBef>
                  <a:spcPct val="0"/>
                </a:spcBef>
                <a:buFontTx/>
                <a:buNone/>
              </a:pPr>
              <a:endParaRPr lang="he-IL" altLang="en-US" sz="2400">
                <a:solidFill>
                  <a:srgbClr val="000000"/>
                </a:solidFill>
              </a:endParaRPr>
            </a:p>
          </p:txBody>
        </p:sp>
      </p:grpSp>
      <p:sp>
        <p:nvSpPr>
          <p:cNvPr id="164867" name="TextBox 1"/>
          <p:cNvSpPr txBox="1">
            <a:spLocks noChangeArrowheads="1"/>
          </p:cNvSpPr>
          <p:nvPr/>
        </p:nvSpPr>
        <p:spPr bwMode="auto">
          <a:xfrm>
            <a:off x="406400" y="4824181"/>
            <a:ext cx="23241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buFontTx/>
              <a:buNone/>
            </a:pPr>
            <a:r>
              <a:rPr lang="en-US" altLang="en-US" sz="2400">
                <a:solidFill>
                  <a:srgbClr val="000000"/>
                </a:solidFill>
              </a:rPr>
              <a:t>Slight </a:t>
            </a:r>
            <a:r>
              <a:rPr lang="en-US" altLang="en-US" sz="2400" i="1">
                <a:solidFill>
                  <a:srgbClr val="000000"/>
                </a:solidFill>
              </a:rPr>
              <a:t>C</a:t>
            </a:r>
            <a:r>
              <a:rPr lang="en-US" altLang="en-US" sz="2400">
                <a:solidFill>
                  <a:srgbClr val="000000"/>
                </a:solidFill>
              </a:rPr>
              <a:t>-domain selectivity</a:t>
            </a:r>
          </a:p>
        </p:txBody>
      </p:sp>
      <p:sp>
        <p:nvSpPr>
          <p:cNvPr id="164868" name="TextBox 7"/>
          <p:cNvSpPr txBox="1">
            <a:spLocks noChangeArrowheads="1"/>
          </p:cNvSpPr>
          <p:nvPr/>
        </p:nvSpPr>
        <p:spPr bwMode="auto">
          <a:xfrm>
            <a:off x="406400" y="3185881"/>
            <a:ext cx="26543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0"/>
              </a:spcBef>
              <a:buFontTx/>
              <a:buNone/>
            </a:pPr>
            <a:r>
              <a:rPr lang="en-US" altLang="en-US" sz="2400">
                <a:solidFill>
                  <a:srgbClr val="000000"/>
                </a:solidFill>
              </a:rPr>
              <a:t>Binds both domains equally</a:t>
            </a:r>
          </a:p>
        </p:txBody>
      </p:sp>
      <p:sp>
        <p:nvSpPr>
          <p:cNvPr id="164869"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64870" name="Rectangle 23"/>
          <p:cNvSpPr>
            <a:spLocks noChangeArrowheads="1"/>
          </p:cNvSpPr>
          <p:nvPr/>
        </p:nvSpPr>
        <p:spPr bwMode="auto">
          <a:xfrm>
            <a:off x="0" y="798513"/>
            <a:ext cx="9144000"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600" b="1" dirty="0" smtClean="0">
                <a:solidFill>
                  <a:srgbClr val="339933"/>
                </a:solidFill>
              </a:rPr>
              <a:t>Step4: </a:t>
            </a:r>
            <a:r>
              <a:rPr lang="en-US" altLang="en-US" sz="2600" b="1" i="1" dirty="0">
                <a:solidFill>
                  <a:srgbClr val="339933"/>
                </a:solidFill>
              </a:rPr>
              <a:t>C</a:t>
            </a:r>
            <a:r>
              <a:rPr lang="en-US" altLang="en-US" sz="2600" b="1" dirty="0">
                <a:solidFill>
                  <a:srgbClr val="339933"/>
                </a:solidFill>
              </a:rPr>
              <a:t>-domain-selective inhibition using negative design: </a:t>
            </a:r>
            <a:r>
              <a:rPr lang="en-US" altLang="en-US" sz="2600" b="1" dirty="0">
                <a:solidFill>
                  <a:srgbClr val="FF0066"/>
                </a:solidFill>
              </a:rPr>
              <a:t>ketone-based inhibitors</a:t>
            </a:r>
          </a:p>
        </p:txBody>
      </p:sp>
      <p:sp>
        <p:nvSpPr>
          <p:cNvPr id="2" name="Rectangle 1"/>
          <p:cNvSpPr/>
          <p:nvPr/>
        </p:nvSpPr>
        <p:spPr>
          <a:xfrm>
            <a:off x="4695825" y="5895744"/>
            <a:ext cx="403225" cy="403225"/>
          </a:xfrm>
          <a:prstGeom prst="rect">
            <a:avLst/>
          </a:prstGeom>
          <a:noFill/>
          <a:ln>
            <a:solidFill>
              <a:srgbClr val="A07B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5"/>
          <p:cNvSpPr>
            <a:spLocks noChangeArrowheads="1"/>
          </p:cNvSpPr>
          <p:nvPr/>
        </p:nvSpPr>
        <p:spPr bwMode="auto">
          <a:xfrm>
            <a:off x="261938" y="1098550"/>
            <a:ext cx="8583612" cy="1717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lnSpc>
                <a:spcPct val="130000"/>
              </a:lnSpc>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The </a:t>
            </a:r>
            <a:r>
              <a:rPr lang="en-US" altLang="en-US" sz="2400" b="1" dirty="0">
                <a:solidFill>
                  <a:srgbClr val="339933"/>
                </a:solidFill>
                <a:latin typeface="Arial" panose="020B0604020202020204" pitchFamily="34" charset="0"/>
                <a:cs typeface="Arial" panose="020B0604020202020204" pitchFamily="34" charset="0"/>
              </a:rPr>
              <a:t>affinity usually does not exceed </a:t>
            </a:r>
            <a:r>
              <a:rPr lang="en-US" altLang="en-US" sz="2400" b="1" dirty="0">
                <a:solidFill>
                  <a:srgbClr val="FF0066"/>
                </a:solidFill>
                <a:latin typeface="Arial" panose="020B0604020202020204" pitchFamily="34" charset="0"/>
                <a:cs typeface="Arial" panose="020B0604020202020204" pitchFamily="34" charset="0"/>
              </a:rPr>
              <a:t>15 </a:t>
            </a:r>
            <a:r>
              <a:rPr lang="en-US" altLang="en-US" sz="2400" b="1" dirty="0" smtClean="0">
                <a:solidFill>
                  <a:srgbClr val="FF0066"/>
                </a:solidFill>
                <a:latin typeface="Arial" panose="020B0604020202020204" pitchFamily="34" charset="0"/>
                <a:cs typeface="Arial" panose="020B0604020202020204" pitchFamily="34" charset="0"/>
              </a:rPr>
              <a:t>kcal/</a:t>
            </a:r>
            <a:r>
              <a:rPr lang="en-US" altLang="en-US" sz="2400" b="1" dirty="0" err="1" smtClean="0">
                <a:solidFill>
                  <a:srgbClr val="FF0066"/>
                </a:solidFill>
                <a:latin typeface="Arial" panose="020B0604020202020204" pitchFamily="34" charset="0"/>
                <a:cs typeface="Arial" panose="020B0604020202020204" pitchFamily="34" charset="0"/>
              </a:rPr>
              <a:t>mol</a:t>
            </a:r>
            <a:endParaRPr lang="en-US" altLang="en-US" sz="2400" b="1" dirty="0" smtClean="0">
              <a:solidFill>
                <a:srgbClr val="FF0066"/>
              </a:solidFill>
              <a:latin typeface="Arial" panose="020B0604020202020204" pitchFamily="34" charset="0"/>
              <a:cs typeface="Arial" panose="020B0604020202020204" pitchFamily="34" charset="0"/>
            </a:endParaRPr>
          </a:p>
          <a:p>
            <a:pPr algn="l" rtl="0" eaLnBrk="1" hangingPunct="1">
              <a:lnSpc>
                <a:spcPct val="130000"/>
              </a:lnSpc>
              <a:spcBef>
                <a:spcPct val="50000"/>
              </a:spcBef>
            </a:pPr>
            <a:r>
              <a:rPr lang="en-US" altLang="en-US" sz="2400" b="1" dirty="0" smtClean="0">
                <a:solidFill>
                  <a:srgbClr val="339933"/>
                </a:solidFill>
                <a:latin typeface="Arial" panose="020B0604020202020204" pitchFamily="34" charset="0"/>
                <a:cs typeface="Arial" panose="020B0604020202020204" pitchFamily="34" charset="0"/>
              </a:rPr>
              <a:t>Different </a:t>
            </a:r>
            <a:r>
              <a:rPr lang="en-US" altLang="en-US" sz="2400" b="1" dirty="0">
                <a:solidFill>
                  <a:srgbClr val="339933"/>
                </a:solidFill>
                <a:latin typeface="Arial" panose="020B0604020202020204" pitchFamily="34" charset="0"/>
                <a:cs typeface="Arial" panose="020B0604020202020204" pitchFamily="34" charset="0"/>
              </a:rPr>
              <a:t>complexes have </a:t>
            </a:r>
            <a:r>
              <a:rPr lang="en-US" altLang="en-US" sz="2400" b="1" dirty="0">
                <a:solidFill>
                  <a:srgbClr val="FF0066"/>
                </a:solidFill>
                <a:latin typeface="Arial" panose="020B0604020202020204" pitchFamily="34" charset="0"/>
                <a:cs typeface="Arial" panose="020B0604020202020204" pitchFamily="34" charset="0"/>
              </a:rPr>
              <a:t>diverse affinities </a:t>
            </a:r>
            <a:r>
              <a:rPr lang="en-US" altLang="en-US" sz="2400" b="1" dirty="0">
                <a:solidFill>
                  <a:srgbClr val="339933"/>
                </a:solidFill>
                <a:latin typeface="Arial" panose="020B0604020202020204" pitchFamily="34" charset="0"/>
                <a:cs typeface="Arial" panose="020B0604020202020204" pitchFamily="34" charset="0"/>
              </a:rPr>
              <a:t>that match their </a:t>
            </a:r>
            <a:r>
              <a:rPr lang="en-US" altLang="en-US" sz="2400" b="1" dirty="0">
                <a:solidFill>
                  <a:srgbClr val="FF0066"/>
                </a:solidFill>
                <a:latin typeface="Arial" panose="020B0604020202020204" pitchFamily="34" charset="0"/>
                <a:cs typeface="Arial" panose="020B0604020202020204" pitchFamily="34" charset="0"/>
              </a:rPr>
              <a:t>biological </a:t>
            </a:r>
            <a:r>
              <a:rPr lang="en-US" altLang="en-US" sz="2400" b="1" dirty="0" smtClean="0">
                <a:solidFill>
                  <a:srgbClr val="FF0066"/>
                </a:solidFill>
                <a:latin typeface="Arial" panose="020B0604020202020204" pitchFamily="34" charset="0"/>
                <a:cs typeface="Arial" panose="020B0604020202020204" pitchFamily="34" charset="0"/>
              </a:rPr>
              <a:t>purpose</a:t>
            </a:r>
            <a:endParaRPr lang="en-US" altLang="en-US" sz="2400" b="1" dirty="0">
              <a:solidFill>
                <a:srgbClr val="339933"/>
              </a:solidFill>
              <a:latin typeface="Arial" panose="020B0604020202020204" pitchFamily="34" charset="0"/>
              <a:cs typeface="Arial" panose="020B0604020202020204" pitchFamily="34" charset="0"/>
            </a:endParaRPr>
          </a:p>
        </p:txBody>
      </p:sp>
      <p:sp>
        <p:nvSpPr>
          <p:cNvPr id="18435" name="Text Box 3"/>
          <p:cNvSpPr txBox="1">
            <a:spLocks noChangeArrowheads="1"/>
          </p:cNvSpPr>
          <p:nvPr/>
        </p:nvSpPr>
        <p:spPr bwMode="auto">
          <a:xfrm>
            <a:off x="457200" y="228600"/>
            <a:ext cx="8153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chemeClr val="accent2"/>
                </a:solidFill>
                <a:latin typeface="Arial" panose="020B0604020202020204" pitchFamily="34" charset="0"/>
                <a:cs typeface="Arial" panose="020B0604020202020204" pitchFamily="34" charset="0"/>
              </a:rPr>
              <a:t>Protein-ligand binding affinity</a:t>
            </a:r>
          </a:p>
        </p:txBody>
      </p:sp>
      <p:grpSp>
        <p:nvGrpSpPr>
          <p:cNvPr id="18436" name="Group 17"/>
          <p:cNvGrpSpPr>
            <a:grpSpLocks/>
          </p:cNvGrpSpPr>
          <p:nvPr/>
        </p:nvGrpSpPr>
        <p:grpSpPr bwMode="auto">
          <a:xfrm>
            <a:off x="1508125" y="5632219"/>
            <a:ext cx="6442075" cy="842962"/>
            <a:chOff x="1283366" y="5667937"/>
            <a:chExt cx="6441851" cy="842360"/>
          </a:xfrm>
        </p:grpSpPr>
        <p:sp>
          <p:nvSpPr>
            <p:cNvPr id="18438" name="TextBox 6"/>
            <p:cNvSpPr txBox="1">
              <a:spLocks noChangeArrowheads="1"/>
            </p:cNvSpPr>
            <p:nvPr/>
          </p:nvSpPr>
          <p:spPr bwMode="auto">
            <a:xfrm>
              <a:off x="1283366" y="5855368"/>
              <a:ext cx="7168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a:t>P+L</a:t>
              </a:r>
            </a:p>
          </p:txBody>
        </p:sp>
        <p:cxnSp>
          <p:nvCxnSpPr>
            <p:cNvPr id="9" name="Straight Arrow Connector 8"/>
            <p:cNvCxnSpPr/>
            <p:nvPr/>
          </p:nvCxnSpPr>
          <p:spPr>
            <a:xfrm>
              <a:off x="2037403" y="6070874"/>
              <a:ext cx="723875" cy="0"/>
            </a:xfrm>
            <a:prstGeom prst="straightConnector1">
              <a:avLst/>
            </a:prstGeom>
            <a:ln>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13591" y="6158124"/>
              <a:ext cx="723875" cy="0"/>
            </a:xfrm>
            <a:prstGeom prst="straightConnector1">
              <a:avLst/>
            </a:prstGeom>
            <a:ln>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8441" name="TextBox 14"/>
            <p:cNvSpPr txBox="1">
              <a:spLocks noChangeArrowheads="1"/>
            </p:cNvSpPr>
            <p:nvPr/>
          </p:nvSpPr>
          <p:spPr bwMode="auto">
            <a:xfrm>
              <a:off x="3460848" y="5855367"/>
              <a:ext cx="854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i="1" dirty="0" err="1"/>
                <a:t>K</a:t>
              </a:r>
              <a:r>
                <a:rPr lang="en-US" altLang="en-US" sz="2400" i="1" baseline="-25000" dirty="0" err="1"/>
                <a:t>a</a:t>
              </a:r>
              <a:r>
                <a:rPr lang="en-US" altLang="en-US" sz="2400" i="1" dirty="0"/>
                <a:t> = </a:t>
              </a:r>
              <a:endParaRPr lang="en-US" altLang="en-US" sz="2400" i="1" baseline="-25000" dirty="0"/>
            </a:p>
          </p:txBody>
        </p:sp>
        <p:sp>
          <p:nvSpPr>
            <p:cNvPr id="18442" name="TextBox 15"/>
            <p:cNvSpPr txBox="1">
              <a:spLocks noChangeArrowheads="1"/>
            </p:cNvSpPr>
            <p:nvPr/>
          </p:nvSpPr>
          <p:spPr bwMode="auto">
            <a:xfrm>
              <a:off x="2809881" y="5855367"/>
              <a:ext cx="543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a:t>PL</a:t>
              </a:r>
            </a:p>
          </p:txBody>
        </p:sp>
        <p:sp>
          <p:nvSpPr>
            <p:cNvPr id="18443" name="TextBox 16"/>
            <p:cNvSpPr txBox="1">
              <a:spLocks noChangeArrowheads="1"/>
            </p:cNvSpPr>
            <p:nvPr/>
          </p:nvSpPr>
          <p:spPr bwMode="auto">
            <a:xfrm>
              <a:off x="4135730" y="5667937"/>
              <a:ext cx="7489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a:t>[PL]</a:t>
              </a:r>
            </a:p>
          </p:txBody>
        </p:sp>
        <p:cxnSp>
          <p:nvCxnSpPr>
            <p:cNvPr id="12" name="Straight Connector 11"/>
            <p:cNvCxnSpPr/>
            <p:nvPr/>
          </p:nvCxnSpPr>
          <p:spPr>
            <a:xfrm flipH="1">
              <a:off x="4236013" y="6094669"/>
              <a:ext cx="5444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45" name="TextBox 19"/>
            <p:cNvSpPr txBox="1">
              <a:spLocks noChangeArrowheads="1"/>
            </p:cNvSpPr>
            <p:nvPr/>
          </p:nvSpPr>
          <p:spPr bwMode="auto">
            <a:xfrm>
              <a:off x="4064353" y="6040610"/>
              <a:ext cx="954074" cy="4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a:t>[</a:t>
              </a:r>
              <a:r>
                <a:rPr lang="en-US" altLang="en-US" sz="2400" dirty="0" smtClean="0"/>
                <a:t>P][L</a:t>
              </a:r>
              <a:r>
                <a:rPr lang="en-US" altLang="en-US" sz="2400" dirty="0"/>
                <a:t>]</a:t>
              </a:r>
            </a:p>
          </p:txBody>
        </p:sp>
        <p:sp>
          <p:nvSpPr>
            <p:cNvPr id="18446" name="TextBox 20"/>
            <p:cNvSpPr txBox="1">
              <a:spLocks noChangeArrowheads="1"/>
            </p:cNvSpPr>
            <p:nvPr/>
          </p:nvSpPr>
          <p:spPr bwMode="auto">
            <a:xfrm>
              <a:off x="5153292" y="5863389"/>
              <a:ext cx="8547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i="1"/>
                <a:t>K</a:t>
              </a:r>
              <a:r>
                <a:rPr lang="en-US" altLang="en-US" sz="2400" i="1" baseline="-25000"/>
                <a:t>d</a:t>
              </a:r>
              <a:r>
                <a:rPr lang="en-US" altLang="en-US" sz="2400" i="1"/>
                <a:t> = </a:t>
              </a:r>
              <a:endParaRPr lang="en-US" altLang="en-US" sz="2400" i="1" baseline="-25000"/>
            </a:p>
          </p:txBody>
        </p:sp>
        <p:sp>
          <p:nvSpPr>
            <p:cNvPr id="18447" name="TextBox 21"/>
            <p:cNvSpPr txBox="1">
              <a:spLocks noChangeArrowheads="1"/>
            </p:cNvSpPr>
            <p:nvPr/>
          </p:nvSpPr>
          <p:spPr bwMode="auto">
            <a:xfrm>
              <a:off x="5828174" y="5675959"/>
              <a:ext cx="954074" cy="46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smtClean="0"/>
                <a:t>[P][L</a:t>
              </a:r>
              <a:r>
                <a:rPr lang="en-US" altLang="en-US" sz="2400" dirty="0"/>
                <a:t>]</a:t>
              </a:r>
            </a:p>
          </p:txBody>
        </p:sp>
        <p:cxnSp>
          <p:nvCxnSpPr>
            <p:cNvPr id="23" name="Straight Connector 22"/>
            <p:cNvCxnSpPr/>
            <p:nvPr/>
          </p:nvCxnSpPr>
          <p:spPr>
            <a:xfrm flipH="1">
              <a:off x="6023476" y="6102601"/>
              <a:ext cx="54608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449" name="TextBox 23"/>
            <p:cNvSpPr txBox="1">
              <a:spLocks noChangeArrowheads="1"/>
            </p:cNvSpPr>
            <p:nvPr/>
          </p:nvSpPr>
          <p:spPr bwMode="auto">
            <a:xfrm>
              <a:off x="5947668" y="6048632"/>
              <a:ext cx="7489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dirty="0"/>
                <a:t>[PL]</a:t>
              </a:r>
            </a:p>
          </p:txBody>
        </p:sp>
        <p:sp>
          <p:nvSpPr>
            <p:cNvPr id="18450" name="TextBox 24"/>
            <p:cNvSpPr txBox="1">
              <a:spLocks noChangeArrowheads="1"/>
            </p:cNvSpPr>
            <p:nvPr/>
          </p:nvSpPr>
          <p:spPr bwMode="auto">
            <a:xfrm>
              <a:off x="6666914" y="5871408"/>
              <a:ext cx="105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a:t>= 1/</a:t>
              </a:r>
              <a:r>
                <a:rPr lang="en-US" altLang="en-US" sz="2400" i="1"/>
                <a:t>K</a:t>
              </a:r>
              <a:r>
                <a:rPr lang="en-US" altLang="en-US" sz="2400" i="1" baseline="-25000"/>
                <a:t>a</a:t>
              </a:r>
              <a:r>
                <a:rPr lang="en-US" altLang="en-US" sz="2400" i="1"/>
                <a:t> </a:t>
              </a:r>
              <a:endParaRPr lang="en-US" altLang="en-US" sz="2400" i="1" baseline="-25000"/>
            </a:p>
          </p:txBody>
        </p:sp>
      </p:grpSp>
      <p:sp>
        <p:nvSpPr>
          <p:cNvPr id="19" name="TextBox 14"/>
          <p:cNvSpPr txBox="1">
            <a:spLocks noChangeArrowheads="1"/>
          </p:cNvSpPr>
          <p:nvPr/>
        </p:nvSpPr>
        <p:spPr bwMode="auto">
          <a:xfrm>
            <a:off x="2468438" y="5588950"/>
            <a:ext cx="415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i="1" dirty="0" smtClean="0"/>
              <a:t>a </a:t>
            </a:r>
            <a:endParaRPr lang="en-US" altLang="en-US" sz="2400" i="1" baseline="-25000" dirty="0"/>
          </a:p>
        </p:txBody>
      </p:sp>
      <p:sp>
        <p:nvSpPr>
          <p:cNvPr id="20" name="TextBox 14"/>
          <p:cNvSpPr txBox="1">
            <a:spLocks noChangeArrowheads="1"/>
          </p:cNvSpPr>
          <p:nvPr/>
        </p:nvSpPr>
        <p:spPr bwMode="auto">
          <a:xfrm>
            <a:off x="2468438" y="6071751"/>
            <a:ext cx="4154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a:spcBef>
                <a:spcPct val="0"/>
              </a:spcBef>
              <a:buFontTx/>
              <a:buNone/>
            </a:pPr>
            <a:r>
              <a:rPr lang="en-US" altLang="en-US" sz="2400" i="1" dirty="0" smtClean="0"/>
              <a:t>d </a:t>
            </a:r>
            <a:endParaRPr lang="en-US" altLang="en-US" sz="2400" i="1" baseline="-25000" dirty="0"/>
          </a:p>
        </p:txBody>
      </p:sp>
      <p:pic>
        <p:nvPicPr>
          <p:cNvPr id="21" name="Picture 20"/>
          <p:cNvPicPr>
            <a:picLocks noChangeAspect="1"/>
          </p:cNvPicPr>
          <p:nvPr/>
        </p:nvPicPr>
        <p:blipFill>
          <a:blip r:embed="rId3"/>
          <a:stretch>
            <a:fillRect/>
          </a:stretch>
        </p:blipFill>
        <p:spPr>
          <a:xfrm>
            <a:off x="778272" y="2700422"/>
            <a:ext cx="7550944" cy="3020378"/>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6"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68967" name="Rectangle 23"/>
          <p:cNvSpPr>
            <a:spLocks noChangeArrowheads="1"/>
          </p:cNvSpPr>
          <p:nvPr/>
        </p:nvSpPr>
        <p:spPr bwMode="auto">
          <a:xfrm>
            <a:off x="0" y="798513"/>
            <a:ext cx="91440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rPr>
              <a:t>Step4: </a:t>
            </a:r>
            <a:r>
              <a:rPr lang="en-US" altLang="en-US" sz="2600" b="1" i="1" dirty="0">
                <a:solidFill>
                  <a:srgbClr val="339933"/>
                </a:solidFill>
              </a:rPr>
              <a:t>C</a:t>
            </a:r>
            <a:r>
              <a:rPr lang="en-US" altLang="en-US" sz="2600" b="1" dirty="0">
                <a:solidFill>
                  <a:srgbClr val="339933"/>
                </a:solidFill>
              </a:rPr>
              <a:t>-domain-selective inhibition using negative design: </a:t>
            </a:r>
            <a:r>
              <a:rPr lang="en-US" altLang="en-US" sz="2600" b="1" dirty="0">
                <a:solidFill>
                  <a:srgbClr val="FF0066"/>
                </a:solidFill>
              </a:rPr>
              <a:t>ketone-based inhibitors</a:t>
            </a:r>
          </a:p>
        </p:txBody>
      </p:sp>
      <p:grpSp>
        <p:nvGrpSpPr>
          <p:cNvPr id="9" name="Group 8"/>
          <p:cNvGrpSpPr/>
          <p:nvPr/>
        </p:nvGrpSpPr>
        <p:grpSpPr>
          <a:xfrm>
            <a:off x="5136148" y="1700297"/>
            <a:ext cx="3835400" cy="4978400"/>
            <a:chOff x="5232400" y="1844675"/>
            <a:chExt cx="3835400" cy="4978400"/>
          </a:xfrm>
        </p:grpSpPr>
        <p:pic>
          <p:nvPicPr>
            <p:cNvPr id="10" name="Picture 3" descr="8-Kc"/>
            <p:cNvPicPr>
              <a:picLocks noChangeAspect="1" noChangeArrowheads="1"/>
            </p:cNvPicPr>
            <p:nvPr/>
          </p:nvPicPr>
          <p:blipFill>
            <a:blip r:embed="rId3">
              <a:extLst>
                <a:ext uri="{28A0092B-C50C-407E-A947-70E740481C1C}">
                  <a14:useLocalDpi xmlns:a14="http://schemas.microsoft.com/office/drawing/2010/main" val="0"/>
                </a:ext>
              </a:extLst>
            </a:blip>
            <a:srcRect l="8885" r="12659"/>
            <a:stretch>
              <a:fillRect/>
            </a:stretch>
          </p:blipFill>
          <p:spPr bwMode="auto">
            <a:xfrm>
              <a:off x="5232400" y="1935163"/>
              <a:ext cx="3835400" cy="488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6024563" y="4148138"/>
              <a:ext cx="127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FFC000"/>
                  </a:solidFill>
                  <a:cs typeface="Times New Roman (Hebrew)" panose="02020603050405020304" pitchFamily="18" charset="0"/>
                </a:rPr>
                <a:t>kAF</a:t>
              </a:r>
            </a:p>
          </p:txBody>
        </p:sp>
        <p:sp>
          <p:nvSpPr>
            <p:cNvPr id="12" name="Text Box 5"/>
            <p:cNvSpPr txBox="1">
              <a:spLocks noChangeArrowheads="1"/>
            </p:cNvSpPr>
            <p:nvPr/>
          </p:nvSpPr>
          <p:spPr bwMode="auto">
            <a:xfrm>
              <a:off x="6134100" y="1844675"/>
              <a:ext cx="29337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l" rtl="0" eaLnBrk="1" hangingPunct="1">
                <a:spcBef>
                  <a:spcPct val="50000"/>
                </a:spcBef>
                <a:buFontTx/>
                <a:buNone/>
              </a:pPr>
              <a:r>
                <a:rPr lang="en-US" altLang="en-US" sz="2400" dirty="0">
                  <a:solidFill>
                    <a:srgbClr val="FF9900"/>
                  </a:solidFill>
                  <a:cs typeface="Times New Roman (Hebrew)" panose="02020603050405020304" pitchFamily="18" charset="0"/>
                </a:rPr>
                <a:t>Phe-391 (</a:t>
              </a:r>
              <a:r>
                <a:rPr lang="en-US" altLang="en-US" sz="2400" i="1" dirty="0" smtClean="0">
                  <a:solidFill>
                    <a:srgbClr val="FF9900"/>
                  </a:solidFill>
                  <a:cs typeface="Times New Roman (Hebrew)" panose="02020603050405020304" pitchFamily="18" charset="0"/>
                </a:rPr>
                <a:t>C</a:t>
              </a:r>
              <a:r>
                <a:rPr lang="en-US" altLang="en-US" sz="2400" dirty="0" smtClean="0">
                  <a:solidFill>
                    <a:srgbClr val="FF9900"/>
                  </a:solidFill>
                  <a:cs typeface="Times New Roman (Hebrew)" panose="02020603050405020304" pitchFamily="18" charset="0"/>
                </a:rPr>
                <a:t> </a:t>
              </a:r>
              <a:r>
                <a:rPr lang="en-US" altLang="en-US" sz="2400" dirty="0">
                  <a:solidFill>
                    <a:srgbClr val="FF9900"/>
                  </a:solidFill>
                  <a:cs typeface="Times New Roman (Hebrew)" panose="02020603050405020304" pitchFamily="18" charset="0"/>
                </a:rPr>
                <a:t>domain)</a:t>
              </a:r>
            </a:p>
            <a:p>
              <a:pPr algn="l" rtl="0" eaLnBrk="1" hangingPunct="1">
                <a:spcBef>
                  <a:spcPct val="50000"/>
                </a:spcBef>
                <a:buFontTx/>
                <a:buNone/>
              </a:pPr>
              <a:r>
                <a:rPr lang="en-US" altLang="en-US" sz="2400" dirty="0">
                  <a:solidFill>
                    <a:srgbClr val="0000CC"/>
                  </a:solidFill>
                  <a:cs typeface="Times New Roman (Hebrew)" panose="02020603050405020304" pitchFamily="18" charset="0"/>
                </a:rPr>
                <a:t>Tyr-369 (</a:t>
              </a:r>
              <a:r>
                <a:rPr lang="en-US" altLang="en-US" sz="2400" i="1" dirty="0" smtClean="0">
                  <a:solidFill>
                    <a:srgbClr val="0000CC"/>
                  </a:solidFill>
                  <a:cs typeface="Times New Roman (Hebrew)" panose="02020603050405020304" pitchFamily="18" charset="0"/>
                </a:rPr>
                <a:t>N</a:t>
              </a:r>
              <a:r>
                <a:rPr lang="en-US" altLang="en-US" sz="2400" dirty="0" smtClean="0">
                  <a:solidFill>
                    <a:srgbClr val="0000CC"/>
                  </a:solidFill>
                  <a:cs typeface="Times New Roman (Hebrew)" panose="02020603050405020304" pitchFamily="18" charset="0"/>
                </a:rPr>
                <a:t> domain)</a:t>
              </a:r>
              <a:endParaRPr lang="en-US" altLang="en-US" sz="2400" dirty="0">
                <a:solidFill>
                  <a:srgbClr val="0000CC"/>
                </a:solidFill>
                <a:cs typeface="Times New Roman (Hebrew)" panose="02020603050405020304" pitchFamily="18" charset="0"/>
              </a:endParaRPr>
            </a:p>
          </p:txBody>
        </p:sp>
        <p:sp>
          <p:nvSpPr>
            <p:cNvPr id="13" name="Text Box 6"/>
            <p:cNvSpPr txBox="1">
              <a:spLocks noChangeArrowheads="1"/>
            </p:cNvSpPr>
            <p:nvPr/>
          </p:nvSpPr>
          <p:spPr bwMode="auto">
            <a:xfrm>
              <a:off x="6240463" y="6149975"/>
              <a:ext cx="1687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panose="02020603050405020304" pitchFamily="18" charset="0"/>
                  <a:cs typeface="Times New Roman" panose="02020603050405020304" pitchFamily="18" charset="0"/>
                </a:defRPr>
              </a:lvl9pPr>
            </a:lstStyle>
            <a:p>
              <a:pPr algn="ctr" rtl="0" eaLnBrk="1" hangingPunct="1">
                <a:spcBef>
                  <a:spcPct val="50000"/>
                </a:spcBef>
                <a:buFontTx/>
                <a:buNone/>
              </a:pPr>
              <a:r>
                <a:rPr lang="en-US" altLang="en-US" sz="2400">
                  <a:solidFill>
                    <a:srgbClr val="0000CC"/>
                  </a:solidFill>
                  <a:cs typeface="Times New Roman (Hebrew)" panose="02020603050405020304" pitchFamily="18" charset="0"/>
                </a:rPr>
                <a:t>Lisinopril</a:t>
              </a:r>
            </a:p>
          </p:txBody>
        </p:sp>
      </p:grpSp>
      <p:sp>
        <p:nvSpPr>
          <p:cNvPr id="14" name="Rectangle 23"/>
          <p:cNvSpPr>
            <a:spLocks noChangeArrowheads="1"/>
          </p:cNvSpPr>
          <p:nvPr/>
        </p:nvSpPr>
        <p:spPr bwMode="auto">
          <a:xfrm>
            <a:off x="415925" y="1781175"/>
            <a:ext cx="4956175"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buFont typeface="Wingdings" panose="05000000000000000000" pitchFamily="2" charset="2"/>
              <a:buChar char="Ø"/>
            </a:pPr>
            <a:r>
              <a:rPr lang="en-US" altLang="en-US" sz="2600" dirty="0" smtClean="0">
                <a:solidFill>
                  <a:srgbClr val="000000"/>
                </a:solidFill>
              </a:rPr>
              <a:t>Both Lisinopril and </a:t>
            </a:r>
            <a:r>
              <a:rPr lang="en-US" altLang="en-US" sz="2600" dirty="0" err="1" smtClean="0">
                <a:solidFill>
                  <a:srgbClr val="000000"/>
                </a:solidFill>
              </a:rPr>
              <a:t>kAF</a:t>
            </a:r>
            <a:r>
              <a:rPr lang="en-US" altLang="en-US" sz="2600" dirty="0" smtClean="0">
                <a:solidFill>
                  <a:srgbClr val="000000"/>
                </a:solidFill>
              </a:rPr>
              <a:t> can bind to the C domain and inhibit it.</a:t>
            </a:r>
          </a:p>
          <a:p>
            <a:pPr algn="l" rtl="0" eaLnBrk="1" hangingPunct="1">
              <a:spcBef>
                <a:spcPct val="50000"/>
              </a:spcBef>
              <a:buFont typeface="Wingdings" panose="05000000000000000000" pitchFamily="2" charset="2"/>
              <a:buChar char="Ø"/>
            </a:pPr>
            <a:r>
              <a:rPr lang="en-US" altLang="en-US" sz="2600" dirty="0" smtClean="0">
                <a:solidFill>
                  <a:srgbClr val="000000"/>
                </a:solidFill>
              </a:rPr>
              <a:t>Only Lisinopril can bind to the N domain; </a:t>
            </a:r>
            <a:r>
              <a:rPr lang="en-US" altLang="en-US" sz="2600" dirty="0" err="1" smtClean="0">
                <a:solidFill>
                  <a:srgbClr val="000000"/>
                </a:solidFill>
              </a:rPr>
              <a:t>kAF</a:t>
            </a:r>
            <a:r>
              <a:rPr lang="en-US" altLang="en-US" sz="2600" dirty="0" smtClean="0">
                <a:solidFill>
                  <a:srgbClr val="000000"/>
                </a:solidFill>
              </a:rPr>
              <a:t> is kept out because of steric clashes with Tyr-369.</a:t>
            </a:r>
            <a:endParaRPr lang="en-US" altLang="en-US" sz="2600" dirty="0">
              <a:solidFill>
                <a:srgbClr val="000000"/>
              </a:solidFill>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3" descr="8-K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2246081"/>
            <a:ext cx="4367213"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 Box 5"/>
          <p:cNvSpPr txBox="1">
            <a:spLocks noChangeArrowheads="1"/>
          </p:cNvSpPr>
          <p:nvPr/>
        </p:nvSpPr>
        <p:spPr bwMode="auto">
          <a:xfrm>
            <a:off x="5419725" y="4016144"/>
            <a:ext cx="127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a:solidFill>
                  <a:srgbClr val="FFC000"/>
                </a:solidFill>
              </a:rPr>
              <a:t>kAF</a:t>
            </a:r>
          </a:p>
        </p:txBody>
      </p:sp>
      <p:sp>
        <p:nvSpPr>
          <p:cNvPr id="171012" name="Text Box 6"/>
          <p:cNvSpPr txBox="1">
            <a:spLocks noChangeArrowheads="1"/>
          </p:cNvSpPr>
          <p:nvPr/>
        </p:nvSpPr>
        <p:spPr bwMode="auto">
          <a:xfrm>
            <a:off x="4035425" y="2155594"/>
            <a:ext cx="1279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a:solidFill>
                  <a:srgbClr val="0000CC"/>
                </a:solidFill>
              </a:rPr>
              <a:t>Tyr-369</a:t>
            </a:r>
          </a:p>
        </p:txBody>
      </p:sp>
      <p:sp>
        <p:nvSpPr>
          <p:cNvPr id="171013" name="Line 4"/>
          <p:cNvSpPr>
            <a:spLocks noChangeShapeType="1"/>
          </p:cNvSpPr>
          <p:nvPr/>
        </p:nvSpPr>
        <p:spPr bwMode="auto">
          <a:xfrm flipV="1">
            <a:off x="3441700" y="4325706"/>
            <a:ext cx="557213" cy="544513"/>
          </a:xfrm>
          <a:prstGeom prst="line">
            <a:avLst/>
          </a:prstGeom>
          <a:noFill/>
          <a:ln w="38100">
            <a:solidFill>
              <a:srgbClr val="00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1014" name="Text Box 7"/>
          <p:cNvSpPr txBox="1">
            <a:spLocks noChangeArrowheads="1"/>
          </p:cNvSpPr>
          <p:nvPr/>
        </p:nvSpPr>
        <p:spPr bwMode="auto">
          <a:xfrm>
            <a:off x="2254250" y="4828944"/>
            <a:ext cx="146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sz="2400">
                <a:solidFill>
                  <a:srgbClr val="0000CC"/>
                </a:solidFill>
              </a:rPr>
              <a:t>OH group</a:t>
            </a:r>
          </a:p>
        </p:txBody>
      </p:sp>
      <p:sp>
        <p:nvSpPr>
          <p:cNvPr id="171015" name="Text Box 17"/>
          <p:cNvSpPr txBox="1">
            <a:spLocks noChangeArrowheads="1"/>
          </p:cNvSpPr>
          <p:nvPr/>
        </p:nvSpPr>
        <p:spPr bwMode="auto">
          <a:xfrm>
            <a:off x="0" y="228600"/>
            <a:ext cx="914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a:solidFill>
                  <a:srgbClr val="3333CC"/>
                </a:solidFill>
                <a:latin typeface="Arial" panose="020B0604020202020204" pitchFamily="34" charset="0"/>
                <a:cs typeface="Arial" panose="020B0604020202020204" pitchFamily="34" charset="0"/>
              </a:rPr>
              <a:t>Case study: ACE inhibitors</a:t>
            </a:r>
          </a:p>
        </p:txBody>
      </p:sp>
      <p:sp>
        <p:nvSpPr>
          <p:cNvPr id="171016" name="Rectangle 23"/>
          <p:cNvSpPr>
            <a:spLocks noChangeArrowheads="1"/>
          </p:cNvSpPr>
          <p:nvPr/>
        </p:nvSpPr>
        <p:spPr bwMode="auto">
          <a:xfrm>
            <a:off x="0" y="798513"/>
            <a:ext cx="91440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smtClean="0">
                <a:solidFill>
                  <a:srgbClr val="339933"/>
                </a:solidFill>
              </a:rPr>
              <a:t>Step4: </a:t>
            </a:r>
            <a:r>
              <a:rPr lang="en-US" altLang="en-US" sz="2600" b="1" i="1" dirty="0">
                <a:solidFill>
                  <a:srgbClr val="339933"/>
                </a:solidFill>
              </a:rPr>
              <a:t>C</a:t>
            </a:r>
            <a:r>
              <a:rPr lang="en-US" altLang="en-US" sz="2600" b="1" dirty="0">
                <a:solidFill>
                  <a:srgbClr val="339933"/>
                </a:solidFill>
              </a:rPr>
              <a:t>-domain-selective inhibition using negative design: </a:t>
            </a:r>
            <a:r>
              <a:rPr lang="en-US" altLang="en-US" sz="2600" b="1" dirty="0">
                <a:solidFill>
                  <a:srgbClr val="FF0066"/>
                </a:solidFill>
              </a:rPr>
              <a:t>ketone-based inhibitors</a:t>
            </a:r>
          </a:p>
          <a:p>
            <a:pPr lvl="1" algn="l" rtl="0" eaLnBrk="1" hangingPunct="1">
              <a:spcBef>
                <a:spcPct val="50000"/>
              </a:spcBef>
              <a:buFont typeface="Wingdings" panose="05000000000000000000" pitchFamily="2" charset="2"/>
              <a:buChar char="Ø"/>
            </a:pPr>
            <a:r>
              <a:rPr lang="en-US" altLang="en-US" sz="2600" dirty="0">
                <a:solidFill>
                  <a:srgbClr val="000000"/>
                </a:solidFill>
              </a:rPr>
              <a:t>Steric clash between </a:t>
            </a:r>
            <a:r>
              <a:rPr lang="en-US" altLang="en-US" sz="2600" dirty="0" err="1">
                <a:solidFill>
                  <a:srgbClr val="000000"/>
                </a:solidFill>
              </a:rPr>
              <a:t>kAF</a:t>
            </a:r>
            <a:r>
              <a:rPr lang="en-US" altLang="en-US" sz="2600" dirty="0">
                <a:solidFill>
                  <a:srgbClr val="000000"/>
                </a:solidFill>
              </a:rPr>
              <a:t> and Tyr-369</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2061588" y="2089309"/>
            <a:ext cx="5781675" cy="4457700"/>
            <a:chOff x="3204588" y="2121969"/>
            <a:chExt cx="5781675" cy="4457700"/>
          </a:xfrm>
        </p:grpSpPr>
        <p:pic>
          <p:nvPicPr>
            <p:cNvPr id="4" name="Picture 3"/>
            <p:cNvPicPr>
              <a:picLocks noChangeAspect="1"/>
            </p:cNvPicPr>
            <p:nvPr/>
          </p:nvPicPr>
          <p:blipFill>
            <a:blip r:embed="rId3"/>
            <a:stretch>
              <a:fillRect/>
            </a:stretch>
          </p:blipFill>
          <p:spPr>
            <a:xfrm>
              <a:off x="3204588" y="2121969"/>
              <a:ext cx="5781675" cy="4457700"/>
            </a:xfrm>
            <a:prstGeom prst="rect">
              <a:avLst/>
            </a:prstGeom>
          </p:spPr>
        </p:pic>
        <p:cxnSp>
          <p:nvCxnSpPr>
            <p:cNvPr id="3" name="Straight Arrow Connector 2"/>
            <p:cNvCxnSpPr/>
            <p:nvPr/>
          </p:nvCxnSpPr>
          <p:spPr>
            <a:xfrm flipH="1">
              <a:off x="4604658" y="3555172"/>
              <a:ext cx="440871" cy="35031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a:xfrm flipH="1" flipV="1">
              <a:off x="4620985" y="4043539"/>
              <a:ext cx="391886" cy="3072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4648530" y="3811977"/>
              <a:ext cx="654346" cy="307777"/>
            </a:xfrm>
            <a:prstGeom prst="rect">
              <a:avLst/>
            </a:prstGeom>
            <a:noFill/>
          </p:spPr>
          <p:txBody>
            <a:bodyPr wrap="none" rtlCol="0">
              <a:spAutoFit/>
            </a:bodyPr>
            <a:lstStyle/>
            <a:p>
              <a:r>
                <a:rPr lang="en-US" sz="1400" b="1" dirty="0" smtClean="0">
                  <a:solidFill>
                    <a:srgbClr val="008000"/>
                  </a:solidFill>
                </a:rPr>
                <a:t>ACE2</a:t>
              </a:r>
              <a:endParaRPr lang="en-US" b="1" dirty="0">
                <a:solidFill>
                  <a:srgbClr val="008000"/>
                </a:solidFill>
              </a:endParaRPr>
            </a:p>
          </p:txBody>
        </p:sp>
        <p:sp>
          <p:nvSpPr>
            <p:cNvPr id="11" name="TextBox 10"/>
            <p:cNvSpPr txBox="1"/>
            <p:nvPr/>
          </p:nvSpPr>
          <p:spPr>
            <a:xfrm>
              <a:off x="3468399" y="3815745"/>
              <a:ext cx="1213474" cy="338554"/>
            </a:xfrm>
            <a:prstGeom prst="rect">
              <a:avLst/>
            </a:prstGeom>
            <a:noFill/>
          </p:spPr>
          <p:txBody>
            <a:bodyPr wrap="none" rtlCol="0">
              <a:spAutoFit/>
            </a:bodyPr>
            <a:lstStyle/>
            <a:p>
              <a:r>
                <a:rPr lang="en-US" sz="1600" dirty="0" smtClean="0">
                  <a:solidFill>
                    <a:schemeClr val="accent6"/>
                  </a:solidFill>
                </a:rPr>
                <a:t>Vasodilation</a:t>
              </a:r>
              <a:endParaRPr lang="en-US" dirty="0">
                <a:solidFill>
                  <a:schemeClr val="accent6"/>
                </a:solidFill>
              </a:endParaRPr>
            </a:p>
          </p:txBody>
        </p:sp>
      </p:grpSp>
      <p:sp>
        <p:nvSpPr>
          <p:cNvPr id="130051" name="Text Box 105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The renin-angiotensin system</a:t>
            </a:r>
          </a:p>
        </p:txBody>
      </p:sp>
      <p:sp>
        <p:nvSpPr>
          <p:cNvPr id="130052" name="Rectangle 1057"/>
          <p:cNvSpPr>
            <a:spLocks noChangeArrowheads="1"/>
          </p:cNvSpPr>
          <p:nvPr/>
        </p:nvSpPr>
        <p:spPr bwMode="auto">
          <a:xfrm>
            <a:off x="130175" y="943425"/>
            <a:ext cx="90138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FF0066"/>
                </a:solidFill>
                <a:latin typeface="Arial" panose="020B0604020202020204" pitchFamily="34" charset="0"/>
                <a:cs typeface="Arial" panose="020B0604020202020204" pitchFamily="34" charset="0"/>
              </a:rPr>
              <a:t>ACE2</a:t>
            </a:r>
            <a:r>
              <a:rPr lang="en-US" altLang="en-US" sz="2600" b="1" dirty="0">
                <a:solidFill>
                  <a:srgbClr val="009900"/>
                </a:solidFill>
                <a:latin typeface="Arial" panose="020B0604020202020204" pitchFamily="34" charset="0"/>
                <a:cs typeface="Arial" panose="020B0604020202020204" pitchFamily="34" charset="0"/>
              </a:rPr>
              <a:t>, a different ACE type, converts </a:t>
            </a:r>
            <a:r>
              <a:rPr lang="en-US" altLang="en-US" sz="2600" b="1" dirty="0" err="1">
                <a:solidFill>
                  <a:srgbClr val="009900"/>
                </a:solidFill>
                <a:latin typeface="Arial" panose="020B0604020202020204" pitchFamily="34" charset="0"/>
                <a:cs typeface="Arial" panose="020B0604020202020204" pitchFamily="34" charset="0"/>
              </a:rPr>
              <a:t>angiotensins</a:t>
            </a:r>
            <a:r>
              <a:rPr lang="en-US" altLang="en-US" sz="2600" b="1" dirty="0">
                <a:solidFill>
                  <a:srgbClr val="009900"/>
                </a:solidFill>
                <a:latin typeface="Arial" panose="020B0604020202020204" pitchFamily="34" charset="0"/>
                <a:cs typeface="Arial" panose="020B0604020202020204" pitchFamily="34" charset="0"/>
              </a:rPr>
              <a:t> I+II to peptides that </a:t>
            </a:r>
            <a:r>
              <a:rPr lang="en-US" altLang="en-US" sz="2600" b="1" dirty="0">
                <a:solidFill>
                  <a:srgbClr val="FF0066"/>
                </a:solidFill>
                <a:latin typeface="Arial" panose="020B0604020202020204" pitchFamily="34" charset="0"/>
                <a:cs typeface="Arial" panose="020B0604020202020204" pitchFamily="34" charset="0"/>
              </a:rPr>
              <a:t>lower blood pressure </a:t>
            </a:r>
            <a:r>
              <a:rPr lang="en-US" altLang="en-US" sz="2600" b="1" dirty="0">
                <a:solidFill>
                  <a:srgbClr val="009900"/>
                </a:solidFill>
                <a:latin typeface="Arial" panose="020B0604020202020204" pitchFamily="34" charset="0"/>
                <a:cs typeface="Arial" panose="020B0604020202020204" pitchFamily="34" charset="0"/>
              </a:rPr>
              <a:t>(negative </a:t>
            </a:r>
            <a:r>
              <a:rPr lang="en-US" altLang="en-US" sz="2600" b="1" dirty="0" smtClean="0">
                <a:solidFill>
                  <a:srgbClr val="009900"/>
                </a:solidFill>
                <a:latin typeface="Arial" panose="020B0604020202020204" pitchFamily="34" charset="0"/>
                <a:cs typeface="Arial" panose="020B0604020202020204" pitchFamily="34" charset="0"/>
              </a:rPr>
              <a:t>regulator)</a:t>
            </a:r>
            <a:endParaRPr lang="en-US" altLang="en-US" sz="2600" b="1" dirty="0">
              <a:solidFill>
                <a:srgbClr val="00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5232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105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The renin-angiotensin system</a:t>
            </a:r>
          </a:p>
        </p:txBody>
      </p:sp>
      <p:sp>
        <p:nvSpPr>
          <p:cNvPr id="130052" name="Rectangle 1057"/>
          <p:cNvSpPr>
            <a:spLocks noChangeArrowheads="1"/>
          </p:cNvSpPr>
          <p:nvPr/>
        </p:nvSpPr>
        <p:spPr bwMode="auto">
          <a:xfrm>
            <a:off x="130175" y="943426"/>
            <a:ext cx="87688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ACE2 is also targeted by the </a:t>
            </a:r>
            <a:r>
              <a:rPr lang="en-US" altLang="en-US" sz="2600" b="1" dirty="0">
                <a:solidFill>
                  <a:srgbClr val="FF0066"/>
                </a:solidFill>
                <a:latin typeface="Arial" panose="020B0604020202020204" pitchFamily="34" charset="0"/>
                <a:cs typeface="Arial" panose="020B0604020202020204" pitchFamily="34" charset="0"/>
              </a:rPr>
              <a:t>spike protein of SARS-CoV-2 </a:t>
            </a:r>
            <a:r>
              <a:rPr lang="en-US" altLang="en-US" sz="2600" b="1" dirty="0">
                <a:solidFill>
                  <a:srgbClr val="009900"/>
                </a:solidFill>
                <a:latin typeface="Arial" panose="020B0604020202020204" pitchFamily="34" charset="0"/>
                <a:cs typeface="Arial" panose="020B0604020202020204" pitchFamily="34" charset="0"/>
              </a:rPr>
              <a:t>as an entry point to host cell</a:t>
            </a:r>
          </a:p>
        </p:txBody>
      </p:sp>
      <p:pic>
        <p:nvPicPr>
          <p:cNvPr id="3" name="Picture 2"/>
          <p:cNvPicPr>
            <a:picLocks noChangeAspect="1"/>
          </p:cNvPicPr>
          <p:nvPr/>
        </p:nvPicPr>
        <p:blipFill>
          <a:blip r:embed="rId3"/>
          <a:stretch>
            <a:fillRect/>
          </a:stretch>
        </p:blipFill>
        <p:spPr>
          <a:xfrm>
            <a:off x="1215118" y="2047666"/>
            <a:ext cx="6549676" cy="3797952"/>
          </a:xfrm>
          <a:prstGeom prst="rect">
            <a:avLst/>
          </a:prstGeom>
          <a:ln>
            <a:solidFill>
              <a:schemeClr val="tx1"/>
            </a:solidFill>
          </a:ln>
        </p:spPr>
      </p:pic>
      <p:sp>
        <p:nvSpPr>
          <p:cNvPr id="6" name="TextBox 5"/>
          <p:cNvSpPr txBox="1"/>
          <p:nvPr/>
        </p:nvSpPr>
        <p:spPr>
          <a:xfrm>
            <a:off x="2186571" y="5845618"/>
            <a:ext cx="4770858" cy="461665"/>
          </a:xfrm>
          <a:prstGeom prst="rect">
            <a:avLst/>
          </a:prstGeom>
          <a:noFill/>
        </p:spPr>
        <p:txBody>
          <a:bodyPr wrap="none" rtlCol="0">
            <a:spAutoFit/>
          </a:bodyPr>
          <a:lstStyle/>
          <a:p>
            <a:r>
              <a:rPr lang="en-US" sz="2000" i="1" dirty="0" smtClean="0"/>
              <a:t>Nat. </a:t>
            </a:r>
            <a:r>
              <a:rPr lang="en-US" sz="2000" i="1" dirty="0" err="1" smtClean="0"/>
              <a:t>Struct</a:t>
            </a:r>
            <a:r>
              <a:rPr lang="en-US" sz="2000" i="1" dirty="0" smtClean="0"/>
              <a:t>. Mol. Biol</a:t>
            </a:r>
            <a:r>
              <a:rPr lang="en-US" i="1" dirty="0"/>
              <a:t>. </a:t>
            </a:r>
            <a:r>
              <a:rPr lang="en-US" sz="2000" dirty="0" smtClean="0"/>
              <a:t>(</a:t>
            </a:r>
            <a:r>
              <a:rPr lang="en-US" sz="2000" dirty="0"/>
              <a:t>2020) </a:t>
            </a:r>
            <a:r>
              <a:rPr lang="en-US" sz="2000" dirty="0" smtClean="0"/>
              <a:t>27</a:t>
            </a:r>
            <a:r>
              <a:rPr lang="en-US" sz="2000" dirty="0"/>
              <a:t>: </a:t>
            </a:r>
            <a:r>
              <a:rPr lang="en-US" sz="2000" dirty="0" smtClean="0"/>
              <a:t>846–854 </a:t>
            </a:r>
            <a:endParaRPr lang="en-US" sz="2000" dirty="0"/>
          </a:p>
        </p:txBody>
      </p:sp>
    </p:spTree>
    <p:extLst>
      <p:ext uri="{BB962C8B-B14F-4D97-AF65-F5344CB8AC3E}">
        <p14:creationId xmlns:p14="http://schemas.microsoft.com/office/powerpoint/2010/main" val="11791509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1" name="Text Box 1056"/>
          <p:cNvSpPr txBox="1">
            <a:spLocks noChangeArrowheads="1"/>
          </p:cNvSpPr>
          <p:nvPr/>
        </p:nvSpPr>
        <p:spPr bwMode="auto">
          <a:xfrm>
            <a:off x="0" y="228600"/>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ctr" rtl="0" eaLnBrk="1" hangingPunct="1">
              <a:spcBef>
                <a:spcPct val="50000"/>
              </a:spcBef>
              <a:buFontTx/>
              <a:buNone/>
            </a:pPr>
            <a:r>
              <a:rPr lang="en-US" altLang="en-US" b="1" dirty="0">
                <a:solidFill>
                  <a:srgbClr val="3333CC"/>
                </a:solidFill>
                <a:latin typeface="Arial" panose="020B0604020202020204" pitchFamily="34" charset="0"/>
                <a:cs typeface="Arial" panose="020B0604020202020204" pitchFamily="34" charset="0"/>
              </a:rPr>
              <a:t>The renin-angiotensin system</a:t>
            </a:r>
          </a:p>
        </p:txBody>
      </p:sp>
      <p:sp>
        <p:nvSpPr>
          <p:cNvPr id="130052" name="Rectangle 1057"/>
          <p:cNvSpPr>
            <a:spLocks noChangeArrowheads="1"/>
          </p:cNvSpPr>
          <p:nvPr/>
        </p:nvSpPr>
        <p:spPr bwMode="auto">
          <a:xfrm>
            <a:off x="130175" y="943426"/>
            <a:ext cx="8768896"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lgn="r" rtl="1">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lgn="r" rtl="1">
              <a:spcBef>
                <a:spcPct val="20000"/>
              </a:spcBef>
              <a:buChar char="–"/>
              <a:defRPr sz="2800">
                <a:solidFill>
                  <a:schemeClr val="tx1"/>
                </a:solidFill>
                <a:latin typeface="Times New Roman" panose="02020603050405020304" pitchFamily="18" charset="0"/>
                <a:ea typeface="Times New Roman (Hebrew)" charset="0"/>
                <a:cs typeface="Times New Roman" panose="02020603050405020304" pitchFamily="18" charset="0"/>
              </a:defRPr>
            </a:lvl2pPr>
            <a:lvl3pPr marL="1143000" indent="-228600" algn="r" rtl="1">
              <a:spcBef>
                <a:spcPct val="20000"/>
              </a:spcBef>
              <a:buChar char="•"/>
              <a:defRPr sz="2400">
                <a:solidFill>
                  <a:schemeClr val="tx1"/>
                </a:solidFill>
                <a:latin typeface="Times New Roman" panose="02020603050405020304" pitchFamily="18" charset="0"/>
                <a:ea typeface="Times New Roman (Hebrew)" charset="0"/>
                <a:cs typeface="Times New Roman" panose="02020603050405020304" pitchFamily="18" charset="0"/>
              </a:defRPr>
            </a:lvl3pPr>
            <a:lvl4pPr marL="16002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4pPr>
            <a:lvl5pPr marL="2057400" indent="-228600" algn="r" rtl="1">
              <a:spcBef>
                <a:spcPct val="20000"/>
              </a:spcBef>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ea typeface="Times New Roman (Hebrew)" charset="0"/>
                <a:cs typeface="Times New Roman" panose="02020603050405020304" pitchFamily="18" charset="0"/>
              </a:defRPr>
            </a:lvl9pPr>
          </a:lstStyle>
          <a:p>
            <a:pPr algn="l" rtl="0" eaLnBrk="1" hangingPunct="1">
              <a:spcBef>
                <a:spcPct val="50000"/>
              </a:spcBef>
            </a:pPr>
            <a:r>
              <a:rPr lang="en-US" altLang="en-US" sz="2600" b="1" dirty="0">
                <a:solidFill>
                  <a:srgbClr val="009900"/>
                </a:solidFill>
                <a:latin typeface="Arial" panose="020B0604020202020204" pitchFamily="34" charset="0"/>
                <a:cs typeface="Arial" panose="020B0604020202020204" pitchFamily="34" charset="0"/>
              </a:rPr>
              <a:t>ACE2 is also targeted by the </a:t>
            </a:r>
            <a:r>
              <a:rPr lang="en-US" altLang="en-US" sz="2600" b="1" dirty="0">
                <a:solidFill>
                  <a:srgbClr val="FF0066"/>
                </a:solidFill>
                <a:latin typeface="Arial" panose="020B0604020202020204" pitchFamily="34" charset="0"/>
                <a:cs typeface="Arial" panose="020B0604020202020204" pitchFamily="34" charset="0"/>
              </a:rPr>
              <a:t>spike protein of SARS-CoV-2 </a:t>
            </a:r>
            <a:r>
              <a:rPr lang="en-US" altLang="en-US" sz="2600" b="1" dirty="0">
                <a:solidFill>
                  <a:srgbClr val="009900"/>
                </a:solidFill>
                <a:latin typeface="Arial" panose="020B0604020202020204" pitchFamily="34" charset="0"/>
                <a:cs typeface="Arial" panose="020B0604020202020204" pitchFamily="34" charset="0"/>
              </a:rPr>
              <a:t>as an entry point to host cell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747" t="12380" r="11631" b="19286"/>
          <a:stretch/>
        </p:blipFill>
        <p:spPr>
          <a:xfrm>
            <a:off x="1714500" y="1835978"/>
            <a:ext cx="5159829" cy="4433745"/>
          </a:xfrm>
          <a:prstGeom prst="rect">
            <a:avLst/>
          </a:prstGeom>
          <a:ln>
            <a:solidFill>
              <a:schemeClr val="tx1"/>
            </a:solidFill>
          </a:ln>
        </p:spPr>
      </p:pic>
    </p:spTree>
    <p:extLst>
      <p:ext uri="{BB962C8B-B14F-4D97-AF65-F5344CB8AC3E}">
        <p14:creationId xmlns:p14="http://schemas.microsoft.com/office/powerpoint/2010/main" val="25479953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 of the chapter</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5373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Protein-ligand interactions are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crucial to protein function</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t>
            </a:r>
          </a:p>
          <a:p>
            <a:pPr algn="l" rtl="0" eaLnBrk="1" hangingPunct="1">
              <a:lnSpc>
                <a:spcPct val="130000"/>
              </a:lnSpc>
              <a:spcBef>
                <a:spcPct val="50000"/>
              </a:spcBef>
            </a:pP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Different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PL complexes </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have </a:t>
            </a:r>
            <a:r>
              <a:rPr lang="en-US" altLang="en-US" sz="2600" dirty="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diverse affinities </a:t>
            </a: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that </a:t>
            </a:r>
            <a:r>
              <a:rPr lang="en-US" altLang="en-US" sz="2600" dirty="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match their biological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purpose.</a:t>
            </a:r>
            <a:endParaRPr lang="en-US" altLang="en-US" sz="2600" dirty="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endParaRP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binding energy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can be measured or calculated, and it is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a balance between opposing forces and thermodynamic properties</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binding specificity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is best described by 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conformational selection model</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which acknowledges 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inherent dynamics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of folded proteins.</a:t>
            </a:r>
          </a:p>
        </p:txBody>
      </p:sp>
    </p:spTree>
    <p:extLst>
      <p:ext uri="{BB962C8B-B14F-4D97-AF65-F5344CB8AC3E}">
        <p14:creationId xmlns:p14="http://schemas.microsoft.com/office/powerpoint/2010/main" val="5400993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 of the chapter</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51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binding specificity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results from the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geometric and electrostatic match</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between the ligand and the protein binding site.</a:t>
            </a:r>
          </a:p>
          <a:p>
            <a:pPr algn="l" rtl="0" eaLnBrk="1" hangingPunct="1">
              <a:lnSpc>
                <a:spcPct val="130000"/>
              </a:lnSpc>
              <a:spcBef>
                <a:spcPct val="50000"/>
              </a:spcBef>
            </a:pP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Many proteins show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binding promiscuity</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which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serves their biological function</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The promiscuity is achieved via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different mechanisms</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t>
            </a:r>
          </a:p>
          <a:p>
            <a:pPr algn="l" rtl="0" eaLnBrk="1" hangingPunct="1">
              <a:lnSpc>
                <a:spcPct val="130000"/>
              </a:lnSpc>
              <a:spcBef>
                <a:spcPct val="50000"/>
              </a:spcBef>
            </a:pPr>
            <a:r>
              <a:rPr lang="en-US" altLang="en-US" sz="2600" smtClean="0">
                <a:latin typeface="Arial" panose="020B0604020202020204" pitchFamily="34" charset="0"/>
                <a:ea typeface="Times New Roman (Hebrew)" panose="02020603050405020304" pitchFamily="18" charset="0"/>
                <a:cs typeface="Times New Roman (Hebrew)" panose="02020603050405020304" pitchFamily="18" charset="0"/>
              </a:rPr>
              <a:t>Proteins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with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key physiological roles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are often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targeted by toxins that evolved to bind them</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and are used as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targets </a:t>
            </a:r>
            <a:r>
              <a:rPr lang="en-US" altLang="en-US" sz="2600" dirty="0" smtClean="0">
                <a:solidFill>
                  <a:schemeClr val="accent4"/>
                </a:solidFill>
                <a:latin typeface="Arial" panose="020B0604020202020204" pitchFamily="34" charset="0"/>
                <a:ea typeface="Times New Roman (Hebrew)" panose="02020603050405020304" pitchFamily="18" charset="0"/>
                <a:cs typeface="Times New Roman (Hebrew)" panose="02020603050405020304" pitchFamily="18" charset="0"/>
              </a:rPr>
              <a:t>for</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 pharmaceutical drugs </a:t>
            </a:r>
            <a:r>
              <a:rPr lang="en-US" altLang="en-US" sz="2600" dirty="0" smtClean="0">
                <a:solidFill>
                  <a:schemeClr val="accent4"/>
                </a:solidFill>
                <a:latin typeface="Arial" panose="020B0604020202020204" pitchFamily="34" charset="0"/>
                <a:ea typeface="Times New Roman (Hebrew)" panose="02020603050405020304" pitchFamily="18" charset="0"/>
                <a:cs typeface="Times New Roman (Hebrew)" panose="02020603050405020304" pitchFamily="18" charset="0"/>
              </a:rPr>
              <a:t>and</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 warfare agents</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a:t>
            </a:r>
          </a:p>
        </p:txBody>
      </p:sp>
    </p:spTree>
    <p:extLst>
      <p:ext uri="{BB962C8B-B14F-4D97-AF65-F5344CB8AC3E}">
        <p14:creationId xmlns:p14="http://schemas.microsoft.com/office/powerpoint/2010/main" val="15732364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2"/>
          <p:cNvSpPr txBox="1">
            <a:spLocks noChangeArrowheads="1"/>
          </p:cNvSpPr>
          <p:nvPr/>
        </p:nvSpPr>
        <p:spPr bwMode="auto">
          <a:xfrm>
            <a:off x="285750" y="233363"/>
            <a:ext cx="86455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742950" indent="-2857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ctr" rtl="0" eaLnBrk="1" hangingPunct="1">
              <a:spcBef>
                <a:spcPct val="50000"/>
              </a:spcBef>
              <a:buFontTx/>
              <a:buNone/>
            </a:pPr>
            <a:r>
              <a:rPr lang="en-US" altLang="en-US" b="1" dirty="0" smtClean="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rPr>
              <a:t>Summary of the chapter</a:t>
            </a:r>
            <a:endParaRPr lang="en-US" altLang="en-US" b="1" dirty="0">
              <a:solidFill>
                <a:srgbClr val="3333CC"/>
              </a:solidFill>
              <a:latin typeface="Arial" panose="020B0604020202020204" pitchFamily="34" charset="0"/>
              <a:ea typeface="Times New Roman (Hebrew)" panose="02020603050405020304" pitchFamily="18" charset="0"/>
              <a:cs typeface="Times New Roman (Hebrew)" panose="02020603050405020304" pitchFamily="18" charset="0"/>
            </a:endParaRPr>
          </a:p>
        </p:txBody>
      </p:sp>
      <p:sp>
        <p:nvSpPr>
          <p:cNvPr id="141316" name="Text Box 3"/>
          <p:cNvSpPr txBox="1">
            <a:spLocks noChangeArrowheads="1"/>
          </p:cNvSpPr>
          <p:nvPr/>
        </p:nvSpPr>
        <p:spPr bwMode="auto">
          <a:xfrm>
            <a:off x="139700" y="940861"/>
            <a:ext cx="9004300" cy="341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gn="r" rtl="1">
              <a:spcBef>
                <a:spcPct val="20000"/>
              </a:spcBef>
              <a:buChar char="•"/>
              <a:defRPr sz="3200">
                <a:solidFill>
                  <a:schemeClr val="tx1"/>
                </a:solidFill>
                <a:latin typeface="Times New Roman" panose="02020603050405020304" pitchFamily="18" charset="0"/>
                <a:cs typeface="Arial" panose="020B0604020202020204" pitchFamily="34" charset="0"/>
              </a:defRPr>
            </a:lvl1pPr>
            <a:lvl2pPr marL="971550" indent="-514350" algn="r" rtl="1">
              <a:spcBef>
                <a:spcPct val="20000"/>
              </a:spcBef>
              <a:buChar char="–"/>
              <a:defRPr sz="2800">
                <a:solidFill>
                  <a:schemeClr val="tx1"/>
                </a:solidFill>
                <a:latin typeface="Times New Roman" panose="02020603050405020304" pitchFamily="18" charset="0"/>
                <a:cs typeface="Arial" panose="020B0604020202020204" pitchFamily="34" charset="0"/>
              </a:defRPr>
            </a:lvl2pPr>
            <a:lvl3pPr marL="1143000" indent="-228600" algn="r" rtl="1">
              <a:spcBef>
                <a:spcPct val="20000"/>
              </a:spcBef>
              <a:buChar char="•"/>
              <a:defRPr sz="2400">
                <a:solidFill>
                  <a:schemeClr val="tx1"/>
                </a:solidFill>
                <a:latin typeface="Times New Roman" panose="02020603050405020304" pitchFamily="18" charset="0"/>
                <a:cs typeface="Arial" panose="020B0604020202020204" pitchFamily="34" charset="0"/>
              </a:defRPr>
            </a:lvl3pPr>
            <a:lvl4pPr marL="16002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4pPr>
            <a:lvl5pPr marL="2057400" indent="-228600" algn="r" rtl="1">
              <a:spcBef>
                <a:spcPct val="20000"/>
              </a:spcBef>
              <a:buChar char="»"/>
              <a:defRPr sz="2000">
                <a:solidFill>
                  <a:schemeClr val="tx1"/>
                </a:solidFill>
                <a:latin typeface="Times New Roman" panose="02020603050405020304" pitchFamily="18" charset="0"/>
                <a:cs typeface="Arial" panose="020B0604020202020204" pitchFamily="34" charset="0"/>
              </a:defRPr>
            </a:lvl5pPr>
            <a:lvl6pPr marL="25146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6pPr>
            <a:lvl7pPr marL="29718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7pPr>
            <a:lvl8pPr marL="34290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8pPr>
            <a:lvl9pPr marL="3886200" indent="-228600" algn="r" rtl="1" eaLnBrk="0" fontAlgn="base" hangingPunct="0">
              <a:spcBef>
                <a:spcPct val="20000"/>
              </a:spcBef>
              <a:spcAft>
                <a:spcPct val="0"/>
              </a:spcAft>
              <a:buChar char="»"/>
              <a:defRPr sz="2000">
                <a:solidFill>
                  <a:schemeClr val="tx1"/>
                </a:solidFill>
                <a:latin typeface="Times New Roman" panose="02020603050405020304" pitchFamily="18" charset="0"/>
                <a:cs typeface="Arial" panose="020B0604020202020204" pitchFamily="34" charset="0"/>
              </a:defRPr>
            </a:lvl9pPr>
          </a:lstStyle>
          <a:p>
            <a:pPr algn="l" rtl="0" eaLnBrk="1" hangingPunct="1">
              <a:lnSpc>
                <a:spcPct val="130000"/>
              </a:lnSpc>
              <a:spcBef>
                <a:spcPct val="50000"/>
              </a:spcBef>
            </a:pP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Drug development process </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requires various consideration of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binding affinity, and specificity</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as well as of possible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side effects</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a:t>
            </a:r>
          </a:p>
          <a:p>
            <a:pPr algn="l" rtl="0" eaLnBrk="1" hangingPunct="1">
              <a:lnSpc>
                <a:spcPct val="130000"/>
              </a:lnSpc>
              <a:spcBef>
                <a:spcPct val="50000"/>
              </a:spcBef>
            </a:pPr>
            <a:r>
              <a:rPr lang="en-US" altLang="en-US" sz="2600" dirty="0">
                <a:latin typeface="Arial" panose="020B0604020202020204" pitchFamily="34" charset="0"/>
                <a:ea typeface="Times New Roman (Hebrew)" panose="02020603050405020304" pitchFamily="18" charset="0"/>
                <a:cs typeface="Times New Roman (Hebrew)" panose="02020603050405020304" pitchFamily="18" charset="0"/>
              </a:rPr>
              <a:t>D</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rugs are often designed to </a:t>
            </a:r>
            <a:r>
              <a:rPr lang="en-US" altLang="en-US" sz="2600" dirty="0" smtClean="0">
                <a:solidFill>
                  <a:srgbClr val="FF0066"/>
                </a:solidFill>
                <a:latin typeface="Arial" panose="020B0604020202020204" pitchFamily="34" charset="0"/>
                <a:ea typeface="Times New Roman (Hebrew)" panose="02020603050405020304" pitchFamily="18" charset="0"/>
                <a:cs typeface="Times New Roman (Hebrew)" panose="02020603050405020304" pitchFamily="18" charset="0"/>
              </a:rPr>
              <a:t>exploit the biological mechanisms</a:t>
            </a:r>
            <a:r>
              <a:rPr lang="en-US" altLang="en-US" sz="2600" dirty="0" smtClean="0">
                <a:latin typeface="Arial" panose="020B0604020202020204" pitchFamily="34" charset="0"/>
                <a:ea typeface="Times New Roman (Hebrew)" panose="02020603050405020304" pitchFamily="18" charset="0"/>
                <a:cs typeface="Times New Roman (Hebrew)" panose="02020603050405020304" pitchFamily="18" charset="0"/>
              </a:rPr>
              <a:t> of their target proteins, to obtain better binding.</a:t>
            </a:r>
          </a:p>
        </p:txBody>
      </p:sp>
    </p:spTree>
    <p:extLst>
      <p:ext uri="{BB962C8B-B14F-4D97-AF65-F5344CB8AC3E}">
        <p14:creationId xmlns:p14="http://schemas.microsoft.com/office/powerpoint/2010/main" val="1102828879"/>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יצוב ברירת מחדל">
  <a:themeElements>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עיצוב ברירת מחדל">
      <a:majorFont>
        <a:latin typeface="Times New Roman"/>
        <a:ea typeface=""/>
        <a:cs typeface="Times New Roman (Hebrew)"/>
      </a:majorFont>
      <a:minorFont>
        <a:latin typeface="Times New Roman"/>
        <a:ea typeface=""/>
        <a:cs typeface="Times New Roman (Hebrew)"/>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עיצוב ברירת מחדל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עיצוב ברירת מחדל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עיצוב ברירת מחדל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עיצוב ברירת מחדל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עיצוב ברירת מחדל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עיצוב ברירת מחדל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עיצוב ברירת מחדל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8202</TotalTime>
  <Words>9102</Words>
  <Application>Microsoft Office PowerPoint</Application>
  <PresentationFormat>On-screen Show (4:3)</PresentationFormat>
  <Paragraphs>682</Paragraphs>
  <Slides>97</Slides>
  <Notes>91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97</vt:i4>
      </vt:variant>
    </vt:vector>
  </HeadingPairs>
  <TitlesOfParts>
    <vt:vector size="106" baseType="lpstr">
      <vt:lpstr>Arial</vt:lpstr>
      <vt:lpstr>ff1</vt:lpstr>
      <vt:lpstr>Helvetica Neue</vt:lpstr>
      <vt:lpstr>museo_sans300</vt:lpstr>
      <vt:lpstr>Symbol</vt:lpstr>
      <vt:lpstr>Times New Roman</vt:lpstr>
      <vt:lpstr>Times New Roman (Hebrew)</vt:lpstr>
      <vt:lpstr>Wingdings</vt:lpstr>
      <vt:lpstr>עיצוב ברירת מחדל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Amit</dc:creator>
  <cp:lastModifiedBy>Amit Kessel</cp:lastModifiedBy>
  <cp:revision>671</cp:revision>
  <dcterms:created xsi:type="dcterms:W3CDTF">2009-05-09T12:34:21Z</dcterms:created>
  <dcterms:modified xsi:type="dcterms:W3CDTF">2021-02-01T11:45:25Z</dcterms:modified>
</cp:coreProperties>
</file>