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5"/>
  </p:notesMasterIdLst>
  <p:handoutMasterIdLst>
    <p:handoutMasterId r:id="rId36"/>
  </p:handoutMasterIdLst>
  <p:sldIdLst>
    <p:sldId id="277" r:id="rId3"/>
    <p:sldId id="293" r:id="rId4"/>
    <p:sldId id="302" r:id="rId5"/>
    <p:sldId id="313" r:id="rId6"/>
    <p:sldId id="294" r:id="rId7"/>
    <p:sldId id="326" r:id="rId8"/>
    <p:sldId id="323" r:id="rId9"/>
    <p:sldId id="328" r:id="rId10"/>
    <p:sldId id="298" r:id="rId11"/>
    <p:sldId id="290" r:id="rId12"/>
    <p:sldId id="320" r:id="rId13"/>
    <p:sldId id="296" r:id="rId14"/>
    <p:sldId id="315" r:id="rId15"/>
    <p:sldId id="316" r:id="rId16"/>
    <p:sldId id="295" r:id="rId17"/>
    <p:sldId id="319" r:id="rId18"/>
    <p:sldId id="269" r:id="rId19"/>
    <p:sldId id="327" r:id="rId20"/>
    <p:sldId id="318" r:id="rId21"/>
    <p:sldId id="304" r:id="rId22"/>
    <p:sldId id="321" r:id="rId23"/>
    <p:sldId id="305" r:id="rId24"/>
    <p:sldId id="322" r:id="rId25"/>
    <p:sldId id="307" r:id="rId26"/>
    <p:sldId id="324" r:id="rId27"/>
    <p:sldId id="303" r:id="rId28"/>
    <p:sldId id="309" r:id="rId29"/>
    <p:sldId id="311" r:id="rId30"/>
    <p:sldId id="325" r:id="rId31"/>
    <p:sldId id="329" r:id="rId32"/>
    <p:sldId id="330" r:id="rId33"/>
    <p:sldId id="331"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a:cs typeface="Times New Roman (Hebrew)"/>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a:cs typeface="Times New Roman (Hebrew)"/>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a:cs typeface="Times New Roman (Hebrew)"/>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a:cs typeface="Times New Roman (Hebrew)"/>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a:cs typeface="Times New Roman (Hebrew)"/>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a:cs typeface="Times New Roman (Hebrew)"/>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a:cs typeface="Times New Roman (Hebrew)"/>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a:cs typeface="Times New Roman (Hebrew)"/>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a:cs typeface="Times New Roman (Hebrew)"/>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FF"/>
    <a:srgbClr val="339933"/>
    <a:srgbClr val="FF0000"/>
    <a:srgbClr val="FFFF00"/>
    <a:srgbClr val="FF9900"/>
    <a:srgbClr val="9966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279" autoAdjust="0"/>
    <p:restoredTop sz="83124" autoAdjust="0"/>
  </p:normalViewPr>
  <p:slideViewPr>
    <p:cSldViewPr snapToGrid="0">
      <p:cViewPr varScale="1">
        <p:scale>
          <a:sx n="58" d="100"/>
          <a:sy n="58" d="100"/>
        </p:scale>
        <p:origin x="178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0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ea typeface="+mn-ea"/>
                <a:cs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ea typeface="+mn-ea"/>
                <a:cs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ea typeface="+mn-ea"/>
                <a:cs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1" hangingPunct="1">
              <a:defRPr sz="1200">
                <a:ea typeface="Times New Roman (Hebrew)" charset="0"/>
                <a:cs typeface="Times New Roman" panose="02020603050405020304" pitchFamily="18" charset="0"/>
              </a:defRPr>
            </a:lvl1pPr>
          </a:lstStyle>
          <a:p>
            <a:pPr>
              <a:defRPr/>
            </a:pPr>
            <a:fld id="{C4468BE2-89E0-4C04-861E-5C2F8F88A54A}" type="slidenum">
              <a:rPr lang="en-US" altLang="en-US"/>
              <a:pPr>
                <a:defRPr/>
              </a:pPr>
              <a:t>‹#›</a:t>
            </a:fld>
            <a:endParaRPr lang="en-US" altLang="en-US"/>
          </a:p>
        </p:txBody>
      </p:sp>
    </p:spTree>
    <p:extLst>
      <p:ext uri="{BB962C8B-B14F-4D97-AF65-F5344CB8AC3E}">
        <p14:creationId xmlns:p14="http://schemas.microsoft.com/office/powerpoint/2010/main" val="4277894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ea typeface="+mn-ea"/>
                <a:cs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ea typeface="+mn-ea"/>
                <a:cs typeface="Times New Roman" pitchFamily="18"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7174" name="Rectangle 6"/>
          <p:cNvSpPr>
            <a:spLocks noGrp="1" noChangeArrowheads="1"/>
          </p:cNvSpPr>
          <p:nvPr>
            <p:ph type="ftr" sz="quarter" idx="4"/>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ea typeface="+mn-ea"/>
                <a:cs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1" hangingPunct="1">
              <a:defRPr sz="1200">
                <a:ea typeface="Times New Roman (Hebrew)" charset="0"/>
                <a:cs typeface="Times New Roman" panose="02020603050405020304" pitchFamily="18" charset="0"/>
              </a:defRPr>
            </a:lvl1pPr>
          </a:lstStyle>
          <a:p>
            <a:pPr>
              <a:defRPr/>
            </a:pPr>
            <a:fld id="{25DA77CD-A36A-42E3-B37D-6DEDB9336952}" type="slidenum">
              <a:rPr lang="en-US" altLang="en-US"/>
              <a:pPr>
                <a:defRPr/>
              </a:pPr>
              <a:t>‹#›</a:t>
            </a:fld>
            <a:endParaRPr lang="en-US" altLang="en-US"/>
          </a:p>
        </p:txBody>
      </p:sp>
    </p:spTree>
    <p:extLst>
      <p:ext uri="{BB962C8B-B14F-4D97-AF65-F5344CB8AC3E}">
        <p14:creationId xmlns:p14="http://schemas.microsoft.com/office/powerpoint/2010/main" val="87762601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previous parts of the</a:t>
            </a:r>
            <a:r>
              <a:rPr lang="en-US" baseline="0" dirty="0" smtClean="0"/>
              <a:t> course focused on protein architectures, from secondary structure, through simple motifs, to large motifs that form domains. This is one aspect of structural biology. The other aspect is the physical one, which looks at the thermodynamic stability of proteins’ folds due to the forces acting on them, the dynamics of the folded structure, and the folding process. These aspects will be the focus of this and the following presentation, respectively.</a:t>
            </a:r>
          </a:p>
          <a:p>
            <a:pPr marL="171450" indent="-171450" algn="l"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5DA77CD-A36A-42E3-B37D-6DEDB9336952}" type="slidenum">
              <a:rPr lang="en-US" altLang="en-US" smtClean="0"/>
              <a:pPr>
                <a:defRPr/>
              </a:pPr>
              <a:t>1</a:t>
            </a:fld>
            <a:endParaRPr lang="en-US" altLang="en-US"/>
          </a:p>
        </p:txBody>
      </p:sp>
    </p:spTree>
    <p:extLst>
      <p:ext uri="{BB962C8B-B14F-4D97-AF65-F5344CB8AC3E}">
        <p14:creationId xmlns:p14="http://schemas.microsoft.com/office/powerpoint/2010/main" val="364384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B674AEC6-CB96-4C5F-86E1-A4621AB7D58D}" type="slidenum">
              <a:rPr lang="en-US" altLang="en-US" smtClean="0">
                <a:ea typeface="Times New Roman (Hebrew)"/>
                <a:cs typeface="Times New Roman (Hebrew)"/>
              </a:rPr>
              <a:pPr algn="l">
                <a:spcBef>
                  <a:spcPct val="0"/>
                </a:spcBef>
              </a:pPr>
              <a:t>11</a:t>
            </a:fld>
            <a:endParaRPr lang="en-US" altLang="en-US" smtClean="0">
              <a:ea typeface="Times New Roman (Hebrew)"/>
              <a:cs typeface="Times New Roman (Hebrew)"/>
            </a:endParaRPr>
          </a:p>
        </p:txBody>
      </p:sp>
      <p:sp>
        <p:nvSpPr>
          <p:cNvPr id="20483" name="Rectangle 2050"/>
          <p:cNvSpPr>
            <a:spLocks noGrp="1" noRot="1" noChangeAspect="1" noChangeArrowheads="1" noTextEdit="1"/>
          </p:cNvSpPr>
          <p:nvPr>
            <p:ph type="sldImg"/>
          </p:nvPr>
        </p:nvSpPr>
        <p:spPr>
          <a:ln/>
        </p:spPr>
      </p:sp>
      <p:sp>
        <p:nvSpPr>
          <p:cNvPr id="204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dirty="0" smtClean="0"/>
              <a:t>When the experiment is done with completely hydrophobic molecules the results</a:t>
            </a:r>
            <a:r>
              <a:rPr lang="en-US" altLang="en-US" baseline="0" dirty="0" smtClean="0"/>
              <a:t> refer only to nonpolar and </a:t>
            </a:r>
            <a:r>
              <a:rPr lang="en-US" altLang="en-US" baseline="0" dirty="0" err="1" smtClean="0"/>
              <a:t>vdW</a:t>
            </a:r>
            <a:r>
              <a:rPr lang="en-US" altLang="en-US" baseline="0" dirty="0" smtClean="0"/>
              <a:t> interactions. Since the </a:t>
            </a:r>
            <a:r>
              <a:rPr lang="en-US" altLang="en-US" baseline="0" dirty="0" err="1" smtClean="0"/>
              <a:t>vdW</a:t>
            </a:r>
            <a:r>
              <a:rPr lang="en-US" altLang="en-US" baseline="0" dirty="0" smtClean="0"/>
              <a:t> interactions are almost the same for the two liquids, the results refer mainly to nonpolar interactions.</a:t>
            </a:r>
            <a:endParaRPr lang="en-US" altLang="en-US" dirty="0" smtClean="0"/>
          </a:p>
          <a:p>
            <a:pPr marL="171450" indent="-171450" algn="l" rtl="0" eaLnBrk="1" hangingPunct="1">
              <a:buFontTx/>
              <a:buChar char="•"/>
            </a:pPr>
            <a:r>
              <a:rPr lang="en-US" sz="1200" kern="1200" dirty="0" smtClean="0">
                <a:solidFill>
                  <a:schemeClr val="tx1"/>
                </a:solidFill>
                <a:effectLst/>
                <a:latin typeface="Times New Roman" pitchFamily="18" charset="0"/>
                <a:ea typeface="+mn-ea"/>
                <a:cs typeface="Times New Roman" pitchFamily="18" charset="0"/>
              </a:rPr>
              <a:t>Octanol</a:t>
            </a:r>
            <a:r>
              <a:rPr lang="en-US" sz="1200" kern="1200" baseline="0" dirty="0" smtClean="0">
                <a:solidFill>
                  <a:schemeClr val="tx1"/>
                </a:solidFill>
                <a:effectLst/>
                <a:latin typeface="Times New Roman" pitchFamily="18" charset="0"/>
                <a:ea typeface="+mn-ea"/>
                <a:cs typeface="Times New Roman" pitchFamily="18" charset="0"/>
              </a:rPr>
              <a:t> was used in the experiments </a:t>
            </a:r>
            <a:r>
              <a:rPr lang="en-US" sz="1200" kern="1200" dirty="0" smtClean="0">
                <a:solidFill>
                  <a:schemeClr val="tx1"/>
                </a:solidFill>
                <a:effectLst/>
                <a:latin typeface="Times New Roman" pitchFamily="18" charset="0"/>
                <a:ea typeface="+mn-ea"/>
                <a:cs typeface="Times New Roman" pitchFamily="18" charset="0"/>
              </a:rPr>
              <a:t>because it is a good mimic of the protein’s core, which not entirely nonpolar. The 0.0025 coefficient was actually obtained from water-cyclohexane partitioning, to get the upper bound of this </a:t>
            </a:r>
            <a:r>
              <a:rPr lang="en-US" sz="1200" kern="1200" smtClean="0">
                <a:solidFill>
                  <a:schemeClr val="tx1"/>
                </a:solidFill>
                <a:effectLst/>
                <a:latin typeface="Times New Roman" pitchFamily="18" charset="0"/>
                <a:ea typeface="+mn-ea"/>
                <a:cs typeface="Times New Roman" pitchFamily="18" charset="0"/>
              </a:rPr>
              <a:t>energy.</a:t>
            </a:r>
          </a:p>
          <a:p>
            <a:pPr marL="171450" indent="-171450" algn="l" rtl="0" eaLnBrk="1" hangingPunct="1">
              <a:buFontTx/>
              <a:buChar char="•"/>
            </a:pPr>
            <a:r>
              <a:rPr lang="en-US" altLang="en-US" smtClean="0"/>
              <a:t>Mutational </a:t>
            </a:r>
            <a:r>
              <a:rPr lang="en-US" altLang="en-US" dirty="0" smtClean="0"/>
              <a:t>and partitioning studies yield a similar correlations between </a:t>
            </a:r>
            <a:r>
              <a:rPr lang="en-US" altLang="en-US" dirty="0" err="1" smtClean="0"/>
              <a:t>Δ</a:t>
            </a:r>
            <a:r>
              <a:rPr lang="en-US" altLang="en-US" i="1" dirty="0" err="1" smtClean="0"/>
              <a:t>G</a:t>
            </a:r>
            <a:r>
              <a:rPr lang="en-US" altLang="en-US" i="1" baseline="-25000" dirty="0" err="1" smtClean="0"/>
              <a:t>np</a:t>
            </a:r>
            <a:r>
              <a:rPr lang="en-US" altLang="en-US" i="1" dirty="0" smtClean="0"/>
              <a:t> </a:t>
            </a:r>
            <a:r>
              <a:rPr lang="en-US" altLang="en-US" dirty="0" smtClean="0"/>
              <a:t>and </a:t>
            </a:r>
            <a:r>
              <a:rPr lang="el-GR" altLang="en-US" dirty="0" smtClean="0"/>
              <a:t>Δ</a:t>
            </a:r>
            <a:r>
              <a:rPr lang="en-US" altLang="en-US" dirty="0" smtClean="0"/>
              <a:t>SA. For example, -2 kcal/</a:t>
            </a:r>
            <a:r>
              <a:rPr lang="en-US" altLang="en-US" dirty="0" err="1" smtClean="0"/>
              <a:t>mol</a:t>
            </a:r>
            <a:r>
              <a:rPr lang="en-US" altLang="en-US" dirty="0" smtClean="0"/>
              <a:t> for the complete burial of a methyl group (SA=80 Å</a:t>
            </a:r>
            <a:r>
              <a:rPr lang="en-US" altLang="en-US" baseline="30000" dirty="0" smtClean="0"/>
              <a:t>2</a:t>
            </a:r>
            <a:r>
              <a:rPr lang="en-US" altLang="en-US" dirty="0" smtClean="0"/>
              <a:t>).</a:t>
            </a:r>
            <a:endParaRPr lang="he-IL" altLang="en-US" dirty="0" smtClean="0"/>
          </a:p>
        </p:txBody>
      </p:sp>
    </p:spTree>
    <p:extLst>
      <p:ext uri="{BB962C8B-B14F-4D97-AF65-F5344CB8AC3E}">
        <p14:creationId xmlns:p14="http://schemas.microsoft.com/office/powerpoint/2010/main" val="2192264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6EB04C23-82B9-441B-9BE8-70DA776880AA}" type="slidenum">
              <a:rPr lang="en-US" altLang="en-US" smtClean="0">
                <a:ea typeface="Times New Roman (Hebrew)"/>
                <a:cs typeface="Times New Roman (Hebrew)"/>
              </a:rPr>
              <a:pPr algn="l">
                <a:spcBef>
                  <a:spcPct val="0"/>
                </a:spcBef>
              </a:pPr>
              <a:t>12</a:t>
            </a:fld>
            <a:endParaRPr lang="en-US" altLang="en-US" smtClean="0">
              <a:ea typeface="Times New Roman (Hebrew)"/>
              <a:cs typeface="Times New Roman (Hebrew)"/>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he-IL" altLang="en-US" smtClean="0"/>
          </a:p>
        </p:txBody>
      </p:sp>
    </p:spTree>
    <p:extLst>
      <p:ext uri="{BB962C8B-B14F-4D97-AF65-F5344CB8AC3E}">
        <p14:creationId xmlns:p14="http://schemas.microsoft.com/office/powerpoint/2010/main" val="76392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DDD70F39-9FBB-4F2B-94A9-61982AD308A4}" type="slidenum">
              <a:rPr lang="en-US" altLang="en-US" smtClean="0">
                <a:ea typeface="Times New Roman (Hebrew)"/>
                <a:cs typeface="Times New Roman (Hebrew)"/>
              </a:rPr>
              <a:pPr algn="l">
                <a:spcBef>
                  <a:spcPct val="0"/>
                </a:spcBef>
              </a:pPr>
              <a:t>13</a:t>
            </a:fld>
            <a:endParaRPr lang="en-US" altLang="en-US" smtClean="0">
              <a:ea typeface="Times New Roman (Hebrew)"/>
              <a:cs typeface="Times New Roman (Hebrew)"/>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he-IL" altLang="en-US" smtClean="0"/>
          </a:p>
        </p:txBody>
      </p:sp>
    </p:spTree>
    <p:extLst>
      <p:ext uri="{BB962C8B-B14F-4D97-AF65-F5344CB8AC3E}">
        <p14:creationId xmlns:p14="http://schemas.microsoft.com/office/powerpoint/2010/main" val="2510045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88F6837B-59F1-4190-99DB-668C31413BF8}" type="slidenum">
              <a:rPr lang="en-US" altLang="en-US" smtClean="0">
                <a:ea typeface="Times New Roman (Hebrew)"/>
                <a:cs typeface="Times New Roman (Hebrew)"/>
              </a:rPr>
              <a:pPr algn="l">
                <a:spcBef>
                  <a:spcPct val="0"/>
                </a:spcBef>
              </a:pPr>
              <a:t>14</a:t>
            </a:fld>
            <a:endParaRPr lang="en-US" altLang="en-US" smtClean="0">
              <a:ea typeface="Times New Roman (Hebrew)"/>
              <a:cs typeface="Times New Roman (Hebrew)"/>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t>Figure 4-4. Two views of charge desolvation during protein folding. </a:t>
            </a:r>
            <a:r>
              <a:rPr lang="en-US" altLang="en-US" smtClean="0"/>
              <a:t>In the unfolded state, protein charges (partial or full) are electrostatically screened by the surrounding water molecules (A). Theoretically, during folding, these charges would be de-solvated inside the protein core, loosing the screening of each the charges (B). However in reality, buried charges are almost always surrounded by other charges, which provide at least partial screening (C). </a:t>
            </a:r>
          </a:p>
          <a:p>
            <a:pPr algn="l" rtl="0" eaLnBrk="1" hangingPunct="1"/>
            <a:endParaRPr lang="he-IL" altLang="en-US" smtClean="0"/>
          </a:p>
        </p:txBody>
      </p:sp>
    </p:spTree>
    <p:extLst>
      <p:ext uri="{BB962C8B-B14F-4D97-AF65-F5344CB8AC3E}">
        <p14:creationId xmlns:p14="http://schemas.microsoft.com/office/powerpoint/2010/main" val="406739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0195B5DC-FB21-4FED-9F3D-334D8F6A7262}" type="slidenum">
              <a:rPr lang="en-US" altLang="en-US" smtClean="0">
                <a:ea typeface="Times New Roman (Hebrew)"/>
                <a:cs typeface="Times New Roman (Hebrew)"/>
              </a:rPr>
              <a:pPr algn="l">
                <a:spcBef>
                  <a:spcPct val="0"/>
                </a:spcBef>
              </a:pPr>
              <a:t>15</a:t>
            </a:fld>
            <a:endParaRPr lang="en-US" altLang="en-US" smtClean="0">
              <a:ea typeface="Times New Roman (Hebrew)"/>
              <a:cs typeface="Times New Roman (Hebrew)"/>
            </a:endParaRPr>
          </a:p>
        </p:txBody>
      </p:sp>
      <p:sp>
        <p:nvSpPr>
          <p:cNvPr id="2867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 typeface="Arial" panose="020B0604020202020204" pitchFamily="34" charset="0"/>
              <a:buChar char="•"/>
              <a:defRPr/>
            </a:pPr>
            <a:r>
              <a:rPr lang="en-US" altLang="en-US" dirty="0" smtClean="0"/>
              <a:t>The total free energy of burying core charges is under dispute, however, there seems to be more weight in the stabilization direction. Still, even in studies showing stabilization, the value of the total electrostatic energy varies from </a:t>
            </a:r>
            <a:r>
              <a:rPr lang="en-US" dirty="0" smtClean="0"/>
              <a:t>0 to -7.5 kcal/</a:t>
            </a:r>
            <a:r>
              <a:rPr lang="en-US" dirty="0" err="1" smtClean="0"/>
              <a:t>mol</a:t>
            </a:r>
            <a:r>
              <a:rPr lang="en-US" dirty="0" smtClean="0"/>
              <a:t> for a salt bridge, and 0 to -3.6 kcal/</a:t>
            </a:r>
            <a:r>
              <a:rPr lang="en-US" dirty="0" err="1" smtClean="0"/>
              <a:t>mol</a:t>
            </a:r>
            <a:r>
              <a:rPr lang="en-US" dirty="0" smtClean="0"/>
              <a:t> for a hydrogen bond. </a:t>
            </a:r>
            <a:endParaRPr lang="en-US" altLang="en-US" dirty="0" smtClean="0"/>
          </a:p>
          <a:p>
            <a:pPr marL="171450" indent="-171450" algn="l" rtl="0" eaLnBrk="1" hangingPunct="1">
              <a:buFont typeface="Arial" panose="020B0604020202020204" pitchFamily="34" charset="0"/>
              <a:buChar char="•"/>
              <a:defRPr/>
            </a:pPr>
            <a:endParaRPr lang="en-US" altLang="en-US" dirty="0" smtClean="0"/>
          </a:p>
          <a:p>
            <a:pPr algn="l" rtl="0" eaLnBrk="1" hangingPunct="1">
              <a:defRPr/>
            </a:pPr>
            <a:r>
              <a:rPr lang="en-US" altLang="en-US" b="1" dirty="0" smtClean="0"/>
              <a:t>Figure 4-4. Two views of charge desolvation during protein folding. </a:t>
            </a:r>
            <a:r>
              <a:rPr lang="en-US" altLang="en-US" dirty="0" smtClean="0"/>
              <a:t>In the unfolded state, protein charges (partial or full) are electrostatically screened by the surrounding water molecules (A). Theoretically, during folding, these charges would be de-solvated inside the protein core, loosing the screening of each the charges (B). However in reality, buried charges are almost always surrounded by other charges, which provide at least partial screening (C). </a:t>
            </a:r>
          </a:p>
        </p:txBody>
      </p:sp>
    </p:spTree>
    <p:extLst>
      <p:ext uri="{BB962C8B-B14F-4D97-AF65-F5344CB8AC3E}">
        <p14:creationId xmlns:p14="http://schemas.microsoft.com/office/powerpoint/2010/main" val="130307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A985708E-8E41-4C3B-9F4E-93F4FAAC1C40}" type="slidenum">
              <a:rPr lang="en-US" altLang="en-US" smtClean="0">
                <a:ea typeface="Times New Roman (Hebrew)"/>
                <a:cs typeface="Times New Roman (Hebrew)"/>
              </a:rPr>
              <a:pPr algn="l">
                <a:spcBef>
                  <a:spcPct val="0"/>
                </a:spcBef>
              </a:pPr>
              <a:t>16</a:t>
            </a:fld>
            <a:endParaRPr lang="en-US" altLang="en-US" smtClean="0">
              <a:ea typeface="Times New Roman (Hebrew)"/>
              <a:cs typeface="Times New Roman (Hebrew)"/>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t>Figure 4-4. Two views of charge desolvation during protein folding. </a:t>
            </a:r>
            <a:r>
              <a:rPr lang="en-US" altLang="en-US" smtClean="0"/>
              <a:t>In the unfolded state, protein charges (partial or full) are electrostatically screened by the surrounding water molecules (A). Theoretically, during folding, these charges would be de-solvated inside the protein core, loosing the screening of each the charges (B). However in reality, buried charges are almost always surrounded by other charges, which provide at least partial screening (C). </a:t>
            </a:r>
          </a:p>
        </p:txBody>
      </p:sp>
    </p:spTree>
    <p:extLst>
      <p:ext uri="{BB962C8B-B14F-4D97-AF65-F5344CB8AC3E}">
        <p14:creationId xmlns:p14="http://schemas.microsoft.com/office/powerpoint/2010/main" val="1114120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69880ABE-B073-4FA0-93A2-B63B42C4D85F}" type="slidenum">
              <a:rPr lang="en-US" altLang="en-US" smtClean="0">
                <a:ea typeface="Times New Roman (Hebrew)"/>
                <a:cs typeface="Times New Roman (Hebrew)"/>
              </a:rPr>
              <a:pPr algn="l">
                <a:spcBef>
                  <a:spcPct val="0"/>
                </a:spcBef>
              </a:pPr>
              <a:t>17</a:t>
            </a:fld>
            <a:endParaRPr lang="en-US" altLang="en-US" smtClean="0">
              <a:ea typeface="Times New Roman (Hebrew)"/>
              <a:cs typeface="Times New Roman (Hebrew)"/>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b="1" smtClean="0"/>
              <a:t>Figure 4.1.2.</a:t>
            </a:r>
            <a:r>
              <a:rPr lang="en-US" altLang="en-US" smtClean="0"/>
              <a:t> </a:t>
            </a:r>
            <a:r>
              <a:rPr lang="en-US" altLang="en-US" b="1" smtClean="0"/>
              <a:t>Entropy changes accompanying the folding of a biopolymer.</a:t>
            </a:r>
            <a:r>
              <a:rPr lang="en-US" altLang="en-US" smtClean="0"/>
              <a:t> The unfolded (top) and folded (bottom) states of the polymer chain are depicted simplistically. The entropy (</a:t>
            </a:r>
            <a:r>
              <a:rPr lang="en-US" altLang="en-US" i="1" smtClean="0"/>
              <a:t>S</a:t>
            </a:r>
            <a:r>
              <a:rPr lang="en-US" altLang="en-US" smtClean="0"/>
              <a:t>) change of the polypeptide chain during the process is shown on the left. The unfolded state is an ensemble of conformations existing in equilibrium, whereas the folded state has only one average conformation*. Thus, the entropy change (of the polypeptide) of the folding process is negative.</a:t>
            </a:r>
          </a:p>
          <a:p>
            <a:pPr algn="l" rtl="0"/>
            <a:r>
              <a:rPr lang="en-US" altLang="en-US" smtClean="0"/>
              <a:t>* As explained in detail in Chapter 5, the native state is itself an ensemble of conformations, which exist in equilibrium. However, it is much smaller than the unfolded state's ensemble. Thus, a significant drop in the entropy of the polypeptide chain takes place upon folding. </a:t>
            </a:r>
            <a:endParaRPr lang="he-IL" altLang="en-US" smtClean="0"/>
          </a:p>
        </p:txBody>
      </p:sp>
    </p:spTree>
    <p:extLst>
      <p:ext uri="{BB962C8B-B14F-4D97-AF65-F5344CB8AC3E}">
        <p14:creationId xmlns:p14="http://schemas.microsoft.com/office/powerpoint/2010/main" val="1191921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803993DA-F0ED-44FC-94D3-DC63F13C3D10}" type="slidenum">
              <a:rPr lang="en-US" altLang="en-US" smtClean="0">
                <a:ea typeface="Times New Roman (Hebrew)"/>
                <a:cs typeface="Times New Roman (Hebrew)"/>
              </a:rPr>
              <a:pPr algn="l">
                <a:spcBef>
                  <a:spcPct val="0"/>
                </a:spcBef>
              </a:pPr>
              <a:t>18</a:t>
            </a:fld>
            <a:endParaRPr lang="en-US" altLang="en-US" smtClean="0">
              <a:ea typeface="Times New Roman (Hebrew)"/>
              <a:cs typeface="Times New Roman (Hebrew)"/>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Times New Roman" pitchFamily="18" charset="0"/>
              </a:rPr>
              <a:t>The small difference between </a:t>
            </a:r>
            <a:r>
              <a:rPr lang="en-US" sz="1200" kern="1200" dirty="0" err="1" smtClean="0">
                <a:solidFill>
                  <a:schemeClr val="tx1"/>
                </a:solidFill>
                <a:effectLst/>
                <a:latin typeface="Times New Roman" pitchFamily="18" charset="0"/>
                <a:ea typeface="+mn-ea"/>
                <a:cs typeface="Times New Roman" pitchFamily="18" charset="0"/>
              </a:rPr>
              <a:t>dGnp</a:t>
            </a:r>
            <a:r>
              <a:rPr lang="en-US" sz="1200" kern="1200" dirty="0" smtClean="0">
                <a:solidFill>
                  <a:schemeClr val="tx1"/>
                </a:solidFill>
                <a:effectLst/>
                <a:latin typeface="Times New Roman" pitchFamily="18" charset="0"/>
                <a:ea typeface="+mn-ea"/>
                <a:cs typeface="Times New Roman" pitchFamily="18" charset="0"/>
              </a:rPr>
              <a:t> and </a:t>
            </a:r>
            <a:r>
              <a:rPr lang="en-US" sz="1200" kern="1200" dirty="0" err="1" smtClean="0">
                <a:solidFill>
                  <a:schemeClr val="tx1"/>
                </a:solidFill>
                <a:effectLst/>
                <a:latin typeface="Times New Roman" pitchFamily="18" charset="0"/>
                <a:ea typeface="+mn-ea"/>
                <a:cs typeface="Times New Roman" pitchFamily="18" charset="0"/>
              </a:rPr>
              <a:t>dGcon</a:t>
            </a:r>
            <a:r>
              <a:rPr lang="en-US" sz="1200" kern="1200" baseline="0" dirty="0" smtClean="0">
                <a:solidFill>
                  <a:schemeClr val="tx1"/>
                </a:solidFill>
                <a:effectLst/>
                <a:latin typeface="Times New Roman" pitchFamily="18" charset="0"/>
                <a:ea typeface="+mn-ea"/>
                <a:cs typeface="Times New Roman" pitchFamily="18" charset="0"/>
              </a:rPr>
              <a:t> </a:t>
            </a:r>
            <a:r>
              <a:rPr lang="en-US" sz="1200" kern="1200" dirty="0" smtClean="0">
                <a:solidFill>
                  <a:schemeClr val="tx1"/>
                </a:solidFill>
                <a:effectLst/>
                <a:latin typeface="Times New Roman" pitchFamily="18" charset="0"/>
                <a:ea typeface="+mn-ea"/>
                <a:cs typeface="Times New Roman" pitchFamily="18" charset="0"/>
              </a:rPr>
              <a:t>is multiplied by the number of amino acids, so it should be much larger. However, since</a:t>
            </a:r>
            <a:r>
              <a:rPr lang="en-US" sz="1200" kern="1200" baseline="0" dirty="0" smtClean="0">
                <a:solidFill>
                  <a:schemeClr val="tx1"/>
                </a:solidFill>
                <a:effectLst/>
                <a:latin typeface="Times New Roman" pitchFamily="18" charset="0"/>
                <a:ea typeface="+mn-ea"/>
                <a:cs typeface="Times New Roman" pitchFamily="18" charset="0"/>
              </a:rPr>
              <a:t> </a:t>
            </a:r>
            <a:r>
              <a:rPr lang="en-US" sz="1200" kern="1200" dirty="0" smtClean="0">
                <a:solidFill>
                  <a:schemeClr val="tx1"/>
                </a:solidFill>
                <a:effectLst/>
                <a:latin typeface="Times New Roman" pitchFamily="18" charset="0"/>
                <a:ea typeface="+mn-ea"/>
                <a:cs typeface="Times New Roman" pitchFamily="18" charset="0"/>
              </a:rPr>
              <a:t>an upper bound coefficient is used to calculate </a:t>
            </a:r>
            <a:r>
              <a:rPr lang="en-US" sz="1200" kern="1200" dirty="0" err="1" smtClean="0">
                <a:solidFill>
                  <a:schemeClr val="tx1"/>
                </a:solidFill>
                <a:effectLst/>
                <a:latin typeface="Times New Roman" pitchFamily="18" charset="0"/>
                <a:ea typeface="+mn-ea"/>
                <a:cs typeface="Times New Roman" pitchFamily="18" charset="0"/>
              </a:rPr>
              <a:t>dGnp</a:t>
            </a:r>
            <a:r>
              <a:rPr lang="en-US" sz="1200" kern="1200" dirty="0" smtClean="0">
                <a:solidFill>
                  <a:schemeClr val="tx1"/>
                </a:solidFill>
                <a:effectLst/>
                <a:latin typeface="Times New Roman" pitchFamily="18" charset="0"/>
                <a:ea typeface="+mn-ea"/>
                <a:cs typeface="Times New Roman" pitchFamily="18" charset="0"/>
              </a:rPr>
              <a:t> (0.0025), and since not all amino acids become 100% buried, the difference between the opposing forces is not that large.</a:t>
            </a:r>
            <a:endParaRPr lang="he-IL" altLang="en-US" dirty="0" smtClean="0"/>
          </a:p>
        </p:txBody>
      </p:sp>
    </p:spTree>
    <p:extLst>
      <p:ext uri="{BB962C8B-B14F-4D97-AF65-F5344CB8AC3E}">
        <p14:creationId xmlns:p14="http://schemas.microsoft.com/office/powerpoint/2010/main" val="142173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12E99222-BC4A-405A-888A-FA622A25D6F9}" type="slidenum">
              <a:rPr lang="en-US" altLang="en-US" smtClean="0">
                <a:ea typeface="Times New Roman (Hebrew)"/>
                <a:cs typeface="Times New Roman (Hebrew)"/>
              </a:rPr>
              <a:pPr algn="l">
                <a:spcBef>
                  <a:spcPct val="0"/>
                </a:spcBef>
              </a:pPr>
              <a:t>19</a:t>
            </a:fld>
            <a:endParaRPr lang="en-US" altLang="en-US" smtClean="0">
              <a:ea typeface="Times New Roman (Hebrew)"/>
              <a:cs typeface="Times New Roman (Hebrew)"/>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he-IL" altLang="en-US" smtClean="0"/>
          </a:p>
        </p:txBody>
      </p:sp>
    </p:spTree>
    <p:extLst>
      <p:ext uri="{BB962C8B-B14F-4D97-AF65-F5344CB8AC3E}">
        <p14:creationId xmlns:p14="http://schemas.microsoft.com/office/powerpoint/2010/main" val="1896906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dirty="0" smtClean="0"/>
              <a:t>Proteins fold spontaneously into</a:t>
            </a:r>
            <a:r>
              <a:rPr lang="en-US" altLang="en-US" baseline="0" dirty="0" smtClean="0"/>
              <a:t> their native states because under the conditions that exist within living organisms these folded structures have the least energy, and therefore they are the most stable form of the protein chain. However, when these conditions change, sometimes momentarily, the proteins may lose their native folds and their biological  activity. This process is called denaturation.</a:t>
            </a:r>
            <a:endParaRPr lang="en-US" altLang="en-US" dirty="0" smtClean="0"/>
          </a:p>
          <a:p>
            <a:pPr marL="171450" indent="-171450" algn="l" rtl="0">
              <a:buFontTx/>
              <a:buChar char="•"/>
            </a:pPr>
            <a:r>
              <a:rPr lang="en-US" altLang="en-US" dirty="0" smtClean="0"/>
              <a:t>The scheme is taking denaturation to the extreme; the native structure doesn’t necessarily have to be lost completely to lose activity.</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2293ED42-11A3-4E4F-96F7-A091AA9A06C8}" type="slidenum">
              <a:rPr lang="en-US" altLang="en-US" smtClean="0">
                <a:ea typeface="Times New Roman (Hebrew)"/>
                <a:cs typeface="Times New Roman (Hebrew)"/>
              </a:rPr>
              <a:pPr algn="l">
                <a:spcBef>
                  <a:spcPct val="0"/>
                </a:spcBef>
              </a:pPr>
              <a:t>20</a:t>
            </a:fld>
            <a:endParaRPr lang="en-US" altLang="en-US" smtClean="0">
              <a:ea typeface="Times New Roman (Hebrew)"/>
              <a:cs typeface="Times New Roman (Hebrew)"/>
            </a:endParaRPr>
          </a:p>
        </p:txBody>
      </p:sp>
    </p:spTree>
    <p:extLst>
      <p:ext uri="{BB962C8B-B14F-4D97-AF65-F5344CB8AC3E}">
        <p14:creationId xmlns:p14="http://schemas.microsoft.com/office/powerpoint/2010/main" val="75671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US" baseline="0" dirty="0" smtClean="0"/>
              <a:t>Folding is a spontaneous process, which means it involves a negative change in free energy.</a:t>
            </a:r>
            <a:endParaRPr lang="en-US" dirty="0"/>
          </a:p>
        </p:txBody>
      </p:sp>
      <p:sp>
        <p:nvSpPr>
          <p:cNvPr id="4" name="Slide Number Placeholder 3"/>
          <p:cNvSpPr>
            <a:spLocks noGrp="1"/>
          </p:cNvSpPr>
          <p:nvPr>
            <p:ph type="sldNum" sz="quarter" idx="10"/>
          </p:nvPr>
        </p:nvSpPr>
        <p:spPr/>
        <p:txBody>
          <a:bodyPr/>
          <a:lstStyle/>
          <a:p>
            <a:pPr>
              <a:defRPr/>
            </a:pPr>
            <a:fld id="{25DA77CD-A36A-42E3-B37D-6DEDB9336952}" type="slidenum">
              <a:rPr lang="en-US" altLang="en-US" smtClean="0"/>
              <a:pPr>
                <a:defRPr/>
              </a:pPr>
              <a:t>2</a:t>
            </a:fld>
            <a:endParaRPr lang="en-US" altLang="en-US"/>
          </a:p>
        </p:txBody>
      </p:sp>
    </p:spTree>
    <p:extLst>
      <p:ext uri="{BB962C8B-B14F-4D97-AF65-F5344CB8AC3E}">
        <p14:creationId xmlns:p14="http://schemas.microsoft.com/office/powerpoint/2010/main" val="65723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smtClean="0"/>
              <a:t>A more thermodynamic explanation to thermal denaturation: added kinetic energy → unfolded state entropy increases much more than folded state entropy → entropy difference between the two states becomes large enough to drive unfolding.</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545FC10B-A6AC-49D7-9D14-BFE491D882D5}" type="slidenum">
              <a:rPr lang="en-US" altLang="en-US" smtClean="0">
                <a:ea typeface="Times New Roman (Hebrew)"/>
                <a:cs typeface="Times New Roman (Hebrew)"/>
              </a:rPr>
              <a:pPr algn="l">
                <a:spcBef>
                  <a:spcPct val="0"/>
                </a:spcBef>
              </a:pPr>
              <a:t>21</a:t>
            </a:fld>
            <a:endParaRPr lang="en-US" altLang="en-US" smtClean="0">
              <a:ea typeface="Times New Roman (Hebrew)"/>
              <a:cs typeface="Times New Roman (Hebrew)"/>
            </a:endParaRPr>
          </a:p>
        </p:txBody>
      </p:sp>
    </p:spTree>
    <p:extLst>
      <p:ext uri="{BB962C8B-B14F-4D97-AF65-F5344CB8AC3E}">
        <p14:creationId xmlns:p14="http://schemas.microsoft.com/office/powerpoint/2010/main" val="3486664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smtClean="0"/>
              <a:t>The scheme shows an example for indirect loss of activity: a salt bridge is broken due to a pH drop, which protonates an Asp/Glu, making it electrically neutral. The loss of Coulombic stabilization and the increase in polarization energy may lead to structural changes and loss of activity.</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296FD49F-A2CC-46A8-96CD-89A2EABDF422}" type="slidenum">
              <a:rPr lang="en-US" altLang="en-US" smtClean="0">
                <a:ea typeface="Times New Roman (Hebrew)"/>
                <a:cs typeface="Times New Roman (Hebrew)"/>
              </a:rPr>
              <a:pPr algn="l">
                <a:spcBef>
                  <a:spcPct val="0"/>
                </a:spcBef>
              </a:pPr>
              <a:t>22</a:t>
            </a:fld>
            <a:endParaRPr lang="en-US" altLang="en-US" smtClean="0">
              <a:ea typeface="Times New Roman (Hebrew)"/>
              <a:cs typeface="Times New Roman (Hebrew)"/>
            </a:endParaRPr>
          </a:p>
        </p:txBody>
      </p:sp>
    </p:spTree>
    <p:extLst>
      <p:ext uri="{BB962C8B-B14F-4D97-AF65-F5344CB8AC3E}">
        <p14:creationId xmlns:p14="http://schemas.microsoft.com/office/powerpoint/2010/main" val="3375749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dirty="0" smtClean="0"/>
              <a:t>In multicellular organisms the cells are protected from denaturation thanks to homeostasis. In unicellular organisms the cells must cope with changing conditions.</a:t>
            </a:r>
          </a:p>
          <a:p>
            <a:pPr marL="171450" indent="-171450" algn="l" rtl="0">
              <a:buFontTx/>
              <a:buChar char="•"/>
            </a:pPr>
            <a:r>
              <a:rPr lang="en-US" altLang="en-US" dirty="0" smtClean="0"/>
              <a:t>Such adaptations appear in certain organisms, many of which belong to the Archaea kingdom, which live constantly under extreme environmental conditions: high temperatures (e.g., geysers, warm springs, openings of volcanoes, hydrothermal vents), high salt concentration (e.g., the Dead Sea), or high pressure (e.g., the ocean floor).</a:t>
            </a:r>
          </a:p>
          <a:p>
            <a:pPr marL="171450" indent="-171450" algn="l" rtl="0">
              <a:buFontTx/>
              <a:buChar char="•"/>
            </a:pPr>
            <a:r>
              <a:rPr lang="en-US" altLang="en-US" dirty="0" smtClean="0"/>
              <a:t>Secondary-structure formation is beneficial to stability for two reasons. First, it reduces local chain motions. Second, it allows the pairing of polar backbone groups in hydrogen bonds, which reduces the exposure of these groups to the nonpolar core of the protein. </a:t>
            </a:r>
          </a:p>
          <a:p>
            <a:pPr marL="171450" indent="-171450" algn="l" rtl="0">
              <a:buFontTx/>
              <a:buChar char="•"/>
            </a:pPr>
            <a:r>
              <a:rPr lang="en-US" altLang="en-US" dirty="0" smtClean="0"/>
              <a:t>Salt bridges in hyperthermophiles may be stabilizing due to decrease of the </a:t>
            </a:r>
            <a:r>
              <a:rPr lang="en-US" altLang="en-US" dirty="0" err="1" smtClean="0"/>
              <a:t>desolvation</a:t>
            </a:r>
            <a:r>
              <a:rPr lang="en-US" altLang="en-US" dirty="0" smtClean="0"/>
              <a:t> penalty by (1) optimization of charge masking via polar networks, (2) the fact that the water’s dielectric is decreased at high temperatures, which decreases the dielectric difference between the water and protein core. </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D5FA4503-4553-4A1F-92BA-2C5AAA60340E}" type="slidenum">
              <a:rPr lang="en-US" altLang="en-US" smtClean="0">
                <a:ea typeface="Times New Roman (Hebrew)"/>
                <a:cs typeface="Times New Roman (Hebrew)"/>
              </a:rPr>
              <a:pPr algn="l">
                <a:spcBef>
                  <a:spcPct val="0"/>
                </a:spcBef>
              </a:pPr>
              <a:t>24</a:t>
            </a:fld>
            <a:endParaRPr lang="en-US" altLang="en-US" smtClean="0">
              <a:ea typeface="Times New Roman (Hebrew)"/>
              <a:cs typeface="Times New Roman (Hebrew)"/>
            </a:endParaRPr>
          </a:p>
        </p:txBody>
      </p:sp>
    </p:spTree>
    <p:extLst>
      <p:ext uri="{BB962C8B-B14F-4D97-AF65-F5344CB8AC3E}">
        <p14:creationId xmlns:p14="http://schemas.microsoft.com/office/powerpoint/2010/main" val="335556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smtClean="0"/>
              <a:t>Both thermophiles and psychrophiles increase solubility for different reasons: in the former the added kinetics of protein and solvent makes the bonds between them short-lasting. In the latter the decreased kinetics makes solvent-solvent Hbonds long-lasting, thus reducing the number of protein-solvent bonds.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DC2F5AC3-C974-4252-89D7-BAB829480870}" type="slidenum">
              <a:rPr lang="en-US" altLang="en-US" smtClean="0">
                <a:ea typeface="Times New Roman (Hebrew)"/>
                <a:cs typeface="Times New Roman (Hebrew)"/>
              </a:rPr>
              <a:pPr algn="l">
                <a:spcBef>
                  <a:spcPct val="0"/>
                </a:spcBef>
              </a:pPr>
              <a:t>25</a:t>
            </a:fld>
            <a:endParaRPr lang="en-US" altLang="en-US" smtClean="0">
              <a:ea typeface="Times New Roman (Hebrew)"/>
              <a:cs typeface="Times New Roman (Hebrew)"/>
            </a:endParaRPr>
          </a:p>
        </p:txBody>
      </p:sp>
    </p:spTree>
    <p:extLst>
      <p:ext uri="{BB962C8B-B14F-4D97-AF65-F5344CB8AC3E}">
        <p14:creationId xmlns:p14="http://schemas.microsoft.com/office/powerpoint/2010/main" val="1319262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8E4D46A3-DFE2-4391-A1A9-53A28333F31D}" type="slidenum">
              <a:rPr lang="en-US" altLang="en-US" smtClean="0">
                <a:ea typeface="Times New Roman (Hebrew)"/>
                <a:cs typeface="Times New Roman (Hebrew)"/>
              </a:rPr>
              <a:pPr algn="l">
                <a:spcBef>
                  <a:spcPct val="0"/>
                </a:spcBef>
              </a:pPr>
              <a:t>27</a:t>
            </a:fld>
            <a:endParaRPr lang="en-US" altLang="en-US" smtClean="0">
              <a:ea typeface="Times New Roman (Hebrew)"/>
              <a:cs typeface="Times New Roman (Hebrew)"/>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algn="l" rtl="0" eaLnBrk="1" hangingPunct="1"/>
            <a:endParaRPr lang="he-IL" altLang="en-US" smtClean="0"/>
          </a:p>
        </p:txBody>
      </p:sp>
    </p:spTree>
    <p:extLst>
      <p:ext uri="{BB962C8B-B14F-4D97-AF65-F5344CB8AC3E}">
        <p14:creationId xmlns:p14="http://schemas.microsoft.com/office/powerpoint/2010/main" val="3577739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EBC998D2-8696-4E36-B1A0-53B24139DCDC}" type="slidenum">
              <a:rPr lang="en-US" altLang="en-US" smtClean="0">
                <a:ea typeface="Times New Roman (Hebrew)"/>
                <a:cs typeface="Times New Roman (Hebrew)"/>
              </a:rPr>
              <a:pPr algn="l">
                <a:spcBef>
                  <a:spcPct val="0"/>
                </a:spcBef>
              </a:pPr>
              <a:t>28</a:t>
            </a:fld>
            <a:endParaRPr lang="en-US" altLang="en-US" smtClean="0">
              <a:ea typeface="Times New Roman (Hebrew)"/>
              <a:cs typeface="Times New Roman (Hebrew)"/>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algn="l" rtl="0" eaLnBrk="1" hangingPunct="1"/>
            <a:endParaRPr lang="he-IL" altLang="en-US" smtClean="0"/>
          </a:p>
        </p:txBody>
      </p:sp>
    </p:spTree>
    <p:extLst>
      <p:ext uri="{BB962C8B-B14F-4D97-AF65-F5344CB8AC3E}">
        <p14:creationId xmlns:p14="http://schemas.microsoft.com/office/powerpoint/2010/main" val="1101115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EE78B3FF-77D3-4468-929F-E9DCEAAF3C26}" type="slidenum">
              <a:rPr lang="en-US" altLang="en-US" smtClean="0">
                <a:ea typeface="Times New Roman (Hebrew)"/>
                <a:cs typeface="Times New Roman (Hebrew)"/>
              </a:rPr>
              <a:pPr algn="l">
                <a:spcBef>
                  <a:spcPct val="0"/>
                </a:spcBef>
              </a:pPr>
              <a:t>29</a:t>
            </a:fld>
            <a:endParaRPr lang="en-US" altLang="en-US" smtClean="0">
              <a:ea typeface="Times New Roman (Hebrew)"/>
              <a:cs typeface="Times New Roman (Hebrew)"/>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he-IL" altLang="en-US" smtClean="0"/>
          </a:p>
        </p:txBody>
      </p:sp>
    </p:spTree>
    <p:extLst>
      <p:ext uri="{BB962C8B-B14F-4D97-AF65-F5344CB8AC3E}">
        <p14:creationId xmlns:p14="http://schemas.microsoft.com/office/powerpoint/2010/main" val="3740849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dirty="0" smtClean="0"/>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22B3D4-C737-494A-B979-103AF0208A85}" type="slidenum">
              <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rPr>
              <a:pPr/>
              <a:t>30</a:t>
            </a:fld>
            <a:endPar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3429334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dirty="0" smtClean="0"/>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22B3D4-C737-494A-B979-103AF0208A85}" type="slidenum">
              <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rPr>
              <a:pPr/>
              <a:t>31</a:t>
            </a:fld>
            <a:endPar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649580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dirty="0" smtClean="0"/>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22B3D4-C737-494A-B979-103AF0208A85}" type="slidenum">
              <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rPr>
              <a:pPr/>
              <a:t>32</a:t>
            </a:fld>
            <a:endPar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165721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dirty="0" smtClean="0"/>
              <a:t>However, measurements</a:t>
            </a:r>
            <a:r>
              <a:rPr lang="en-US" altLang="en-US" baseline="0" dirty="0" smtClean="0"/>
              <a:t> show that this free energy change is small. </a:t>
            </a:r>
            <a:r>
              <a:rPr lang="en-US" altLang="en-US" dirty="0" smtClean="0"/>
              <a:t>For comparison, the dissociation of a single covalent bond requires ~65-175 kcal/mol.</a:t>
            </a: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4A508BB9-8608-4389-B5F8-77978BA709DB}" type="slidenum">
              <a:rPr lang="en-US" altLang="en-US" smtClean="0">
                <a:ea typeface="Times New Roman (Hebrew)"/>
                <a:cs typeface="Times New Roman (Hebrew)"/>
              </a:rPr>
              <a:pPr algn="l">
                <a:spcBef>
                  <a:spcPct val="0"/>
                </a:spcBef>
              </a:pPr>
              <a:t>3</a:t>
            </a:fld>
            <a:endParaRPr lang="en-US" altLang="en-US" smtClean="0">
              <a:ea typeface="Times New Roman (Hebrew)"/>
              <a:cs typeface="Times New Roman (Hebrew)"/>
            </a:endParaRPr>
          </a:p>
        </p:txBody>
      </p:sp>
    </p:spTree>
    <p:extLst>
      <p:ext uri="{BB962C8B-B14F-4D97-AF65-F5344CB8AC3E}">
        <p14:creationId xmlns:p14="http://schemas.microsoft.com/office/powerpoint/2010/main" val="242735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b="1" smtClean="0"/>
              <a:t>Figure </a:t>
            </a:r>
            <a:r>
              <a:rPr lang="en-US" altLang="en-US" b="1" dirty="0" smtClean="0"/>
              <a:t>5.5. Backbone dynamics of folded proteins.</a:t>
            </a:r>
            <a:r>
              <a:rPr lang="en-US" altLang="en-US" dirty="0" smtClean="0"/>
              <a:t> The conformational dynamics of chemotaxis Y protein is illustrated by superimposing 46 allowed conformations of the single protein, solved by NMR (PDB entry 1cey). The structures are colored according to secondary structure (helices are red, sheets are yellow, and loops are green). </a:t>
            </a:r>
          </a:p>
          <a:p>
            <a:pPr marL="171450" indent="-171450" algn="l" rtl="0">
              <a:buFontTx/>
              <a:buChar char="•"/>
            </a:pPr>
            <a:r>
              <a:rPr lang="en-US" altLang="en-US" dirty="0" smtClean="0"/>
              <a:t> </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96349BB8-50DE-4D8C-A53E-3259CAE66185}" type="slidenum">
              <a:rPr lang="en-US" altLang="en-US" smtClean="0">
                <a:ea typeface="Times New Roman (Hebrew)"/>
                <a:cs typeface="Times New Roman (Hebrew)"/>
              </a:rPr>
              <a:pPr algn="l">
                <a:spcBef>
                  <a:spcPct val="0"/>
                </a:spcBef>
              </a:pPr>
              <a:t>4</a:t>
            </a:fld>
            <a:endParaRPr lang="en-US" altLang="en-US" smtClean="0">
              <a:ea typeface="Times New Roman (Hebrew)"/>
              <a:cs typeface="Times New Roman (Hebrew)"/>
            </a:endParaRPr>
          </a:p>
        </p:txBody>
      </p:sp>
    </p:spTree>
    <p:extLst>
      <p:ext uri="{BB962C8B-B14F-4D97-AF65-F5344CB8AC3E}">
        <p14:creationId xmlns:p14="http://schemas.microsoft.com/office/powerpoint/2010/main" val="62189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b="1" dirty="0" smtClean="0"/>
              <a:t>Figure 4-2. DSC measurement of the thermal denaturation of the protein ubiquitin.</a:t>
            </a:r>
            <a:r>
              <a:rPr lang="en-US" altLang="en-US" dirty="0" smtClean="0"/>
              <a:t> The curve depicts C</a:t>
            </a:r>
            <a:r>
              <a:rPr lang="en-US" altLang="en-US" baseline="-30000" dirty="0" smtClean="0"/>
              <a:t>P</a:t>
            </a:r>
            <a:r>
              <a:rPr lang="en-US" altLang="en-US" dirty="0" smtClean="0"/>
              <a:t> as a function of temperature, where T</a:t>
            </a:r>
            <a:r>
              <a:rPr lang="en-US" altLang="en-US" baseline="-30000" dirty="0" smtClean="0"/>
              <a:t>m</a:t>
            </a:r>
            <a:r>
              <a:rPr lang="en-US" altLang="en-US" dirty="0" smtClean="0"/>
              <a:t> is the transition temperature. </a:t>
            </a:r>
            <a:r>
              <a:rPr lang="en-US" altLang="en-US" sz="1200" dirty="0" smtClean="0">
                <a:cs typeface="Times New Roman (Hebrew)"/>
              </a:rPr>
              <a:t>Δ</a:t>
            </a:r>
            <a:r>
              <a:rPr lang="en-US" altLang="en-US" sz="1200" i="1" dirty="0" smtClean="0">
                <a:cs typeface="Times New Roman (Hebrew)"/>
              </a:rPr>
              <a:t>H </a:t>
            </a:r>
            <a:r>
              <a:rPr lang="en-US" altLang="en-US" sz="1200" i="0" dirty="0" smtClean="0">
                <a:cs typeface="Times New Roman (Hebrew)"/>
              </a:rPr>
              <a:t>is the area under the curve.</a:t>
            </a:r>
            <a:endParaRPr lang="en-US" altLang="en-US" i="0" dirty="0" smtClean="0"/>
          </a:p>
          <a:p>
            <a:pPr algn="l" rtl="0"/>
            <a:endParaRPr lang="en-US"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a:cs typeface="Times New Roman (Hebrew)"/>
              </a:defRPr>
            </a:lvl1pPr>
            <a:lvl2pPr marL="742950" indent="-285750">
              <a:defRPr sz="2400">
                <a:solidFill>
                  <a:schemeClr val="tx1"/>
                </a:solidFill>
                <a:latin typeface="Times New Roman" panose="02020603050405020304" pitchFamily="18" charset="0"/>
                <a:ea typeface="Times New Roman (Hebrew)"/>
                <a:cs typeface="Times New Roman (Hebrew)"/>
              </a:defRPr>
            </a:lvl2pPr>
            <a:lvl3pPr marL="1143000" indent="-228600">
              <a:defRPr sz="2400">
                <a:solidFill>
                  <a:schemeClr val="tx1"/>
                </a:solidFill>
                <a:latin typeface="Times New Roman" panose="02020603050405020304" pitchFamily="18" charset="0"/>
                <a:ea typeface="Times New Roman (Hebrew)"/>
                <a:cs typeface="Times New Roman (Hebrew)"/>
              </a:defRPr>
            </a:lvl3pPr>
            <a:lvl4pPr marL="1600200" indent="-228600">
              <a:defRPr sz="2400">
                <a:solidFill>
                  <a:schemeClr val="tx1"/>
                </a:solidFill>
                <a:latin typeface="Times New Roman" panose="02020603050405020304" pitchFamily="18" charset="0"/>
                <a:ea typeface="Times New Roman (Hebrew)"/>
                <a:cs typeface="Times New Roman (Hebrew)"/>
              </a:defRPr>
            </a:lvl4pPr>
            <a:lvl5pPr marL="2057400" indent="-228600">
              <a:defRPr sz="2400">
                <a:solidFill>
                  <a:schemeClr val="tx1"/>
                </a:solidFill>
                <a:latin typeface="Times New Roman" panose="02020603050405020304" pitchFamily="18" charset="0"/>
                <a:ea typeface="Times New Roman (Hebrew)"/>
                <a:cs typeface="Times New Roman (Hebrew)"/>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a:cs typeface="Times New Roman (Hebrew)"/>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a:cs typeface="Times New Roman (Hebrew)"/>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a:cs typeface="Times New Roman (Hebrew)"/>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a:cs typeface="Times New Roman (Hebrew)"/>
              </a:defRPr>
            </a:lvl9pPr>
          </a:lstStyle>
          <a:p>
            <a:fld id="{494419FD-AFF1-446C-AC26-E86133A21B6A}" type="slidenum">
              <a:rPr lang="en-US" altLang="en-US" sz="1200" smtClean="0">
                <a:cs typeface="Times New Roman" panose="02020603050405020304" pitchFamily="18" charset="0"/>
              </a:rPr>
              <a:pPr/>
              <a:t>5</a:t>
            </a:fld>
            <a:endParaRPr lang="en-US" altLang="en-US" sz="1200" smtClean="0">
              <a:cs typeface="Times New Roman" panose="02020603050405020304" pitchFamily="18" charset="0"/>
            </a:endParaRPr>
          </a:p>
        </p:txBody>
      </p:sp>
    </p:spTree>
    <p:extLst>
      <p:ext uri="{BB962C8B-B14F-4D97-AF65-F5344CB8AC3E}">
        <p14:creationId xmlns:p14="http://schemas.microsoft.com/office/powerpoint/2010/main" val="8493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A5F9652A-56E0-4665-B4E6-EF0E114984E5}" type="slidenum">
              <a:rPr lang="en-US" altLang="en-US" smtClean="0">
                <a:ea typeface="Times New Roman (Hebrew)"/>
                <a:cs typeface="Times New Roman (Hebrew)"/>
              </a:rPr>
              <a:pPr algn="l">
                <a:spcBef>
                  <a:spcPct val="0"/>
                </a:spcBef>
              </a:pPr>
              <a:t>6</a:t>
            </a:fld>
            <a:endParaRPr lang="en-US" altLang="en-US" smtClean="0">
              <a:ea typeface="Times New Roman (Hebrew)"/>
              <a:cs typeface="Times New Roman (Hebrew)"/>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dirty="0" smtClean="0"/>
              <a:t>The change in kinetic energy</a:t>
            </a:r>
            <a:r>
              <a:rPr lang="en-US" altLang="en-US" baseline="0" dirty="0" smtClean="0"/>
              <a:t> at a fixed temperature is zero.</a:t>
            </a:r>
            <a:endParaRPr lang="en-US" altLang="en-US" dirty="0" smtClean="0"/>
          </a:p>
        </p:txBody>
      </p:sp>
      <p:sp>
        <p:nvSpPr>
          <p:cNvPr id="2" name="Header Placeholder 1"/>
          <p:cNvSpPr>
            <a:spLocks noGrp="1"/>
          </p:cNvSpPr>
          <p:nvPr>
            <p:ph type="hdr" sz="quarter"/>
          </p:nvPr>
        </p:nvSpPr>
        <p:spPr/>
        <p:txBody>
          <a:bodyPr/>
          <a:lstStyle/>
          <a:p>
            <a:pPr>
              <a:defRPr/>
            </a:pPr>
            <a:r>
              <a:rPr lang="en-US"/>
              <a:t>Kessel &amp; Ben-Tal's Introcution to Proteins</a:t>
            </a:r>
          </a:p>
        </p:txBody>
      </p:sp>
    </p:spTree>
    <p:extLst>
      <p:ext uri="{BB962C8B-B14F-4D97-AF65-F5344CB8AC3E}">
        <p14:creationId xmlns:p14="http://schemas.microsoft.com/office/powerpoint/2010/main" val="341111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dirty="0" smtClean="0"/>
              <a:t>Electrostatic and </a:t>
            </a:r>
            <a:r>
              <a:rPr lang="en-US" altLang="en-US" dirty="0" err="1" smtClean="0"/>
              <a:t>vdW</a:t>
            </a:r>
            <a:r>
              <a:rPr lang="en-US" altLang="en-US" dirty="0" smtClean="0"/>
              <a:t> interactions involve mainly enthalpy changes, whereas nonpolar interactions involve solvent entropy changes.</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a:cs typeface="Times New Roman (Hebrew)"/>
              </a:defRPr>
            </a:lvl1pPr>
            <a:lvl2pPr marL="742950" indent="-285750">
              <a:defRPr sz="2400">
                <a:solidFill>
                  <a:schemeClr val="tx1"/>
                </a:solidFill>
                <a:latin typeface="Times New Roman" panose="02020603050405020304" pitchFamily="18" charset="0"/>
                <a:ea typeface="Times New Roman (Hebrew)"/>
                <a:cs typeface="Times New Roman (Hebrew)"/>
              </a:defRPr>
            </a:lvl2pPr>
            <a:lvl3pPr marL="1143000" indent="-228600">
              <a:defRPr sz="2400">
                <a:solidFill>
                  <a:schemeClr val="tx1"/>
                </a:solidFill>
                <a:latin typeface="Times New Roman" panose="02020603050405020304" pitchFamily="18" charset="0"/>
                <a:ea typeface="Times New Roman (Hebrew)"/>
                <a:cs typeface="Times New Roman (Hebrew)"/>
              </a:defRPr>
            </a:lvl3pPr>
            <a:lvl4pPr marL="1600200" indent="-228600">
              <a:defRPr sz="2400">
                <a:solidFill>
                  <a:schemeClr val="tx1"/>
                </a:solidFill>
                <a:latin typeface="Times New Roman" panose="02020603050405020304" pitchFamily="18" charset="0"/>
                <a:ea typeface="Times New Roman (Hebrew)"/>
                <a:cs typeface="Times New Roman (Hebrew)"/>
              </a:defRPr>
            </a:lvl4pPr>
            <a:lvl5pPr marL="2057400" indent="-228600">
              <a:defRPr sz="2400">
                <a:solidFill>
                  <a:schemeClr val="tx1"/>
                </a:solidFill>
                <a:latin typeface="Times New Roman" panose="02020603050405020304" pitchFamily="18" charset="0"/>
                <a:ea typeface="Times New Roman (Hebrew)"/>
                <a:cs typeface="Times New Roman (Hebrew)"/>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a:cs typeface="Times New Roman (Hebrew)"/>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a:cs typeface="Times New Roman (Hebrew)"/>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a:cs typeface="Times New Roman (Hebrew)"/>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a:cs typeface="Times New Roman (Hebrew)"/>
              </a:defRPr>
            </a:lvl9pPr>
          </a:lstStyle>
          <a:p>
            <a:fld id="{713FC20F-036D-4ECF-805C-8E202B539EDB}" type="slidenum">
              <a:rPr lang="en-US" altLang="en-US" sz="1200" smtClean="0">
                <a:cs typeface="Times New Roman" panose="02020603050405020304" pitchFamily="18" charset="0"/>
              </a:rPr>
              <a:pPr/>
              <a:t>7</a:t>
            </a:fld>
            <a:endParaRPr lang="en-US" altLang="en-US" sz="1200" smtClean="0">
              <a:cs typeface="Times New Roman" panose="02020603050405020304" pitchFamily="18" charset="0"/>
            </a:endParaRPr>
          </a:p>
        </p:txBody>
      </p:sp>
    </p:spTree>
    <p:extLst>
      <p:ext uri="{BB962C8B-B14F-4D97-AF65-F5344CB8AC3E}">
        <p14:creationId xmlns:p14="http://schemas.microsoft.com/office/powerpoint/2010/main" val="26828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lgn="r" rtl="1">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lgn="r" rtl="1">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lgn="r" rtl="1">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lgn="r" rtl="1">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l">
              <a:spcBef>
                <a:spcPct val="0"/>
              </a:spcBef>
            </a:pPr>
            <a:fld id="{AD6A019B-E300-4AE0-8F95-78DD5BF8BCB4}" type="slidenum">
              <a:rPr lang="en-US" altLang="en-US" smtClean="0">
                <a:solidFill>
                  <a:srgbClr val="000000"/>
                </a:solidFill>
              </a:rPr>
              <a:pPr algn="l">
                <a:spcBef>
                  <a:spcPct val="0"/>
                </a:spcBef>
              </a:pPr>
              <a:t>8</a:t>
            </a:fld>
            <a:endParaRPr lang="en-US" altLang="en-US" smtClean="0">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cs typeface="Arial" panose="020B0604020202020204" pitchFamily="34" charset="0"/>
              </a:rPr>
              <a:t>Box 3-1 Figure 1. A simple force field. </a:t>
            </a:r>
            <a:r>
              <a:rPr lang="en-US" altLang="en-US" smtClean="0">
                <a:cs typeface="Arial" panose="020B0604020202020204" pitchFamily="34" charset="0"/>
              </a:rPr>
              <a:t>(a-d) The dependency of the potential energy of the system on the following covalent bond factors: (a) Length, </a:t>
            </a:r>
            <a:r>
              <a:rPr lang="en-US" altLang="en-US" i="1" smtClean="0">
                <a:cs typeface="Arial" panose="020B0604020202020204" pitchFamily="34" charset="0"/>
              </a:rPr>
              <a:t>b</a:t>
            </a:r>
            <a:r>
              <a:rPr lang="en-US" altLang="en-US" baseline="-30000" smtClean="0">
                <a:cs typeface="Arial" panose="020B0604020202020204" pitchFamily="34" charset="0"/>
              </a:rPr>
              <a:t>i</a:t>
            </a:r>
            <a:r>
              <a:rPr lang="en-US" altLang="en-US" smtClean="0">
                <a:cs typeface="Arial" panose="020B0604020202020204" pitchFamily="34" charset="0"/>
              </a:rPr>
              <a:t>. (b) Valence angle, </a:t>
            </a:r>
            <a:r>
              <a:rPr lang="en-US" altLang="en-US" smtClean="0">
                <a:cs typeface="Arial" panose="020B0604020202020204" pitchFamily="34" charset="0"/>
                <a:sym typeface="Symbol" panose="05050102010706020507" pitchFamily="18" charset="2"/>
              </a:rPr>
              <a:t></a:t>
            </a:r>
            <a:r>
              <a:rPr lang="en-US" altLang="en-US" baseline="-30000" smtClean="0">
                <a:cs typeface="Arial" panose="020B0604020202020204" pitchFamily="34" charset="0"/>
              </a:rPr>
              <a:t>i</a:t>
            </a:r>
            <a:r>
              <a:rPr lang="en-US" altLang="en-US" smtClean="0">
                <a:cs typeface="Arial" panose="020B0604020202020204" pitchFamily="34" charset="0"/>
              </a:rPr>
              <a:t> (c) Dihedral angle, </a:t>
            </a:r>
            <a:r>
              <a:rPr lang="en-US" altLang="en-US" smtClean="0">
                <a:cs typeface="Arial" panose="020B0604020202020204" pitchFamily="34" charset="0"/>
                <a:sym typeface="Symbol" panose="05050102010706020507" pitchFamily="18" charset="2"/>
              </a:rPr>
              <a:t></a:t>
            </a:r>
            <a:r>
              <a:rPr lang="en-US" altLang="en-US" baseline="-30000" smtClean="0">
                <a:cs typeface="Arial" panose="020B0604020202020204" pitchFamily="34" charset="0"/>
              </a:rPr>
              <a:t>I</a:t>
            </a:r>
            <a:r>
              <a:rPr lang="en-US" altLang="en-US" smtClean="0">
                <a:cs typeface="Arial" panose="020B0604020202020204" pitchFamily="34" charset="0"/>
              </a:rPr>
              <a:t>, and (d) improper dihedral angle, </a:t>
            </a:r>
            <a:r>
              <a:rPr lang="en-US" altLang="en-US" smtClean="0">
                <a:cs typeface="Arial" panose="020B0604020202020204" pitchFamily="34" charset="0"/>
                <a:sym typeface="Symbol" panose="05050102010706020507" pitchFamily="18" charset="2"/>
              </a:rPr>
              <a:t></a:t>
            </a:r>
            <a:r>
              <a:rPr lang="en-US" altLang="en-US" baseline="-30000" smtClean="0">
                <a:cs typeface="Arial" panose="020B0604020202020204" pitchFamily="34" charset="0"/>
              </a:rPr>
              <a:t>i</a:t>
            </a:r>
            <a:r>
              <a:rPr lang="en-US" altLang="en-US" smtClean="0">
                <a:cs typeface="Arial" panose="020B0604020202020204" pitchFamily="34" charset="0"/>
              </a:rPr>
              <a:t>, i.e. deviation from planarity. In all cases, the interaction is depicted as a comparison between the actual value found in the coordinate file (</a:t>
            </a:r>
            <a:r>
              <a:rPr lang="en-US" altLang="en-US" i="1" smtClean="0">
                <a:cs typeface="Arial" panose="020B0604020202020204" pitchFamily="34" charset="0"/>
              </a:rPr>
              <a:t>e.g., b</a:t>
            </a:r>
            <a:r>
              <a:rPr lang="en-US" altLang="en-US" baseline="-30000" smtClean="0">
                <a:cs typeface="Arial" panose="020B0604020202020204" pitchFamily="34" charset="0"/>
              </a:rPr>
              <a:t>i</a:t>
            </a:r>
            <a:r>
              <a:rPr lang="en-US" altLang="en-US" smtClean="0">
                <a:cs typeface="Arial" panose="020B0604020202020204" pitchFamily="34" charset="0"/>
              </a:rPr>
              <a:t> and </a:t>
            </a:r>
            <a:r>
              <a:rPr lang="en-US" altLang="en-US" smtClean="0">
                <a:cs typeface="Arial" panose="020B0604020202020204" pitchFamily="34" charset="0"/>
                <a:sym typeface="Symbol" panose="05050102010706020507" pitchFamily="18" charset="2"/>
              </a:rPr>
              <a:t></a:t>
            </a:r>
            <a:r>
              <a:rPr lang="en-US" altLang="en-US" baseline="-30000" smtClean="0">
                <a:cs typeface="Arial" panose="020B0604020202020204" pitchFamily="34" charset="0"/>
              </a:rPr>
              <a:t>i</a:t>
            </a:r>
            <a:r>
              <a:rPr lang="en-US" altLang="en-US" smtClean="0">
                <a:cs typeface="Arial" panose="020B0604020202020204" pitchFamily="34" charset="0"/>
              </a:rPr>
              <a:t>) and the theoretical equilibrium value (e.g., </a:t>
            </a:r>
            <a:r>
              <a:rPr lang="en-US" altLang="en-US" i="1" smtClean="0">
                <a:cs typeface="Arial" panose="020B0604020202020204" pitchFamily="34" charset="0"/>
              </a:rPr>
              <a:t>b</a:t>
            </a:r>
            <a:r>
              <a:rPr lang="en-US" altLang="en-US" baseline="-30000" smtClean="0">
                <a:cs typeface="Arial" panose="020B0604020202020204" pitchFamily="34" charset="0"/>
              </a:rPr>
              <a:t>i,0</a:t>
            </a:r>
            <a:r>
              <a:rPr lang="en-US" altLang="en-US" smtClean="0">
                <a:cs typeface="Arial" panose="020B0604020202020204" pitchFamily="34" charset="0"/>
              </a:rPr>
              <a:t> and </a:t>
            </a:r>
            <a:r>
              <a:rPr lang="en-US" altLang="en-US" smtClean="0">
                <a:cs typeface="Arial" panose="020B0604020202020204" pitchFamily="34" charset="0"/>
                <a:sym typeface="Symbol" panose="05050102010706020507" pitchFamily="18" charset="2"/>
              </a:rPr>
              <a:t></a:t>
            </a:r>
            <a:r>
              <a:rPr lang="en-US" altLang="en-US" baseline="-30000" smtClean="0">
                <a:cs typeface="Arial" panose="020B0604020202020204" pitchFamily="34" charset="0"/>
              </a:rPr>
              <a:t>i,0</a:t>
            </a:r>
            <a:r>
              <a:rPr lang="en-US" altLang="en-US" smtClean="0">
                <a:cs typeface="Arial" panose="020B0604020202020204" pitchFamily="34" charset="0"/>
              </a:rPr>
              <a:t>). (e) The dependency of the van-der Waals potential energy on the distance (</a:t>
            </a:r>
            <a:r>
              <a:rPr lang="en-US" altLang="en-US" i="1" smtClean="0">
                <a:cs typeface="Arial" panose="020B0604020202020204" pitchFamily="34" charset="0"/>
              </a:rPr>
              <a:t>r</a:t>
            </a:r>
            <a:r>
              <a:rPr lang="en-US" altLang="en-US" i="1" baseline="-30000" smtClean="0">
                <a:cs typeface="Arial" panose="020B0604020202020204" pitchFamily="34" charset="0"/>
              </a:rPr>
              <a:t>ij</a:t>
            </a:r>
            <a:r>
              <a:rPr lang="en-US" altLang="en-US" smtClean="0">
                <a:cs typeface="Arial" panose="020B0604020202020204" pitchFamily="34" charset="0"/>
              </a:rPr>
              <a:t>) between interacting atoms </a:t>
            </a:r>
            <a:r>
              <a:rPr lang="en-US" altLang="en-US" i="1" smtClean="0">
                <a:cs typeface="Arial" panose="020B0604020202020204" pitchFamily="34" charset="0"/>
              </a:rPr>
              <a:t>i</a:t>
            </a:r>
            <a:r>
              <a:rPr lang="en-US" altLang="en-US" smtClean="0">
                <a:cs typeface="Arial" panose="020B0604020202020204" pitchFamily="34" charset="0"/>
              </a:rPr>
              <a:t> and </a:t>
            </a:r>
            <a:r>
              <a:rPr lang="en-US" altLang="en-US" i="1" smtClean="0">
                <a:cs typeface="Arial" panose="020B0604020202020204" pitchFamily="34" charset="0"/>
              </a:rPr>
              <a:t>j</a:t>
            </a:r>
            <a:r>
              <a:rPr lang="en-US" altLang="en-US" smtClean="0">
                <a:cs typeface="Arial" panose="020B0604020202020204" pitchFamily="34" charset="0"/>
              </a:rPr>
              <a:t>. (f) The dependency of the electrostatic potential energy on the local dielectric (</a:t>
            </a:r>
            <a:r>
              <a:rPr lang="en-US" altLang="en-US" i="1" smtClean="0">
                <a:cs typeface="Arial" panose="020B0604020202020204" pitchFamily="34" charset="0"/>
              </a:rPr>
              <a:t>D</a:t>
            </a:r>
            <a:r>
              <a:rPr lang="en-US" altLang="en-US" smtClean="0">
                <a:cs typeface="Arial" panose="020B0604020202020204" pitchFamily="34" charset="0"/>
              </a:rPr>
              <a:t>), and the distance (</a:t>
            </a:r>
            <a:r>
              <a:rPr lang="en-US" altLang="en-US" i="1" smtClean="0">
                <a:cs typeface="Arial" panose="020B0604020202020204" pitchFamily="34" charset="0"/>
              </a:rPr>
              <a:t>r</a:t>
            </a:r>
            <a:r>
              <a:rPr lang="en-US" altLang="en-US" i="1" baseline="-30000" smtClean="0">
                <a:cs typeface="Arial" panose="020B0604020202020204" pitchFamily="34" charset="0"/>
              </a:rPr>
              <a:t>ij</a:t>
            </a:r>
            <a:r>
              <a:rPr lang="en-US" altLang="en-US" smtClean="0">
                <a:cs typeface="Arial" panose="020B0604020202020204" pitchFamily="34" charset="0"/>
              </a:rPr>
              <a:t>) between atoms </a:t>
            </a:r>
            <a:r>
              <a:rPr lang="en-US" altLang="en-US" i="1" smtClean="0">
                <a:cs typeface="Arial" panose="020B0604020202020204" pitchFamily="34" charset="0"/>
              </a:rPr>
              <a:t>i</a:t>
            </a:r>
            <a:r>
              <a:rPr lang="en-US" altLang="en-US" smtClean="0">
                <a:cs typeface="Arial" panose="020B0604020202020204" pitchFamily="34" charset="0"/>
              </a:rPr>
              <a:t> and </a:t>
            </a:r>
            <a:r>
              <a:rPr lang="en-US" altLang="en-US" i="1" smtClean="0">
                <a:cs typeface="Arial" panose="020B0604020202020204" pitchFamily="34" charset="0"/>
              </a:rPr>
              <a:t>j</a:t>
            </a:r>
            <a:r>
              <a:rPr lang="en-US" altLang="en-US" smtClean="0">
                <a:cs typeface="Arial" panose="020B0604020202020204" pitchFamily="34" charset="0"/>
              </a:rPr>
              <a:t>, with charges q</a:t>
            </a:r>
            <a:r>
              <a:rPr lang="en-US" altLang="en-US" baseline="-30000" smtClean="0">
                <a:cs typeface="Arial" panose="020B0604020202020204" pitchFamily="34" charset="0"/>
              </a:rPr>
              <a:t>i</a:t>
            </a:r>
            <a:r>
              <a:rPr lang="en-US" altLang="en-US" smtClean="0">
                <a:cs typeface="Arial" panose="020B0604020202020204" pitchFamily="34" charset="0"/>
              </a:rPr>
              <a:t> and q</a:t>
            </a:r>
            <a:r>
              <a:rPr lang="en-US" altLang="en-US" baseline="-30000" smtClean="0">
                <a:cs typeface="Arial" panose="020B0604020202020204" pitchFamily="34" charset="0"/>
              </a:rPr>
              <a:t>j</a:t>
            </a:r>
            <a:r>
              <a:rPr lang="en-US" altLang="en-US" smtClean="0">
                <a:cs typeface="Arial" panose="020B0604020202020204" pitchFamily="34" charset="0"/>
              </a:rPr>
              <a:t>. The parameters </a:t>
            </a:r>
            <a:r>
              <a:rPr lang="en-US" altLang="en-US" i="1" smtClean="0">
                <a:cs typeface="Arial" panose="020B0604020202020204" pitchFamily="34" charset="0"/>
              </a:rPr>
              <a:t>k</a:t>
            </a:r>
            <a:r>
              <a:rPr lang="en-US" altLang="en-US" baseline="-30000" smtClean="0">
                <a:cs typeface="Arial" panose="020B0604020202020204" pitchFamily="34" charset="0"/>
              </a:rPr>
              <a:t>b,i</a:t>
            </a:r>
            <a:r>
              <a:rPr lang="en-US" altLang="en-US" smtClean="0">
                <a:cs typeface="Arial" panose="020B0604020202020204" pitchFamily="34" charset="0"/>
              </a:rPr>
              <a:t>, </a:t>
            </a:r>
            <a:r>
              <a:rPr lang="en-US" altLang="en-US" i="1" smtClean="0">
                <a:cs typeface="Arial" panose="020B0604020202020204" pitchFamily="34" charset="0"/>
              </a:rPr>
              <a:t>k</a:t>
            </a:r>
            <a:r>
              <a:rPr lang="en-US" altLang="en-US" baseline="-30000" smtClean="0">
                <a:cs typeface="Arial" panose="020B0604020202020204" pitchFamily="34" charset="0"/>
                <a:sym typeface="Symbol" panose="05050102010706020507" pitchFamily="18" charset="2"/>
              </a:rPr>
              <a:t></a:t>
            </a:r>
            <a:r>
              <a:rPr lang="en-US" altLang="en-US" baseline="-30000" smtClean="0">
                <a:cs typeface="Arial" panose="020B0604020202020204" pitchFamily="34" charset="0"/>
              </a:rPr>
              <a:t>,i</a:t>
            </a:r>
            <a:r>
              <a:rPr lang="en-US" altLang="en-US" smtClean="0">
                <a:cs typeface="Arial" panose="020B0604020202020204" pitchFamily="34" charset="0"/>
              </a:rPr>
              <a:t>, </a:t>
            </a:r>
            <a:r>
              <a:rPr lang="en-US" altLang="en-US" i="1" smtClean="0">
                <a:cs typeface="Arial" panose="020B0604020202020204" pitchFamily="34" charset="0"/>
              </a:rPr>
              <a:t>k</a:t>
            </a:r>
            <a:r>
              <a:rPr lang="en-US" altLang="en-US" baseline="-30000" smtClean="0">
                <a:cs typeface="Arial" panose="020B0604020202020204" pitchFamily="34" charset="0"/>
                <a:sym typeface="Symbol" panose="05050102010706020507" pitchFamily="18" charset="2"/>
              </a:rPr>
              <a:t></a:t>
            </a:r>
            <a:r>
              <a:rPr lang="en-US" altLang="en-US" baseline="-30000" smtClean="0">
                <a:cs typeface="Arial" panose="020B0604020202020204" pitchFamily="34" charset="0"/>
              </a:rPr>
              <a:t>,i</a:t>
            </a:r>
            <a:r>
              <a:rPr lang="en-US" altLang="en-US" smtClean="0">
                <a:cs typeface="Arial" panose="020B0604020202020204" pitchFamily="34" charset="0"/>
              </a:rPr>
              <a:t>, </a:t>
            </a:r>
            <a:r>
              <a:rPr lang="en-US" altLang="en-US" i="1" smtClean="0">
                <a:cs typeface="Arial" panose="020B0604020202020204" pitchFamily="34" charset="0"/>
              </a:rPr>
              <a:t>k</a:t>
            </a:r>
            <a:r>
              <a:rPr lang="en-US" altLang="en-US" baseline="-30000" smtClean="0">
                <a:cs typeface="Arial" panose="020B0604020202020204" pitchFamily="34" charset="0"/>
                <a:sym typeface="Symbol" panose="05050102010706020507" pitchFamily="18" charset="2"/>
              </a:rPr>
              <a:t></a:t>
            </a:r>
            <a:r>
              <a:rPr lang="en-US" altLang="en-US" baseline="-30000" smtClean="0">
                <a:cs typeface="Arial" panose="020B0604020202020204" pitchFamily="34" charset="0"/>
              </a:rPr>
              <a:t>,i</a:t>
            </a:r>
            <a:r>
              <a:rPr lang="en-US" altLang="en-US" smtClean="0">
                <a:cs typeface="Arial" panose="020B0604020202020204" pitchFamily="34" charset="0"/>
              </a:rPr>
              <a:t>, are the force constants of interactions a-d, respectively. </a:t>
            </a:r>
            <a:r>
              <a:rPr lang="en-US" altLang="en-US" i="1" smtClean="0">
                <a:cs typeface="Arial" panose="020B0604020202020204" pitchFamily="34" charset="0"/>
              </a:rPr>
              <a:t>A</a:t>
            </a:r>
            <a:r>
              <a:rPr lang="en-US" altLang="en-US" i="1" baseline="-30000" smtClean="0">
                <a:cs typeface="Arial" panose="020B0604020202020204" pitchFamily="34" charset="0"/>
              </a:rPr>
              <a:t>ij</a:t>
            </a:r>
            <a:r>
              <a:rPr lang="en-US" altLang="en-US" smtClean="0">
                <a:cs typeface="Arial" panose="020B0604020202020204" pitchFamily="34" charset="0"/>
              </a:rPr>
              <a:t> and </a:t>
            </a:r>
            <a:r>
              <a:rPr lang="en-US" altLang="en-US" i="1" smtClean="0">
                <a:cs typeface="Arial" panose="020B0604020202020204" pitchFamily="34" charset="0"/>
              </a:rPr>
              <a:t>B</a:t>
            </a:r>
            <a:r>
              <a:rPr lang="en-US" altLang="en-US" i="1" baseline="-30000" smtClean="0">
                <a:cs typeface="Arial" panose="020B0604020202020204" pitchFamily="34" charset="0"/>
              </a:rPr>
              <a:t>ij</a:t>
            </a:r>
            <a:r>
              <a:rPr lang="en-US" altLang="en-US" smtClean="0">
                <a:cs typeface="Arial" panose="020B0604020202020204" pitchFamily="34" charset="0"/>
              </a:rPr>
              <a:t> are parameters associated with the van der Waals interaction.</a:t>
            </a:r>
          </a:p>
        </p:txBody>
      </p:sp>
    </p:spTree>
    <p:extLst>
      <p:ext uri="{BB962C8B-B14F-4D97-AF65-F5344CB8AC3E}">
        <p14:creationId xmlns:p14="http://schemas.microsoft.com/office/powerpoint/2010/main" val="198305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79946EAD-CE18-43A3-BA47-EE770E4EE257}" type="slidenum">
              <a:rPr lang="en-US" altLang="en-US" smtClean="0">
                <a:ea typeface="Times New Roman (Hebrew)"/>
                <a:cs typeface="Times New Roman (Hebrew)"/>
              </a:rPr>
              <a:pPr algn="l">
                <a:spcBef>
                  <a:spcPct val="0"/>
                </a:spcBef>
              </a:pPr>
              <a:t>10</a:t>
            </a:fld>
            <a:endParaRPr lang="en-US" altLang="en-US" smtClean="0">
              <a:ea typeface="Times New Roman (Hebrew)"/>
              <a:cs typeface="Times New Roman (Hebrew)"/>
            </a:endParaRPr>
          </a:p>
        </p:txBody>
      </p:sp>
      <p:sp>
        <p:nvSpPr>
          <p:cNvPr id="18435" name="Rectangle 2050"/>
          <p:cNvSpPr>
            <a:spLocks noGrp="1" noRot="1" noChangeAspect="1" noChangeArrowheads="1" noTextEdit="1"/>
          </p:cNvSpPr>
          <p:nvPr>
            <p:ph type="sldImg"/>
          </p:nvPr>
        </p:nvSpPr>
        <p:spPr>
          <a:ln/>
        </p:spPr>
      </p:sp>
      <p:sp>
        <p:nvSpPr>
          <p:cNvPr id="1843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endParaRPr lang="he-IL" altLang="en-US" smtClean="0"/>
          </a:p>
        </p:txBody>
      </p:sp>
    </p:spTree>
    <p:extLst>
      <p:ext uri="{BB962C8B-B14F-4D97-AF65-F5344CB8AC3E}">
        <p14:creationId xmlns:p14="http://schemas.microsoft.com/office/powerpoint/2010/main" val="94209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8BD53-4FC5-4BC6-820D-94D2B003BBAB}" type="slidenum">
              <a:rPr lang="en-US" altLang="en-US"/>
              <a:pPr>
                <a:defRPr/>
              </a:pPr>
              <a:t>‹#›</a:t>
            </a:fld>
            <a:endParaRPr lang="en-US" altLang="en-US"/>
          </a:p>
        </p:txBody>
      </p:sp>
    </p:spTree>
    <p:extLst>
      <p:ext uri="{BB962C8B-B14F-4D97-AF65-F5344CB8AC3E}">
        <p14:creationId xmlns:p14="http://schemas.microsoft.com/office/powerpoint/2010/main" val="240207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B02A98-FC37-41AF-8BC3-F419B343B4C4}" type="slidenum">
              <a:rPr lang="en-US" altLang="en-US"/>
              <a:pPr>
                <a:defRPr/>
              </a:pPr>
              <a:t>‹#›</a:t>
            </a:fld>
            <a:endParaRPr lang="en-US" altLang="en-US"/>
          </a:p>
        </p:txBody>
      </p:sp>
    </p:spTree>
    <p:extLst>
      <p:ext uri="{BB962C8B-B14F-4D97-AF65-F5344CB8AC3E}">
        <p14:creationId xmlns:p14="http://schemas.microsoft.com/office/powerpoint/2010/main" val="310161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73A505-6B31-4A81-A2D2-A3E3792D130C}" type="slidenum">
              <a:rPr lang="en-US" altLang="en-US"/>
              <a:pPr>
                <a:defRPr/>
              </a:pPr>
              <a:t>‹#›</a:t>
            </a:fld>
            <a:endParaRPr lang="en-US" altLang="en-US"/>
          </a:p>
        </p:txBody>
      </p:sp>
    </p:spTree>
    <p:extLst>
      <p:ext uri="{BB962C8B-B14F-4D97-AF65-F5344CB8AC3E}">
        <p14:creationId xmlns:p14="http://schemas.microsoft.com/office/powerpoint/2010/main" val="912888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60E4F2-DDC7-41AD-A943-03E6EE92F1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7459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87A3A0-7D8D-45FF-AEFA-C9B0F6B646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9523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58160A-E7BE-44DF-B8BA-FA0A8D760A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6227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F9DA73-A345-484F-A8F9-E9DD237DB9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6902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2CC27B-FD4D-4FB1-9E91-36F06B60030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7770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9FF53E-DFBE-42B0-ACA3-615F7C0C8E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716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D4D185-21FF-47E5-B6BD-9F69F70668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340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1DB7C0-1490-40F9-80FF-E3997E9CE0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598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A2DEDA-C911-423B-98C4-5838D10C71F4}" type="slidenum">
              <a:rPr lang="en-US" altLang="en-US"/>
              <a:pPr>
                <a:defRPr/>
              </a:pPr>
              <a:t>‹#›</a:t>
            </a:fld>
            <a:endParaRPr lang="en-US" altLang="en-US"/>
          </a:p>
        </p:txBody>
      </p:sp>
    </p:spTree>
    <p:extLst>
      <p:ext uri="{BB962C8B-B14F-4D97-AF65-F5344CB8AC3E}">
        <p14:creationId xmlns:p14="http://schemas.microsoft.com/office/powerpoint/2010/main" val="1625713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563779-E53C-472F-AE07-81B7EDE222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94776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B6F1E-2710-40D1-8FA3-2969965343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8921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2F738-FDE9-4F81-9693-DD6258879F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754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F43112-1E42-4312-9CBC-4CC46DB6CBA9}" type="slidenum">
              <a:rPr lang="en-US" altLang="en-US"/>
              <a:pPr>
                <a:defRPr/>
              </a:pPr>
              <a:t>‹#›</a:t>
            </a:fld>
            <a:endParaRPr lang="en-US" altLang="en-US"/>
          </a:p>
        </p:txBody>
      </p:sp>
    </p:spTree>
    <p:extLst>
      <p:ext uri="{BB962C8B-B14F-4D97-AF65-F5344CB8AC3E}">
        <p14:creationId xmlns:p14="http://schemas.microsoft.com/office/powerpoint/2010/main" val="268036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0E72B0-46A4-4E44-9783-1CF2D177BB7F}" type="slidenum">
              <a:rPr lang="en-US" altLang="en-US"/>
              <a:pPr>
                <a:defRPr/>
              </a:pPr>
              <a:t>‹#›</a:t>
            </a:fld>
            <a:endParaRPr lang="en-US" altLang="en-US"/>
          </a:p>
        </p:txBody>
      </p:sp>
    </p:spTree>
    <p:extLst>
      <p:ext uri="{BB962C8B-B14F-4D97-AF65-F5344CB8AC3E}">
        <p14:creationId xmlns:p14="http://schemas.microsoft.com/office/powerpoint/2010/main" val="229089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985A31-4E57-41A2-A366-4E84958BEC38}" type="slidenum">
              <a:rPr lang="en-US" altLang="en-US"/>
              <a:pPr>
                <a:defRPr/>
              </a:pPr>
              <a:t>‹#›</a:t>
            </a:fld>
            <a:endParaRPr lang="en-US" altLang="en-US"/>
          </a:p>
        </p:txBody>
      </p:sp>
    </p:spTree>
    <p:extLst>
      <p:ext uri="{BB962C8B-B14F-4D97-AF65-F5344CB8AC3E}">
        <p14:creationId xmlns:p14="http://schemas.microsoft.com/office/powerpoint/2010/main" val="13556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F4818C-1B42-4BFD-992C-0DC7B73B7F35}" type="slidenum">
              <a:rPr lang="en-US" altLang="en-US"/>
              <a:pPr>
                <a:defRPr/>
              </a:pPr>
              <a:t>‹#›</a:t>
            </a:fld>
            <a:endParaRPr lang="en-US" altLang="en-US"/>
          </a:p>
        </p:txBody>
      </p:sp>
    </p:spTree>
    <p:extLst>
      <p:ext uri="{BB962C8B-B14F-4D97-AF65-F5344CB8AC3E}">
        <p14:creationId xmlns:p14="http://schemas.microsoft.com/office/powerpoint/2010/main" val="11124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466801-4E34-488D-AF04-2A30F4086F90}" type="slidenum">
              <a:rPr lang="en-US" altLang="en-US"/>
              <a:pPr>
                <a:defRPr/>
              </a:pPr>
              <a:t>‹#›</a:t>
            </a:fld>
            <a:endParaRPr lang="en-US" altLang="en-US"/>
          </a:p>
        </p:txBody>
      </p:sp>
    </p:spTree>
    <p:extLst>
      <p:ext uri="{BB962C8B-B14F-4D97-AF65-F5344CB8AC3E}">
        <p14:creationId xmlns:p14="http://schemas.microsoft.com/office/powerpoint/2010/main" val="108140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2F70-5ABC-43A5-9294-AC88A19A8597}" type="slidenum">
              <a:rPr lang="en-US" altLang="en-US"/>
              <a:pPr>
                <a:defRPr/>
              </a:pPr>
              <a:t>‹#›</a:t>
            </a:fld>
            <a:endParaRPr lang="en-US" altLang="en-US"/>
          </a:p>
        </p:txBody>
      </p:sp>
    </p:spTree>
    <p:extLst>
      <p:ext uri="{BB962C8B-B14F-4D97-AF65-F5344CB8AC3E}">
        <p14:creationId xmlns:p14="http://schemas.microsoft.com/office/powerpoint/2010/main" val="41431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FBDF2-85E6-45D7-BE8F-A78B4B8C1795}" type="slidenum">
              <a:rPr lang="en-US" altLang="en-US"/>
              <a:pPr>
                <a:defRPr/>
              </a:pPr>
              <a:t>‹#›</a:t>
            </a:fld>
            <a:endParaRPr lang="en-US" altLang="en-US"/>
          </a:p>
        </p:txBody>
      </p:sp>
    </p:spTree>
    <p:extLst>
      <p:ext uri="{BB962C8B-B14F-4D97-AF65-F5344CB8AC3E}">
        <p14:creationId xmlns:p14="http://schemas.microsoft.com/office/powerpoint/2010/main" val="153065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ea typeface="Times New Roman (Hebrew)" charset="0"/>
                <a:cs typeface="Times New Roman (Hebrew)" charset="0"/>
              </a:defRPr>
            </a:lvl1pPr>
          </a:lstStyle>
          <a:p>
            <a:pPr>
              <a:defRPr/>
            </a:pPr>
            <a:fld id="{E64AFE59-0186-4BAF-B99E-EF749709B8D4}" type="slidenum">
              <a:rPr lang="en-US" altLang="en-US"/>
              <a:pPr>
                <a:defRPr/>
              </a:pPr>
              <a:t>‹#›</a:t>
            </a:fld>
            <a:endParaRPr lang="en-US" altLang="en-US"/>
          </a:p>
        </p:txBody>
      </p:sp>
      <p:sp>
        <p:nvSpPr>
          <p:cNvPr id="7" name="TextBox 6"/>
          <p:cNvSpPr txBox="1"/>
          <p:nvPr userDrawn="1"/>
        </p:nvSpPr>
        <p:spPr>
          <a:xfrm>
            <a:off x="39758" y="6480314"/>
            <a:ext cx="4863546" cy="338554"/>
          </a:xfrm>
          <a:prstGeom prst="rect">
            <a:avLst/>
          </a:prstGeom>
          <a:noFill/>
        </p:spPr>
        <p:txBody>
          <a:bodyPr wrap="square" rtlCol="0">
            <a:spAutoFit/>
          </a:bodyPr>
          <a:lstStyle/>
          <a:p>
            <a:r>
              <a:rPr lang="en-US" sz="1600" b="1" dirty="0" smtClean="0">
                <a:solidFill>
                  <a:schemeClr val="bg1">
                    <a:lumMod val="50000"/>
                  </a:schemeClr>
                </a:solidFill>
              </a:rPr>
              <a:t>Introduction to Proteins, Kessel and Ben-Tal, 2018</a:t>
            </a:r>
            <a:endParaRPr lang="en-US" sz="1600" b="1"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Times New Roman" pitchFamily="18" charset="0"/>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fontAlgn="base">
        <a:spcBef>
          <a:spcPct val="0"/>
        </a:spcBef>
        <a:spcAft>
          <a:spcPct val="0"/>
        </a:spcAft>
        <a:defRPr sz="4400">
          <a:solidFill>
            <a:schemeClr val="tx2"/>
          </a:solidFill>
          <a:latin typeface="Times New Roman" pitchFamily="18" charset="0"/>
          <a:cs typeface="Times New Roman (Hebrew)" charset="0"/>
        </a:defRPr>
      </a:lvl6pPr>
      <a:lvl7pPr marL="914400" algn="ctr" rtl="1" fontAlgn="base">
        <a:spcBef>
          <a:spcPct val="0"/>
        </a:spcBef>
        <a:spcAft>
          <a:spcPct val="0"/>
        </a:spcAft>
        <a:defRPr sz="4400">
          <a:solidFill>
            <a:schemeClr val="tx2"/>
          </a:solidFill>
          <a:latin typeface="Times New Roman" pitchFamily="18" charset="0"/>
          <a:cs typeface="Times New Roman (Hebrew)" charset="0"/>
        </a:defRPr>
      </a:lvl7pPr>
      <a:lvl8pPr marL="1371600" algn="ctr" rtl="1" fontAlgn="base">
        <a:spcBef>
          <a:spcPct val="0"/>
        </a:spcBef>
        <a:spcAft>
          <a:spcPct val="0"/>
        </a:spcAft>
        <a:defRPr sz="4400">
          <a:solidFill>
            <a:schemeClr val="tx2"/>
          </a:solidFill>
          <a:latin typeface="Times New Roman" pitchFamily="18" charset="0"/>
          <a:cs typeface="Times New Roman (Hebrew)" charset="0"/>
        </a:defRPr>
      </a:lvl8pPr>
      <a:lvl9pPr marL="1828800" algn="ctr" rtl="1" fontAlgn="base">
        <a:spcBef>
          <a:spcPct val="0"/>
        </a:spcBef>
        <a:spcAft>
          <a:spcPct val="0"/>
        </a:spcAft>
        <a:defRPr sz="4400">
          <a:solidFill>
            <a:schemeClr val="tx2"/>
          </a:solidFill>
          <a:latin typeface="Times New Roman" pitchFamily="18" charset="0"/>
          <a:cs typeface="Times New Roman (Hebrew)"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Times New Roman" pitchFamily="18" charset="0"/>
        </a:defRPr>
      </a:lvl1pPr>
      <a:lvl2pPr marL="742950" indent="-285750" algn="r" rtl="1" eaLnBrk="0" fontAlgn="base" hangingPunct="0">
        <a:spcBef>
          <a:spcPct val="20000"/>
        </a:spcBef>
        <a:spcAft>
          <a:spcPct val="0"/>
        </a:spcAft>
        <a:buChar char="–"/>
        <a:defRPr sz="2800">
          <a:solidFill>
            <a:schemeClr val="tx1"/>
          </a:solidFill>
          <a:latin typeface="+mn-lt"/>
          <a:ea typeface="Times New Roman (Hebrew)" charset="0"/>
          <a:cs typeface="Times New Roman" pitchFamily="18" charset="0"/>
        </a:defRPr>
      </a:lvl2pPr>
      <a:lvl3pPr marL="1143000" indent="-228600" algn="r" rtl="1" eaLnBrk="0" fontAlgn="base" hangingPunct="0">
        <a:spcBef>
          <a:spcPct val="20000"/>
        </a:spcBef>
        <a:spcAft>
          <a:spcPct val="0"/>
        </a:spcAft>
        <a:buChar char="•"/>
        <a:defRPr sz="2400">
          <a:solidFill>
            <a:schemeClr val="tx1"/>
          </a:solidFill>
          <a:latin typeface="+mn-lt"/>
          <a:ea typeface="Times New Roman (Hebrew)" charset="0"/>
          <a:cs typeface="Times New Roman" pitchFamily="18" charset="0"/>
        </a:defRPr>
      </a:lvl3pPr>
      <a:lvl4pPr marL="16002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4pPr>
      <a:lvl5pPr marL="20574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lvl1pPr>
          </a:lstStyle>
          <a:p>
            <a:pPr>
              <a:defRPr/>
            </a:pPr>
            <a:fld id="{A2DB1E43-EA25-45DA-B16A-3F7362E2F41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090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a:solidFill>
            <a:schemeClr val="tx2"/>
          </a:solidFill>
          <a:latin typeface="+mj-lt"/>
          <a:ea typeface="+mj-ea"/>
          <a:cs typeface="Arial" charset="0"/>
        </a:defRPr>
      </a:lvl1pPr>
      <a:lvl2pPr algn="ctr" rtl="1" eaLnBrk="0" fontAlgn="base" hangingPunct="0">
        <a:spcBef>
          <a:spcPct val="0"/>
        </a:spcBef>
        <a:spcAft>
          <a:spcPct val="0"/>
        </a:spcAft>
        <a:defRPr sz="4400">
          <a:solidFill>
            <a:schemeClr val="tx2"/>
          </a:solidFill>
          <a:latin typeface="Times New Roman" pitchFamily="18" charset="0"/>
          <a:cs typeface="Arial" charset="0"/>
        </a:defRPr>
      </a:lvl2pPr>
      <a:lvl3pPr algn="ctr" rtl="1" eaLnBrk="0" fontAlgn="base" hangingPunct="0">
        <a:spcBef>
          <a:spcPct val="0"/>
        </a:spcBef>
        <a:spcAft>
          <a:spcPct val="0"/>
        </a:spcAft>
        <a:defRPr sz="4400">
          <a:solidFill>
            <a:schemeClr val="tx2"/>
          </a:solidFill>
          <a:latin typeface="Times New Roman" pitchFamily="18" charset="0"/>
          <a:cs typeface="Arial" charset="0"/>
        </a:defRPr>
      </a:lvl3pPr>
      <a:lvl4pPr algn="ctr" rtl="1" eaLnBrk="0" fontAlgn="base" hangingPunct="0">
        <a:spcBef>
          <a:spcPct val="0"/>
        </a:spcBef>
        <a:spcAft>
          <a:spcPct val="0"/>
        </a:spcAft>
        <a:defRPr sz="4400">
          <a:solidFill>
            <a:schemeClr val="tx2"/>
          </a:solidFill>
          <a:latin typeface="Times New Roman" pitchFamily="18" charset="0"/>
          <a:cs typeface="Arial" charset="0"/>
        </a:defRPr>
      </a:lvl4pPr>
      <a:lvl5pPr algn="ctr" rtl="1" eaLnBrk="0" fontAlgn="base" hangingPunct="0">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Times New Roman (Hebrew)" charset="0"/>
        </a:defRPr>
      </a:lvl6pPr>
      <a:lvl7pPr marL="914400" algn="ctr" rtl="1" fontAlgn="base">
        <a:spcBef>
          <a:spcPct val="0"/>
        </a:spcBef>
        <a:spcAft>
          <a:spcPct val="0"/>
        </a:spcAft>
        <a:defRPr sz="4400">
          <a:solidFill>
            <a:schemeClr val="tx2"/>
          </a:solidFill>
          <a:latin typeface="Times New Roman" pitchFamily="18" charset="0"/>
          <a:cs typeface="Times New Roman (Hebrew)" charset="0"/>
        </a:defRPr>
      </a:lvl7pPr>
      <a:lvl8pPr marL="1371600" algn="ctr" rtl="1" fontAlgn="base">
        <a:spcBef>
          <a:spcPct val="0"/>
        </a:spcBef>
        <a:spcAft>
          <a:spcPct val="0"/>
        </a:spcAft>
        <a:defRPr sz="4400">
          <a:solidFill>
            <a:schemeClr val="tx2"/>
          </a:solidFill>
          <a:latin typeface="Times New Roman" pitchFamily="18" charset="0"/>
          <a:cs typeface="Times New Roman (Hebrew)" charset="0"/>
        </a:defRPr>
      </a:lvl8pPr>
      <a:lvl9pPr marL="1828800" algn="ctr" rtl="1" fontAlgn="base">
        <a:spcBef>
          <a:spcPct val="0"/>
        </a:spcBef>
        <a:spcAft>
          <a:spcPct val="0"/>
        </a:spcAft>
        <a:defRPr sz="4400">
          <a:solidFill>
            <a:schemeClr val="tx2"/>
          </a:solidFill>
          <a:latin typeface="Times New Roman" pitchFamily="18" charset="0"/>
          <a:cs typeface="Times New Roman (Hebrew)"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Arial" charset="0"/>
        </a:defRPr>
      </a:lvl1pPr>
      <a:lvl2pPr marL="742950" indent="-285750" algn="r" rtl="1" eaLnBrk="0" fontAlgn="base" hangingPunct="0">
        <a:spcBef>
          <a:spcPct val="20000"/>
        </a:spcBef>
        <a:spcAft>
          <a:spcPct val="0"/>
        </a:spcAft>
        <a:buChar char="–"/>
        <a:defRPr sz="2800">
          <a:solidFill>
            <a:schemeClr val="tx1"/>
          </a:solidFill>
          <a:latin typeface="+mn-lt"/>
          <a:ea typeface="Times New Roman (Hebrew)" charset="0"/>
          <a:cs typeface="Arial" charset="0"/>
        </a:defRPr>
      </a:lvl2pPr>
      <a:lvl3pPr marL="1143000" indent="-228600" algn="r" rtl="1" eaLnBrk="0" fontAlgn="base" hangingPunct="0">
        <a:spcBef>
          <a:spcPct val="20000"/>
        </a:spcBef>
        <a:spcAft>
          <a:spcPct val="0"/>
        </a:spcAft>
        <a:buChar char="•"/>
        <a:defRPr sz="2400">
          <a:solidFill>
            <a:schemeClr val="tx1"/>
          </a:solidFill>
          <a:latin typeface="+mn-lt"/>
          <a:ea typeface="Times New Roman (Hebrew)" charset="0"/>
          <a:cs typeface="Arial" charset="0"/>
        </a:defRPr>
      </a:lvl3pPr>
      <a:lvl4pPr marL="1600200" indent="-228600" algn="r" rtl="1" eaLnBrk="0" fontAlgn="base" hangingPunct="0">
        <a:spcBef>
          <a:spcPct val="20000"/>
        </a:spcBef>
        <a:spcAft>
          <a:spcPct val="0"/>
        </a:spcAft>
        <a:buChar char="–"/>
        <a:defRPr sz="2000">
          <a:solidFill>
            <a:schemeClr val="tx1"/>
          </a:solidFill>
          <a:latin typeface="+mn-lt"/>
          <a:ea typeface="Times New Roman (Hebrew)" charset="0"/>
          <a:cs typeface="Arial" charset="0"/>
        </a:defRPr>
      </a:lvl4pPr>
      <a:lvl5pPr marL="2057400" indent="-228600" algn="r" rtl="1" eaLnBrk="0" fontAlgn="base" hangingPunct="0">
        <a:spcBef>
          <a:spcPct val="20000"/>
        </a:spcBef>
        <a:spcAft>
          <a:spcPct val="0"/>
        </a:spcAft>
        <a:buChar char="»"/>
        <a:defRPr sz="2000">
          <a:solidFill>
            <a:schemeClr val="tx1"/>
          </a:solidFill>
          <a:latin typeface="+mn-lt"/>
          <a:ea typeface="Times New Roman (Hebrew)" charset="0"/>
          <a:cs typeface="Arial"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46063" y="1592263"/>
            <a:ext cx="86455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6000">
                <a:latin typeface="Arial" panose="020B0604020202020204" pitchFamily="34" charset="0"/>
                <a:cs typeface="Arial" panose="020B0604020202020204" pitchFamily="34" charset="0"/>
              </a:rPr>
              <a:t>Chapter 4:</a:t>
            </a:r>
          </a:p>
          <a:p>
            <a:pPr algn="ctr" rtl="0" eaLnBrk="1" hangingPunct="1">
              <a:spcBef>
                <a:spcPct val="50000"/>
              </a:spcBef>
              <a:buFontTx/>
              <a:buNone/>
            </a:pPr>
            <a:r>
              <a:rPr lang="en-US" altLang="en-US" sz="6000">
                <a:latin typeface="Arial" panose="020B0604020202020204" pitchFamily="34" charset="0"/>
                <a:cs typeface="Arial" panose="020B0604020202020204" pitchFamily="34" charset="0"/>
              </a:rPr>
              <a:t>Thermodynamics &amp; Protein Stability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Nonpolar and vdW interactions</a:t>
            </a:r>
          </a:p>
        </p:txBody>
      </p:sp>
      <p:sp>
        <p:nvSpPr>
          <p:cNvPr id="17411" name="Text Box 4"/>
          <p:cNvSpPr txBox="1">
            <a:spLocks noChangeArrowheads="1"/>
          </p:cNvSpPr>
          <p:nvPr/>
        </p:nvSpPr>
        <p:spPr bwMode="auto">
          <a:xfrm>
            <a:off x="117475" y="862013"/>
            <a:ext cx="89011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FF0066"/>
                </a:solidFill>
                <a:latin typeface="Arial" panose="020B0604020202020204" pitchFamily="34" charset="0"/>
                <a:cs typeface="Arial" panose="020B0604020202020204" pitchFamily="34" charset="0"/>
              </a:rPr>
              <a:t>Nonpolar</a:t>
            </a:r>
            <a:r>
              <a:rPr lang="en-US" altLang="en-US" sz="2600" b="1" dirty="0">
                <a:solidFill>
                  <a:srgbClr val="339933"/>
                </a:solidFill>
                <a:latin typeface="Arial" panose="020B0604020202020204" pitchFamily="34" charset="0"/>
                <a:cs typeface="Arial" panose="020B0604020202020204" pitchFamily="34" charset="0"/>
              </a:rPr>
              <a:t> - exist </a:t>
            </a:r>
            <a:r>
              <a:rPr lang="en-US" altLang="en-US" sz="2600" b="1" u="sng" dirty="0">
                <a:solidFill>
                  <a:srgbClr val="339933"/>
                </a:solidFill>
                <a:latin typeface="Arial" panose="020B0604020202020204" pitchFamily="34" charset="0"/>
                <a:cs typeface="Arial" panose="020B0604020202020204" pitchFamily="34" charset="0"/>
              </a:rPr>
              <a:t>only</a:t>
            </a:r>
            <a:r>
              <a:rPr lang="en-US" altLang="en-US" sz="2600" b="1" dirty="0">
                <a:solidFill>
                  <a:srgbClr val="339933"/>
                </a:solidFill>
                <a:latin typeface="Arial" panose="020B0604020202020204" pitchFamily="34" charset="0"/>
                <a:cs typeface="Arial" panose="020B0604020202020204" pitchFamily="34" charset="0"/>
              </a:rPr>
              <a:t> in the folded state </a:t>
            </a:r>
            <a:r>
              <a:rPr lang="en-US" altLang="en-US" sz="2600" b="1" dirty="0">
                <a:solidFill>
                  <a:srgbClr val="339933"/>
                </a:solidFill>
                <a:cs typeface="Arial" panose="020B0604020202020204" pitchFamily="34" charset="0"/>
                <a:sym typeface="Symbol" panose="05050102010706020507" pitchFamily="18" charset="2"/>
              </a:rPr>
              <a:t></a:t>
            </a:r>
            <a:r>
              <a:rPr lang="en-US" altLang="en-US" sz="2600" b="1" dirty="0">
                <a:solidFill>
                  <a:srgbClr val="339933"/>
                </a:solidFill>
                <a:latin typeface="Arial" panose="020B0604020202020204" pitchFamily="34" charset="0"/>
                <a:cs typeface="Arial" panose="020B0604020202020204" pitchFamily="34" charset="0"/>
              </a:rPr>
              <a:t> </a:t>
            </a:r>
            <a:r>
              <a:rPr lang="en-US" altLang="en-US" sz="2600" b="1" dirty="0">
                <a:solidFill>
                  <a:srgbClr val="FF0066"/>
                </a:solidFill>
                <a:latin typeface="Arial" panose="020B0604020202020204" pitchFamily="34" charset="0"/>
                <a:cs typeface="Arial" panose="020B0604020202020204" pitchFamily="34" charset="0"/>
              </a:rPr>
              <a:t>drive folding</a:t>
            </a:r>
          </a:p>
          <a:p>
            <a:pPr algn="l" rtl="0" eaLnBrk="1" hangingPunct="1">
              <a:spcBef>
                <a:spcPct val="50000"/>
              </a:spcBef>
            </a:pPr>
            <a:r>
              <a:rPr lang="en-US" altLang="en-US" sz="2600" b="1" dirty="0" err="1">
                <a:solidFill>
                  <a:srgbClr val="FF0066"/>
                </a:solidFill>
                <a:latin typeface="Arial" panose="020B0604020202020204" pitchFamily="34" charset="0"/>
                <a:cs typeface="Arial" panose="020B0604020202020204" pitchFamily="34" charset="0"/>
              </a:rPr>
              <a:t>vdW</a:t>
            </a:r>
            <a:r>
              <a:rPr lang="en-US" altLang="en-US" sz="2600" b="1" dirty="0">
                <a:solidFill>
                  <a:srgbClr val="FF0066"/>
                </a:solidFill>
                <a:latin typeface="Arial" panose="020B0604020202020204" pitchFamily="34" charset="0"/>
                <a:cs typeface="Arial" panose="020B0604020202020204" pitchFamily="34" charset="0"/>
              </a:rPr>
              <a:t> </a:t>
            </a:r>
            <a:r>
              <a:rPr lang="en-US" altLang="en-US" sz="2600" b="1" dirty="0">
                <a:solidFill>
                  <a:srgbClr val="339933"/>
                </a:solidFill>
                <a:latin typeface="Arial" panose="020B0604020202020204" pitchFamily="34" charset="0"/>
                <a:cs typeface="Arial" panose="020B0604020202020204" pitchFamily="34" charset="0"/>
              </a:rPr>
              <a:t>- exist in </a:t>
            </a:r>
            <a:r>
              <a:rPr lang="en-US" altLang="en-US" sz="2600" b="1" u="sng" dirty="0">
                <a:solidFill>
                  <a:srgbClr val="339933"/>
                </a:solidFill>
                <a:latin typeface="Arial" panose="020B0604020202020204" pitchFamily="34" charset="0"/>
                <a:cs typeface="Arial" panose="020B0604020202020204" pitchFamily="34" charset="0"/>
              </a:rPr>
              <a:t>both</a:t>
            </a:r>
            <a:r>
              <a:rPr lang="en-US" altLang="en-US" sz="2600" b="1" dirty="0">
                <a:solidFill>
                  <a:srgbClr val="339933"/>
                </a:solidFill>
                <a:latin typeface="Arial" panose="020B0604020202020204" pitchFamily="34" charset="0"/>
                <a:cs typeface="Arial" panose="020B0604020202020204" pitchFamily="34" charset="0"/>
              </a:rPr>
              <a:t> the folded and unfolded states, but stronger in the tightly-packed protein core than in the unfolded state → </a:t>
            </a:r>
            <a:r>
              <a:rPr lang="en-US" altLang="en-US" sz="2600" b="1" dirty="0">
                <a:solidFill>
                  <a:srgbClr val="FF0066"/>
                </a:solidFill>
                <a:latin typeface="Arial" panose="020B0604020202020204" pitchFamily="34" charset="0"/>
                <a:cs typeface="Arial" panose="020B0604020202020204" pitchFamily="34" charset="0"/>
              </a:rPr>
              <a:t>drive folding</a:t>
            </a:r>
          </a:p>
        </p:txBody>
      </p:sp>
      <p:pic>
        <p:nvPicPr>
          <p:cNvPr id="17412" name="Picture 14" descr="C:\Documents and Settings\Amit\My Documents\Amit\Book\1_Revised_draft\CH2\Figures\PyMol-PovRay files\2-21a.png"/>
          <p:cNvPicPr>
            <a:picLocks noChangeAspect="1" noChangeArrowheads="1"/>
          </p:cNvPicPr>
          <p:nvPr/>
        </p:nvPicPr>
        <p:blipFill>
          <a:blip r:embed="rId3" cstate="print">
            <a:extLst>
              <a:ext uri="{28A0092B-C50C-407E-A947-70E740481C1C}">
                <a14:useLocalDpi xmlns:a14="http://schemas.microsoft.com/office/drawing/2010/main" val="0"/>
              </a:ext>
            </a:extLst>
          </a:blip>
          <a:srcRect l="14194" r="18814" b="12805"/>
          <a:stretch>
            <a:fillRect/>
          </a:stretch>
        </p:blipFill>
        <p:spPr bwMode="auto">
          <a:xfrm>
            <a:off x="1949941" y="3186113"/>
            <a:ext cx="2347912"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6" descr="C:\Documents and Settings\Amit\My Documents\Amit\Book\1_Revised_draft\CH2\Figures\PyMol-PovRay files\2-21b.png"/>
          <p:cNvPicPr>
            <a:picLocks noChangeAspect="1" noChangeArrowheads="1"/>
          </p:cNvPicPr>
          <p:nvPr/>
        </p:nvPicPr>
        <p:blipFill>
          <a:blip r:embed="rId4" cstate="print">
            <a:extLst>
              <a:ext uri="{28A0092B-C50C-407E-A947-70E740481C1C}">
                <a14:useLocalDpi xmlns:a14="http://schemas.microsoft.com/office/drawing/2010/main" val="0"/>
              </a:ext>
            </a:extLst>
          </a:blip>
          <a:srcRect l="6447" t="9055" r="13338" b="10751"/>
          <a:stretch>
            <a:fillRect/>
          </a:stretch>
        </p:blipFill>
        <p:spPr bwMode="auto">
          <a:xfrm>
            <a:off x="5586903" y="3803650"/>
            <a:ext cx="176053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17475" y="862013"/>
            <a:ext cx="89011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l-GR" altLang="en-US" sz="2600" b="1">
                <a:solidFill>
                  <a:srgbClr val="339933"/>
                </a:solidFill>
                <a:latin typeface="Arial" panose="020B0604020202020204" pitchFamily="34" charset="0"/>
                <a:cs typeface="Arial" panose="020B0604020202020204" pitchFamily="34" charset="0"/>
              </a:rPr>
              <a:t>Δ</a:t>
            </a:r>
            <a:r>
              <a:rPr lang="en-US" altLang="en-US" sz="2600" b="1" i="1">
                <a:solidFill>
                  <a:srgbClr val="339933"/>
                </a:solidFill>
                <a:latin typeface="Arial" panose="020B0604020202020204" pitchFamily="34" charset="0"/>
                <a:cs typeface="Arial" panose="020B0604020202020204" pitchFamily="34" charset="0"/>
              </a:rPr>
              <a:t>G</a:t>
            </a:r>
            <a:r>
              <a:rPr lang="en-US" altLang="en-US" sz="2600" b="1" i="1" baseline="-25000">
                <a:solidFill>
                  <a:srgbClr val="339933"/>
                </a:solidFill>
                <a:latin typeface="Arial" panose="020B0604020202020204" pitchFamily="34" charset="0"/>
                <a:cs typeface="Arial" panose="020B0604020202020204" pitchFamily="34" charset="0"/>
              </a:rPr>
              <a:t>np</a:t>
            </a:r>
            <a:r>
              <a:rPr lang="en-US" altLang="en-US" sz="2600" b="1">
                <a:solidFill>
                  <a:srgbClr val="339933"/>
                </a:solidFill>
                <a:latin typeface="Arial" panose="020B0604020202020204" pitchFamily="34" charset="0"/>
                <a:cs typeface="Arial" panose="020B0604020202020204" pitchFamily="34" charset="0"/>
              </a:rPr>
              <a:t> + </a:t>
            </a:r>
            <a:r>
              <a:rPr lang="el-GR" altLang="en-US" sz="2600" b="1">
                <a:solidFill>
                  <a:srgbClr val="339933"/>
                </a:solidFill>
                <a:latin typeface="Arial" panose="020B0604020202020204" pitchFamily="34" charset="0"/>
                <a:cs typeface="Arial" panose="020B0604020202020204" pitchFamily="34" charset="0"/>
              </a:rPr>
              <a:t>Δ</a:t>
            </a:r>
            <a:r>
              <a:rPr lang="en-US" altLang="en-US" sz="2600" b="1" i="1">
                <a:solidFill>
                  <a:srgbClr val="339933"/>
                </a:solidFill>
                <a:latin typeface="Arial" panose="020B0604020202020204" pitchFamily="34" charset="0"/>
                <a:cs typeface="Arial" panose="020B0604020202020204" pitchFamily="34" charset="0"/>
              </a:rPr>
              <a:t>G</a:t>
            </a:r>
            <a:r>
              <a:rPr lang="en-US" altLang="en-US" sz="2600" b="1" i="1" baseline="-25000">
                <a:solidFill>
                  <a:srgbClr val="339933"/>
                </a:solidFill>
                <a:latin typeface="Arial" panose="020B0604020202020204" pitchFamily="34" charset="0"/>
                <a:cs typeface="Arial" panose="020B0604020202020204" pitchFamily="34" charset="0"/>
              </a:rPr>
              <a:t>vdW</a:t>
            </a:r>
            <a:r>
              <a:rPr lang="en-US" altLang="en-US" sz="2600" b="1">
                <a:solidFill>
                  <a:srgbClr val="339933"/>
                </a:solidFill>
                <a:latin typeface="Arial" panose="020B0604020202020204" pitchFamily="34" charset="0"/>
                <a:cs typeface="Arial" panose="020B0604020202020204" pitchFamily="34" charset="0"/>
              </a:rPr>
              <a:t> can be estimated based on </a:t>
            </a:r>
            <a:r>
              <a:rPr lang="en-US" altLang="en-US" sz="2600" b="1">
                <a:solidFill>
                  <a:srgbClr val="FF0066"/>
                </a:solidFill>
                <a:latin typeface="Arial" panose="020B0604020202020204" pitchFamily="34" charset="0"/>
                <a:cs typeface="Arial" panose="020B0604020202020204" pitchFamily="34" charset="0"/>
              </a:rPr>
              <a:t>partitioning experiments </a:t>
            </a:r>
            <a:r>
              <a:rPr lang="en-US" altLang="en-US" sz="2600" b="1">
                <a:solidFill>
                  <a:srgbClr val="339933"/>
                </a:solidFill>
                <a:latin typeface="Arial" panose="020B0604020202020204" pitchFamily="34" charset="0"/>
                <a:cs typeface="Arial" panose="020B0604020202020204" pitchFamily="34" charset="0"/>
              </a:rPr>
              <a:t>of nonpolar amino acids:</a:t>
            </a:r>
          </a:p>
        </p:txBody>
      </p:sp>
      <p:sp>
        <p:nvSpPr>
          <p:cNvPr id="19460" name="TextBox 1"/>
          <p:cNvSpPr txBox="1">
            <a:spLocks noChangeArrowheads="1"/>
          </p:cNvSpPr>
          <p:nvPr/>
        </p:nvSpPr>
        <p:spPr bwMode="auto">
          <a:xfrm>
            <a:off x="5821362" y="3668917"/>
            <a:ext cx="3109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0"/>
              </a:spcBef>
              <a:buFontTx/>
              <a:buNone/>
            </a:pPr>
            <a:r>
              <a:rPr lang="el-GR" altLang="en-US" sz="3600" dirty="0">
                <a:cs typeface="Times New Roman (Hebrew)"/>
              </a:rPr>
              <a:t>Δ</a:t>
            </a:r>
            <a:r>
              <a:rPr lang="en-US" altLang="en-US" sz="3600" i="1" dirty="0">
                <a:cs typeface="Times New Roman (Hebrew)"/>
              </a:rPr>
              <a:t>G</a:t>
            </a:r>
            <a:r>
              <a:rPr lang="en-US" altLang="en-US" sz="3600" i="1" baseline="30000" dirty="0">
                <a:cs typeface="Times New Roman (Hebrew)"/>
              </a:rPr>
              <a:t>0</a:t>
            </a:r>
            <a:r>
              <a:rPr lang="en-US" altLang="en-US" sz="3600" dirty="0">
                <a:cs typeface="Times New Roman (Hebrew)"/>
              </a:rPr>
              <a:t> = -</a:t>
            </a:r>
            <a:r>
              <a:rPr lang="en-US" altLang="en-US" sz="3600" i="1" dirty="0" err="1">
                <a:cs typeface="Times New Roman (Hebrew)"/>
              </a:rPr>
              <a:t>RT</a:t>
            </a:r>
            <a:r>
              <a:rPr lang="en-US" altLang="en-US" sz="3600" dirty="0" err="1">
                <a:cs typeface="Times New Roman (Hebrew)"/>
              </a:rPr>
              <a:t>ln</a:t>
            </a:r>
            <a:r>
              <a:rPr lang="en-US" altLang="en-US" sz="3600" i="1" dirty="0" err="1">
                <a:cs typeface="Times New Roman (Hebrew)"/>
              </a:rPr>
              <a:t>K</a:t>
            </a:r>
            <a:r>
              <a:rPr lang="en-US" altLang="en-US" sz="3600" i="1" baseline="-25000" dirty="0" err="1">
                <a:cs typeface="Times New Roman (Hebrew)"/>
              </a:rPr>
              <a:t>eq</a:t>
            </a:r>
            <a:endParaRPr lang="en-US" altLang="en-US" sz="3600" i="1" dirty="0">
              <a:cs typeface="Times New Roman (Hebrew)"/>
            </a:endParaRPr>
          </a:p>
        </p:txBody>
      </p:sp>
      <p:sp>
        <p:nvSpPr>
          <p:cNvPr id="19465" name="Text Box 4"/>
          <p:cNvSpPr txBox="1">
            <a:spLocks noChangeArrowheads="1"/>
          </p:cNvSpPr>
          <p:nvPr/>
        </p:nvSpPr>
        <p:spPr bwMode="auto">
          <a:xfrm>
            <a:off x="69850" y="5440083"/>
            <a:ext cx="797687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rPr>
              <a:t>The energy correlates with surface </a:t>
            </a:r>
            <a:r>
              <a:rPr lang="en-US" altLang="en-US" sz="2600" b="1" dirty="0" smtClean="0">
                <a:solidFill>
                  <a:srgbClr val="339933"/>
                </a:solidFill>
                <a:latin typeface="Arial" panose="020B0604020202020204" pitchFamily="34" charset="0"/>
                <a:cs typeface="Arial" panose="020B0604020202020204" pitchFamily="34" charset="0"/>
              </a:rPr>
              <a:t>area (</a:t>
            </a:r>
            <a:r>
              <a:rPr lang="en-US" altLang="en-US" sz="2600" b="1" i="1" dirty="0" smtClean="0">
                <a:solidFill>
                  <a:srgbClr val="339933"/>
                </a:solidFill>
                <a:latin typeface="Arial" panose="020B0604020202020204" pitchFamily="34" charset="0"/>
                <a:cs typeface="Arial" panose="020B0604020202020204" pitchFamily="34" charset="0"/>
              </a:rPr>
              <a:t>SA</a:t>
            </a:r>
            <a:r>
              <a:rPr lang="en-US" altLang="en-US" sz="2600" b="1" dirty="0" smtClean="0">
                <a:solidFill>
                  <a:srgbClr val="339933"/>
                </a:solidFill>
                <a:latin typeface="Arial" panose="020B0604020202020204" pitchFamily="34" charset="0"/>
                <a:cs typeface="Arial" panose="020B0604020202020204" pitchFamily="34" charset="0"/>
              </a:rPr>
              <a:t>): </a:t>
            </a:r>
            <a:r>
              <a:rPr lang="el-GR" altLang="en-US" sz="2800" b="1" dirty="0" smtClean="0">
                <a:solidFill>
                  <a:srgbClr val="FF0066"/>
                </a:solidFill>
                <a:latin typeface="+mj-lt"/>
                <a:cs typeface="Arial" panose="020B0604020202020204" pitchFamily="34" charset="0"/>
              </a:rPr>
              <a:t>Δ</a:t>
            </a:r>
            <a:r>
              <a:rPr lang="en-US" altLang="en-US" sz="2800" b="1" i="1" dirty="0">
                <a:solidFill>
                  <a:srgbClr val="FF0066"/>
                </a:solidFill>
                <a:latin typeface="+mj-lt"/>
                <a:cs typeface="Arial" panose="020B0604020202020204" pitchFamily="34" charset="0"/>
              </a:rPr>
              <a:t>G</a:t>
            </a:r>
            <a:r>
              <a:rPr lang="en-US" altLang="en-US" sz="2800" b="1" dirty="0">
                <a:solidFill>
                  <a:srgbClr val="FF0066"/>
                </a:solidFill>
                <a:latin typeface="+mj-lt"/>
                <a:cs typeface="Arial" panose="020B0604020202020204" pitchFamily="34" charset="0"/>
              </a:rPr>
              <a:t> ≈ -0.025</a:t>
            </a:r>
            <a:r>
              <a:rPr lang="el-GR" altLang="en-US" sz="2800" b="1" dirty="0">
                <a:solidFill>
                  <a:srgbClr val="FF0066"/>
                </a:solidFill>
                <a:latin typeface="+mj-lt"/>
                <a:cs typeface="Arial" panose="020B0604020202020204" pitchFamily="34" charset="0"/>
              </a:rPr>
              <a:t>Δ</a:t>
            </a:r>
            <a:r>
              <a:rPr lang="en-US" altLang="en-US" sz="2800" b="1" i="1" dirty="0">
                <a:solidFill>
                  <a:srgbClr val="FF0066"/>
                </a:solidFill>
                <a:latin typeface="+mj-lt"/>
                <a:cs typeface="Arial" panose="020B0604020202020204" pitchFamily="34" charset="0"/>
              </a:rPr>
              <a:t>SA </a:t>
            </a:r>
            <a:r>
              <a:rPr lang="en-US" altLang="en-US" sz="2600" b="1" dirty="0">
                <a:solidFill>
                  <a:srgbClr val="339933"/>
                </a:solidFill>
                <a:latin typeface="Arial" panose="020B0604020202020204" pitchFamily="34" charset="0"/>
                <a:cs typeface="Arial" panose="020B0604020202020204" pitchFamily="34" charset="0"/>
              </a:rPr>
              <a:t>[</a:t>
            </a:r>
            <a:r>
              <a:rPr lang="en-US" altLang="en-US" sz="2600" b="1" dirty="0" smtClean="0">
                <a:solidFill>
                  <a:srgbClr val="339933"/>
                </a:solidFill>
                <a:latin typeface="Arial" panose="020B0604020202020204" pitchFamily="34" charset="0"/>
                <a:cs typeface="Arial" panose="020B0604020202020204" pitchFamily="34" charset="0"/>
              </a:rPr>
              <a:t>kcal/</a:t>
            </a:r>
            <a:r>
              <a:rPr lang="en-US" altLang="en-US" sz="2600" b="1" dirty="0" err="1" smtClean="0">
                <a:solidFill>
                  <a:srgbClr val="339933"/>
                </a:solidFill>
                <a:latin typeface="Arial" panose="020B0604020202020204" pitchFamily="34" charset="0"/>
                <a:cs typeface="Arial" panose="020B0604020202020204" pitchFamily="34" charset="0"/>
              </a:rPr>
              <a:t>mol</a:t>
            </a:r>
            <a:r>
              <a:rPr lang="en-US" altLang="en-US" sz="2600" b="1" dirty="0">
                <a:solidFill>
                  <a:srgbClr val="339933"/>
                </a:solidFill>
                <a:latin typeface="Arial" panose="020B0604020202020204" pitchFamily="34" charset="0"/>
                <a:cs typeface="Arial" panose="020B0604020202020204" pitchFamily="34" charset="0"/>
              </a:rPr>
              <a:t>]</a:t>
            </a:r>
            <a:r>
              <a:rPr lang="en-US" altLang="en-US" sz="2600" b="1" dirty="0" smtClean="0">
                <a:solidFill>
                  <a:srgbClr val="339933"/>
                </a:solidFill>
                <a:latin typeface="Arial" panose="020B0604020202020204" pitchFamily="34" charset="0"/>
                <a:cs typeface="Arial" panose="020B0604020202020204" pitchFamily="34" charset="0"/>
              </a:rPr>
              <a:t> (</a:t>
            </a:r>
            <a:r>
              <a:rPr lang="en-US" altLang="en-US" sz="2600" b="1" i="1" dirty="0" smtClean="0">
                <a:solidFill>
                  <a:srgbClr val="339933"/>
                </a:solidFill>
                <a:latin typeface="Arial" panose="020B0604020202020204" pitchFamily="34" charset="0"/>
                <a:cs typeface="Arial" panose="020B0604020202020204" pitchFamily="34" charset="0"/>
              </a:rPr>
              <a:t>SA</a:t>
            </a:r>
            <a:r>
              <a:rPr lang="en-US" altLang="en-US" sz="2600" b="1" dirty="0" smtClean="0">
                <a:solidFill>
                  <a:srgbClr val="339933"/>
                </a:solidFill>
                <a:latin typeface="Arial" panose="020B0604020202020204" pitchFamily="34" charset="0"/>
                <a:cs typeface="Arial" panose="020B0604020202020204" pitchFamily="34" charset="0"/>
              </a:rPr>
              <a:t> </a:t>
            </a:r>
            <a:r>
              <a:rPr lang="en-US" altLang="en-US" sz="2600" b="1" dirty="0">
                <a:solidFill>
                  <a:srgbClr val="339933"/>
                </a:solidFill>
                <a:latin typeface="Arial" panose="020B0604020202020204" pitchFamily="34" charset="0"/>
                <a:cs typeface="Arial" panose="020B0604020202020204" pitchFamily="34" charset="0"/>
              </a:rPr>
              <a:t>in </a:t>
            </a:r>
            <a:r>
              <a:rPr lang="en-US" altLang="en-US" sz="2800" b="1" dirty="0">
                <a:solidFill>
                  <a:srgbClr val="339933"/>
                </a:solidFill>
                <a:cs typeface="Arial" panose="020B0604020202020204" pitchFamily="34" charset="0"/>
              </a:rPr>
              <a:t>Å</a:t>
            </a:r>
            <a:r>
              <a:rPr lang="en-US" altLang="en-US" sz="2800" b="1" baseline="30000" dirty="0">
                <a:solidFill>
                  <a:srgbClr val="339933"/>
                </a:solidFill>
                <a:cs typeface="Arial" panose="020B0604020202020204" pitchFamily="34" charset="0"/>
              </a:rPr>
              <a:t>2</a:t>
            </a:r>
            <a:r>
              <a:rPr lang="en-US" altLang="en-US" sz="2600" b="1" dirty="0">
                <a:solidFill>
                  <a:srgbClr val="339933"/>
                </a:solidFill>
                <a:latin typeface="Arial" panose="020B0604020202020204" pitchFamily="34" charset="0"/>
                <a:cs typeface="Arial" panose="020B0604020202020204" pitchFamily="34" charset="0"/>
              </a:rPr>
              <a:t>)</a:t>
            </a:r>
          </a:p>
        </p:txBody>
      </p:sp>
      <p:sp>
        <p:nvSpPr>
          <p:cNvPr id="19466" name="Text Box 3"/>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Nonpolar and vdW interactions</a:t>
            </a:r>
          </a:p>
        </p:txBody>
      </p:sp>
      <p:sp>
        <p:nvSpPr>
          <p:cNvPr id="2" name="Down Arrow 1"/>
          <p:cNvSpPr/>
          <p:nvPr/>
        </p:nvSpPr>
        <p:spPr>
          <a:xfrm>
            <a:off x="7048226" y="3092842"/>
            <a:ext cx="256074" cy="50233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117068" y="2256309"/>
            <a:ext cx="4455620" cy="2051951"/>
            <a:chOff x="1379914" y="2662086"/>
            <a:chExt cx="4455620" cy="2051951"/>
          </a:xfrm>
        </p:grpSpPr>
        <p:sp>
          <p:nvSpPr>
            <p:cNvPr id="14" name="Rectangle 13"/>
            <p:cNvSpPr/>
            <p:nvPr/>
          </p:nvSpPr>
          <p:spPr>
            <a:xfrm>
              <a:off x="1379914" y="2669604"/>
              <a:ext cx="2227810" cy="2044433"/>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07724" y="2662086"/>
              <a:ext cx="2227810" cy="204443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5"/>
            <p:cNvSpPr txBox="1">
              <a:spLocks noChangeArrowheads="1"/>
            </p:cNvSpPr>
            <p:nvPr/>
          </p:nvSpPr>
          <p:spPr bwMode="auto">
            <a:xfrm>
              <a:off x="3670567" y="2748866"/>
              <a:ext cx="21152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dirty="0" smtClean="0">
                  <a:cs typeface="Times New Roman (Hebrew)"/>
                </a:rPr>
                <a:t>org. solvent</a:t>
              </a:r>
              <a:endParaRPr lang="en-US" altLang="en-US" sz="2400" dirty="0">
                <a:cs typeface="Times New Roman (Hebrew)"/>
              </a:endParaRPr>
            </a:p>
          </p:txBody>
        </p:sp>
        <p:sp>
          <p:nvSpPr>
            <p:cNvPr id="17" name="TextBox 13"/>
            <p:cNvSpPr txBox="1">
              <a:spLocks noChangeArrowheads="1"/>
            </p:cNvSpPr>
            <p:nvPr/>
          </p:nvSpPr>
          <p:spPr bwMode="auto">
            <a:xfrm>
              <a:off x="1958025" y="2747279"/>
              <a:ext cx="1095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dirty="0">
                  <a:cs typeface="Times New Roman (Hebrew)"/>
                </a:rPr>
                <a:t>water</a:t>
              </a:r>
              <a:endParaRPr lang="en-US" altLang="en-US" sz="2400" dirty="0">
                <a:cs typeface="Times New Roman (Hebrew)"/>
              </a:endParaRPr>
            </a:p>
          </p:txBody>
        </p:sp>
        <p:sp>
          <p:nvSpPr>
            <p:cNvPr id="18" name="Oval 17"/>
            <p:cNvSpPr/>
            <p:nvPr/>
          </p:nvSpPr>
          <p:spPr>
            <a:xfrm>
              <a:off x="2493819" y="3599081"/>
              <a:ext cx="149628" cy="1582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69377" y="3737415"/>
              <a:ext cx="149628" cy="1582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45142" y="3893029"/>
              <a:ext cx="149628" cy="1582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23701" y="3790135"/>
              <a:ext cx="149628" cy="1582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302233" y="3776268"/>
              <a:ext cx="149628" cy="1582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 Arrow 22"/>
            <p:cNvSpPr/>
            <p:nvPr/>
          </p:nvSpPr>
          <p:spPr>
            <a:xfrm>
              <a:off x="3241965" y="3608694"/>
              <a:ext cx="734411" cy="273211"/>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p:cNvCxnSpPr/>
          <p:nvPr/>
        </p:nvCxnSpPr>
        <p:spPr>
          <a:xfrm flipV="1">
            <a:off x="3344878" y="4438999"/>
            <a:ext cx="0" cy="51538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13"/>
          <p:cNvSpPr txBox="1">
            <a:spLocks noChangeArrowheads="1"/>
          </p:cNvSpPr>
          <p:nvPr/>
        </p:nvSpPr>
        <p:spPr bwMode="auto">
          <a:xfrm>
            <a:off x="2649843" y="4866251"/>
            <a:ext cx="1481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eaLnBrk="1" hangingPunct="1">
              <a:spcBef>
                <a:spcPct val="0"/>
              </a:spcBef>
              <a:buFontTx/>
              <a:buNone/>
            </a:pPr>
            <a:r>
              <a:rPr lang="en-US" altLang="en-US" sz="2400" dirty="0" smtClean="0">
                <a:cs typeface="Times New Roman (Hebrew)"/>
              </a:rPr>
              <a:t>membrane</a:t>
            </a:r>
            <a:endParaRPr lang="en-US" altLang="en-US" sz="2400" dirty="0">
              <a:cs typeface="Times New Roman (Hebrew)"/>
            </a:endParaRPr>
          </a:p>
        </p:txBody>
      </p:sp>
      <p:grpSp>
        <p:nvGrpSpPr>
          <p:cNvPr id="5" name="Group 4"/>
          <p:cNvGrpSpPr/>
          <p:nvPr/>
        </p:nvGrpSpPr>
        <p:grpSpPr>
          <a:xfrm>
            <a:off x="6101289" y="2021762"/>
            <a:ext cx="2238165" cy="1183918"/>
            <a:chOff x="6001539" y="2404145"/>
            <a:chExt cx="2238165" cy="1183918"/>
          </a:xfrm>
        </p:grpSpPr>
        <p:sp>
          <p:nvSpPr>
            <p:cNvPr id="12" name="TextBox 1"/>
            <p:cNvSpPr txBox="1">
              <a:spLocks noChangeArrowheads="1"/>
            </p:cNvSpPr>
            <p:nvPr/>
          </p:nvSpPr>
          <p:spPr bwMode="auto">
            <a:xfrm>
              <a:off x="6001539" y="2703134"/>
              <a:ext cx="1208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0"/>
                </a:spcBef>
                <a:buFontTx/>
                <a:buNone/>
              </a:pPr>
              <a:r>
                <a:rPr lang="en-US" altLang="en-US" sz="3600" i="1" dirty="0" err="1" smtClean="0">
                  <a:cs typeface="Times New Roman (Hebrew)"/>
                </a:rPr>
                <a:t>K</a:t>
              </a:r>
              <a:r>
                <a:rPr lang="en-US" altLang="en-US" sz="3600" i="1" baseline="-25000" dirty="0" err="1" smtClean="0">
                  <a:cs typeface="Times New Roman (Hebrew)"/>
                </a:rPr>
                <a:t>eq</a:t>
              </a:r>
              <a:r>
                <a:rPr lang="en-US" altLang="en-US" sz="3600" i="1" dirty="0" smtClean="0">
                  <a:cs typeface="Times New Roman (Hebrew)"/>
                </a:rPr>
                <a:t> =</a:t>
              </a:r>
              <a:endParaRPr lang="en-US" altLang="en-US" sz="3600" dirty="0">
                <a:cs typeface="Times New Roman (Hebrew)"/>
              </a:endParaRPr>
            </a:p>
          </p:txBody>
        </p:sp>
        <p:sp>
          <p:nvSpPr>
            <p:cNvPr id="26" name="TextBox 1"/>
            <p:cNvSpPr txBox="1">
              <a:spLocks noChangeArrowheads="1"/>
            </p:cNvSpPr>
            <p:nvPr/>
          </p:nvSpPr>
          <p:spPr bwMode="auto">
            <a:xfrm>
              <a:off x="7233403" y="2941732"/>
              <a:ext cx="10063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0"/>
                </a:spcBef>
                <a:buFontTx/>
                <a:buNone/>
              </a:pPr>
              <a:r>
                <a:rPr lang="en-US" altLang="en-US" sz="3600" dirty="0" smtClean="0">
                  <a:cs typeface="Times New Roman (Hebrew)"/>
                </a:rPr>
                <a:t>[A</a:t>
              </a:r>
              <a:r>
                <a:rPr lang="en-US" altLang="en-US" sz="3600" baseline="-25000" dirty="0" smtClean="0">
                  <a:cs typeface="Times New Roman (Hebrew)"/>
                </a:rPr>
                <a:t>w</a:t>
              </a:r>
              <a:r>
                <a:rPr lang="en-US" altLang="en-US" sz="3600" dirty="0" smtClean="0">
                  <a:cs typeface="Times New Roman (Hebrew)"/>
                </a:rPr>
                <a:t>]</a:t>
              </a:r>
              <a:endParaRPr lang="en-US" altLang="en-US" sz="3600" dirty="0">
                <a:cs typeface="Times New Roman (Hebrew)"/>
              </a:endParaRPr>
            </a:p>
          </p:txBody>
        </p:sp>
        <p:sp>
          <p:nvSpPr>
            <p:cNvPr id="27" name="TextBox 1"/>
            <p:cNvSpPr txBox="1">
              <a:spLocks noChangeArrowheads="1"/>
            </p:cNvSpPr>
            <p:nvPr/>
          </p:nvSpPr>
          <p:spPr bwMode="auto">
            <a:xfrm>
              <a:off x="7244260" y="2404145"/>
              <a:ext cx="979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0"/>
                </a:spcBef>
                <a:buFontTx/>
                <a:buNone/>
              </a:pPr>
              <a:r>
                <a:rPr lang="en-US" altLang="en-US" sz="3600" dirty="0" smtClean="0">
                  <a:cs typeface="Times New Roman (Hebrew)"/>
                </a:rPr>
                <a:t>[</a:t>
              </a:r>
              <a:r>
                <a:rPr lang="en-US" altLang="en-US" sz="3600" dirty="0" err="1" smtClean="0">
                  <a:cs typeface="Times New Roman (Hebrew)"/>
                </a:rPr>
                <a:t>A</a:t>
              </a:r>
              <a:r>
                <a:rPr lang="en-US" altLang="en-US" sz="3600" baseline="-25000" dirty="0" err="1" smtClean="0">
                  <a:cs typeface="Times New Roman (Hebrew)"/>
                </a:rPr>
                <a:t>o</a:t>
              </a:r>
              <a:r>
                <a:rPr lang="en-US" altLang="en-US" sz="3600" dirty="0" smtClean="0">
                  <a:cs typeface="Times New Roman (Hebrew)"/>
                </a:rPr>
                <a:t>]</a:t>
              </a:r>
              <a:endParaRPr lang="en-US" altLang="en-US" sz="3600" dirty="0">
                <a:cs typeface="Times New Roman (Hebrew)"/>
              </a:endParaRPr>
            </a:p>
          </p:txBody>
        </p:sp>
        <p:cxnSp>
          <p:nvCxnSpPr>
            <p:cNvPr id="4" name="Straight Connector 3"/>
            <p:cNvCxnSpPr/>
            <p:nvPr/>
          </p:nvCxnSpPr>
          <p:spPr>
            <a:xfrm flipH="1">
              <a:off x="7206344" y="3029231"/>
              <a:ext cx="1022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69875" y="106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Electrostatic interactions</a:t>
            </a:r>
          </a:p>
        </p:txBody>
      </p:sp>
      <p:sp>
        <p:nvSpPr>
          <p:cNvPr id="21507" name="Text Box 3"/>
          <p:cNvSpPr txBox="1">
            <a:spLocks noChangeArrowheads="1"/>
          </p:cNvSpPr>
          <p:nvPr/>
        </p:nvSpPr>
        <p:spPr bwMode="auto">
          <a:xfrm>
            <a:off x="134938" y="912813"/>
            <a:ext cx="889317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Surface-water interactions </a:t>
            </a:r>
          </a:p>
          <a:p>
            <a:pPr lvl="1" algn="l" rtl="0" eaLnBrk="1" hangingPunct="1">
              <a:spcBef>
                <a:spcPct val="50000"/>
              </a:spcBef>
              <a:buFontTx/>
              <a:buChar char="•"/>
            </a:pPr>
            <a:r>
              <a:rPr lang="en-US" altLang="en-US" sz="2400">
                <a:latin typeface="Arial" panose="020B0604020202020204" pitchFamily="34" charset="0"/>
                <a:cs typeface="Arial" panose="020B0604020202020204" pitchFamily="34" charset="0"/>
              </a:rPr>
              <a:t>Exist both in the unfolded and folded state </a:t>
            </a:r>
            <a:r>
              <a:rPr lang="en-US" altLang="en-US" sz="240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do not contribute to folding</a:t>
            </a:r>
          </a:p>
        </p:txBody>
      </p:sp>
      <p:pic>
        <p:nvPicPr>
          <p:cNvPr id="21508" name="Picture 4" descr="C:\Documents and Settings\Amit\My Documents\Amit\Book\1_Revised_draft\CH2\Figures\Source files\2-6.png"/>
          <p:cNvPicPr>
            <a:picLocks noChangeAspect="1" noChangeArrowheads="1"/>
          </p:cNvPicPr>
          <p:nvPr/>
        </p:nvPicPr>
        <p:blipFill>
          <a:blip r:embed="rId3">
            <a:extLst>
              <a:ext uri="{28A0092B-C50C-407E-A947-70E740481C1C}">
                <a14:useLocalDpi xmlns:a14="http://schemas.microsoft.com/office/drawing/2010/main" val="0"/>
              </a:ext>
            </a:extLst>
          </a:blip>
          <a:srcRect t="12569" b="31946"/>
          <a:stretch>
            <a:fillRect/>
          </a:stretch>
        </p:blipFill>
        <p:spPr bwMode="auto">
          <a:xfrm>
            <a:off x="1370013" y="2787650"/>
            <a:ext cx="65690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69875" y="106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Electrostatic interactions</a:t>
            </a:r>
          </a:p>
        </p:txBody>
      </p:sp>
      <p:sp>
        <p:nvSpPr>
          <p:cNvPr id="23555" name="Text Box 3"/>
          <p:cNvSpPr txBox="1">
            <a:spLocks noChangeArrowheads="1"/>
          </p:cNvSpPr>
          <p:nvPr/>
        </p:nvSpPr>
        <p:spPr bwMode="auto">
          <a:xfrm>
            <a:off x="134938" y="912813"/>
            <a:ext cx="889317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Surface charge-charge interactions</a:t>
            </a:r>
          </a:p>
          <a:p>
            <a:pPr algn="l" rtl="0" eaLnBrk="1" hangingPunct="1">
              <a:spcBef>
                <a:spcPct val="50000"/>
              </a:spcBef>
            </a:pPr>
            <a:r>
              <a:rPr lang="en-US" altLang="en-US" sz="2400">
                <a:latin typeface="Arial" panose="020B0604020202020204" pitchFamily="34" charset="0"/>
                <a:cs typeface="Arial" panose="020B0604020202020204" pitchFamily="34" charset="0"/>
              </a:rPr>
              <a:t>Efficiently screened by the solvent </a:t>
            </a:r>
            <a:r>
              <a:rPr lang="en-US" altLang="en-US" sz="240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marginal contribution to folding</a:t>
            </a:r>
          </a:p>
        </p:txBody>
      </p:sp>
      <p:pic>
        <p:nvPicPr>
          <p:cNvPr id="23556" name="Picture 16" descr="C:\Documents and Settings\Amit\My Documents\Amit\Book\1_Revised_draft\CH2\Figures\PyMol-PovRay files\2-21b.png"/>
          <p:cNvPicPr>
            <a:picLocks noChangeAspect="1" noChangeArrowheads="1"/>
          </p:cNvPicPr>
          <p:nvPr/>
        </p:nvPicPr>
        <p:blipFill>
          <a:blip r:embed="rId3">
            <a:extLst>
              <a:ext uri="{28A0092B-C50C-407E-A947-70E740481C1C}">
                <a14:useLocalDpi xmlns:a14="http://schemas.microsoft.com/office/drawing/2010/main" val="0"/>
              </a:ext>
            </a:extLst>
          </a:blip>
          <a:srcRect l="6447" t="9055" r="13338" b="10751"/>
          <a:stretch>
            <a:fillRect/>
          </a:stretch>
        </p:blipFill>
        <p:spPr bwMode="auto">
          <a:xfrm>
            <a:off x="2347913" y="2509838"/>
            <a:ext cx="4003675"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69875" y="106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Electrostatic interactions</a:t>
            </a:r>
          </a:p>
        </p:txBody>
      </p:sp>
      <p:grpSp>
        <p:nvGrpSpPr>
          <p:cNvPr id="25603" name="Group 56"/>
          <p:cNvGrpSpPr>
            <a:grpSpLocks/>
          </p:cNvGrpSpPr>
          <p:nvPr/>
        </p:nvGrpSpPr>
        <p:grpSpPr bwMode="auto">
          <a:xfrm>
            <a:off x="1071563" y="2963863"/>
            <a:ext cx="7631112" cy="3543300"/>
            <a:chOff x="1072053" y="2963917"/>
            <a:chExt cx="7630513" cy="3543312"/>
          </a:xfrm>
        </p:grpSpPr>
        <p:grpSp>
          <p:nvGrpSpPr>
            <p:cNvPr id="25612" name="Group 2"/>
            <p:cNvGrpSpPr>
              <a:grpSpLocks/>
            </p:cNvGrpSpPr>
            <p:nvPr/>
          </p:nvGrpSpPr>
          <p:grpSpPr bwMode="auto">
            <a:xfrm>
              <a:off x="1072053" y="2963917"/>
              <a:ext cx="1702675" cy="3543312"/>
              <a:chOff x="1229711" y="2963917"/>
              <a:chExt cx="1702675" cy="3543312"/>
            </a:xfrm>
          </p:grpSpPr>
          <p:pic>
            <p:nvPicPr>
              <p:cNvPr id="25634" name="Picture 14" descr="C:\Documents and Settings\Amit\My Documents\Amit\Book\1_Revised_draft\CH2\Figures\PyMol-PovRay files\2-21a.png"/>
              <p:cNvPicPr>
                <a:picLocks noChangeAspect="1" noChangeArrowheads="1"/>
              </p:cNvPicPr>
              <p:nvPr/>
            </p:nvPicPr>
            <p:blipFill>
              <a:blip r:embed="rId3">
                <a:extLst>
                  <a:ext uri="{28A0092B-C50C-407E-A947-70E740481C1C}">
                    <a14:useLocalDpi xmlns:a14="http://schemas.microsoft.com/office/drawing/2010/main" val="0"/>
                  </a:ext>
                </a:extLst>
              </a:blip>
              <a:srcRect l="57967" t="38873" r="18814" b="12805"/>
              <a:stretch>
                <a:fillRect/>
              </a:stretch>
            </p:blipFill>
            <p:spPr bwMode="auto">
              <a:xfrm>
                <a:off x="1229711" y="2963917"/>
                <a:ext cx="1702675" cy="35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5" name="TextBox 1"/>
              <p:cNvSpPr txBox="1">
                <a:spLocks noChangeArrowheads="1"/>
              </p:cNvSpPr>
              <p:nvPr/>
            </p:nvSpPr>
            <p:spPr bwMode="auto">
              <a:xfrm>
                <a:off x="1871696" y="3339597"/>
                <a:ext cx="418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b="1">
                    <a:cs typeface="Times New Roman (Hebrew)"/>
                  </a:rPr>
                  <a:t>+</a:t>
                </a:r>
                <a:endParaRPr lang="en-US" altLang="en-US" sz="2400" b="1">
                  <a:cs typeface="Times New Roman (Hebrew)"/>
                </a:endParaRPr>
              </a:p>
            </p:txBody>
          </p:sp>
        </p:grpSp>
        <p:sp>
          <p:nvSpPr>
            <p:cNvPr id="25613" name="AutoShape 3"/>
            <p:cNvSpPr>
              <a:spLocks noChangeArrowheads="1"/>
            </p:cNvSpPr>
            <p:nvPr/>
          </p:nvSpPr>
          <p:spPr bwMode="auto">
            <a:xfrm>
              <a:off x="3301949" y="4304496"/>
              <a:ext cx="1336675" cy="660400"/>
            </a:xfrm>
            <a:prstGeom prst="rightArrow">
              <a:avLst>
                <a:gd name="adj1" fmla="val 50000"/>
                <a:gd name="adj2" fmla="val 50601"/>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endParaRPr lang="he-IL" altLang="en-US" sz="2400">
                <a:cs typeface="Times New Roman (Hebrew)"/>
              </a:endParaRPr>
            </a:p>
          </p:txBody>
        </p:sp>
        <p:pic>
          <p:nvPicPr>
            <p:cNvPr id="25614" name="Picture 18"/>
            <p:cNvPicPr>
              <a:picLocks noChangeAspect="1"/>
            </p:cNvPicPr>
            <p:nvPr/>
          </p:nvPicPr>
          <p:blipFill>
            <a:blip r:embed="rId4">
              <a:extLst>
                <a:ext uri="{28A0092B-C50C-407E-A947-70E740481C1C}">
                  <a14:useLocalDpi xmlns:a14="http://schemas.microsoft.com/office/drawing/2010/main" val="0"/>
                </a:ext>
              </a:extLst>
            </a:blip>
            <a:srcRect l="3725" t="9328" r="2522"/>
            <a:stretch>
              <a:fillRect/>
            </a:stretch>
          </p:blipFill>
          <p:spPr bwMode="auto">
            <a:xfrm>
              <a:off x="5186855" y="3090040"/>
              <a:ext cx="3515711" cy="340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5" name="Group 23"/>
            <p:cNvGrpSpPr>
              <a:grpSpLocks/>
            </p:cNvGrpSpPr>
            <p:nvPr/>
          </p:nvGrpSpPr>
          <p:grpSpPr bwMode="auto">
            <a:xfrm>
              <a:off x="6283406" y="4403863"/>
              <a:ext cx="363278" cy="461665"/>
              <a:chOff x="6283406" y="4388097"/>
              <a:chExt cx="363278" cy="461665"/>
            </a:xfrm>
          </p:grpSpPr>
          <p:sp>
            <p:nvSpPr>
              <p:cNvPr id="20" name="Oval 19"/>
              <p:cNvSpPr/>
              <p:nvPr/>
            </p:nvSpPr>
            <p:spPr>
              <a:xfrm>
                <a:off x="6283406" y="4456281"/>
                <a:ext cx="347635" cy="35560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25633" name="TextBox 20"/>
              <p:cNvSpPr txBox="1">
                <a:spLocks noChangeArrowheads="1"/>
              </p:cNvSpPr>
              <p:nvPr/>
            </p:nvSpPr>
            <p:spPr bwMode="auto">
              <a:xfrm>
                <a:off x="6288893"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400" b="1">
                    <a:cs typeface="Times New Roman (Hebrew)"/>
                  </a:rPr>
                  <a:t>+</a:t>
                </a:r>
              </a:p>
            </p:txBody>
          </p:sp>
        </p:grpSp>
        <p:grpSp>
          <p:nvGrpSpPr>
            <p:cNvPr id="25616" name="Group 21"/>
            <p:cNvGrpSpPr>
              <a:grpSpLocks/>
            </p:cNvGrpSpPr>
            <p:nvPr/>
          </p:nvGrpSpPr>
          <p:grpSpPr bwMode="auto">
            <a:xfrm>
              <a:off x="7098054" y="4347079"/>
              <a:ext cx="346841" cy="523220"/>
              <a:chOff x="7098054" y="4347079"/>
              <a:chExt cx="346841" cy="523220"/>
            </a:xfrm>
          </p:grpSpPr>
          <p:sp>
            <p:nvSpPr>
              <p:cNvPr id="23" name="Oval 22"/>
              <p:cNvSpPr/>
              <p:nvPr/>
            </p:nvSpPr>
            <p:spPr>
              <a:xfrm>
                <a:off x="7097730" y="4494273"/>
                <a:ext cx="347635" cy="35560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25631" name="TextBox 24"/>
              <p:cNvSpPr txBox="1">
                <a:spLocks noChangeArrowheads="1"/>
              </p:cNvSpPr>
              <p:nvPr/>
            </p:nvSpPr>
            <p:spPr bwMode="auto">
              <a:xfrm>
                <a:off x="7119421" y="4347079"/>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800" b="1">
                    <a:cs typeface="Times New Roman (Hebrew)"/>
                  </a:rPr>
                  <a:t>-</a:t>
                </a:r>
                <a:endParaRPr lang="en-US" altLang="en-US" sz="2400" b="1">
                  <a:cs typeface="Times New Roman (Hebrew)"/>
                </a:endParaRPr>
              </a:p>
            </p:txBody>
          </p:sp>
        </p:grpSp>
        <p:cxnSp>
          <p:nvCxnSpPr>
            <p:cNvPr id="28" name="Straight Arrow Connector 27"/>
            <p:cNvCxnSpPr/>
            <p:nvPr/>
          </p:nvCxnSpPr>
          <p:spPr>
            <a:xfrm>
              <a:off x="6624692" y="4675248"/>
              <a:ext cx="447640" cy="0"/>
            </a:xfrm>
            <a:prstGeom prst="straightConnector1">
              <a:avLst/>
            </a:prstGeom>
            <a:ln w="5715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945295" y="4676835"/>
              <a:ext cx="309538" cy="1587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443731" y="4121208"/>
              <a:ext cx="0" cy="32385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454842" y="4856223"/>
              <a:ext cx="0" cy="32385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475525" y="4670485"/>
              <a:ext cx="307951" cy="15875"/>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280278" y="4098983"/>
              <a:ext cx="0" cy="32385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289802" y="4835585"/>
              <a:ext cx="0" cy="32385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5624" name="TextBox 48"/>
            <p:cNvSpPr txBox="1">
              <a:spLocks noChangeArrowheads="1"/>
            </p:cNvSpPr>
            <p:nvPr/>
          </p:nvSpPr>
          <p:spPr bwMode="auto">
            <a:xfrm>
              <a:off x="2141610" y="5415389"/>
              <a:ext cx="3209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b="1">
                  <a:cs typeface="Times New Roman (Hebrew)"/>
                </a:rPr>
                <a:t>-</a:t>
              </a:r>
              <a:endParaRPr lang="en-US" altLang="en-US" sz="2400" b="1">
                <a:cs typeface="Times New Roman (Hebrew)"/>
              </a:endParaRPr>
            </a:p>
          </p:txBody>
        </p:sp>
        <p:cxnSp>
          <p:nvCxnSpPr>
            <p:cNvPr id="50" name="Straight Arrow Connector 49"/>
            <p:cNvCxnSpPr/>
            <p:nvPr/>
          </p:nvCxnSpPr>
          <p:spPr>
            <a:xfrm flipH="1">
              <a:off x="2068925" y="3633844"/>
              <a:ext cx="209534" cy="1270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918124" y="3311580"/>
              <a:ext cx="0" cy="20161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383225" y="5757926"/>
              <a:ext cx="231757" cy="1270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386400" y="5565838"/>
              <a:ext cx="112703" cy="6985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294332" y="5824602"/>
              <a:ext cx="79369" cy="188913"/>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5604" name="Group 68"/>
          <p:cNvGrpSpPr>
            <a:grpSpLocks/>
          </p:cNvGrpSpPr>
          <p:nvPr/>
        </p:nvGrpSpPr>
        <p:grpSpPr bwMode="auto">
          <a:xfrm>
            <a:off x="134938" y="912813"/>
            <a:ext cx="8893175" cy="1733550"/>
            <a:chOff x="134938" y="912813"/>
            <a:chExt cx="8893175" cy="1733296"/>
          </a:xfrm>
        </p:grpSpPr>
        <p:sp>
          <p:nvSpPr>
            <p:cNvPr id="25605" name="Text Box 3"/>
            <p:cNvSpPr txBox="1">
              <a:spLocks noChangeArrowheads="1"/>
            </p:cNvSpPr>
            <p:nvPr/>
          </p:nvSpPr>
          <p:spPr bwMode="auto">
            <a:xfrm>
              <a:off x="134938" y="912813"/>
              <a:ext cx="88931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rPr>
                <a:t>Core charge-charge interactions</a:t>
              </a:r>
            </a:p>
            <a:p>
              <a:pPr algn="l" rtl="0" eaLnBrk="1" hangingPunct="1">
                <a:spcBef>
                  <a:spcPct val="50000"/>
                </a:spcBef>
              </a:pPr>
              <a:r>
                <a:rPr lang="en-US" altLang="en-US" sz="2400" b="1" dirty="0">
                  <a:solidFill>
                    <a:srgbClr val="FF0066"/>
                  </a:solidFill>
                  <a:latin typeface="Arial" panose="020B0604020202020204" pitchFamily="34" charset="0"/>
                  <a:cs typeface="Arial" panose="020B0604020202020204" pitchFamily="34" charset="0"/>
                </a:rPr>
                <a:t>Favorable pairwise </a:t>
              </a:r>
              <a:r>
                <a:rPr lang="en-US" altLang="en-US" sz="2400" dirty="0">
                  <a:latin typeface="Arial" panose="020B0604020202020204" pitchFamily="34" charset="0"/>
                  <a:cs typeface="Arial" panose="020B0604020202020204" pitchFamily="34" charset="0"/>
                </a:rPr>
                <a:t>interactions (</a:t>
              </a:r>
              <a:r>
                <a:rPr lang="en-US" altLang="en-US" sz="2400" i="1" dirty="0" err="1">
                  <a:latin typeface="Arial" panose="020B0604020202020204" pitchFamily="34" charset="0"/>
                  <a:cs typeface="Arial" panose="020B0604020202020204" pitchFamily="34" charset="0"/>
                </a:rPr>
                <a:t>G</a:t>
              </a:r>
              <a:r>
                <a:rPr lang="en-US" altLang="en-US" sz="2400" i="1" baseline="-25000" dirty="0" err="1">
                  <a:latin typeface="Arial" panose="020B0604020202020204" pitchFamily="34" charset="0"/>
                  <a:cs typeface="Arial" panose="020B0604020202020204" pitchFamily="34" charset="0"/>
                </a:rPr>
                <a:t>coul</a:t>
              </a:r>
              <a:r>
                <a:rPr lang="en-US" altLang="en-US" sz="2400" baseline="-250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a:t>
              </a:r>
            </a:p>
            <a:p>
              <a:pPr algn="l" rtl="0" eaLnBrk="1" hangingPunct="1">
                <a:spcBef>
                  <a:spcPct val="50000"/>
                </a:spcBef>
              </a:pPr>
              <a:r>
                <a:rPr lang="en-US" altLang="en-US" sz="2400" b="1" dirty="0">
                  <a:solidFill>
                    <a:srgbClr val="FF0066"/>
                  </a:solidFill>
                  <a:latin typeface="Arial" panose="020B0604020202020204" pitchFamily="34" charset="0"/>
                  <a:cs typeface="Arial" panose="020B0604020202020204" pitchFamily="34" charset="0"/>
                </a:rPr>
                <a:t>Unfavorable polarization </a:t>
              </a:r>
              <a:r>
                <a:rPr lang="en-US" altLang="en-US" sz="2400" dirty="0">
                  <a:latin typeface="Arial" panose="020B0604020202020204" pitchFamily="34" charset="0"/>
                  <a:cs typeface="Arial" panose="020B0604020202020204" pitchFamily="34" charset="0"/>
                </a:rPr>
                <a:t>interactions (</a:t>
              </a:r>
              <a:r>
                <a:rPr lang="en-US" altLang="en-US" sz="2400" i="1" dirty="0" err="1">
                  <a:latin typeface="Arial" panose="020B0604020202020204" pitchFamily="34" charset="0"/>
                  <a:cs typeface="Arial" panose="020B0604020202020204" pitchFamily="34" charset="0"/>
                </a:rPr>
                <a:t>G</a:t>
              </a:r>
              <a:r>
                <a:rPr lang="en-US" altLang="en-US" sz="2400" i="1" baseline="-25000" dirty="0" err="1">
                  <a:latin typeface="Arial" panose="020B0604020202020204" pitchFamily="34" charset="0"/>
                  <a:cs typeface="Arial" panose="020B0604020202020204" pitchFamily="34" charset="0"/>
                </a:rPr>
                <a:t>pol</a:t>
              </a:r>
              <a:r>
                <a:rPr lang="en-US" altLang="en-US" sz="2400" i="1" baseline="-250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      )</a:t>
              </a:r>
            </a:p>
          </p:txBody>
        </p:sp>
        <p:cxnSp>
          <p:nvCxnSpPr>
            <p:cNvPr id="58" name="Straight Arrow Connector 57"/>
            <p:cNvCxnSpPr/>
            <p:nvPr/>
          </p:nvCxnSpPr>
          <p:spPr>
            <a:xfrm>
              <a:off x="7140575" y="1742953"/>
              <a:ext cx="449263" cy="0"/>
            </a:xfrm>
            <a:prstGeom prst="straightConnector1">
              <a:avLst/>
            </a:prstGeom>
            <a:ln w="5715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5607" name="Picture 4"/>
            <p:cNvPicPr>
              <a:picLocks noChangeAspect="1"/>
            </p:cNvPicPr>
            <p:nvPr/>
          </p:nvPicPr>
          <p:blipFill>
            <a:blip r:embed="rId5">
              <a:extLst>
                <a:ext uri="{28A0092B-C50C-407E-A947-70E740481C1C}">
                  <a14:useLocalDpi xmlns:a14="http://schemas.microsoft.com/office/drawing/2010/main" val="0"/>
                </a:ext>
              </a:extLst>
            </a:blip>
            <a:srcRect l="60287" t="40179" r="31425" b="48438"/>
            <a:stretch>
              <a:fillRect/>
            </a:stretch>
          </p:blipFill>
          <p:spPr bwMode="auto">
            <a:xfrm>
              <a:off x="6607147" y="1844038"/>
              <a:ext cx="1037505" cy="80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p:cNvPicPr>
              <a:picLocks noChangeAspect="1"/>
            </p:cNvPicPr>
            <p:nvPr/>
          </p:nvPicPr>
          <p:blipFill>
            <a:blip r:embed="rId6">
              <a:extLst>
                <a:ext uri="{28A0092B-C50C-407E-A947-70E740481C1C}">
                  <a14:useLocalDpi xmlns:a14="http://schemas.microsoft.com/office/drawing/2010/main" val="0"/>
                </a:ext>
              </a:extLst>
            </a:blip>
            <a:srcRect l="61131" t="29018" r="31552" b="62500"/>
            <a:stretch>
              <a:fillRect/>
            </a:stretch>
          </p:blipFill>
          <p:spPr bwMode="auto">
            <a:xfrm>
              <a:off x="5913575" y="1355335"/>
              <a:ext cx="1158792" cy="75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9" name="Group 67"/>
            <p:cNvGrpSpPr>
              <a:grpSpLocks/>
            </p:cNvGrpSpPr>
            <p:nvPr/>
          </p:nvGrpSpPr>
          <p:grpSpPr bwMode="auto">
            <a:xfrm>
              <a:off x="8128000" y="2074693"/>
              <a:ext cx="336550" cy="323803"/>
              <a:chOff x="6773412" y="2081470"/>
              <a:chExt cx="336550" cy="323803"/>
            </a:xfrm>
          </p:grpSpPr>
          <p:cxnSp>
            <p:nvCxnSpPr>
              <p:cNvPr id="59" name="Straight Arrow Connector 58"/>
              <p:cNvCxnSpPr/>
              <p:nvPr/>
            </p:nvCxnSpPr>
            <p:spPr>
              <a:xfrm flipH="1">
                <a:off x="6773412" y="2395749"/>
                <a:ext cx="336550" cy="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785362" y="2081470"/>
                <a:ext cx="0" cy="32380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2" name="TextBox 1"/>
          <p:cNvSpPr txBox="1"/>
          <p:nvPr/>
        </p:nvSpPr>
        <p:spPr>
          <a:xfrm>
            <a:off x="2246710" y="3044617"/>
            <a:ext cx="1075936" cy="523220"/>
          </a:xfrm>
          <a:prstGeom prst="rect">
            <a:avLst/>
          </a:prstGeom>
          <a:noFill/>
        </p:spPr>
        <p:txBody>
          <a:bodyPr wrap="none" rtlCol="0">
            <a:spAutoFit/>
          </a:bodyPr>
          <a:lstStyle/>
          <a:p>
            <a:r>
              <a:rPr lang="el-GR" sz="2800" dirty="0" smtClean="0"/>
              <a:t>ε</a:t>
            </a:r>
            <a:r>
              <a:rPr lang="en-US" sz="2800" dirty="0" smtClean="0"/>
              <a:t> = 80</a:t>
            </a:r>
            <a:endParaRPr lang="en-US" sz="2800" dirty="0"/>
          </a:p>
        </p:txBody>
      </p:sp>
      <p:sp>
        <p:nvSpPr>
          <p:cNvPr id="37" name="TextBox 36"/>
          <p:cNvSpPr txBox="1"/>
          <p:nvPr/>
        </p:nvSpPr>
        <p:spPr>
          <a:xfrm>
            <a:off x="6283325" y="5142478"/>
            <a:ext cx="1196161" cy="523220"/>
          </a:xfrm>
          <a:prstGeom prst="rect">
            <a:avLst/>
          </a:prstGeom>
          <a:noFill/>
        </p:spPr>
        <p:txBody>
          <a:bodyPr wrap="none" rtlCol="0">
            <a:spAutoFit/>
          </a:bodyPr>
          <a:lstStyle/>
          <a:p>
            <a:r>
              <a:rPr lang="el-GR" sz="2800" dirty="0" smtClean="0"/>
              <a:t>ε</a:t>
            </a:r>
            <a:r>
              <a:rPr lang="en-US" sz="2800" dirty="0" smtClean="0"/>
              <a:t> = 2-4</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69875" y="106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Electrostatic interactions</a:t>
            </a:r>
          </a:p>
        </p:txBody>
      </p:sp>
      <p:sp>
        <p:nvSpPr>
          <p:cNvPr id="27651" name="Text Box 3"/>
          <p:cNvSpPr txBox="1">
            <a:spLocks noChangeArrowheads="1"/>
          </p:cNvSpPr>
          <p:nvPr/>
        </p:nvSpPr>
        <p:spPr bwMode="auto">
          <a:xfrm>
            <a:off x="134938" y="912813"/>
            <a:ext cx="9009062"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rPr>
              <a:t>Core charge-charge interactions</a:t>
            </a:r>
          </a:p>
          <a:p>
            <a:pPr algn="l" rtl="0" eaLnBrk="1" hangingPunct="1">
              <a:spcBef>
                <a:spcPct val="50000"/>
              </a:spcBef>
            </a:pPr>
            <a:r>
              <a:rPr lang="el-GR" altLang="en-US" sz="2400" i="1" dirty="0">
                <a:latin typeface="Arial" panose="020B0604020202020204" pitchFamily="34" charset="0"/>
                <a:cs typeface="Arial" panose="020B0604020202020204" pitchFamily="34" charset="0"/>
              </a:rPr>
              <a:t>Δ</a:t>
            </a:r>
            <a:r>
              <a:rPr lang="en-US" altLang="en-US" sz="2400" i="1" dirty="0" err="1">
                <a:latin typeface="Arial" panose="020B0604020202020204" pitchFamily="34" charset="0"/>
                <a:cs typeface="Arial" panose="020B0604020202020204" pitchFamily="34" charset="0"/>
              </a:rPr>
              <a:t>G</a:t>
            </a:r>
            <a:r>
              <a:rPr lang="en-US" altLang="en-US" sz="2400" i="1" baseline="-25000" dirty="0" err="1">
                <a:latin typeface="Arial" panose="020B0604020202020204" pitchFamily="34" charset="0"/>
                <a:cs typeface="Arial" panose="020B0604020202020204" pitchFamily="34" charset="0"/>
              </a:rPr>
              <a:t>elec</a:t>
            </a:r>
            <a:r>
              <a:rPr lang="en-US" altLang="en-US" sz="2400" i="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depends on the charges’ micro-environment </a:t>
            </a:r>
          </a:p>
          <a:p>
            <a:pPr algn="l" rtl="0" eaLnBrk="1" hangingPunct="1">
              <a:spcBef>
                <a:spcPct val="50000"/>
              </a:spcBef>
            </a:pPr>
            <a:r>
              <a:rPr lang="en-US" altLang="en-US" sz="2400" dirty="0">
                <a:latin typeface="Arial" panose="020B0604020202020204" pitchFamily="34" charset="0"/>
                <a:cs typeface="Arial" panose="020B0604020202020204" pitchFamily="34" charset="0"/>
              </a:rPr>
              <a:t>Extensive charge network </a:t>
            </a:r>
            <a:r>
              <a:rPr lang="en-US" altLang="en-US" sz="2400" dirty="0">
                <a:cs typeface="Arial" panose="020B0604020202020204" pitchFamily="34" charset="0"/>
                <a:sym typeface="Symbol" panose="05050102010706020507" pitchFamily="18" charset="2"/>
              </a:rPr>
              <a:t></a:t>
            </a:r>
            <a:r>
              <a:rPr lang="en-US" altLang="en-US" sz="2400" dirty="0">
                <a:latin typeface="Arial" panose="020B0604020202020204" pitchFamily="34" charset="0"/>
                <a:cs typeface="Arial" panose="020B0604020202020204" pitchFamily="34" charset="0"/>
              </a:rPr>
              <a:t> </a:t>
            </a:r>
            <a:r>
              <a:rPr lang="en-US" altLang="en-US" sz="2400" b="1" dirty="0">
                <a:solidFill>
                  <a:srgbClr val="FF0066"/>
                </a:solidFill>
                <a:latin typeface="Arial" panose="020B0604020202020204" pitchFamily="34" charset="0"/>
                <a:cs typeface="Arial" panose="020B0604020202020204" pitchFamily="34" charset="0"/>
              </a:rPr>
              <a:t>favorable </a:t>
            </a:r>
            <a:r>
              <a:rPr lang="el-GR" altLang="en-US" sz="2400" b="1" dirty="0">
                <a:solidFill>
                  <a:srgbClr val="FF0066"/>
                </a:solidFill>
                <a:latin typeface="Arial" panose="020B0604020202020204" pitchFamily="34" charset="0"/>
                <a:cs typeface="Arial" panose="020B0604020202020204" pitchFamily="34" charset="0"/>
              </a:rPr>
              <a:t>Δ</a:t>
            </a:r>
            <a:r>
              <a:rPr lang="en-US" altLang="en-US" sz="2400" b="1" i="1" dirty="0" err="1">
                <a:solidFill>
                  <a:srgbClr val="FF0066"/>
                </a:solidFill>
                <a:latin typeface="Arial" panose="020B0604020202020204" pitchFamily="34" charset="0"/>
                <a:cs typeface="Arial" panose="020B0604020202020204" pitchFamily="34" charset="0"/>
              </a:rPr>
              <a:t>G</a:t>
            </a:r>
            <a:r>
              <a:rPr lang="en-US" altLang="en-US" sz="2400" b="1" i="1" baseline="-25000" dirty="0" err="1">
                <a:solidFill>
                  <a:srgbClr val="FF0066"/>
                </a:solidFill>
                <a:latin typeface="Arial" panose="020B0604020202020204" pitchFamily="34" charset="0"/>
                <a:cs typeface="Arial" panose="020B0604020202020204" pitchFamily="34" charset="0"/>
              </a:rPr>
              <a:t>elec</a:t>
            </a:r>
            <a:r>
              <a:rPr lang="en-US" altLang="en-US" sz="2400" b="1" dirty="0">
                <a:solidFill>
                  <a:srgbClr val="FF0066"/>
                </a:solidFill>
                <a:latin typeface="Arial" panose="020B0604020202020204" pitchFamily="34" charset="0"/>
                <a:cs typeface="Arial" panose="020B0604020202020204" pitchFamily="34" charset="0"/>
              </a:rPr>
              <a:t> </a:t>
            </a:r>
          </a:p>
          <a:p>
            <a:pPr lvl="1" algn="l" rtl="0" eaLnBrk="1" hangingPunct="1">
              <a:spcBef>
                <a:spcPct val="50000"/>
              </a:spcBef>
              <a:buFont typeface="Times New Roman" panose="02020603050405020304" pitchFamily="18" charset="0"/>
              <a:buAutoNum type="arabicPeriod"/>
            </a:pPr>
            <a:r>
              <a:rPr lang="en-US" altLang="en-US" sz="2400" dirty="0">
                <a:latin typeface="Arial" panose="020B0604020202020204" pitchFamily="34" charset="0"/>
                <a:cs typeface="Arial" panose="020B0604020202020204" pitchFamily="34" charset="0"/>
              </a:rPr>
              <a:t>Increasing the number of Coulomb interactions</a:t>
            </a:r>
          </a:p>
          <a:p>
            <a:pPr lvl="1" algn="l" rtl="0" eaLnBrk="1" hangingPunct="1">
              <a:spcBef>
                <a:spcPct val="50000"/>
              </a:spcBef>
              <a:buFont typeface="Times New Roman" panose="02020603050405020304" pitchFamily="18" charset="0"/>
              <a:buAutoNum type="arabicPeriod"/>
            </a:pPr>
            <a:r>
              <a:rPr lang="en-US" altLang="en-US" sz="2400" dirty="0">
                <a:latin typeface="Arial" panose="020B0604020202020204" pitchFamily="34" charset="0"/>
                <a:cs typeface="Arial" panose="020B0604020202020204" pitchFamily="34" charset="0"/>
              </a:rPr>
              <a:t>Increasing </a:t>
            </a:r>
            <a:r>
              <a:rPr lang="en-US" altLang="en-US" sz="2400" i="1" dirty="0">
                <a:latin typeface="Arial" panose="020B0604020202020204" pitchFamily="34" charset="0"/>
                <a:cs typeface="Arial" panose="020B0604020202020204" pitchFamily="34" charset="0"/>
              </a:rPr>
              <a:t>ε</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(up to </a:t>
            </a:r>
            <a:r>
              <a:rPr lang="en-US" altLang="en-US" sz="2400" dirty="0">
                <a:latin typeface="Arial" panose="020B0604020202020204" pitchFamily="34" charset="0"/>
                <a:cs typeface="Arial" panose="020B0604020202020204" pitchFamily="34" charset="0"/>
              </a:rPr>
              <a:t>~20) </a:t>
            </a:r>
            <a:r>
              <a:rPr lang="en-US" altLang="en-US" sz="2400" dirty="0">
                <a:cs typeface="Arial" panose="020B0604020202020204" pitchFamily="34" charset="0"/>
                <a:sym typeface="Symbol" panose="05050102010706020507" pitchFamily="18" charset="2"/>
              </a:rPr>
              <a:t></a:t>
            </a:r>
            <a:r>
              <a:rPr lang="en-US" altLang="en-US" sz="2400" dirty="0">
                <a:latin typeface="Arial" panose="020B0604020202020204" pitchFamily="34" charset="0"/>
                <a:cs typeface="Arial" panose="020B0604020202020204" pitchFamily="34" charset="0"/>
              </a:rPr>
              <a:t> decreasing desolvation</a:t>
            </a:r>
          </a:p>
        </p:txBody>
      </p:sp>
      <p:grpSp>
        <p:nvGrpSpPr>
          <p:cNvPr id="27652" name="Group 4"/>
          <p:cNvGrpSpPr>
            <a:grpSpLocks/>
          </p:cNvGrpSpPr>
          <p:nvPr/>
        </p:nvGrpSpPr>
        <p:grpSpPr bwMode="auto">
          <a:xfrm>
            <a:off x="336550" y="4149725"/>
            <a:ext cx="2408238" cy="1057275"/>
            <a:chOff x="183596" y="3067249"/>
            <a:chExt cx="2409237" cy="1056768"/>
          </a:xfrm>
        </p:grpSpPr>
        <p:pic>
          <p:nvPicPr>
            <p:cNvPr id="27689" name="Picture 4"/>
            <p:cNvPicPr>
              <a:picLocks noChangeAspect="1"/>
            </p:cNvPicPr>
            <p:nvPr/>
          </p:nvPicPr>
          <p:blipFill>
            <a:blip r:embed="rId3">
              <a:extLst>
                <a:ext uri="{28A0092B-C50C-407E-A947-70E740481C1C}">
                  <a14:useLocalDpi xmlns:a14="http://schemas.microsoft.com/office/drawing/2010/main" val="0"/>
                </a:ext>
              </a:extLst>
            </a:blip>
            <a:srcRect l="60287" t="40179" r="31425" b="48438"/>
            <a:stretch>
              <a:fillRect/>
            </a:stretch>
          </p:blipFill>
          <p:spPr bwMode="auto">
            <a:xfrm>
              <a:off x="1225869" y="3067249"/>
              <a:ext cx="1366964" cy="105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0" name="TextBox 3"/>
            <p:cNvSpPr txBox="1">
              <a:spLocks noChangeArrowheads="1"/>
            </p:cNvSpPr>
            <p:nvPr/>
          </p:nvSpPr>
          <p:spPr bwMode="auto">
            <a:xfrm>
              <a:off x="183596" y="3364800"/>
              <a:ext cx="1042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800" i="1">
                  <a:cs typeface="Times New Roman (Hebrew)"/>
                </a:rPr>
                <a:t>G</a:t>
              </a:r>
              <a:r>
                <a:rPr lang="en-US" altLang="en-US" sz="2800" i="1" baseline="-25000">
                  <a:cs typeface="Times New Roman (Hebrew)"/>
                </a:rPr>
                <a:t>pol</a:t>
              </a:r>
              <a:r>
                <a:rPr lang="en-US" altLang="en-US" sz="2800">
                  <a:cs typeface="Times New Roman (Hebrew)"/>
                </a:rPr>
                <a:t> =</a:t>
              </a:r>
            </a:p>
          </p:txBody>
        </p:sp>
      </p:grpSp>
      <p:grpSp>
        <p:nvGrpSpPr>
          <p:cNvPr id="27653" name="Group 11"/>
          <p:cNvGrpSpPr>
            <a:grpSpLocks/>
          </p:cNvGrpSpPr>
          <p:nvPr/>
        </p:nvGrpSpPr>
        <p:grpSpPr bwMode="auto">
          <a:xfrm>
            <a:off x="2851150" y="3532188"/>
            <a:ext cx="3514725" cy="3184525"/>
            <a:chOff x="2851150" y="3532188"/>
            <a:chExt cx="3514725" cy="3184525"/>
          </a:xfrm>
        </p:grpSpPr>
        <p:grpSp>
          <p:nvGrpSpPr>
            <p:cNvPr id="27654" name="Group 1"/>
            <p:cNvGrpSpPr>
              <a:grpSpLocks/>
            </p:cNvGrpSpPr>
            <p:nvPr/>
          </p:nvGrpSpPr>
          <p:grpSpPr bwMode="auto">
            <a:xfrm>
              <a:off x="2851150" y="3532188"/>
              <a:ext cx="3514725" cy="3184525"/>
              <a:chOff x="5186855" y="3153101"/>
              <a:chExt cx="3515711" cy="3184638"/>
            </a:xfrm>
          </p:grpSpPr>
          <p:pic>
            <p:nvPicPr>
              <p:cNvPr id="27675" name="Picture 11"/>
              <p:cNvPicPr>
                <a:picLocks noChangeAspect="1"/>
              </p:cNvPicPr>
              <p:nvPr/>
            </p:nvPicPr>
            <p:blipFill>
              <a:blip r:embed="rId4">
                <a:extLst>
                  <a:ext uri="{28A0092B-C50C-407E-A947-70E740481C1C}">
                    <a14:useLocalDpi xmlns:a14="http://schemas.microsoft.com/office/drawing/2010/main" val="0"/>
                  </a:ext>
                </a:extLst>
              </a:blip>
              <a:srcRect l="3725" t="11009" r="2522" b="4066"/>
              <a:stretch>
                <a:fillRect/>
              </a:stretch>
            </p:blipFill>
            <p:spPr bwMode="auto">
              <a:xfrm>
                <a:off x="5186855" y="3153101"/>
                <a:ext cx="3515711" cy="31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76" name="Group 12"/>
              <p:cNvGrpSpPr>
                <a:grpSpLocks/>
              </p:cNvGrpSpPr>
              <p:nvPr/>
            </p:nvGrpSpPr>
            <p:grpSpPr bwMode="auto">
              <a:xfrm>
                <a:off x="6273127" y="4403863"/>
                <a:ext cx="357791" cy="461665"/>
                <a:chOff x="6273127" y="4388097"/>
                <a:chExt cx="357791" cy="461665"/>
              </a:xfrm>
            </p:grpSpPr>
            <p:sp>
              <p:nvSpPr>
                <p:cNvPr id="30" name="Oval 29"/>
                <p:cNvSpPr/>
                <p:nvPr/>
              </p:nvSpPr>
              <p:spPr>
                <a:xfrm>
                  <a:off x="6284126" y="4456593"/>
                  <a:ext cx="346172" cy="35561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27688" name="TextBox 30"/>
                <p:cNvSpPr txBox="1">
                  <a:spLocks noChangeArrowheads="1"/>
                </p:cNvSpPr>
                <p:nvPr/>
              </p:nvSpPr>
              <p:spPr bwMode="auto">
                <a:xfrm>
                  <a:off x="6273127"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400" b="1">
                      <a:cs typeface="Times New Roman (Hebrew)"/>
                    </a:rPr>
                    <a:t>+</a:t>
                  </a:r>
                </a:p>
              </p:txBody>
            </p:sp>
          </p:grpSp>
          <p:grpSp>
            <p:nvGrpSpPr>
              <p:cNvPr id="27677" name="Group 13"/>
              <p:cNvGrpSpPr>
                <a:grpSpLocks/>
              </p:cNvGrpSpPr>
              <p:nvPr/>
            </p:nvGrpSpPr>
            <p:grpSpPr bwMode="auto">
              <a:xfrm>
                <a:off x="7098741" y="4347079"/>
                <a:ext cx="346172" cy="523220"/>
                <a:chOff x="7098741" y="4347079"/>
                <a:chExt cx="346172" cy="523220"/>
              </a:xfrm>
            </p:grpSpPr>
            <p:sp>
              <p:nvSpPr>
                <p:cNvPr id="28" name="Oval 27"/>
                <p:cNvSpPr/>
                <p:nvPr/>
              </p:nvSpPr>
              <p:spPr>
                <a:xfrm>
                  <a:off x="7098741" y="4494585"/>
                  <a:ext cx="346172" cy="3556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27686" name="TextBox 28"/>
                <p:cNvSpPr txBox="1">
                  <a:spLocks noChangeArrowheads="1"/>
                </p:cNvSpPr>
                <p:nvPr/>
              </p:nvSpPr>
              <p:spPr bwMode="auto">
                <a:xfrm>
                  <a:off x="7119421" y="4347079"/>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800" b="1">
                      <a:cs typeface="Times New Roman (Hebrew)"/>
                    </a:rPr>
                    <a:t>-</a:t>
                  </a:r>
                  <a:endParaRPr lang="en-US" altLang="en-US" sz="2400" b="1">
                    <a:cs typeface="Times New Roman (Hebrew)"/>
                  </a:endParaRPr>
                </a:p>
              </p:txBody>
            </p:sp>
          </p:grpSp>
          <p:cxnSp>
            <p:nvCxnSpPr>
              <p:cNvPr id="15" name="Straight Arrow Connector 14"/>
              <p:cNvCxnSpPr/>
              <p:nvPr/>
            </p:nvCxnSpPr>
            <p:spPr>
              <a:xfrm>
                <a:off x="6623946" y="4675567"/>
                <a:ext cx="447801" cy="0"/>
              </a:xfrm>
              <a:prstGeom prst="straightConnector1">
                <a:avLst/>
              </a:prstGeom>
              <a:ln w="5715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945893" y="4677155"/>
                <a:ext cx="309650" cy="142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444508" y="4121510"/>
                <a:ext cx="0" cy="3238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454035" y="4856548"/>
                <a:ext cx="0" cy="32386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475085" y="4670805"/>
                <a:ext cx="309649" cy="15876"/>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279767" y="4099285"/>
                <a:ext cx="0" cy="3238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317878" y="4856548"/>
                <a:ext cx="90513" cy="3587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655" name="Group 2"/>
            <p:cNvGrpSpPr>
              <a:grpSpLocks/>
            </p:cNvGrpSpPr>
            <p:nvPr/>
          </p:nvGrpSpPr>
          <p:grpSpPr bwMode="auto">
            <a:xfrm>
              <a:off x="3965681" y="5406428"/>
              <a:ext cx="304807" cy="523201"/>
              <a:chOff x="7623175" y="4571798"/>
              <a:chExt cx="304807" cy="523201"/>
            </a:xfrm>
          </p:grpSpPr>
          <p:sp>
            <p:nvSpPr>
              <p:cNvPr id="23" name="Oval 22"/>
              <p:cNvSpPr/>
              <p:nvPr/>
            </p:nvSpPr>
            <p:spPr bwMode="auto">
              <a:xfrm>
                <a:off x="7643707" y="4759720"/>
                <a:ext cx="258762" cy="2667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27674" name="TextBox 28"/>
              <p:cNvSpPr txBox="1">
                <a:spLocks noChangeArrowheads="1"/>
              </p:cNvSpPr>
              <p:nvPr/>
            </p:nvSpPr>
            <p:spPr bwMode="auto">
              <a:xfrm>
                <a:off x="7623175" y="4571798"/>
                <a:ext cx="304807" cy="52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800" b="1">
                    <a:cs typeface="Times New Roman (Hebrew)"/>
                  </a:rPr>
                  <a:t>-</a:t>
                </a:r>
                <a:endParaRPr lang="en-US" altLang="en-US" sz="2400" b="1">
                  <a:cs typeface="Times New Roman (Hebrew)"/>
                </a:endParaRPr>
              </a:p>
            </p:txBody>
          </p:sp>
        </p:grpSp>
        <p:grpSp>
          <p:nvGrpSpPr>
            <p:cNvPr id="27656" name="Group 1"/>
            <p:cNvGrpSpPr>
              <a:grpSpLocks/>
            </p:cNvGrpSpPr>
            <p:nvPr/>
          </p:nvGrpSpPr>
          <p:grpSpPr bwMode="auto">
            <a:xfrm>
              <a:off x="3965681" y="3997827"/>
              <a:ext cx="304807" cy="523201"/>
              <a:chOff x="7759809" y="4724198"/>
              <a:chExt cx="304807" cy="523201"/>
            </a:xfrm>
          </p:grpSpPr>
          <p:sp>
            <p:nvSpPr>
              <p:cNvPr id="24" name="Oval 23"/>
              <p:cNvSpPr/>
              <p:nvPr/>
            </p:nvSpPr>
            <p:spPr bwMode="auto">
              <a:xfrm>
                <a:off x="7796216" y="4912609"/>
                <a:ext cx="258762" cy="2667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27672" name="TextBox 28"/>
              <p:cNvSpPr txBox="1">
                <a:spLocks noChangeArrowheads="1"/>
              </p:cNvSpPr>
              <p:nvPr/>
            </p:nvSpPr>
            <p:spPr bwMode="auto">
              <a:xfrm>
                <a:off x="7759809" y="4724198"/>
                <a:ext cx="304807" cy="52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800" b="1">
                    <a:cs typeface="Times New Roman (Hebrew)"/>
                  </a:rPr>
                  <a:t>-</a:t>
                </a:r>
                <a:endParaRPr lang="en-US" altLang="en-US" sz="2400" b="1">
                  <a:cs typeface="Times New Roman (Hebrew)"/>
                </a:endParaRPr>
              </a:p>
            </p:txBody>
          </p:sp>
        </p:grpSp>
        <p:grpSp>
          <p:nvGrpSpPr>
            <p:cNvPr id="27657" name="Group 3"/>
            <p:cNvGrpSpPr>
              <a:grpSpLocks/>
            </p:cNvGrpSpPr>
            <p:nvPr/>
          </p:nvGrpSpPr>
          <p:grpSpPr bwMode="auto">
            <a:xfrm>
              <a:off x="4748888" y="4012950"/>
              <a:ext cx="389850" cy="523220"/>
              <a:chOff x="7574044" y="4627657"/>
              <a:chExt cx="389850" cy="523220"/>
            </a:xfrm>
          </p:grpSpPr>
          <p:sp>
            <p:nvSpPr>
              <p:cNvPr id="29" name="Oval 28"/>
              <p:cNvSpPr/>
              <p:nvPr/>
            </p:nvSpPr>
            <p:spPr bwMode="auto">
              <a:xfrm>
                <a:off x="7643219" y="4759670"/>
                <a:ext cx="260350" cy="266700"/>
              </a:xfrm>
              <a:prstGeom prst="ellipse">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27670" name="TextBox 28"/>
              <p:cNvSpPr txBox="1">
                <a:spLocks noChangeArrowheads="1"/>
              </p:cNvSpPr>
              <p:nvPr/>
            </p:nvSpPr>
            <p:spPr bwMode="auto">
              <a:xfrm>
                <a:off x="7574044" y="4627657"/>
                <a:ext cx="389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800" b="1">
                    <a:cs typeface="Times New Roman (Hebrew)"/>
                  </a:rPr>
                  <a:t>+</a:t>
                </a:r>
                <a:endParaRPr lang="en-US" altLang="en-US" sz="2400" b="1">
                  <a:cs typeface="Times New Roman (Hebrew)"/>
                </a:endParaRPr>
              </a:p>
            </p:txBody>
          </p:sp>
        </p:grpSp>
        <p:sp>
          <p:nvSpPr>
            <p:cNvPr id="32" name="Oval 31"/>
            <p:cNvSpPr/>
            <p:nvPr/>
          </p:nvSpPr>
          <p:spPr bwMode="auto">
            <a:xfrm>
              <a:off x="4411663" y="4386263"/>
              <a:ext cx="260350" cy="266700"/>
            </a:xfrm>
            <a:prstGeom prst="ellipse">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cxnSp>
          <p:nvCxnSpPr>
            <p:cNvPr id="6" name="Straight Connector 5"/>
            <p:cNvCxnSpPr/>
            <p:nvPr/>
          </p:nvCxnSpPr>
          <p:spPr>
            <a:xfrm flipH="1" flipV="1">
              <a:off x="4238625" y="4335463"/>
              <a:ext cx="179388" cy="104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659313" y="4316413"/>
              <a:ext cx="171450" cy="139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bwMode="auto">
            <a:xfrm>
              <a:off x="4352925" y="5911850"/>
              <a:ext cx="258763" cy="266700"/>
            </a:xfrm>
            <a:prstGeom prst="ellipse">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cxnSp>
          <p:nvCxnSpPr>
            <p:cNvPr id="38" name="Straight Connector 37"/>
            <p:cNvCxnSpPr>
              <a:stCxn id="37" idx="1"/>
            </p:cNvCxnSpPr>
            <p:nvPr/>
          </p:nvCxnSpPr>
          <p:spPr>
            <a:xfrm flipH="1" flipV="1">
              <a:off x="4195763" y="5813425"/>
              <a:ext cx="195262" cy="136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84688" y="5653088"/>
              <a:ext cx="6350" cy="25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664" name="Group 39"/>
            <p:cNvGrpSpPr>
              <a:grpSpLocks/>
            </p:cNvGrpSpPr>
            <p:nvPr/>
          </p:nvGrpSpPr>
          <p:grpSpPr bwMode="auto">
            <a:xfrm>
              <a:off x="4903669" y="5458186"/>
              <a:ext cx="389850" cy="523220"/>
              <a:chOff x="7574044" y="4627657"/>
              <a:chExt cx="389850" cy="523220"/>
            </a:xfrm>
          </p:grpSpPr>
          <p:sp>
            <p:nvSpPr>
              <p:cNvPr id="41" name="Oval 40"/>
              <p:cNvSpPr/>
              <p:nvPr/>
            </p:nvSpPr>
            <p:spPr bwMode="auto">
              <a:xfrm>
                <a:off x="7644013" y="4760646"/>
                <a:ext cx="260350" cy="266700"/>
              </a:xfrm>
              <a:prstGeom prst="ellipse">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27668" name="TextBox 28"/>
              <p:cNvSpPr txBox="1">
                <a:spLocks noChangeArrowheads="1"/>
              </p:cNvSpPr>
              <p:nvPr/>
            </p:nvSpPr>
            <p:spPr bwMode="auto">
              <a:xfrm>
                <a:off x="7574044" y="4627657"/>
                <a:ext cx="389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800" b="1">
                    <a:cs typeface="Times New Roman (Hebrew)"/>
                  </a:rPr>
                  <a:t>+</a:t>
                </a:r>
                <a:endParaRPr lang="en-US" altLang="en-US" sz="2400" b="1">
                  <a:cs typeface="Times New Roman (Hebrew)"/>
                </a:endParaRPr>
              </a:p>
            </p:txBody>
          </p:sp>
        </p:grpSp>
        <p:sp>
          <p:nvSpPr>
            <p:cNvPr id="45" name="Oval 44"/>
            <p:cNvSpPr/>
            <p:nvPr/>
          </p:nvSpPr>
          <p:spPr bwMode="auto">
            <a:xfrm>
              <a:off x="4344988" y="5494338"/>
              <a:ext cx="260350" cy="266700"/>
            </a:xfrm>
            <a:prstGeom prst="ellipse">
              <a:avLst/>
            </a:prstGeom>
            <a:solidFill>
              <a:schemeClr val="accent3">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cxnSp>
          <p:nvCxnSpPr>
            <p:cNvPr id="47" name="Straight Connector 46"/>
            <p:cNvCxnSpPr/>
            <p:nvPr/>
          </p:nvCxnSpPr>
          <p:spPr>
            <a:xfrm flipH="1" flipV="1">
              <a:off x="4616450" y="5634038"/>
              <a:ext cx="333375" cy="857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69875" y="106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Electrostatic interactions</a:t>
            </a:r>
          </a:p>
        </p:txBody>
      </p:sp>
      <p:pic>
        <p:nvPicPr>
          <p:cNvPr id="29699" name="Picture 11"/>
          <p:cNvPicPr>
            <a:picLocks noChangeAspect="1"/>
          </p:cNvPicPr>
          <p:nvPr/>
        </p:nvPicPr>
        <p:blipFill>
          <a:blip r:embed="rId3">
            <a:extLst>
              <a:ext uri="{28A0092B-C50C-407E-A947-70E740481C1C}">
                <a14:useLocalDpi xmlns:a14="http://schemas.microsoft.com/office/drawing/2010/main" val="0"/>
              </a:ext>
            </a:extLst>
          </a:blip>
          <a:srcRect l="3725" t="11009" r="2522" b="4066"/>
          <a:stretch>
            <a:fillRect/>
          </a:stretch>
        </p:blipFill>
        <p:spPr bwMode="auto">
          <a:xfrm>
            <a:off x="2851150" y="3532188"/>
            <a:ext cx="35147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p:cNvSpPr txBox="1">
            <a:spLocks noChangeArrowheads="1"/>
          </p:cNvSpPr>
          <p:nvPr/>
        </p:nvSpPr>
        <p:spPr bwMode="auto">
          <a:xfrm>
            <a:off x="134938" y="912813"/>
            <a:ext cx="90090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Why bury charges in the first place?</a:t>
            </a:r>
          </a:p>
          <a:p>
            <a:pPr algn="l" rtl="0" eaLnBrk="1" hangingPunct="1">
              <a:spcBef>
                <a:spcPct val="50000"/>
              </a:spcBef>
            </a:pPr>
            <a:r>
              <a:rPr lang="en-US" altLang="en-US" sz="2400">
                <a:latin typeface="Arial" panose="020B0604020202020204" pitchFamily="34" charset="0"/>
                <a:cs typeface="Arial" panose="020B0604020202020204" pitchFamily="34" charset="0"/>
              </a:rPr>
              <a:t>Functionality: </a:t>
            </a:r>
            <a:r>
              <a:rPr lang="en-US" altLang="en-US" sz="2400" b="1">
                <a:solidFill>
                  <a:srgbClr val="FF0066"/>
                </a:solidFill>
                <a:latin typeface="Arial" panose="020B0604020202020204" pitchFamily="34" charset="0"/>
                <a:cs typeface="Arial" panose="020B0604020202020204" pitchFamily="34" charset="0"/>
              </a:rPr>
              <a:t>catalysis, ligand binding</a:t>
            </a:r>
          </a:p>
          <a:p>
            <a:pPr algn="l" rtl="0" eaLnBrk="1" hangingPunct="1">
              <a:spcBef>
                <a:spcPct val="50000"/>
              </a:spcBef>
            </a:pPr>
            <a:r>
              <a:rPr lang="en-US" altLang="en-US" sz="2400" b="1">
                <a:solidFill>
                  <a:srgbClr val="FF0066"/>
                </a:solidFill>
                <a:latin typeface="Arial" panose="020B0604020202020204" pitchFamily="34" charset="0"/>
                <a:cs typeface="Arial" panose="020B0604020202020204" pitchFamily="34" charset="0"/>
              </a:rPr>
              <a:t>Fine-tuning</a:t>
            </a:r>
            <a:r>
              <a:rPr lang="en-US" altLang="en-US" sz="2400">
                <a:latin typeface="Arial" panose="020B0604020202020204" pitchFamily="34" charset="0"/>
                <a:cs typeface="Arial" panose="020B0604020202020204" pitchFamily="34" charset="0"/>
              </a:rPr>
              <a:t> the folded structure: conformational change </a:t>
            </a:r>
            <a:r>
              <a:rPr lang="en-US" altLang="en-US" sz="240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loss of </a:t>
            </a:r>
            <a:r>
              <a:rPr lang="el-GR" altLang="en-US" sz="2400">
                <a:latin typeface="Arial" panose="020B0604020202020204" pitchFamily="34" charset="0"/>
                <a:cs typeface="Arial" panose="020B0604020202020204" pitchFamily="34" charset="0"/>
              </a:rPr>
              <a:t>Δ</a:t>
            </a:r>
            <a:r>
              <a:rPr lang="en-US" altLang="en-US" sz="2400" i="1">
                <a:latin typeface="Arial" panose="020B0604020202020204" pitchFamily="34" charset="0"/>
                <a:cs typeface="Arial" panose="020B0604020202020204" pitchFamily="34" charset="0"/>
              </a:rPr>
              <a:t>G</a:t>
            </a:r>
            <a:r>
              <a:rPr lang="en-US" altLang="en-US" sz="2400" i="1" baseline="-25000">
                <a:latin typeface="Arial" panose="020B0604020202020204" pitchFamily="34" charset="0"/>
                <a:cs typeface="Arial" panose="020B0604020202020204" pitchFamily="34" charset="0"/>
              </a:rPr>
              <a:t>Coul</a:t>
            </a:r>
            <a:r>
              <a:rPr lang="en-US" altLang="en-US" sz="2400">
                <a:latin typeface="Arial" panose="020B0604020202020204" pitchFamily="34" charset="0"/>
                <a:cs typeface="Arial" panose="020B0604020202020204" pitchFamily="34" charset="0"/>
              </a:rPr>
              <a:t>, higher </a:t>
            </a:r>
            <a:r>
              <a:rPr lang="el-GR" altLang="en-US" sz="2400">
                <a:latin typeface="Arial" panose="020B0604020202020204" pitchFamily="34" charset="0"/>
                <a:cs typeface="Arial" panose="020B0604020202020204" pitchFamily="34" charset="0"/>
              </a:rPr>
              <a:t>Δ</a:t>
            </a:r>
            <a:r>
              <a:rPr lang="en-US" altLang="en-US" sz="2400" i="1">
                <a:latin typeface="Arial" panose="020B0604020202020204" pitchFamily="34" charset="0"/>
                <a:cs typeface="Arial" panose="020B0604020202020204" pitchFamily="34" charset="0"/>
              </a:rPr>
              <a:t>G</a:t>
            </a:r>
            <a:r>
              <a:rPr lang="en-US" altLang="en-US" sz="2400" i="1" baseline="-25000">
                <a:latin typeface="Arial" panose="020B0604020202020204" pitchFamily="34" charset="0"/>
                <a:cs typeface="Arial" panose="020B0604020202020204" pitchFamily="34" charset="0"/>
              </a:rPr>
              <a:t>pol</a:t>
            </a:r>
            <a:endParaRPr lang="en-US" altLang="en-US" sz="2400" i="1">
              <a:latin typeface="Arial" panose="020B0604020202020204" pitchFamily="34" charset="0"/>
              <a:cs typeface="Arial" panose="020B0604020202020204" pitchFamily="34" charset="0"/>
            </a:endParaRPr>
          </a:p>
        </p:txBody>
      </p:sp>
      <p:grpSp>
        <p:nvGrpSpPr>
          <p:cNvPr id="29701" name="Group 4"/>
          <p:cNvGrpSpPr>
            <a:grpSpLocks/>
          </p:cNvGrpSpPr>
          <p:nvPr/>
        </p:nvGrpSpPr>
        <p:grpSpPr bwMode="auto">
          <a:xfrm>
            <a:off x="3452813" y="4200525"/>
            <a:ext cx="1995487" cy="1652588"/>
            <a:chOff x="3452103" y="4121090"/>
            <a:chExt cx="1995766" cy="1652648"/>
          </a:xfrm>
        </p:grpSpPr>
        <p:grpSp>
          <p:nvGrpSpPr>
            <p:cNvPr id="29705" name="Group 12"/>
            <p:cNvGrpSpPr>
              <a:grpSpLocks/>
            </p:cNvGrpSpPr>
            <p:nvPr/>
          </p:nvGrpSpPr>
          <p:grpSpPr bwMode="auto">
            <a:xfrm>
              <a:off x="3779162" y="4403861"/>
              <a:ext cx="357791" cy="461665"/>
              <a:chOff x="6273127" y="4388097"/>
              <a:chExt cx="357791" cy="461665"/>
            </a:xfrm>
          </p:grpSpPr>
          <p:sp>
            <p:nvSpPr>
              <p:cNvPr id="30" name="Oval 29"/>
              <p:cNvSpPr/>
              <p:nvPr/>
            </p:nvSpPr>
            <p:spPr>
              <a:xfrm>
                <a:off x="6284253" y="4456177"/>
                <a:ext cx="346123" cy="35561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29718" name="TextBox 30"/>
              <p:cNvSpPr txBox="1">
                <a:spLocks noChangeArrowheads="1"/>
              </p:cNvSpPr>
              <p:nvPr/>
            </p:nvSpPr>
            <p:spPr bwMode="auto">
              <a:xfrm>
                <a:off x="6273127"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400" b="1">
                    <a:cs typeface="Times New Roman (Hebrew)"/>
                  </a:rPr>
                  <a:t>+</a:t>
                </a:r>
              </a:p>
            </p:txBody>
          </p:sp>
        </p:grpSp>
        <p:grpSp>
          <p:nvGrpSpPr>
            <p:cNvPr id="29706" name="Group 13"/>
            <p:cNvGrpSpPr>
              <a:grpSpLocks/>
            </p:cNvGrpSpPr>
            <p:nvPr/>
          </p:nvGrpSpPr>
          <p:grpSpPr bwMode="auto">
            <a:xfrm>
              <a:off x="4761746" y="4961941"/>
              <a:ext cx="346841" cy="523220"/>
              <a:chOff x="7098054" y="4347079"/>
              <a:chExt cx="346841" cy="523220"/>
            </a:xfrm>
          </p:grpSpPr>
          <p:sp>
            <p:nvSpPr>
              <p:cNvPr id="28" name="Oval 27"/>
              <p:cNvSpPr/>
              <p:nvPr/>
            </p:nvSpPr>
            <p:spPr>
              <a:xfrm>
                <a:off x="7098281" y="4495277"/>
                <a:ext cx="346123" cy="3540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29716" name="TextBox 28"/>
              <p:cNvSpPr txBox="1">
                <a:spLocks noChangeArrowheads="1"/>
              </p:cNvSpPr>
              <p:nvPr/>
            </p:nvSpPr>
            <p:spPr bwMode="auto">
              <a:xfrm>
                <a:off x="7119421" y="4347079"/>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800" b="1">
                    <a:cs typeface="Times New Roman (Hebrew)"/>
                  </a:rPr>
                  <a:t>-</a:t>
                </a:r>
                <a:endParaRPr lang="en-US" altLang="en-US" sz="2400" b="1">
                  <a:cs typeface="Times New Roman (Hebrew)"/>
                </a:endParaRPr>
              </a:p>
            </p:txBody>
          </p:sp>
        </p:grpSp>
        <p:cxnSp>
          <p:nvCxnSpPr>
            <p:cNvPr id="16" name="Straight Arrow Connector 15"/>
            <p:cNvCxnSpPr/>
            <p:nvPr/>
          </p:nvCxnSpPr>
          <p:spPr>
            <a:xfrm flipH="1">
              <a:off x="3452103" y="4676735"/>
              <a:ext cx="309605" cy="1587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950648" y="4121090"/>
              <a:ext cx="0" cy="32386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960174" y="4856130"/>
              <a:ext cx="0" cy="323862"/>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138264" y="5286357"/>
              <a:ext cx="309605" cy="14289"/>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942973" y="4714837"/>
              <a:ext cx="0" cy="32386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954088" y="5449876"/>
              <a:ext cx="0" cy="323862"/>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131648" y="4665623"/>
              <a:ext cx="328658" cy="11112"/>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377744" y="5286357"/>
              <a:ext cx="308018" cy="1587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9702" name="Group 33"/>
          <p:cNvGrpSpPr>
            <a:grpSpLocks/>
          </p:cNvGrpSpPr>
          <p:nvPr/>
        </p:nvGrpSpPr>
        <p:grpSpPr bwMode="auto">
          <a:xfrm>
            <a:off x="336550" y="4149725"/>
            <a:ext cx="2408238" cy="1057275"/>
            <a:chOff x="183596" y="3067249"/>
            <a:chExt cx="2409237" cy="1056768"/>
          </a:xfrm>
        </p:grpSpPr>
        <p:pic>
          <p:nvPicPr>
            <p:cNvPr id="29703" name="Picture 4"/>
            <p:cNvPicPr>
              <a:picLocks noChangeAspect="1"/>
            </p:cNvPicPr>
            <p:nvPr/>
          </p:nvPicPr>
          <p:blipFill>
            <a:blip r:embed="rId4">
              <a:extLst>
                <a:ext uri="{28A0092B-C50C-407E-A947-70E740481C1C}">
                  <a14:useLocalDpi xmlns:a14="http://schemas.microsoft.com/office/drawing/2010/main" val="0"/>
                </a:ext>
              </a:extLst>
            </a:blip>
            <a:srcRect l="60287" t="40179" r="31425" b="48438"/>
            <a:stretch>
              <a:fillRect/>
            </a:stretch>
          </p:blipFill>
          <p:spPr bwMode="auto">
            <a:xfrm>
              <a:off x="1225869" y="3067249"/>
              <a:ext cx="1366964" cy="105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37"/>
            <p:cNvSpPr txBox="1">
              <a:spLocks noChangeArrowheads="1"/>
            </p:cNvSpPr>
            <p:nvPr/>
          </p:nvSpPr>
          <p:spPr bwMode="auto">
            <a:xfrm>
              <a:off x="183596" y="3364800"/>
              <a:ext cx="1042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800" i="1">
                  <a:cs typeface="Times New Roman (Hebrew)"/>
                </a:rPr>
                <a:t>G</a:t>
              </a:r>
              <a:r>
                <a:rPr lang="en-US" altLang="en-US" sz="2800" i="1" baseline="-25000">
                  <a:cs typeface="Times New Roman (Hebrew)"/>
                </a:rPr>
                <a:t>pol</a:t>
              </a:r>
              <a:r>
                <a:rPr lang="en-US" altLang="en-US" sz="2800">
                  <a:cs typeface="Times New Roman (Hebrew)"/>
                </a:rPr>
                <a:t> =</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Entropy changes</a:t>
            </a:r>
          </a:p>
        </p:txBody>
      </p:sp>
      <p:sp>
        <p:nvSpPr>
          <p:cNvPr id="31747" name="Text Box 13"/>
          <p:cNvSpPr txBox="1">
            <a:spLocks noChangeArrowheads="1"/>
          </p:cNvSpPr>
          <p:nvPr/>
        </p:nvSpPr>
        <p:spPr bwMode="auto">
          <a:xfrm>
            <a:off x="117475" y="811213"/>
            <a:ext cx="90265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Folding involves partial loss of configurational entropy → </a:t>
            </a:r>
            <a:r>
              <a:rPr lang="en-US" altLang="en-US" sz="2600" b="1">
                <a:solidFill>
                  <a:srgbClr val="FF0066"/>
                </a:solidFill>
                <a:latin typeface="Arial" panose="020B0604020202020204" pitchFamily="34" charset="0"/>
                <a:cs typeface="Arial" panose="020B0604020202020204" pitchFamily="34" charset="0"/>
              </a:rPr>
              <a:t>opposes folding</a:t>
            </a:r>
          </a:p>
        </p:txBody>
      </p:sp>
      <p:pic>
        <p:nvPicPr>
          <p:cNvPr id="31748" name="Picture 14" descr="C:\Documents and Settings\Amit\My Documents\Amit\Book\1_Revised_draft\CH4\Figures\PyMol-PovRay files\Box 4-1 figure 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2033588"/>
            <a:ext cx="634365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5308600" y="6011862"/>
            <a:ext cx="3622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a:spcBef>
                <a:spcPct val="0"/>
              </a:spcBef>
              <a:buFontTx/>
              <a:buNone/>
            </a:pPr>
            <a:r>
              <a:rPr lang="en-US" altLang="en-US" sz="4200" dirty="0" err="1">
                <a:cs typeface="Times New Roman (Hebrew)"/>
              </a:rPr>
              <a:t>Δ</a:t>
            </a:r>
            <a:r>
              <a:rPr lang="en-US" altLang="en-US" sz="4200" i="1" dirty="0" err="1">
                <a:cs typeface="Times New Roman (Hebrew)"/>
              </a:rPr>
              <a:t>G</a:t>
            </a:r>
            <a:r>
              <a:rPr lang="en-US" altLang="en-US" sz="4200" i="1" baseline="-25000" dirty="0" err="1">
                <a:cs typeface="Times New Roman (Hebrew)"/>
              </a:rPr>
              <a:t>con</a:t>
            </a:r>
            <a:r>
              <a:rPr lang="en-US" altLang="en-US" sz="4200" i="1" dirty="0">
                <a:cs typeface="Times New Roman (Hebrew)"/>
              </a:rPr>
              <a:t> </a:t>
            </a:r>
            <a:r>
              <a:rPr lang="en-US" altLang="en-US" sz="4200" dirty="0">
                <a:cs typeface="Times New Roman (Hebrew)"/>
              </a:rPr>
              <a:t>= </a:t>
            </a:r>
            <a:r>
              <a:rPr lang="en-US" altLang="en-US" sz="4200" dirty="0" smtClean="0">
                <a:cs typeface="Times New Roman (Hebrew)"/>
              </a:rPr>
              <a:t>-</a:t>
            </a:r>
            <a:r>
              <a:rPr lang="en-US" altLang="en-US" sz="4200" i="1" dirty="0" err="1" smtClean="0">
                <a:cs typeface="Times New Roman (Hebrew)"/>
              </a:rPr>
              <a:t>T</a:t>
            </a:r>
            <a:r>
              <a:rPr lang="en-US" altLang="en-US" sz="4200" dirty="0" err="1" smtClean="0">
                <a:cs typeface="Times New Roman (Hebrew)"/>
              </a:rPr>
              <a:t>Δ</a:t>
            </a:r>
            <a:r>
              <a:rPr lang="en-US" altLang="en-US" sz="4200" i="1" dirty="0" err="1" smtClean="0">
                <a:cs typeface="Times New Roman (Hebrew)"/>
              </a:rPr>
              <a:t>S</a:t>
            </a:r>
            <a:r>
              <a:rPr lang="en-US" altLang="en-US" sz="4200" i="1" baseline="-25000" dirty="0" err="1" smtClean="0">
                <a:cs typeface="Times New Roman (Hebrew)"/>
              </a:rPr>
              <a:t>con</a:t>
            </a:r>
            <a:endParaRPr lang="en-US" altLang="en-US" sz="4200" dirty="0">
              <a:cs typeface="Times New Roman (Hebrew)"/>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Entropy changes</a:t>
            </a:r>
          </a:p>
        </p:txBody>
      </p:sp>
      <p:sp>
        <p:nvSpPr>
          <p:cNvPr id="33795" name="Text Box 13"/>
          <p:cNvSpPr txBox="1">
            <a:spLocks noChangeArrowheads="1"/>
          </p:cNvSpPr>
          <p:nvPr/>
        </p:nvSpPr>
        <p:spPr bwMode="auto">
          <a:xfrm>
            <a:off x="117475" y="811213"/>
            <a:ext cx="90265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630238" indent="-236538"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rPr>
              <a:t>Estimates:</a:t>
            </a:r>
          </a:p>
          <a:p>
            <a:pPr lvl="1" algn="l" rtl="0" eaLnBrk="1" hangingPunct="1">
              <a:spcBef>
                <a:spcPct val="50000"/>
              </a:spcBef>
              <a:buFontTx/>
              <a:buChar char="•"/>
            </a:pPr>
            <a:r>
              <a:rPr lang="el-GR" altLang="en-US" sz="2600" dirty="0">
                <a:latin typeface="Arial" panose="020B0604020202020204" pitchFamily="34" charset="0"/>
                <a:cs typeface="Arial" panose="020B0604020202020204" pitchFamily="34" charset="0"/>
                <a:sym typeface="Symbol" panose="05050102010706020507" pitchFamily="18" charset="2"/>
              </a:rPr>
              <a:t>Δ</a:t>
            </a:r>
            <a:r>
              <a:rPr lang="en-US" altLang="en-US" sz="2600" i="1" dirty="0" err="1">
                <a:latin typeface="Arial" panose="020B0604020202020204" pitchFamily="34" charset="0"/>
                <a:cs typeface="Arial" panose="020B0604020202020204" pitchFamily="34" charset="0"/>
                <a:sym typeface="Symbol" panose="05050102010706020507" pitchFamily="18" charset="2"/>
              </a:rPr>
              <a:t>S</a:t>
            </a:r>
            <a:r>
              <a:rPr lang="en-US" altLang="en-US" sz="2600" i="1" baseline="-25000" dirty="0" err="1">
                <a:latin typeface="Arial" panose="020B0604020202020204" pitchFamily="34" charset="0"/>
                <a:cs typeface="Arial" panose="020B0604020202020204" pitchFamily="34" charset="0"/>
                <a:sym typeface="Symbol" panose="05050102010706020507" pitchFamily="18" charset="2"/>
              </a:rPr>
              <a:t>con</a:t>
            </a:r>
            <a:r>
              <a:rPr lang="en-US" altLang="en-US" sz="2600" dirty="0">
                <a:latin typeface="Arial" panose="020B0604020202020204" pitchFamily="34" charset="0"/>
                <a:cs typeface="Arial" panose="020B0604020202020204" pitchFamily="34" charset="0"/>
                <a:sym typeface="Symbol" panose="05050102010706020507" pitchFamily="18" charset="2"/>
              </a:rPr>
              <a:t>: </a:t>
            </a:r>
            <a:r>
              <a:rPr lang="en-US" altLang="en-US" sz="2600" dirty="0">
                <a:solidFill>
                  <a:srgbClr val="FF0066"/>
                </a:solidFill>
                <a:latin typeface="Arial" panose="020B0604020202020204" pitchFamily="34" charset="0"/>
                <a:cs typeface="Arial" panose="020B0604020202020204" pitchFamily="34" charset="0"/>
                <a:sym typeface="Symbol" panose="05050102010706020507" pitchFamily="18" charset="2"/>
              </a:rPr>
              <a:t>4-6</a:t>
            </a:r>
            <a:r>
              <a:rPr lang="en-US" altLang="en-US" sz="2600" dirty="0">
                <a:latin typeface="Arial" panose="020B0604020202020204" pitchFamily="34" charset="0"/>
                <a:cs typeface="Arial" panose="020B0604020202020204" pitchFamily="34" charset="0"/>
                <a:sym typeface="Symbol" panose="05050102010706020507" pitchFamily="18" charset="2"/>
              </a:rPr>
              <a:t> </a:t>
            </a:r>
            <a:r>
              <a:rPr lang="en-US" altLang="en-US" sz="2600" dirty="0" err="1">
                <a:latin typeface="Arial" panose="020B0604020202020204" pitchFamily="34" charset="0"/>
                <a:cs typeface="Arial" panose="020B0604020202020204" pitchFamily="34" charset="0"/>
                <a:sym typeface="Symbol" panose="05050102010706020507" pitchFamily="18" charset="2"/>
              </a:rPr>
              <a:t>cal</a:t>
            </a:r>
            <a:r>
              <a:rPr lang="en-US" altLang="en-US" sz="2600" dirty="0">
                <a:latin typeface="Arial" panose="020B0604020202020204" pitchFamily="34" charset="0"/>
                <a:cs typeface="Arial" panose="020B0604020202020204" pitchFamily="34" charset="0"/>
                <a:sym typeface="Symbol" panose="05050102010706020507" pitchFamily="18" charset="2"/>
              </a:rPr>
              <a:t>/(</a:t>
            </a:r>
            <a:r>
              <a:rPr lang="en-US" altLang="en-US" sz="2600" dirty="0" err="1">
                <a:latin typeface="Arial" panose="020B0604020202020204" pitchFamily="34" charset="0"/>
                <a:cs typeface="Arial" panose="020B0604020202020204" pitchFamily="34" charset="0"/>
                <a:sym typeface="Symbol" panose="05050102010706020507" pitchFamily="18" charset="2"/>
              </a:rPr>
              <a:t>mol</a:t>
            </a:r>
            <a:r>
              <a:rPr lang="en-US" altLang="en-US" sz="2600" dirty="0">
                <a:latin typeface="Arial" panose="020B0604020202020204" pitchFamily="34" charset="0"/>
                <a:cs typeface="Arial" panose="020B0604020202020204" pitchFamily="34" charset="0"/>
                <a:sym typeface="Symbol" panose="05050102010706020507" pitchFamily="18" charset="2"/>
              </a:rPr>
              <a:t> ºK) per residue</a:t>
            </a:r>
          </a:p>
          <a:p>
            <a:pPr lvl="1" algn="l" rtl="0" eaLnBrk="1" hangingPunct="1">
              <a:spcBef>
                <a:spcPct val="50000"/>
              </a:spcBef>
              <a:buFontTx/>
              <a:buChar char="•"/>
            </a:pPr>
            <a:r>
              <a:rPr lang="el-GR" altLang="en-US" sz="2600" dirty="0">
                <a:latin typeface="Arial" panose="020B0604020202020204" pitchFamily="34" charset="0"/>
                <a:cs typeface="Arial" panose="020B0604020202020204" pitchFamily="34" charset="0"/>
                <a:sym typeface="Symbol" panose="05050102010706020507" pitchFamily="18" charset="2"/>
              </a:rPr>
              <a:t>Δ</a:t>
            </a:r>
            <a:r>
              <a:rPr lang="en-US" altLang="en-US" sz="2600" i="1" dirty="0" err="1">
                <a:latin typeface="Arial" panose="020B0604020202020204" pitchFamily="34" charset="0"/>
                <a:cs typeface="Arial" panose="020B0604020202020204" pitchFamily="34" charset="0"/>
                <a:sym typeface="Symbol" panose="05050102010706020507" pitchFamily="18" charset="2"/>
              </a:rPr>
              <a:t>G</a:t>
            </a:r>
            <a:r>
              <a:rPr lang="en-US" altLang="en-US" sz="2600" i="1" baseline="-25000" dirty="0" err="1">
                <a:latin typeface="Arial" panose="020B0604020202020204" pitchFamily="34" charset="0"/>
                <a:cs typeface="Arial" panose="020B0604020202020204" pitchFamily="34" charset="0"/>
                <a:sym typeface="Symbol" panose="05050102010706020507" pitchFamily="18" charset="2"/>
              </a:rPr>
              <a:t>con</a:t>
            </a:r>
            <a:r>
              <a:rPr lang="en-US" altLang="en-US" sz="2600" dirty="0">
                <a:latin typeface="Arial" panose="020B0604020202020204" pitchFamily="34" charset="0"/>
                <a:cs typeface="Arial" panose="020B0604020202020204" pitchFamily="34" charset="0"/>
                <a:sym typeface="Symbol" panose="05050102010706020507" pitchFamily="18" charset="2"/>
              </a:rPr>
              <a:t>: </a:t>
            </a:r>
            <a:r>
              <a:rPr lang="en-US" altLang="en-US" sz="2600" dirty="0">
                <a:solidFill>
                  <a:srgbClr val="FF0066"/>
                </a:solidFill>
                <a:latin typeface="Arial" panose="020B0604020202020204" pitchFamily="34" charset="0"/>
                <a:cs typeface="Arial" panose="020B0604020202020204" pitchFamily="34" charset="0"/>
                <a:sym typeface="Symbol" panose="05050102010706020507" pitchFamily="18" charset="2"/>
              </a:rPr>
              <a:t>1.2-1.9 </a:t>
            </a:r>
            <a:r>
              <a:rPr lang="en-US" altLang="en-US" sz="2600" dirty="0">
                <a:latin typeface="Arial" panose="020B0604020202020204" pitchFamily="34" charset="0"/>
                <a:cs typeface="Arial" panose="020B0604020202020204" pitchFamily="34" charset="0"/>
                <a:sym typeface="Symbol" panose="05050102010706020507" pitchFamily="18" charset="2"/>
              </a:rPr>
              <a:t>kcal/</a:t>
            </a:r>
            <a:r>
              <a:rPr lang="en-US" altLang="en-US" sz="2600" dirty="0" err="1">
                <a:latin typeface="Arial" panose="020B0604020202020204" pitchFamily="34" charset="0"/>
                <a:cs typeface="Arial" panose="020B0604020202020204" pitchFamily="34" charset="0"/>
                <a:sym typeface="Symbol" panose="05050102010706020507" pitchFamily="18" charset="2"/>
              </a:rPr>
              <a:t>mol</a:t>
            </a:r>
            <a:r>
              <a:rPr lang="en-US" altLang="en-US" sz="2600" dirty="0">
                <a:latin typeface="Arial" panose="020B0604020202020204" pitchFamily="34" charset="0"/>
                <a:cs typeface="Arial" panose="020B0604020202020204" pitchFamily="34" charset="0"/>
                <a:sym typeface="Symbol" panose="05050102010706020507" pitchFamily="18" charset="2"/>
              </a:rPr>
              <a:t> per residue, at 37 °</a:t>
            </a:r>
            <a:r>
              <a:rPr lang="en-US" altLang="en-US" sz="2600" dirty="0" smtClean="0">
                <a:latin typeface="Arial" panose="020B0604020202020204" pitchFamily="34" charset="0"/>
                <a:cs typeface="Arial" panose="020B0604020202020204" pitchFamily="34" charset="0"/>
                <a:sym typeface="Symbol" panose="05050102010706020507" pitchFamily="18" charset="2"/>
              </a:rPr>
              <a:t>C (98.6 °F)</a:t>
            </a:r>
            <a:endParaRPr lang="en-US" altLang="en-US" sz="2600" dirty="0">
              <a:latin typeface="Arial" panose="020B0604020202020204" pitchFamily="34" charset="0"/>
              <a:cs typeface="Arial" panose="020B0604020202020204" pitchFamily="34" charset="0"/>
            </a:endParaRPr>
          </a:p>
        </p:txBody>
      </p:sp>
      <p:sp>
        <p:nvSpPr>
          <p:cNvPr id="33796" name="Text Box 13"/>
          <p:cNvSpPr txBox="1">
            <a:spLocks noChangeArrowheads="1"/>
          </p:cNvSpPr>
          <p:nvPr/>
        </p:nvSpPr>
        <p:spPr bwMode="auto">
          <a:xfrm>
            <a:off x="128588" y="3975100"/>
            <a:ext cx="90265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630238" indent="-236538"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rPr>
              <a:t>For an ‘average’ residue (</a:t>
            </a:r>
            <a:r>
              <a:rPr lang="en-US" altLang="en-US" sz="2600" b="1" i="1" dirty="0">
                <a:solidFill>
                  <a:srgbClr val="339933"/>
                </a:solidFill>
                <a:latin typeface="Arial" panose="020B0604020202020204" pitchFamily="34" charset="0"/>
                <a:cs typeface="Arial" panose="020B0604020202020204" pitchFamily="34" charset="0"/>
              </a:rPr>
              <a:t>SA</a:t>
            </a:r>
            <a:r>
              <a:rPr lang="en-US" altLang="en-US" sz="2600" b="1" dirty="0">
                <a:solidFill>
                  <a:srgbClr val="339933"/>
                </a:solidFill>
                <a:latin typeface="Arial" panose="020B0604020202020204" pitchFamily="34" charset="0"/>
                <a:cs typeface="Arial" panose="020B0604020202020204" pitchFamily="34" charset="0"/>
              </a:rPr>
              <a:t> ≈ 100 </a:t>
            </a:r>
            <a:r>
              <a:rPr lang="en-US" altLang="en-US" sz="2800" b="1" dirty="0">
                <a:solidFill>
                  <a:srgbClr val="339933"/>
                </a:solidFill>
                <a:cs typeface="Arial" panose="020B0604020202020204" pitchFamily="34" charset="0"/>
              </a:rPr>
              <a:t>Å</a:t>
            </a:r>
            <a:r>
              <a:rPr lang="en-US" altLang="en-US" sz="2800" b="1" baseline="30000" dirty="0">
                <a:solidFill>
                  <a:srgbClr val="339933"/>
                </a:solidFill>
                <a:cs typeface="Arial" panose="020B0604020202020204" pitchFamily="34" charset="0"/>
              </a:rPr>
              <a:t>2</a:t>
            </a:r>
            <a:r>
              <a:rPr lang="en-US" altLang="en-US" sz="2600" b="1" dirty="0">
                <a:solidFill>
                  <a:srgbClr val="339933"/>
                </a:solidFill>
                <a:latin typeface="Arial" panose="020B0604020202020204" pitchFamily="34" charset="0"/>
                <a:cs typeface="Arial" panose="020B0604020202020204" pitchFamily="34" charset="0"/>
              </a:rPr>
              <a:t>) buried in core:</a:t>
            </a:r>
          </a:p>
          <a:p>
            <a:pPr lvl="1" algn="l" rtl="0" eaLnBrk="1" hangingPunct="1">
              <a:spcBef>
                <a:spcPct val="50000"/>
              </a:spcBef>
              <a:buFontTx/>
              <a:buChar char="•"/>
            </a:pPr>
            <a:r>
              <a:rPr lang="el-GR" altLang="en-US" sz="2600" dirty="0">
                <a:latin typeface="Arial" panose="020B0604020202020204" pitchFamily="34" charset="0"/>
                <a:cs typeface="Arial" panose="020B0604020202020204" pitchFamily="34" charset="0"/>
                <a:sym typeface="Symbol" panose="05050102010706020507" pitchFamily="18" charset="2"/>
              </a:rPr>
              <a:t>Δ</a:t>
            </a:r>
            <a:r>
              <a:rPr lang="en-US" altLang="en-US" sz="2600" i="1" dirty="0" err="1">
                <a:latin typeface="Arial" panose="020B0604020202020204" pitchFamily="34" charset="0"/>
                <a:cs typeface="Arial" panose="020B0604020202020204" pitchFamily="34" charset="0"/>
                <a:sym typeface="Symbol" panose="05050102010706020507" pitchFamily="18" charset="2"/>
              </a:rPr>
              <a:t>G</a:t>
            </a:r>
            <a:r>
              <a:rPr lang="en-US" altLang="en-US" sz="2600" i="1" baseline="-25000" dirty="0" err="1">
                <a:latin typeface="Arial" panose="020B0604020202020204" pitchFamily="34" charset="0"/>
                <a:cs typeface="Arial" panose="020B0604020202020204" pitchFamily="34" charset="0"/>
                <a:sym typeface="Symbol" panose="05050102010706020507" pitchFamily="18" charset="2"/>
              </a:rPr>
              <a:t>np</a:t>
            </a:r>
            <a:r>
              <a:rPr lang="en-US" altLang="en-US" sz="2600" dirty="0">
                <a:latin typeface="Arial" panose="020B0604020202020204" pitchFamily="34" charset="0"/>
                <a:cs typeface="Arial" panose="020B0604020202020204" pitchFamily="34" charset="0"/>
                <a:sym typeface="Symbol" panose="05050102010706020507" pitchFamily="18" charset="2"/>
              </a:rPr>
              <a:t> = -0.025</a:t>
            </a:r>
            <a:r>
              <a:rPr lang="el-GR" altLang="en-US" sz="2600" dirty="0">
                <a:latin typeface="Arial" panose="020B0604020202020204" pitchFamily="34" charset="0"/>
                <a:cs typeface="Arial" panose="020B0604020202020204" pitchFamily="34" charset="0"/>
                <a:sym typeface="Symbol" panose="05050102010706020507" pitchFamily="18" charset="2"/>
              </a:rPr>
              <a:t>Δ</a:t>
            </a:r>
            <a:r>
              <a:rPr lang="en-US" altLang="en-US" sz="2600" i="1" dirty="0">
                <a:latin typeface="Arial" panose="020B0604020202020204" pitchFamily="34" charset="0"/>
                <a:cs typeface="Arial" panose="020B0604020202020204" pitchFamily="34" charset="0"/>
                <a:sym typeface="Symbol" panose="05050102010706020507" pitchFamily="18" charset="2"/>
              </a:rPr>
              <a:t>SA</a:t>
            </a:r>
            <a:r>
              <a:rPr lang="en-US" altLang="en-US" sz="2600" dirty="0">
                <a:latin typeface="Arial" panose="020B0604020202020204" pitchFamily="34" charset="0"/>
                <a:cs typeface="Arial" panose="020B0604020202020204" pitchFamily="34" charset="0"/>
                <a:sym typeface="Symbol" panose="05050102010706020507" pitchFamily="18" charset="2"/>
              </a:rPr>
              <a:t> = </a:t>
            </a:r>
            <a:r>
              <a:rPr lang="en-US" altLang="en-US" sz="2600" dirty="0">
                <a:solidFill>
                  <a:srgbClr val="FF0066"/>
                </a:solidFill>
                <a:latin typeface="Arial" panose="020B0604020202020204" pitchFamily="34" charset="0"/>
                <a:cs typeface="Arial" panose="020B0604020202020204" pitchFamily="34" charset="0"/>
                <a:sym typeface="Symbol" panose="05050102010706020507" pitchFamily="18" charset="2"/>
              </a:rPr>
              <a:t>-2.5</a:t>
            </a:r>
            <a:r>
              <a:rPr lang="en-US" altLang="en-US" sz="2600" dirty="0">
                <a:latin typeface="Arial" panose="020B0604020202020204" pitchFamily="34" charset="0"/>
                <a:cs typeface="Arial" panose="020B0604020202020204" pitchFamily="34" charset="0"/>
                <a:sym typeface="Symbol" panose="05050102010706020507" pitchFamily="18" charset="2"/>
              </a:rPr>
              <a:t> kcal/</a:t>
            </a:r>
            <a:r>
              <a:rPr lang="en-US" altLang="en-US" sz="2600" dirty="0" err="1">
                <a:latin typeface="Arial" panose="020B0604020202020204" pitchFamily="34" charset="0"/>
                <a:cs typeface="Arial" panose="020B0604020202020204" pitchFamily="34" charset="0"/>
                <a:sym typeface="Symbol" panose="05050102010706020507" pitchFamily="18" charset="2"/>
              </a:rPr>
              <a:t>mol</a:t>
            </a:r>
            <a:endParaRPr lang="en-US" altLang="en-US" sz="2600" dirty="0">
              <a:latin typeface="Arial" panose="020B0604020202020204" pitchFamily="34" charset="0"/>
              <a:cs typeface="Arial" panose="020B0604020202020204" pitchFamily="34" charset="0"/>
              <a:sym typeface="Symbol" panose="05050102010706020507" pitchFamily="18" charset="2"/>
            </a:endParaRPr>
          </a:p>
          <a:p>
            <a:pPr lvl="1" algn="l" rtl="0" eaLnBrk="1" hangingPunct="1">
              <a:spcBef>
                <a:spcPct val="50000"/>
              </a:spcBef>
              <a:buFontTx/>
              <a:buChar char="•"/>
            </a:pPr>
            <a:r>
              <a:rPr lang="el-GR" altLang="en-US" sz="2600" dirty="0">
                <a:latin typeface="Arial" panose="020B0604020202020204" pitchFamily="34" charset="0"/>
                <a:cs typeface="Arial" panose="020B0604020202020204" pitchFamily="34" charset="0"/>
                <a:sym typeface="Symbol" panose="05050102010706020507" pitchFamily="18" charset="2"/>
              </a:rPr>
              <a:t>Δ</a:t>
            </a:r>
            <a:r>
              <a:rPr lang="en-US" altLang="en-US" sz="2600" i="1" dirty="0" err="1">
                <a:latin typeface="Arial" panose="020B0604020202020204" pitchFamily="34" charset="0"/>
                <a:cs typeface="Arial" panose="020B0604020202020204" pitchFamily="34" charset="0"/>
                <a:sym typeface="Symbol" panose="05050102010706020507" pitchFamily="18" charset="2"/>
              </a:rPr>
              <a:t>G</a:t>
            </a:r>
            <a:r>
              <a:rPr lang="en-US" altLang="en-US" sz="2600" i="1" baseline="-25000" dirty="0" err="1">
                <a:latin typeface="Arial" panose="020B0604020202020204" pitchFamily="34" charset="0"/>
                <a:cs typeface="Arial" panose="020B0604020202020204" pitchFamily="34" charset="0"/>
                <a:sym typeface="Symbol" panose="05050102010706020507" pitchFamily="18" charset="2"/>
              </a:rPr>
              <a:t>con</a:t>
            </a:r>
            <a:r>
              <a:rPr lang="en-US" altLang="en-US" sz="2600" dirty="0">
                <a:latin typeface="Arial" panose="020B0604020202020204" pitchFamily="34" charset="0"/>
                <a:cs typeface="Arial" panose="020B0604020202020204" pitchFamily="34" charset="0"/>
                <a:sym typeface="Symbol" panose="05050102010706020507" pitchFamily="18" charset="2"/>
              </a:rPr>
              <a:t>: </a:t>
            </a:r>
            <a:r>
              <a:rPr lang="en-US" altLang="en-US" sz="2600" dirty="0">
                <a:solidFill>
                  <a:srgbClr val="FF0066"/>
                </a:solidFill>
                <a:latin typeface="Arial" panose="020B0604020202020204" pitchFamily="34" charset="0"/>
                <a:cs typeface="Arial" panose="020B0604020202020204" pitchFamily="34" charset="0"/>
                <a:sym typeface="Symbol" panose="05050102010706020507" pitchFamily="18" charset="2"/>
              </a:rPr>
              <a:t>1.2-1.9 </a:t>
            </a:r>
            <a:r>
              <a:rPr lang="en-US" altLang="en-US" sz="2600" dirty="0">
                <a:latin typeface="Arial" panose="020B0604020202020204" pitchFamily="34" charset="0"/>
                <a:cs typeface="Arial" panose="020B0604020202020204" pitchFamily="34" charset="0"/>
                <a:sym typeface="Symbol" panose="05050102010706020507" pitchFamily="18" charset="2"/>
              </a:rPr>
              <a:t>kcal/</a:t>
            </a:r>
            <a:r>
              <a:rPr lang="en-US" altLang="en-US" sz="2600" dirty="0" err="1">
                <a:latin typeface="Arial" panose="020B0604020202020204" pitchFamily="34" charset="0"/>
                <a:cs typeface="Arial" panose="020B0604020202020204" pitchFamily="34" charset="0"/>
                <a:sym typeface="Symbol" panose="05050102010706020507" pitchFamily="18" charset="2"/>
              </a:rPr>
              <a:t>mol</a:t>
            </a:r>
            <a:endParaRPr lang="en-US" altLang="en-US" sz="2600" dirty="0">
              <a:latin typeface="Arial" panose="020B0604020202020204" pitchFamily="34" charset="0"/>
              <a:cs typeface="Arial" panose="020B0604020202020204" pitchFamily="34" charset="0"/>
              <a:sym typeface="Symbol" panose="05050102010706020507" pitchFamily="18" charset="2"/>
            </a:endParaRPr>
          </a:p>
          <a:p>
            <a:pPr lvl="1" algn="l" rtl="0" eaLnBrk="1" hangingPunct="1">
              <a:spcBef>
                <a:spcPct val="50000"/>
              </a:spcBef>
              <a:buFontTx/>
              <a:buChar char="•"/>
            </a:pPr>
            <a:r>
              <a:rPr lang="en-US" altLang="en-US" sz="2600" b="1" dirty="0">
                <a:solidFill>
                  <a:srgbClr val="339933"/>
                </a:solidFill>
                <a:latin typeface="Arial" panose="020B0604020202020204" pitchFamily="34" charset="0"/>
                <a:cs typeface="Arial" panose="020B0604020202020204" pitchFamily="34" charset="0"/>
              </a:rPr>
              <a:t>Thus, </a:t>
            </a:r>
            <a:r>
              <a:rPr lang="en-US" altLang="en-US" sz="2600" b="1" dirty="0">
                <a:solidFill>
                  <a:srgbClr val="FF0066"/>
                </a:solidFill>
                <a:latin typeface="Arial" panose="020B0604020202020204" pitchFamily="34" charset="0"/>
                <a:cs typeface="Arial" panose="020B0604020202020204" pitchFamily="34" charset="0"/>
              </a:rPr>
              <a:t>nonpolar interactions overcompensate </a:t>
            </a:r>
            <a:r>
              <a:rPr lang="en-US" altLang="en-US" sz="2600" b="1" dirty="0">
                <a:solidFill>
                  <a:srgbClr val="339933"/>
                </a:solidFill>
                <a:latin typeface="Arial" panose="020B0604020202020204" pitchFamily="34" charset="0"/>
                <a:cs typeface="Arial" panose="020B0604020202020204" pitchFamily="34" charset="0"/>
              </a:rPr>
              <a:t>for the entropy </a:t>
            </a:r>
            <a:r>
              <a:rPr lang="en-US" altLang="en-US" sz="2600" b="1" dirty="0" smtClean="0">
                <a:solidFill>
                  <a:srgbClr val="339933"/>
                </a:solidFill>
                <a:latin typeface="Arial" panose="020B0604020202020204" pitchFamily="34" charset="0"/>
                <a:cs typeface="Arial" panose="020B0604020202020204" pitchFamily="34" charset="0"/>
              </a:rPr>
              <a:t>loss, but </a:t>
            </a:r>
            <a:r>
              <a:rPr lang="en-US" altLang="en-US" sz="2600" b="1" dirty="0" smtClean="0">
                <a:solidFill>
                  <a:srgbClr val="FF0066"/>
                </a:solidFill>
                <a:latin typeface="Arial" panose="020B0604020202020204" pitchFamily="34" charset="0"/>
                <a:cs typeface="Arial" panose="020B0604020202020204" pitchFamily="34" charset="0"/>
              </a:rPr>
              <a:t>not by much</a:t>
            </a:r>
            <a:endParaRPr lang="en-US" altLang="en-US" sz="2600" dirty="0">
              <a:solidFill>
                <a:srgbClr val="FF0066"/>
              </a:solidFill>
              <a:latin typeface="Arial" panose="020B0604020202020204" pitchFamily="34" charset="0"/>
              <a:cs typeface="Arial" panose="020B0604020202020204" pitchFamily="34" charset="0"/>
            </a:endParaRPr>
          </a:p>
        </p:txBody>
      </p:sp>
      <p:sp>
        <p:nvSpPr>
          <p:cNvPr id="33797" name="Rectangle 8"/>
          <p:cNvSpPr>
            <a:spLocks noChangeArrowheads="1"/>
          </p:cNvSpPr>
          <p:nvPr/>
        </p:nvSpPr>
        <p:spPr bwMode="auto">
          <a:xfrm>
            <a:off x="2557463" y="2854325"/>
            <a:ext cx="3622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a:spcBef>
                <a:spcPct val="0"/>
              </a:spcBef>
              <a:buFontTx/>
              <a:buNone/>
            </a:pPr>
            <a:r>
              <a:rPr lang="en-US" altLang="en-US" sz="4200" dirty="0" err="1">
                <a:cs typeface="Times New Roman (Hebrew)"/>
              </a:rPr>
              <a:t>Δ</a:t>
            </a:r>
            <a:r>
              <a:rPr lang="en-US" altLang="en-US" sz="4200" i="1" dirty="0" err="1">
                <a:cs typeface="Times New Roman (Hebrew)"/>
              </a:rPr>
              <a:t>G</a:t>
            </a:r>
            <a:r>
              <a:rPr lang="en-US" altLang="en-US" sz="4200" i="1" baseline="-25000" dirty="0" err="1">
                <a:cs typeface="Times New Roman (Hebrew)"/>
              </a:rPr>
              <a:t>con</a:t>
            </a:r>
            <a:r>
              <a:rPr lang="en-US" altLang="en-US" sz="4200" i="1" dirty="0">
                <a:cs typeface="Times New Roman (Hebrew)"/>
              </a:rPr>
              <a:t> </a:t>
            </a:r>
            <a:r>
              <a:rPr lang="en-US" altLang="en-US" sz="4200" dirty="0">
                <a:cs typeface="Times New Roman (Hebrew)"/>
              </a:rPr>
              <a:t>= -</a:t>
            </a:r>
            <a:r>
              <a:rPr lang="en-US" altLang="en-US" sz="4200" i="1" dirty="0" err="1">
                <a:cs typeface="Times New Roman (Hebrew)"/>
              </a:rPr>
              <a:t>T</a:t>
            </a:r>
            <a:r>
              <a:rPr lang="en-US" altLang="en-US" sz="4200" dirty="0" err="1">
                <a:cs typeface="Times New Roman (Hebrew)"/>
              </a:rPr>
              <a:t>Δ</a:t>
            </a:r>
            <a:r>
              <a:rPr lang="en-US" altLang="en-US" sz="4200" i="1" dirty="0" err="1">
                <a:cs typeface="Times New Roman (Hebrew)"/>
              </a:rPr>
              <a:t>S</a:t>
            </a:r>
            <a:r>
              <a:rPr lang="en-US" altLang="en-US" sz="4200" i="1" baseline="-25000" dirty="0" err="1">
                <a:cs typeface="Times New Roman (Hebrew)"/>
              </a:rPr>
              <a:t>con</a:t>
            </a:r>
            <a:endParaRPr lang="en-US" altLang="en-US" sz="4200" dirty="0">
              <a:cs typeface="Times New Roman (Hebrew)"/>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Summary</a:t>
            </a:r>
          </a:p>
        </p:txBody>
      </p:sp>
      <p:sp>
        <p:nvSpPr>
          <p:cNvPr id="35843" name="Text Box 13"/>
          <p:cNvSpPr txBox="1">
            <a:spLocks noChangeArrowheads="1"/>
          </p:cNvSpPr>
          <p:nvPr/>
        </p:nvSpPr>
        <p:spPr bwMode="auto">
          <a:xfrm>
            <a:off x="117475" y="811213"/>
            <a:ext cx="9026525"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Proteins folding is driven by </a:t>
            </a:r>
            <a:r>
              <a:rPr lang="en-US" altLang="en-US" sz="2600" b="1">
                <a:solidFill>
                  <a:srgbClr val="FF0066"/>
                </a:solidFill>
                <a:latin typeface="Arial" panose="020B0604020202020204" pitchFamily="34" charset="0"/>
                <a:cs typeface="Arial" panose="020B0604020202020204" pitchFamily="34" charset="0"/>
              </a:rPr>
              <a:t>nonpolar interactions</a:t>
            </a:r>
            <a:r>
              <a:rPr lang="en-US" altLang="en-US" sz="2600" b="1">
                <a:solidFill>
                  <a:srgbClr val="339933"/>
                </a:solidFill>
                <a:latin typeface="Arial" panose="020B0604020202020204" pitchFamily="34" charset="0"/>
                <a:cs typeface="Arial" panose="020B0604020202020204" pitchFamily="34" charset="0"/>
              </a:rPr>
              <a:t> and to a lesser extent by </a:t>
            </a:r>
            <a:r>
              <a:rPr lang="en-US" altLang="en-US" sz="2600" b="1">
                <a:solidFill>
                  <a:srgbClr val="FF0066"/>
                </a:solidFill>
                <a:latin typeface="Arial" panose="020B0604020202020204" pitchFamily="34" charset="0"/>
                <a:cs typeface="Arial" panose="020B0604020202020204" pitchFamily="34" charset="0"/>
              </a:rPr>
              <a:t>vdW interactions </a:t>
            </a:r>
          </a:p>
          <a:p>
            <a:pPr algn="l" rtl="0" eaLnBrk="1" hangingPunct="1">
              <a:spcBef>
                <a:spcPct val="50000"/>
              </a:spcBef>
            </a:pPr>
            <a:r>
              <a:rPr lang="en-US" altLang="en-US" sz="2600" b="1">
                <a:solidFill>
                  <a:srgbClr val="FF0066"/>
                </a:solidFill>
                <a:latin typeface="Arial" panose="020B0604020202020204" pitchFamily="34" charset="0"/>
                <a:cs typeface="Arial" panose="020B0604020202020204" pitchFamily="34" charset="0"/>
              </a:rPr>
              <a:t>Electrostatic interactions (H-bonds, salt bridges)</a:t>
            </a:r>
            <a:r>
              <a:rPr lang="en-US" altLang="en-US" sz="2600" b="1">
                <a:solidFill>
                  <a:srgbClr val="339933"/>
                </a:solidFill>
                <a:latin typeface="Arial" panose="020B0604020202020204" pitchFamily="34" charset="0"/>
                <a:cs typeface="Arial" panose="020B0604020202020204" pitchFamily="34" charset="0"/>
              </a:rPr>
              <a:t> stabilize/destabilize, depending on the charges’ environment. They also help fine-tune the folded structure and contribute to function</a:t>
            </a:r>
          </a:p>
          <a:p>
            <a:pPr algn="l" rtl="0" eaLnBrk="1" hangingPunct="1">
              <a:spcBef>
                <a:spcPct val="50000"/>
              </a:spcBef>
            </a:pPr>
            <a:r>
              <a:rPr lang="en-US" altLang="en-US" sz="2600" b="1">
                <a:solidFill>
                  <a:srgbClr val="FF0066"/>
                </a:solidFill>
                <a:latin typeface="Arial" panose="020B0604020202020204" pitchFamily="34" charset="0"/>
                <a:cs typeface="Arial" panose="020B0604020202020204" pitchFamily="34" charset="0"/>
              </a:rPr>
              <a:t>Entropy</a:t>
            </a:r>
            <a:r>
              <a:rPr lang="en-US" altLang="en-US" sz="2600" b="1">
                <a:solidFill>
                  <a:srgbClr val="339933"/>
                </a:solidFill>
                <a:latin typeface="Arial" panose="020B0604020202020204" pitchFamily="34" charset="0"/>
                <a:cs typeface="Arial" panose="020B0604020202020204" pitchFamily="34" charset="0"/>
              </a:rPr>
              <a:t> </a:t>
            </a:r>
            <a:r>
              <a:rPr lang="en-US" altLang="en-US" sz="2600" b="1">
                <a:solidFill>
                  <a:srgbClr val="FF0066"/>
                </a:solidFill>
                <a:latin typeface="Arial" panose="020B0604020202020204" pitchFamily="34" charset="0"/>
                <a:cs typeface="Arial" panose="020B0604020202020204" pitchFamily="34" charset="0"/>
              </a:rPr>
              <a:t>changes</a:t>
            </a:r>
            <a:r>
              <a:rPr lang="en-US" altLang="en-US" sz="2600" b="1">
                <a:solidFill>
                  <a:srgbClr val="339933"/>
                </a:solidFill>
                <a:latin typeface="Arial" panose="020B0604020202020204" pitchFamily="34" charset="0"/>
                <a:cs typeface="Arial" panose="020B0604020202020204" pitchFamily="34" charset="0"/>
              </a:rPr>
              <a:t> are the main force opposing folding</a:t>
            </a:r>
          </a:p>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The opposing forces partially compensate for each other, resulting in a </a:t>
            </a:r>
            <a:r>
              <a:rPr lang="en-US" altLang="en-US" sz="2600" b="1">
                <a:solidFill>
                  <a:srgbClr val="FF0066"/>
                </a:solidFill>
                <a:latin typeface="Arial" panose="020B0604020202020204" pitchFamily="34" charset="0"/>
                <a:cs typeface="Arial" panose="020B0604020202020204" pitchFamily="34" charset="0"/>
              </a:rPr>
              <a:t>relatively small net stabilization </a:t>
            </a:r>
            <a:r>
              <a:rPr lang="en-US" altLang="en-US" sz="2600" b="1">
                <a:solidFill>
                  <a:srgbClr val="339933"/>
                </a:solidFill>
                <a:latin typeface="Arial" panose="020B0604020202020204" pitchFamily="34" charset="0"/>
                <a:cs typeface="Arial" panose="020B0604020202020204" pitchFamily="34" charset="0"/>
              </a:rPr>
              <a:t>(~5-20 kcal/mol)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mit\My Documents\Amit\Book\1_Revised_draft\CH2\Figures\PyMol-PovRay files\2-21a.png"/>
          <p:cNvPicPr>
            <a:picLocks noChangeAspect="1" noChangeArrowheads="1"/>
          </p:cNvPicPr>
          <p:nvPr/>
        </p:nvPicPr>
        <p:blipFill>
          <a:blip r:embed="rId3">
            <a:extLst>
              <a:ext uri="{28A0092B-C50C-407E-A947-70E740481C1C}">
                <a14:useLocalDpi xmlns:a14="http://schemas.microsoft.com/office/drawing/2010/main" val="0"/>
              </a:ext>
            </a:extLst>
          </a:blip>
          <a:srcRect l="14194" r="18814" b="12805"/>
          <a:stretch>
            <a:fillRect/>
          </a:stretch>
        </p:blipFill>
        <p:spPr bwMode="auto">
          <a:xfrm>
            <a:off x="228600" y="190500"/>
            <a:ext cx="3840163"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AutoShape 3"/>
          <p:cNvSpPr>
            <a:spLocks noChangeArrowheads="1"/>
          </p:cNvSpPr>
          <p:nvPr/>
        </p:nvSpPr>
        <p:spPr bwMode="auto">
          <a:xfrm>
            <a:off x="4335463" y="2741613"/>
            <a:ext cx="1336675" cy="660400"/>
          </a:xfrm>
          <a:prstGeom prst="rightArrow">
            <a:avLst>
              <a:gd name="adj1" fmla="val 50000"/>
              <a:gd name="adj2" fmla="val 50601"/>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endParaRPr lang="he-IL" altLang="en-US" sz="2400">
              <a:cs typeface="Times New Roman (Hebrew)"/>
            </a:endParaRPr>
          </a:p>
        </p:txBody>
      </p:sp>
      <p:sp>
        <p:nvSpPr>
          <p:cNvPr id="5124" name="Text Box 4"/>
          <p:cNvSpPr txBox="1">
            <a:spLocks noChangeArrowheads="1"/>
          </p:cNvSpPr>
          <p:nvPr/>
        </p:nvSpPr>
        <p:spPr bwMode="auto">
          <a:xfrm>
            <a:off x="593725" y="5410200"/>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eaLnBrk="1" hangingPunct="1">
              <a:spcBef>
                <a:spcPct val="50000"/>
              </a:spcBef>
              <a:buFontTx/>
              <a:buNone/>
            </a:pPr>
            <a:r>
              <a:rPr lang="en-US" altLang="en-US" sz="2400" b="1">
                <a:cs typeface="Times New Roman (Hebrew)"/>
              </a:rPr>
              <a:t>Unfolded</a:t>
            </a:r>
          </a:p>
        </p:txBody>
      </p:sp>
      <p:sp>
        <p:nvSpPr>
          <p:cNvPr id="5125" name="Text Box 5"/>
          <p:cNvSpPr txBox="1">
            <a:spLocks noChangeArrowheads="1"/>
          </p:cNvSpPr>
          <p:nvPr/>
        </p:nvSpPr>
        <p:spPr bwMode="auto">
          <a:xfrm>
            <a:off x="6486525" y="5383213"/>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eaLnBrk="1" hangingPunct="1">
              <a:spcBef>
                <a:spcPct val="50000"/>
              </a:spcBef>
              <a:buFontTx/>
              <a:buNone/>
            </a:pPr>
            <a:r>
              <a:rPr lang="en-US" altLang="en-US" sz="2400" b="1">
                <a:cs typeface="Times New Roman (Hebrew)"/>
              </a:rPr>
              <a:t>Folded</a:t>
            </a:r>
          </a:p>
        </p:txBody>
      </p:sp>
      <p:pic>
        <p:nvPicPr>
          <p:cNvPr id="5126" name="Picture 6" descr="C:\Documents and Settings\Amit\My Documents\Amit\Book\1_Revised_draft\CH2\Figures\PyMol-PovRay files\2-21b.png"/>
          <p:cNvPicPr>
            <a:picLocks noChangeAspect="1" noChangeArrowheads="1"/>
          </p:cNvPicPr>
          <p:nvPr/>
        </p:nvPicPr>
        <p:blipFill>
          <a:blip r:embed="rId4">
            <a:extLst>
              <a:ext uri="{28A0092B-C50C-407E-A947-70E740481C1C}">
                <a14:useLocalDpi xmlns:a14="http://schemas.microsoft.com/office/drawing/2010/main" val="0"/>
              </a:ext>
            </a:extLst>
          </a:blip>
          <a:srcRect l="6447" t="9055" r="13338" b="10751"/>
          <a:stretch>
            <a:fillRect/>
          </a:stretch>
        </p:blipFill>
        <p:spPr bwMode="auto">
          <a:xfrm>
            <a:off x="6080125" y="1546225"/>
            <a:ext cx="25860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Overview</a:t>
            </a:r>
          </a:p>
        </p:txBody>
      </p:sp>
      <p:sp>
        <p:nvSpPr>
          <p:cNvPr id="5128" name="Text Box 9"/>
          <p:cNvSpPr txBox="1">
            <a:spLocks noChangeArrowheads="1"/>
          </p:cNvSpPr>
          <p:nvPr/>
        </p:nvSpPr>
        <p:spPr bwMode="auto">
          <a:xfrm>
            <a:off x="1787525" y="5871369"/>
            <a:ext cx="618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dirty="0">
                <a:cs typeface="Times New Roman (Hebrew)"/>
                <a:sym typeface="Symbol" panose="05050102010706020507" pitchFamily="18" charset="2"/>
              </a:rPr>
              <a:t></a:t>
            </a:r>
            <a:r>
              <a:rPr lang="en-US" altLang="en-US" b="1" i="1" dirty="0" err="1">
                <a:cs typeface="Times New Roman (Hebrew)"/>
                <a:sym typeface="Symbol" panose="05050102010706020507" pitchFamily="18" charset="2"/>
              </a:rPr>
              <a:t>G</a:t>
            </a:r>
            <a:r>
              <a:rPr lang="en-US" altLang="en-US" b="1" i="1" baseline="-25000" dirty="0" err="1">
                <a:cs typeface="Times New Roman (Hebrew)"/>
                <a:sym typeface="Symbol" panose="05050102010706020507" pitchFamily="18" charset="2"/>
              </a:rPr>
              <a:t>folding</a:t>
            </a:r>
            <a:r>
              <a:rPr lang="en-US" altLang="en-US" b="1" dirty="0">
                <a:cs typeface="Times New Roman (Hebrew)"/>
                <a:sym typeface="Symbol" panose="05050102010706020507" pitchFamily="18" charset="2"/>
              </a:rPr>
              <a:t> = </a:t>
            </a:r>
            <a:r>
              <a:rPr lang="en-US" altLang="en-US" b="1" i="1" dirty="0" err="1">
                <a:cs typeface="Times New Roman (Hebrew)"/>
                <a:sym typeface="Symbol" panose="05050102010706020507" pitchFamily="18" charset="2"/>
              </a:rPr>
              <a:t>G</a:t>
            </a:r>
            <a:r>
              <a:rPr lang="en-US" altLang="en-US" b="1" i="1" baseline="-25000" dirty="0" err="1">
                <a:cs typeface="Times New Roman (Hebrew)"/>
                <a:sym typeface="Symbol" panose="05050102010706020507" pitchFamily="18" charset="2"/>
              </a:rPr>
              <a:t>folded</a:t>
            </a:r>
            <a:r>
              <a:rPr lang="en-US" altLang="en-US" b="1" dirty="0">
                <a:cs typeface="Times New Roman (Hebrew)"/>
                <a:sym typeface="Symbol" panose="05050102010706020507" pitchFamily="18" charset="2"/>
              </a:rPr>
              <a:t> </a:t>
            </a:r>
            <a:r>
              <a:rPr lang="en-US" altLang="en-US" b="1" dirty="0" smtClean="0">
                <a:cs typeface="Times New Roman (Hebrew)"/>
                <a:sym typeface="Symbol" panose="05050102010706020507" pitchFamily="18" charset="2"/>
              </a:rPr>
              <a:t>– </a:t>
            </a:r>
            <a:r>
              <a:rPr lang="en-US" altLang="en-US" b="1" i="1" dirty="0" err="1" smtClean="0">
                <a:cs typeface="Times New Roman (Hebrew)"/>
                <a:sym typeface="Symbol" panose="05050102010706020507" pitchFamily="18" charset="2"/>
              </a:rPr>
              <a:t>G</a:t>
            </a:r>
            <a:r>
              <a:rPr lang="en-US" altLang="en-US" b="1" i="1" baseline="-25000" dirty="0" err="1" smtClean="0">
                <a:cs typeface="Times New Roman (Hebrew)"/>
                <a:sym typeface="Symbol" panose="05050102010706020507" pitchFamily="18" charset="2"/>
              </a:rPr>
              <a:t>unfolded</a:t>
            </a:r>
            <a:r>
              <a:rPr lang="en-US" altLang="en-US" b="1" i="1" dirty="0" smtClean="0">
                <a:cs typeface="Times New Roman (Hebrew)"/>
                <a:sym typeface="Symbol" panose="05050102010706020507" pitchFamily="18" charset="2"/>
              </a:rPr>
              <a:t> </a:t>
            </a:r>
            <a:r>
              <a:rPr lang="en-US" altLang="en-US" b="1" dirty="0" smtClean="0">
                <a:cs typeface="Times New Roman (Hebrew)"/>
                <a:sym typeface="Symbol" panose="05050102010706020507" pitchFamily="18" charset="2"/>
              </a:rPr>
              <a:t>&lt; 0</a:t>
            </a:r>
            <a:endParaRPr lang="en-US" altLang="en-US" b="1" dirty="0">
              <a:cs typeface="Times New Roman (Hebrew)"/>
              <a:sym typeface="Symbol" panose="05050102010706020507" pitchFamily="18" charset="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Denaturation</a:t>
            </a:r>
          </a:p>
        </p:txBody>
      </p:sp>
      <p:sp>
        <p:nvSpPr>
          <p:cNvPr id="5" name="Text Box 4"/>
          <p:cNvSpPr txBox="1">
            <a:spLocks noChangeArrowheads="1"/>
          </p:cNvSpPr>
          <p:nvPr/>
        </p:nvSpPr>
        <p:spPr bwMode="auto">
          <a:xfrm>
            <a:off x="117475" y="719138"/>
            <a:ext cx="89011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Times New Roman (Hebrew)" charset="0"/>
                <a:cs typeface="Times New Roman (Hebrew)" charset="0"/>
              </a:defRPr>
            </a:lvl1pPr>
            <a:lvl2pPr marL="742950" indent="-285750" eaLnBrk="0" hangingPunct="0">
              <a:defRPr sz="2400">
                <a:solidFill>
                  <a:schemeClr val="tx1"/>
                </a:solidFill>
                <a:latin typeface="Times New Roman" panose="02020603050405020304" pitchFamily="18" charset="0"/>
                <a:ea typeface="Times New Roman (Hebrew)" charset="0"/>
                <a:cs typeface="Times New Roman (Hebrew)" charset="0"/>
              </a:defRPr>
            </a:lvl2pPr>
            <a:lvl3pPr marL="1143000" indent="-228600" eaLnBrk="0" hangingPunct="0">
              <a:defRPr sz="2400">
                <a:solidFill>
                  <a:schemeClr val="tx1"/>
                </a:solidFill>
                <a:latin typeface="Times New Roman" panose="02020603050405020304" pitchFamily="18" charset="0"/>
                <a:ea typeface="Times New Roman (Hebrew)" charset="0"/>
                <a:cs typeface="Times New Roman (Hebrew)" charset="0"/>
              </a:defRPr>
            </a:lvl3pPr>
            <a:lvl4pPr marL="1600200" indent="-228600" eaLnBrk="0" hangingPunct="0">
              <a:defRPr sz="2400">
                <a:solidFill>
                  <a:schemeClr val="tx1"/>
                </a:solidFill>
                <a:latin typeface="Times New Roman" panose="02020603050405020304" pitchFamily="18" charset="0"/>
                <a:ea typeface="Times New Roman (Hebrew)" charset="0"/>
                <a:cs typeface="Times New Roman (Hebrew)" charset="0"/>
              </a:defRPr>
            </a:lvl4pPr>
            <a:lvl5pPr marL="2057400" indent="-228600" eaLnBrk="0" hangingPunct="0">
              <a:defRPr sz="2400">
                <a:solidFill>
                  <a:schemeClr val="tx1"/>
                </a:solidFill>
                <a:latin typeface="Times New Roman" panose="02020603050405020304" pitchFamily="18" charset="0"/>
                <a:ea typeface="Times New Roman (Hebrew)" charset="0"/>
                <a:cs typeface="Times New Roman (Hebrew)"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9pPr>
          </a:lstStyle>
          <a:p>
            <a:pPr eaLnBrk="1" hangingPunct="1">
              <a:spcBef>
                <a:spcPct val="50000"/>
              </a:spcBef>
              <a:buFontTx/>
              <a:buChar char="•"/>
              <a:defRPr/>
            </a:pPr>
            <a:r>
              <a:rPr lang="en-US" altLang="en-US" sz="2600" b="1" dirty="0" smtClean="0">
                <a:solidFill>
                  <a:srgbClr val="339933"/>
                </a:solidFill>
                <a:latin typeface="Arial" panose="020B0604020202020204" pitchFamily="34" charset="0"/>
                <a:cs typeface="Arial" panose="020B0604020202020204" pitchFamily="34" charset="0"/>
              </a:rPr>
              <a:t>What is denaturation?</a:t>
            </a:r>
          </a:p>
          <a:p>
            <a:pPr lvl="1" eaLnBrk="1" hangingPunct="1">
              <a:spcBef>
                <a:spcPct val="50000"/>
              </a:spcBef>
              <a:buFontTx/>
              <a:buChar char="•"/>
              <a:defRPr/>
            </a:pPr>
            <a:r>
              <a:rPr lang="en-US" altLang="en-US" sz="2600" b="1" dirty="0" smtClean="0">
                <a:latin typeface="+mj-lt"/>
                <a:cs typeface="Arial" panose="020B0604020202020204" pitchFamily="34" charset="0"/>
              </a:rPr>
              <a:t> </a:t>
            </a:r>
            <a:r>
              <a:rPr lang="en-US" altLang="en-US" sz="2600" dirty="0" smtClean="0">
                <a:latin typeface="+mj-lt"/>
                <a:cs typeface="Arial" panose="020B0604020202020204" pitchFamily="34" charset="0"/>
              </a:rPr>
              <a:t>Loss of protein activity due to environmental changes</a:t>
            </a:r>
          </a:p>
          <a:p>
            <a:pPr lvl="1" eaLnBrk="1" hangingPunct="1">
              <a:spcBef>
                <a:spcPct val="50000"/>
              </a:spcBef>
              <a:buFontTx/>
              <a:buChar char="•"/>
              <a:defRPr/>
            </a:pPr>
            <a:r>
              <a:rPr lang="en-US" altLang="en-US" sz="2600" dirty="0" smtClean="0">
                <a:latin typeface="+mj-lt"/>
                <a:cs typeface="Arial" panose="020B0604020202020204" pitchFamily="34" charset="0"/>
              </a:rPr>
              <a:t>Results from changes in protein structure or dynamics</a:t>
            </a:r>
          </a:p>
          <a:p>
            <a:pPr lvl="1" eaLnBrk="1" hangingPunct="1">
              <a:spcBef>
                <a:spcPct val="50000"/>
              </a:spcBef>
              <a:buFontTx/>
              <a:buChar char="•"/>
              <a:defRPr/>
            </a:pPr>
            <a:r>
              <a:rPr lang="en-US" altLang="en-US" sz="2600" dirty="0" smtClean="0">
                <a:latin typeface="+mj-lt"/>
                <a:cs typeface="Arial" panose="020B0604020202020204" pitchFamily="34" charset="0"/>
              </a:rPr>
              <a:t>Used to study protein stability and the folding process</a:t>
            </a:r>
          </a:p>
        </p:txBody>
      </p:sp>
      <p:grpSp>
        <p:nvGrpSpPr>
          <p:cNvPr id="7" name="Group 6"/>
          <p:cNvGrpSpPr/>
          <p:nvPr/>
        </p:nvGrpSpPr>
        <p:grpSpPr>
          <a:xfrm>
            <a:off x="332612" y="2987361"/>
            <a:ext cx="8040280" cy="3494853"/>
            <a:chOff x="332612" y="3170238"/>
            <a:chExt cx="8040280" cy="3494853"/>
          </a:xfrm>
        </p:grpSpPr>
        <p:cxnSp>
          <p:nvCxnSpPr>
            <p:cNvPr id="8" name="Straight Arrow Connector 7"/>
            <p:cNvCxnSpPr/>
            <p:nvPr/>
          </p:nvCxnSpPr>
          <p:spPr>
            <a:xfrm>
              <a:off x="3781129" y="4553366"/>
              <a:ext cx="1559407" cy="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12805" y="4910716"/>
              <a:ext cx="1559407" cy="0"/>
            </a:xfrm>
            <a:prstGeom prst="straightConnector1">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07859" y="3965184"/>
              <a:ext cx="1720343" cy="461665"/>
            </a:xfrm>
            <a:prstGeom prst="rect">
              <a:avLst/>
            </a:prstGeom>
            <a:noFill/>
          </p:spPr>
          <p:txBody>
            <a:bodyPr wrap="none" rtlCol="0">
              <a:spAutoFit/>
            </a:bodyPr>
            <a:lstStyle/>
            <a:p>
              <a:r>
                <a:rPr lang="en-US" dirty="0" smtClean="0"/>
                <a:t>denaturation</a:t>
              </a:r>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2927" t="8331" r="10150" b="8812"/>
            <a:stretch/>
          </p:blipFill>
          <p:spPr>
            <a:xfrm>
              <a:off x="332612" y="3547525"/>
              <a:ext cx="2947920" cy="2229366"/>
            </a:xfrm>
            <a:prstGeom prst="rect">
              <a:avLst/>
            </a:prstGeom>
          </p:spPr>
        </p:pic>
        <p:sp>
          <p:nvSpPr>
            <p:cNvPr id="12" name="TextBox 11"/>
            <p:cNvSpPr txBox="1"/>
            <p:nvPr/>
          </p:nvSpPr>
          <p:spPr>
            <a:xfrm>
              <a:off x="3700660" y="4985349"/>
              <a:ext cx="1669047" cy="461665"/>
            </a:xfrm>
            <a:prstGeom prst="rect">
              <a:avLst/>
            </a:prstGeom>
            <a:noFill/>
          </p:spPr>
          <p:txBody>
            <a:bodyPr wrap="none" rtlCol="0">
              <a:spAutoFit/>
            </a:bodyPr>
            <a:lstStyle/>
            <a:p>
              <a:r>
                <a:rPr lang="en-US" dirty="0"/>
                <a:t>r</a:t>
              </a:r>
              <a:r>
                <a:rPr lang="en-US" dirty="0" smtClean="0"/>
                <a:t>enaturation</a:t>
              </a:r>
              <a:endParaRPr lang="en-US" dirty="0"/>
            </a:p>
          </p:txBody>
        </p:sp>
        <p:sp>
          <p:nvSpPr>
            <p:cNvPr id="13" name="TextBox 12"/>
            <p:cNvSpPr txBox="1"/>
            <p:nvPr/>
          </p:nvSpPr>
          <p:spPr>
            <a:xfrm>
              <a:off x="1229170" y="5571248"/>
              <a:ext cx="1081065" cy="1077218"/>
            </a:xfrm>
            <a:prstGeom prst="rect">
              <a:avLst/>
            </a:prstGeom>
            <a:noFill/>
          </p:spPr>
          <p:txBody>
            <a:bodyPr wrap="none" rtlCol="0">
              <a:spAutoFit/>
            </a:bodyPr>
            <a:lstStyle/>
            <a:p>
              <a:r>
                <a:rPr lang="en-US" u="sng" dirty="0" smtClean="0"/>
                <a:t>Native</a:t>
              </a:r>
            </a:p>
            <a:p>
              <a:pPr marL="182563" indent="-182563">
                <a:buFont typeface="Arial" panose="020B0604020202020204" pitchFamily="34" charset="0"/>
                <a:buChar char="•"/>
              </a:pPr>
              <a:r>
                <a:rPr lang="en-US" sz="2000" dirty="0"/>
                <a:t>F</a:t>
              </a:r>
              <a:r>
                <a:rPr lang="en-US" sz="2000" dirty="0" smtClean="0"/>
                <a:t>olded</a:t>
              </a:r>
            </a:p>
            <a:p>
              <a:pPr marL="182563" indent="-182563">
                <a:buFont typeface="Arial" panose="020B0604020202020204" pitchFamily="34" charset="0"/>
                <a:buChar char="•"/>
              </a:pPr>
              <a:r>
                <a:rPr lang="en-US" sz="2000" dirty="0" smtClean="0"/>
                <a:t>Active</a:t>
              </a:r>
              <a:endParaRPr lang="en-US" sz="2000" dirty="0"/>
            </a:p>
          </p:txBody>
        </p:sp>
        <p:sp>
          <p:nvSpPr>
            <p:cNvPr id="14" name="TextBox 13"/>
            <p:cNvSpPr txBox="1"/>
            <p:nvPr/>
          </p:nvSpPr>
          <p:spPr>
            <a:xfrm>
              <a:off x="6864479" y="5587873"/>
              <a:ext cx="1465466" cy="1077218"/>
            </a:xfrm>
            <a:prstGeom prst="rect">
              <a:avLst/>
            </a:prstGeom>
            <a:noFill/>
          </p:spPr>
          <p:txBody>
            <a:bodyPr wrap="none" rtlCol="0">
              <a:spAutoFit/>
            </a:bodyPr>
            <a:lstStyle/>
            <a:p>
              <a:r>
                <a:rPr lang="en-US" u="sng" dirty="0" smtClean="0"/>
                <a:t>Denatured</a:t>
              </a:r>
            </a:p>
            <a:p>
              <a:pPr marL="182563" indent="-182563">
                <a:buFont typeface="Arial" panose="020B0604020202020204" pitchFamily="34" charset="0"/>
                <a:buChar char="•"/>
              </a:pPr>
              <a:r>
                <a:rPr lang="en-US" sz="2000" dirty="0" smtClean="0"/>
                <a:t>Unfolded</a:t>
              </a:r>
            </a:p>
            <a:p>
              <a:pPr marL="182563" indent="-182563">
                <a:buFont typeface="Arial" panose="020B0604020202020204" pitchFamily="34" charset="0"/>
                <a:buChar char="•"/>
              </a:pPr>
              <a:r>
                <a:rPr lang="en-US" sz="2000" dirty="0" smtClean="0"/>
                <a:t>Inactive</a:t>
              </a:r>
              <a:endParaRPr lang="en-US" sz="2000" dirty="0"/>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6607" t="11395" r="16545" b="7878"/>
            <a:stretch/>
          </p:blipFill>
          <p:spPr>
            <a:xfrm>
              <a:off x="5739549" y="3170238"/>
              <a:ext cx="2633343" cy="2766256"/>
            </a:xfrm>
            <a:prstGeom prst="rect">
              <a:avLst/>
            </a:prstGeom>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Denaturation</a:t>
            </a:r>
          </a:p>
        </p:txBody>
      </p:sp>
      <p:sp>
        <p:nvSpPr>
          <p:cNvPr id="39939" name="Text Box 3"/>
          <p:cNvSpPr txBox="1">
            <a:spLocks noChangeArrowheads="1"/>
          </p:cNvSpPr>
          <p:nvPr/>
        </p:nvSpPr>
        <p:spPr bwMode="auto">
          <a:xfrm>
            <a:off x="117475" y="798513"/>
            <a:ext cx="8901113" cy="230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600" b="1" dirty="0">
                <a:solidFill>
                  <a:srgbClr val="339933"/>
                </a:solidFill>
                <a:latin typeface="Arial" panose="020B0604020202020204" pitchFamily="34" charset="0"/>
                <a:cs typeface="Arial" panose="020B0604020202020204" pitchFamily="34" charset="0"/>
              </a:rPr>
              <a:t>Thermal</a:t>
            </a:r>
          </a:p>
          <a:p>
            <a:pPr algn="l" rtl="0" eaLnBrk="1" hangingPunct="1">
              <a:lnSpc>
                <a:spcPct val="130000"/>
              </a:lnSpc>
              <a:spcBef>
                <a:spcPct val="50000"/>
              </a:spcBef>
            </a:pPr>
            <a:r>
              <a:rPr lang="en-US" altLang="en-US" sz="2400" dirty="0">
                <a:latin typeface="Arial" panose="020B0604020202020204" pitchFamily="34" charset="0"/>
                <a:cs typeface="Arial" panose="020B0604020202020204" pitchFamily="34" charset="0"/>
              </a:rPr>
              <a:t>~45 ºC </a:t>
            </a:r>
            <a:r>
              <a:rPr lang="en-US" altLang="en-US" sz="2400" dirty="0" smtClean="0">
                <a:latin typeface="Arial" panose="020B0604020202020204" pitchFamily="34" charset="0"/>
                <a:cs typeface="Arial" panose="020B0604020202020204" pitchFamily="34" charset="0"/>
              </a:rPr>
              <a:t>(~113 ºF) or </a:t>
            </a:r>
            <a:r>
              <a:rPr lang="en-US" altLang="en-US" sz="2400" dirty="0">
                <a:latin typeface="Arial" panose="020B0604020202020204" pitchFamily="34" charset="0"/>
                <a:cs typeface="Arial" panose="020B0604020202020204" pitchFamily="34" charset="0"/>
              </a:rPr>
              <a:t>higher </a:t>
            </a:r>
          </a:p>
          <a:p>
            <a:pPr algn="l" rtl="0" eaLnBrk="1" hangingPunct="1">
              <a:lnSpc>
                <a:spcPct val="130000"/>
              </a:lnSpc>
              <a:spcBef>
                <a:spcPct val="50000"/>
              </a:spcBef>
            </a:pPr>
            <a:r>
              <a:rPr lang="en-US" altLang="en-US" sz="2400" dirty="0">
                <a:latin typeface="Arial" panose="020B0604020202020204" pitchFamily="34" charset="0"/>
                <a:cs typeface="Arial" panose="020B0604020202020204" pitchFamily="34" charset="0"/>
              </a:rPr>
              <a:t>Increased atomic </a:t>
            </a:r>
            <a:r>
              <a:rPr lang="en-US" altLang="en-US" sz="2400" dirty="0" smtClean="0">
                <a:latin typeface="Arial" panose="020B0604020202020204" pitchFamily="34" charset="0"/>
                <a:cs typeface="Arial" panose="020B0604020202020204" pitchFamily="34" charset="0"/>
              </a:rPr>
              <a:t>motions </a:t>
            </a:r>
            <a:r>
              <a:rPr lang="en-US" altLang="en-US" sz="2400" dirty="0">
                <a:latin typeface="Arial" panose="020B0604020202020204" pitchFamily="34" charset="0"/>
                <a:cs typeface="Arial" panose="020B0604020202020204" pitchFamily="34" charset="0"/>
              </a:rPr>
              <a:t>(</a:t>
            </a:r>
            <a:r>
              <a:rPr lang="en-US" altLang="en-US" sz="2400" i="1" dirty="0">
                <a:latin typeface="Arial" panose="020B0604020202020204" pitchFamily="34" charset="0"/>
                <a:cs typeface="Arial" panose="020B0604020202020204" pitchFamily="34" charset="0"/>
              </a:rPr>
              <a:t>K</a:t>
            </a:r>
            <a:r>
              <a:rPr lang="en-US" altLang="en-US" sz="2400" dirty="0">
                <a:latin typeface="Arial" panose="020B0604020202020204" pitchFamily="34" charset="0"/>
                <a:cs typeface="Arial" panose="020B0604020202020204" pitchFamily="34" charset="0"/>
              </a:rPr>
              <a:t> </a:t>
            </a:r>
            <a:r>
              <a:rPr lang="el-GR" altLang="en-US" sz="2400" dirty="0" smtClean="0">
                <a:latin typeface="+mj-lt"/>
                <a:cs typeface="Arial" panose="020B0604020202020204" pitchFamily="34" charset="0"/>
              </a:rPr>
              <a:t>α</a:t>
            </a:r>
            <a:r>
              <a:rPr lang="en-US" altLang="en-US" sz="2400" i="1" dirty="0" smtClean="0">
                <a:latin typeface="Arial" panose="020B0604020202020204" pitchFamily="34" charset="0"/>
                <a:cs typeface="Arial" panose="020B0604020202020204" pitchFamily="34" charset="0"/>
              </a:rPr>
              <a:t> </a:t>
            </a:r>
            <a:r>
              <a:rPr lang="en-US" altLang="en-US" sz="2400" i="1" dirty="0">
                <a:latin typeface="Arial" panose="020B0604020202020204" pitchFamily="34" charset="0"/>
                <a:cs typeface="Arial" panose="020B0604020202020204" pitchFamily="34" charset="0"/>
              </a:rPr>
              <a:t>k</a:t>
            </a:r>
            <a:r>
              <a:rPr lang="en-US" altLang="en-US" sz="2400" i="1" baseline="-25000" dirty="0">
                <a:latin typeface="Arial" panose="020B0604020202020204" pitchFamily="34" charset="0"/>
                <a:cs typeface="Arial" panose="020B0604020202020204" pitchFamily="34" charset="0"/>
              </a:rPr>
              <a:t>B</a:t>
            </a:r>
            <a:r>
              <a:rPr lang="en-US" altLang="en-US" sz="2400" i="1" dirty="0">
                <a:latin typeface="Arial" panose="020B0604020202020204" pitchFamily="34" charset="0"/>
                <a:cs typeface="Arial" panose="020B0604020202020204" pitchFamily="34" charset="0"/>
              </a:rPr>
              <a:t>T</a:t>
            </a:r>
            <a:r>
              <a:rPr lang="en-US" altLang="en-US" sz="2400" dirty="0">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sym typeface="Symbol" panose="05050102010706020507" pitchFamily="18" charset="2"/>
              </a:rPr>
              <a:t></a:t>
            </a:r>
            <a:r>
              <a:rPr lang="en-US" altLang="en-US" sz="2400" dirty="0">
                <a:latin typeface="Arial" panose="020B0604020202020204" pitchFamily="34" charset="0"/>
                <a:cs typeface="Arial" panose="020B0604020202020204" pitchFamily="34" charset="0"/>
              </a:rPr>
              <a:t> weakening of non-covalent </a:t>
            </a:r>
            <a:r>
              <a:rPr lang="en-US" altLang="en-US" sz="2400" dirty="0" smtClean="0">
                <a:latin typeface="Arial" panose="020B0604020202020204" pitchFamily="34" charset="0"/>
                <a:cs typeface="Arial" panose="020B0604020202020204" pitchFamily="34" charset="0"/>
              </a:rPr>
              <a:t>interactions</a:t>
            </a:r>
            <a:endParaRPr lang="en-US" altLang="en-US" sz="2400" dirty="0">
              <a:latin typeface="Arial" panose="020B0604020202020204" pitchFamily="34" charset="0"/>
              <a:cs typeface="Arial" panose="020B0604020202020204" pitchFamily="34" charset="0"/>
            </a:endParaRPr>
          </a:p>
        </p:txBody>
      </p:sp>
      <p:sp>
        <p:nvSpPr>
          <p:cNvPr id="39940" name="Text Box 4"/>
          <p:cNvSpPr txBox="1">
            <a:spLocks noChangeArrowheads="1"/>
          </p:cNvSpPr>
          <p:nvPr/>
        </p:nvSpPr>
        <p:spPr bwMode="auto">
          <a:xfrm>
            <a:off x="117475" y="3620287"/>
            <a:ext cx="9026525" cy="278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600" b="1" dirty="0">
                <a:solidFill>
                  <a:srgbClr val="339933"/>
                </a:solidFill>
                <a:latin typeface="Arial" panose="020B0604020202020204" pitchFamily="34" charset="0"/>
                <a:cs typeface="Arial" panose="020B0604020202020204" pitchFamily="34" charset="0"/>
              </a:rPr>
              <a:t>Cold</a:t>
            </a:r>
          </a:p>
          <a:p>
            <a:pPr algn="l" rtl="0" eaLnBrk="1" hangingPunct="1">
              <a:lnSpc>
                <a:spcPct val="130000"/>
              </a:lnSpc>
              <a:spcBef>
                <a:spcPct val="50000"/>
              </a:spcBef>
            </a:pPr>
            <a:r>
              <a:rPr lang="en-US" altLang="en-US" sz="2400" dirty="0">
                <a:latin typeface="Arial" panose="020B0604020202020204" pitchFamily="34" charset="0"/>
                <a:cs typeface="Arial" panose="020B0604020202020204" pitchFamily="34" charset="0"/>
              </a:rPr>
              <a:t>0 - 5 ºC </a:t>
            </a:r>
            <a:r>
              <a:rPr lang="en-US" altLang="en-US" sz="2400" dirty="0" smtClean="0">
                <a:latin typeface="Arial" panose="020B0604020202020204" pitchFamily="34" charset="0"/>
                <a:cs typeface="Arial" panose="020B0604020202020204" pitchFamily="34" charset="0"/>
              </a:rPr>
              <a:t>(32-41 ºF): </a:t>
            </a:r>
            <a:r>
              <a:rPr lang="en-US" altLang="en-US" sz="2400" dirty="0">
                <a:latin typeface="Arial" panose="020B0604020202020204" pitchFamily="34" charset="0"/>
                <a:cs typeface="Arial" panose="020B0604020202020204" pitchFamily="34" charset="0"/>
              </a:rPr>
              <a:t>decreased dynamics </a:t>
            </a:r>
            <a:r>
              <a:rPr lang="en-US" altLang="en-US" sz="2400" dirty="0">
                <a:latin typeface="Arial" panose="020B0604020202020204" pitchFamily="34" charset="0"/>
                <a:cs typeface="Arial" panose="020B0604020202020204" pitchFamily="34" charset="0"/>
                <a:sym typeface="Symbol" panose="05050102010706020507" pitchFamily="18" charset="2"/>
              </a:rPr>
              <a:t> reversible </a:t>
            </a:r>
            <a:r>
              <a:rPr lang="en-US" altLang="en-US" sz="2400" dirty="0">
                <a:latin typeface="Arial" panose="020B0604020202020204" pitchFamily="34" charset="0"/>
                <a:cs typeface="Arial" panose="020B0604020202020204" pitchFamily="34" charset="0"/>
              </a:rPr>
              <a:t>drop in activity</a:t>
            </a:r>
          </a:p>
          <a:p>
            <a:pPr algn="l" rtl="0" eaLnBrk="1" hangingPunct="1">
              <a:lnSpc>
                <a:spcPct val="130000"/>
              </a:lnSpc>
              <a:spcBef>
                <a:spcPct val="50000"/>
              </a:spcBef>
            </a:pPr>
            <a:r>
              <a:rPr lang="en-US" altLang="en-US" sz="2400" dirty="0">
                <a:latin typeface="Arial" panose="020B0604020202020204" pitchFamily="34" charset="0"/>
                <a:cs typeface="Arial" panose="020B0604020202020204" pitchFamily="34" charset="0"/>
              </a:rPr>
              <a:t>&lt; 0 </a:t>
            </a:r>
            <a:r>
              <a:rPr lang="en-US" altLang="en-US" sz="2400" dirty="0" smtClean="0">
                <a:latin typeface="Arial" panose="020B0604020202020204" pitchFamily="34" charset="0"/>
                <a:cs typeface="Arial" panose="020B0604020202020204" pitchFamily="34" charset="0"/>
              </a:rPr>
              <a:t>ºC (</a:t>
            </a:r>
            <a:r>
              <a:rPr lang="en-US" altLang="en-US" sz="2400" dirty="0">
                <a:latin typeface="Arial" panose="020B0604020202020204" pitchFamily="34" charset="0"/>
                <a:cs typeface="Arial" panose="020B0604020202020204" pitchFamily="34" charset="0"/>
              </a:rPr>
              <a:t>32 ºF): ice formation </a:t>
            </a:r>
            <a:r>
              <a:rPr lang="en-US" altLang="en-US" sz="2400" dirty="0">
                <a:latin typeface="Arial" panose="020B0604020202020204" pitchFamily="34" charset="0"/>
                <a:cs typeface="Arial" panose="020B0604020202020204" pitchFamily="34" charset="0"/>
                <a:sym typeface="Symbol" panose="05050102010706020507" pitchFamily="18" charset="2"/>
              </a:rPr>
              <a:t> loss of solubility  sedimentation  </a:t>
            </a:r>
            <a:r>
              <a:rPr lang="en-US" altLang="en-US" sz="2400" dirty="0" smtClean="0">
                <a:latin typeface="Arial" panose="020B0604020202020204" pitchFamily="34" charset="0"/>
                <a:cs typeface="Arial" panose="020B0604020202020204" pitchFamily="34" charset="0"/>
                <a:sym typeface="Symbol" panose="05050102010706020507" pitchFamily="18" charset="2"/>
              </a:rPr>
              <a:t>loss </a:t>
            </a:r>
            <a:r>
              <a:rPr lang="en-US" altLang="en-US" sz="2400" dirty="0">
                <a:latin typeface="Arial" panose="020B0604020202020204" pitchFamily="34" charset="0"/>
                <a:cs typeface="Arial" panose="020B0604020202020204" pitchFamily="34" charset="0"/>
                <a:sym typeface="Symbol" panose="05050102010706020507" pitchFamily="18" charset="2"/>
              </a:rPr>
              <a:t>of activity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Denaturation</a:t>
            </a:r>
          </a:p>
        </p:txBody>
      </p:sp>
      <p:sp>
        <p:nvSpPr>
          <p:cNvPr id="41987" name="Text Box 3"/>
          <p:cNvSpPr txBox="1">
            <a:spLocks noChangeArrowheads="1"/>
          </p:cNvSpPr>
          <p:nvPr/>
        </p:nvSpPr>
        <p:spPr bwMode="auto">
          <a:xfrm>
            <a:off x="117475" y="719138"/>
            <a:ext cx="890111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600" b="1">
                <a:solidFill>
                  <a:srgbClr val="339933"/>
                </a:solidFill>
                <a:latin typeface="Arial" panose="020B0604020202020204" pitchFamily="34" charset="0"/>
                <a:cs typeface="Arial" panose="020B0604020202020204" pitchFamily="34" charset="0"/>
              </a:rPr>
              <a:t>pH-induced</a:t>
            </a:r>
          </a:p>
          <a:p>
            <a:pPr algn="l" rtl="0" eaLnBrk="1" hangingPunct="1">
              <a:lnSpc>
                <a:spcPct val="130000"/>
              </a:lnSpc>
              <a:spcBef>
                <a:spcPct val="50000"/>
              </a:spcBef>
            </a:pPr>
            <a:r>
              <a:rPr lang="en-US" altLang="en-US" sz="2200">
                <a:latin typeface="Arial" panose="020B0604020202020204" pitchFamily="34" charset="0"/>
                <a:cs typeface="Arial" panose="020B0604020202020204" pitchFamily="34" charset="0"/>
              </a:rPr>
              <a:t>Due to changes in protonation &amp; ionization of residues</a:t>
            </a:r>
          </a:p>
          <a:p>
            <a:pPr algn="l" rtl="0" eaLnBrk="1" hangingPunct="1">
              <a:lnSpc>
                <a:spcPct val="130000"/>
              </a:lnSpc>
              <a:spcBef>
                <a:spcPct val="50000"/>
              </a:spcBef>
            </a:pPr>
            <a:r>
              <a:rPr lang="en-US" altLang="en-US" sz="2200" b="1">
                <a:latin typeface="Arial" panose="020B0604020202020204" pitchFamily="34" charset="0"/>
                <a:cs typeface="Arial" panose="020B0604020202020204" pitchFamily="34" charset="0"/>
              </a:rPr>
              <a:t>Direct</a:t>
            </a:r>
            <a:r>
              <a:rPr lang="en-US" altLang="en-US" sz="2200">
                <a:latin typeface="Arial" panose="020B0604020202020204" pitchFamily="34" charset="0"/>
                <a:cs typeface="Arial" panose="020B0604020202020204" pitchFamily="34" charset="0"/>
              </a:rPr>
              <a:t> – changes in catalytic or ligand-binding residues</a:t>
            </a:r>
          </a:p>
          <a:p>
            <a:pPr algn="l" rtl="0" eaLnBrk="1" hangingPunct="1">
              <a:lnSpc>
                <a:spcPct val="130000"/>
              </a:lnSpc>
              <a:spcBef>
                <a:spcPct val="50000"/>
              </a:spcBef>
            </a:pPr>
            <a:r>
              <a:rPr lang="en-US" altLang="en-US" sz="2200" b="1">
                <a:latin typeface="Arial" panose="020B0604020202020204" pitchFamily="34" charset="0"/>
                <a:cs typeface="Arial" panose="020B0604020202020204" pitchFamily="34" charset="0"/>
              </a:rPr>
              <a:t>Indirect</a:t>
            </a:r>
            <a:r>
              <a:rPr lang="en-US" altLang="en-US" sz="2200">
                <a:latin typeface="Arial" panose="020B0604020202020204" pitchFamily="34" charset="0"/>
                <a:cs typeface="Arial" panose="020B0604020202020204" pitchFamily="34" charset="0"/>
              </a:rPr>
              <a:t> – unfavorable change in the electrostatic free energy of the folded state </a:t>
            </a:r>
            <a:r>
              <a:rPr lang="en-US" altLang="en-US" sz="2200">
                <a:latin typeface="Arial" panose="020B0604020202020204" pitchFamily="34" charset="0"/>
                <a:cs typeface="Arial" panose="020B0604020202020204" pitchFamily="34" charset="0"/>
                <a:sym typeface="Symbol" panose="05050102010706020507" pitchFamily="18" charset="2"/>
              </a:rPr>
              <a:t> </a:t>
            </a:r>
            <a:r>
              <a:rPr lang="en-US" altLang="en-US" sz="2200">
                <a:latin typeface="Arial" panose="020B0604020202020204" pitchFamily="34" charset="0"/>
                <a:cs typeface="Arial" panose="020B0604020202020204" pitchFamily="34" charset="0"/>
              </a:rPr>
              <a:t>structural changes</a:t>
            </a:r>
          </a:p>
        </p:txBody>
      </p:sp>
      <p:grpSp>
        <p:nvGrpSpPr>
          <p:cNvPr id="41988" name="Group 3"/>
          <p:cNvGrpSpPr>
            <a:grpSpLocks/>
          </p:cNvGrpSpPr>
          <p:nvPr/>
        </p:nvGrpSpPr>
        <p:grpSpPr bwMode="auto">
          <a:xfrm>
            <a:off x="153988" y="3299438"/>
            <a:ext cx="8861425" cy="3184525"/>
            <a:chOff x="154629" y="3531478"/>
            <a:chExt cx="8860247" cy="3184638"/>
          </a:xfrm>
        </p:grpSpPr>
        <p:grpSp>
          <p:nvGrpSpPr>
            <p:cNvPr id="41989" name="Group 5"/>
            <p:cNvGrpSpPr>
              <a:grpSpLocks/>
            </p:cNvGrpSpPr>
            <p:nvPr/>
          </p:nvGrpSpPr>
          <p:grpSpPr bwMode="auto">
            <a:xfrm>
              <a:off x="154629" y="3531478"/>
              <a:ext cx="3515711" cy="3184638"/>
              <a:chOff x="5186855" y="3153101"/>
              <a:chExt cx="3515711" cy="3184638"/>
            </a:xfrm>
          </p:grpSpPr>
          <p:pic>
            <p:nvPicPr>
              <p:cNvPr id="42013" name="Picture 6"/>
              <p:cNvPicPr>
                <a:picLocks noChangeAspect="1"/>
              </p:cNvPicPr>
              <p:nvPr/>
            </p:nvPicPr>
            <p:blipFill>
              <a:blip r:embed="rId3">
                <a:extLst>
                  <a:ext uri="{28A0092B-C50C-407E-A947-70E740481C1C}">
                    <a14:useLocalDpi xmlns:a14="http://schemas.microsoft.com/office/drawing/2010/main" val="0"/>
                  </a:ext>
                </a:extLst>
              </a:blip>
              <a:srcRect l="3725" t="11009" r="2522" b="4066"/>
              <a:stretch>
                <a:fillRect/>
              </a:stretch>
            </p:blipFill>
            <p:spPr bwMode="auto">
              <a:xfrm>
                <a:off x="5186855" y="3153101"/>
                <a:ext cx="3515711" cy="31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14" name="Group 7"/>
              <p:cNvGrpSpPr>
                <a:grpSpLocks/>
              </p:cNvGrpSpPr>
              <p:nvPr/>
            </p:nvGrpSpPr>
            <p:grpSpPr bwMode="auto">
              <a:xfrm>
                <a:off x="6273127" y="4403863"/>
                <a:ext cx="357791" cy="461665"/>
                <a:chOff x="6273127" y="4388097"/>
                <a:chExt cx="357791" cy="461665"/>
              </a:xfrm>
            </p:grpSpPr>
            <p:sp>
              <p:nvSpPr>
                <p:cNvPr id="19" name="Oval 18"/>
                <p:cNvSpPr/>
                <p:nvPr/>
              </p:nvSpPr>
              <p:spPr>
                <a:xfrm>
                  <a:off x="6283672" y="4456593"/>
                  <a:ext cx="347616" cy="35561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42026" name="TextBox 19"/>
                <p:cNvSpPr txBox="1">
                  <a:spLocks noChangeArrowheads="1"/>
                </p:cNvSpPr>
                <p:nvPr/>
              </p:nvSpPr>
              <p:spPr bwMode="auto">
                <a:xfrm>
                  <a:off x="6273127"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400" b="1">
                      <a:cs typeface="Times New Roman (Hebrew)"/>
                    </a:rPr>
                    <a:t>+</a:t>
                  </a:r>
                </a:p>
              </p:txBody>
            </p:sp>
          </p:grpSp>
          <p:grpSp>
            <p:nvGrpSpPr>
              <p:cNvPr id="42015" name="Group 8"/>
              <p:cNvGrpSpPr>
                <a:grpSpLocks/>
              </p:cNvGrpSpPr>
              <p:nvPr/>
            </p:nvGrpSpPr>
            <p:grpSpPr bwMode="auto">
              <a:xfrm>
                <a:off x="7098054" y="4347079"/>
                <a:ext cx="346841" cy="523220"/>
                <a:chOff x="7098054" y="4347079"/>
                <a:chExt cx="346841" cy="523220"/>
              </a:xfrm>
            </p:grpSpPr>
            <p:sp>
              <p:nvSpPr>
                <p:cNvPr id="17" name="Oval 16"/>
                <p:cNvSpPr/>
                <p:nvPr/>
              </p:nvSpPr>
              <p:spPr>
                <a:xfrm>
                  <a:off x="7097951" y="4494585"/>
                  <a:ext cx="347616" cy="3556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42024" name="TextBox 17"/>
                <p:cNvSpPr txBox="1">
                  <a:spLocks noChangeArrowheads="1"/>
                </p:cNvSpPr>
                <p:nvPr/>
              </p:nvSpPr>
              <p:spPr bwMode="auto">
                <a:xfrm>
                  <a:off x="7119421" y="4347079"/>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800" b="1">
                      <a:cs typeface="Times New Roman (Hebrew)"/>
                    </a:rPr>
                    <a:t>-</a:t>
                  </a:r>
                  <a:endParaRPr lang="en-US" altLang="en-US" sz="2400" b="1">
                    <a:cs typeface="Times New Roman (Hebrew)"/>
                  </a:endParaRPr>
                </a:p>
              </p:txBody>
            </p:sp>
          </p:grpSp>
          <p:cxnSp>
            <p:nvCxnSpPr>
              <p:cNvPr id="10" name="Straight Arrow Connector 9"/>
              <p:cNvCxnSpPr/>
              <p:nvPr/>
            </p:nvCxnSpPr>
            <p:spPr>
              <a:xfrm>
                <a:off x="6624939" y="4675567"/>
                <a:ext cx="447616" cy="0"/>
              </a:xfrm>
              <a:prstGeom prst="straightConnector1">
                <a:avLst/>
              </a:prstGeom>
              <a:ln w="57150">
                <a:solidFill>
                  <a:srgbClr val="FF99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945579" y="4677155"/>
                <a:ext cx="309521" cy="142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443988" y="4121510"/>
                <a:ext cx="0" cy="3238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55099" y="4856548"/>
                <a:ext cx="0" cy="32386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475726" y="4670805"/>
                <a:ext cx="307934" cy="15876"/>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280489" y="4099285"/>
                <a:ext cx="0" cy="3238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290013" y="4834323"/>
                <a:ext cx="0" cy="32386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990" name="Group 1"/>
            <p:cNvGrpSpPr>
              <a:grpSpLocks/>
            </p:cNvGrpSpPr>
            <p:nvPr/>
          </p:nvGrpSpPr>
          <p:grpSpPr bwMode="auto">
            <a:xfrm>
              <a:off x="5499165" y="3531478"/>
              <a:ext cx="3515711" cy="3184638"/>
              <a:chOff x="4994663" y="3531478"/>
              <a:chExt cx="3515711" cy="3184638"/>
            </a:xfrm>
          </p:grpSpPr>
          <p:grpSp>
            <p:nvGrpSpPr>
              <p:cNvPr id="42001" name="Group 20"/>
              <p:cNvGrpSpPr>
                <a:grpSpLocks/>
              </p:cNvGrpSpPr>
              <p:nvPr/>
            </p:nvGrpSpPr>
            <p:grpSpPr bwMode="auto">
              <a:xfrm>
                <a:off x="4994663" y="3531478"/>
                <a:ext cx="3515711" cy="3184638"/>
                <a:chOff x="5186855" y="3153101"/>
                <a:chExt cx="3515711" cy="3184638"/>
              </a:xfrm>
            </p:grpSpPr>
            <p:pic>
              <p:nvPicPr>
                <p:cNvPr id="42003" name="Picture 21"/>
                <p:cNvPicPr>
                  <a:picLocks noChangeAspect="1"/>
                </p:cNvPicPr>
                <p:nvPr/>
              </p:nvPicPr>
              <p:blipFill>
                <a:blip r:embed="rId3">
                  <a:extLst>
                    <a:ext uri="{28A0092B-C50C-407E-A947-70E740481C1C}">
                      <a14:useLocalDpi xmlns:a14="http://schemas.microsoft.com/office/drawing/2010/main" val="0"/>
                    </a:ext>
                  </a:extLst>
                </a:blip>
                <a:srcRect l="3725" t="11009" r="2522" b="4066"/>
                <a:stretch>
                  <a:fillRect/>
                </a:stretch>
              </p:blipFill>
              <p:spPr bwMode="auto">
                <a:xfrm>
                  <a:off x="5186855" y="3153101"/>
                  <a:ext cx="3515711" cy="31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4" name="Group 22"/>
                <p:cNvGrpSpPr>
                  <a:grpSpLocks/>
                </p:cNvGrpSpPr>
                <p:nvPr/>
              </p:nvGrpSpPr>
              <p:grpSpPr bwMode="auto">
                <a:xfrm>
                  <a:off x="6273127" y="4403863"/>
                  <a:ext cx="357791" cy="461665"/>
                  <a:chOff x="6273127" y="4388097"/>
                  <a:chExt cx="357791" cy="461665"/>
                </a:xfrm>
              </p:grpSpPr>
              <p:sp>
                <p:nvSpPr>
                  <p:cNvPr id="34" name="Oval 33"/>
                  <p:cNvSpPr/>
                  <p:nvPr/>
                </p:nvSpPr>
                <p:spPr>
                  <a:xfrm>
                    <a:off x="6283538" y="4456593"/>
                    <a:ext cx="347615" cy="35561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42012" name="TextBox 34"/>
                  <p:cNvSpPr txBox="1">
                    <a:spLocks noChangeArrowheads="1"/>
                  </p:cNvSpPr>
                  <p:nvPr/>
                </p:nvSpPr>
                <p:spPr bwMode="auto">
                  <a:xfrm>
                    <a:off x="6273127"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400" b="1">
                        <a:cs typeface="Times New Roman (Hebrew)"/>
                      </a:rPr>
                      <a:t>+</a:t>
                    </a:r>
                  </a:p>
                </p:txBody>
              </p:sp>
            </p:grpSp>
            <p:grpSp>
              <p:nvGrpSpPr>
                <p:cNvPr id="42005" name="Group 23"/>
                <p:cNvGrpSpPr>
                  <a:grpSpLocks/>
                </p:cNvGrpSpPr>
                <p:nvPr/>
              </p:nvGrpSpPr>
              <p:grpSpPr bwMode="auto">
                <a:xfrm>
                  <a:off x="7098054" y="4347079"/>
                  <a:ext cx="346841" cy="503155"/>
                  <a:chOff x="7098054" y="4347079"/>
                  <a:chExt cx="346841" cy="503155"/>
                </a:xfrm>
              </p:grpSpPr>
              <p:sp>
                <p:nvSpPr>
                  <p:cNvPr id="32" name="Oval 31"/>
                  <p:cNvSpPr/>
                  <p:nvPr/>
                </p:nvSpPr>
                <p:spPr>
                  <a:xfrm>
                    <a:off x="7097816" y="4494585"/>
                    <a:ext cx="347617" cy="3556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42010" name="TextBox 32"/>
                  <p:cNvSpPr txBox="1">
                    <a:spLocks noChangeArrowheads="1"/>
                  </p:cNvSpPr>
                  <p:nvPr/>
                </p:nvSpPr>
                <p:spPr bwMode="auto">
                  <a:xfrm>
                    <a:off x="7239582" y="434707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endParaRPr lang="en-US" altLang="en-US" sz="2400" b="1">
                      <a:cs typeface="Times New Roman (Hebrew)"/>
                    </a:endParaRPr>
                  </a:p>
                </p:txBody>
              </p:sp>
            </p:grpSp>
            <p:cxnSp>
              <p:nvCxnSpPr>
                <p:cNvPr id="26" name="Straight Arrow Connector 25"/>
                <p:cNvCxnSpPr/>
                <p:nvPr/>
              </p:nvCxnSpPr>
              <p:spPr>
                <a:xfrm flipH="1">
                  <a:off x="5945444" y="4677155"/>
                  <a:ext cx="309522" cy="142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443853" y="4121510"/>
                  <a:ext cx="0" cy="3238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454965" y="4856548"/>
                  <a:ext cx="0" cy="323861"/>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a:xfrm flipH="1">
                <a:off x="6427013" y="5044419"/>
                <a:ext cx="309522" cy="14289"/>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1991" name="AutoShape 3"/>
            <p:cNvSpPr>
              <a:spLocks noChangeArrowheads="1"/>
            </p:cNvSpPr>
            <p:nvPr/>
          </p:nvSpPr>
          <p:spPr bwMode="auto">
            <a:xfrm>
              <a:off x="3948339" y="4850602"/>
              <a:ext cx="1336675" cy="451062"/>
            </a:xfrm>
            <a:prstGeom prst="rightArrow">
              <a:avLst>
                <a:gd name="adj1" fmla="val 50000"/>
                <a:gd name="adj2" fmla="val 5059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endParaRPr lang="he-IL" altLang="en-US" sz="2400">
                <a:cs typeface="Times New Roman (Hebrew)"/>
              </a:endParaRPr>
            </a:p>
          </p:txBody>
        </p:sp>
        <p:sp>
          <p:nvSpPr>
            <p:cNvPr id="41992" name="TextBox 2"/>
            <p:cNvSpPr txBox="1">
              <a:spLocks noChangeArrowheads="1"/>
            </p:cNvSpPr>
            <p:nvPr/>
          </p:nvSpPr>
          <p:spPr bwMode="auto">
            <a:xfrm>
              <a:off x="3884491" y="4411828"/>
              <a:ext cx="1336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0"/>
                </a:spcBef>
                <a:buFontTx/>
                <a:buNone/>
              </a:pPr>
              <a:r>
                <a:rPr lang="en-US" altLang="en-US" sz="2400">
                  <a:cs typeface="Times New Roman (Hebrew)"/>
                </a:rPr>
                <a:t>pH drop</a:t>
              </a:r>
            </a:p>
          </p:txBody>
        </p:sp>
        <p:grpSp>
          <p:nvGrpSpPr>
            <p:cNvPr id="41993" name="Group 40"/>
            <p:cNvGrpSpPr>
              <a:grpSpLocks/>
            </p:cNvGrpSpPr>
            <p:nvPr/>
          </p:nvGrpSpPr>
          <p:grpSpPr bwMode="auto">
            <a:xfrm>
              <a:off x="3638468" y="5588925"/>
              <a:ext cx="362607" cy="461665"/>
              <a:chOff x="6284077" y="4388097"/>
              <a:chExt cx="362607" cy="461665"/>
            </a:xfrm>
          </p:grpSpPr>
          <p:sp>
            <p:nvSpPr>
              <p:cNvPr id="42" name="Oval 41"/>
              <p:cNvSpPr/>
              <p:nvPr/>
            </p:nvSpPr>
            <p:spPr>
              <a:xfrm>
                <a:off x="6284337" y="4456387"/>
                <a:ext cx="346029" cy="35561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dirty="0"/>
              </a:p>
            </p:txBody>
          </p:sp>
          <p:sp>
            <p:nvSpPr>
              <p:cNvPr id="42000" name="TextBox 42"/>
              <p:cNvSpPr txBox="1">
                <a:spLocks noChangeArrowheads="1"/>
              </p:cNvSpPr>
              <p:nvPr/>
            </p:nvSpPr>
            <p:spPr bwMode="auto">
              <a:xfrm>
                <a:off x="6288893" y="4388097"/>
                <a:ext cx="357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400" b="1">
                    <a:cs typeface="Times New Roman (Hebrew)"/>
                  </a:rPr>
                  <a:t>+</a:t>
                </a:r>
              </a:p>
            </p:txBody>
          </p:sp>
        </p:grpSp>
        <p:grpSp>
          <p:nvGrpSpPr>
            <p:cNvPr id="41994" name="Group 43"/>
            <p:cNvGrpSpPr>
              <a:grpSpLocks/>
            </p:cNvGrpSpPr>
            <p:nvPr/>
          </p:nvGrpSpPr>
          <p:grpSpPr bwMode="auto">
            <a:xfrm>
              <a:off x="3632992" y="6082123"/>
              <a:ext cx="346841" cy="523220"/>
              <a:chOff x="7098054" y="4347079"/>
              <a:chExt cx="346841" cy="523220"/>
            </a:xfrm>
          </p:grpSpPr>
          <p:sp>
            <p:nvSpPr>
              <p:cNvPr id="45" name="Oval 44"/>
              <p:cNvSpPr/>
              <p:nvPr/>
            </p:nvSpPr>
            <p:spPr>
              <a:xfrm>
                <a:off x="7097441" y="4495280"/>
                <a:ext cx="347617" cy="3540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41998" name="TextBox 45"/>
              <p:cNvSpPr txBox="1">
                <a:spLocks noChangeArrowheads="1"/>
              </p:cNvSpPr>
              <p:nvPr/>
            </p:nvSpPr>
            <p:spPr bwMode="auto">
              <a:xfrm>
                <a:off x="7119421" y="4347079"/>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r>
                  <a:rPr lang="en-US" altLang="en-US" sz="2800" b="1">
                    <a:cs typeface="Times New Roman (Hebrew)"/>
                  </a:rPr>
                  <a:t>-</a:t>
                </a:r>
                <a:endParaRPr lang="en-US" altLang="en-US" sz="2400" b="1">
                  <a:cs typeface="Times New Roman (Hebrew)"/>
                </a:endParaRPr>
              </a:p>
            </p:txBody>
          </p:sp>
        </p:grpSp>
        <p:sp>
          <p:nvSpPr>
            <p:cNvPr id="47" name="TextBox 46"/>
            <p:cNvSpPr txBox="1"/>
            <p:nvPr/>
          </p:nvSpPr>
          <p:spPr>
            <a:xfrm>
              <a:off x="3906980" y="5620702"/>
              <a:ext cx="1507925" cy="430227"/>
            </a:xfrm>
            <a:prstGeom prst="rect">
              <a:avLst/>
            </a:prstGeom>
            <a:noFill/>
          </p:spPr>
          <p:txBody>
            <a:bodyPr>
              <a:spAutoFit/>
            </a:bodyPr>
            <a:lstStyle/>
            <a:p>
              <a:pPr algn="ctr" eaLnBrk="1" hangingPunct="1">
                <a:defRPr/>
              </a:pPr>
              <a:r>
                <a:rPr lang="en-US" sz="2200" dirty="0">
                  <a:ea typeface="Times New Roman (Hebrew)" charset="0"/>
                  <a:cs typeface="Times New Roman (Hebrew)" charset="0"/>
                </a:rPr>
                <a:t>Lys-</a:t>
              </a:r>
              <a:r>
                <a:rPr lang="en-US" sz="2200" dirty="0">
                  <a:solidFill>
                    <a:schemeClr val="accent6"/>
                  </a:solidFill>
                  <a:ea typeface="Times New Roman (Hebrew)" charset="0"/>
                  <a:cs typeface="Times New Roman (Hebrew)" charset="0"/>
                </a:rPr>
                <a:t>NH</a:t>
              </a:r>
              <a:r>
                <a:rPr lang="en-US" sz="2200" baseline="-25000" dirty="0">
                  <a:solidFill>
                    <a:schemeClr val="accent6"/>
                  </a:solidFill>
                  <a:ea typeface="Times New Roman (Hebrew)" charset="0"/>
                  <a:cs typeface="Times New Roman (Hebrew)" charset="0"/>
                </a:rPr>
                <a:t>3</a:t>
              </a:r>
              <a:r>
                <a:rPr lang="en-US" sz="2200" baseline="30000" dirty="0">
                  <a:solidFill>
                    <a:schemeClr val="accent6"/>
                  </a:solidFill>
                  <a:ea typeface="Times New Roman (Hebrew)" charset="0"/>
                  <a:cs typeface="Times New Roman (Hebrew)" charset="0"/>
                </a:rPr>
                <a:t>+</a:t>
              </a:r>
              <a:endParaRPr lang="en-US" sz="2200" dirty="0">
                <a:solidFill>
                  <a:schemeClr val="accent6"/>
                </a:solidFill>
                <a:ea typeface="Times New Roman (Hebrew)" charset="0"/>
                <a:cs typeface="Times New Roman (Hebrew)" charset="0"/>
              </a:endParaRPr>
            </a:p>
          </p:txBody>
        </p:sp>
        <p:sp>
          <p:nvSpPr>
            <p:cNvPr id="41996" name="TextBox 47"/>
            <p:cNvSpPr txBox="1">
              <a:spLocks noChangeArrowheads="1"/>
            </p:cNvSpPr>
            <p:nvPr/>
          </p:nvSpPr>
          <p:spPr bwMode="auto">
            <a:xfrm>
              <a:off x="3939155" y="6200860"/>
              <a:ext cx="15074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0"/>
                </a:spcBef>
                <a:buFontTx/>
                <a:buNone/>
              </a:pPr>
              <a:r>
                <a:rPr lang="en-US" altLang="en-US" sz="2200">
                  <a:cs typeface="Times New Roman (Hebrew)"/>
                </a:rPr>
                <a:t>Asp-</a:t>
              </a:r>
              <a:r>
                <a:rPr lang="en-US" altLang="en-US" sz="2200">
                  <a:solidFill>
                    <a:srgbClr val="FF0000"/>
                  </a:solidFill>
                  <a:cs typeface="Times New Roman (Hebrew)"/>
                </a:rPr>
                <a:t>COO</a:t>
              </a:r>
              <a:r>
                <a:rPr lang="en-US" altLang="en-US" sz="2200" baseline="30000">
                  <a:solidFill>
                    <a:srgbClr val="FF0000"/>
                  </a:solidFill>
                  <a:cs typeface="Times New Roman (Hebrew)"/>
                </a:rPr>
                <a:t>-</a:t>
              </a:r>
              <a:endParaRPr lang="en-US" altLang="en-US" sz="2200">
                <a:solidFill>
                  <a:srgbClr val="FF0000"/>
                </a:solidFill>
                <a:cs typeface="Times New Roman (Hebrew)"/>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Denaturation</a:t>
            </a:r>
          </a:p>
        </p:txBody>
      </p:sp>
      <p:sp>
        <p:nvSpPr>
          <p:cNvPr id="44035" name="Text Box 4"/>
          <p:cNvSpPr txBox="1">
            <a:spLocks noChangeArrowheads="1"/>
          </p:cNvSpPr>
          <p:nvPr/>
        </p:nvSpPr>
        <p:spPr bwMode="auto">
          <a:xfrm>
            <a:off x="117475" y="812800"/>
            <a:ext cx="8901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600" b="1">
                <a:solidFill>
                  <a:srgbClr val="339933"/>
                </a:solidFill>
                <a:latin typeface="Arial" panose="020B0604020202020204" pitchFamily="34" charset="0"/>
                <a:cs typeface="Arial" panose="020B0604020202020204" pitchFamily="34" charset="0"/>
              </a:rPr>
              <a:t>Pressure-induced</a:t>
            </a:r>
          </a:p>
          <a:p>
            <a:pPr algn="l" rtl="0" eaLnBrk="1" hangingPunct="1">
              <a:lnSpc>
                <a:spcPct val="130000"/>
              </a:lnSpc>
              <a:spcBef>
                <a:spcPct val="50000"/>
              </a:spcBef>
            </a:pPr>
            <a:r>
              <a:rPr lang="en-US" altLang="en-US" sz="2400">
                <a:latin typeface="Arial" panose="020B0604020202020204" pitchFamily="34" charset="0"/>
                <a:cs typeface="Arial" panose="020B0604020202020204" pitchFamily="34" charset="0"/>
              </a:rPr>
              <a:t>Results from 'pushing' water into protein core</a:t>
            </a:r>
            <a:endParaRPr lang="en-US" altLang="en-US" sz="2400">
              <a:latin typeface="Arial" panose="020B0604020202020204" pitchFamily="34" charset="0"/>
              <a:cs typeface="Arial" panose="020B0604020202020204" pitchFamily="34" charset="0"/>
              <a:sym typeface="Symbol" panose="05050102010706020507" pitchFamily="18" charset="2"/>
            </a:endParaRPr>
          </a:p>
        </p:txBody>
      </p:sp>
      <p:sp>
        <p:nvSpPr>
          <p:cNvPr id="44036" name="Text Box 3"/>
          <p:cNvSpPr txBox="1">
            <a:spLocks noChangeArrowheads="1"/>
          </p:cNvSpPr>
          <p:nvPr/>
        </p:nvSpPr>
        <p:spPr bwMode="auto">
          <a:xfrm>
            <a:off x="117475" y="2422525"/>
            <a:ext cx="890111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600" b="1">
                <a:solidFill>
                  <a:srgbClr val="339933"/>
                </a:solidFill>
                <a:latin typeface="Arial" panose="020B0604020202020204" pitchFamily="34" charset="0"/>
                <a:cs typeface="Arial" panose="020B0604020202020204" pitchFamily="34" charset="0"/>
              </a:rPr>
              <a:t>Chemical</a:t>
            </a:r>
          </a:p>
          <a:p>
            <a:pPr algn="l" rtl="0" eaLnBrk="1" hangingPunct="1">
              <a:lnSpc>
                <a:spcPct val="130000"/>
              </a:lnSpc>
              <a:spcBef>
                <a:spcPct val="50000"/>
              </a:spcBef>
            </a:pPr>
            <a:r>
              <a:rPr lang="en-US" altLang="en-US" sz="2400" b="1">
                <a:latin typeface="Arial" panose="020B0604020202020204" pitchFamily="34" charset="0"/>
                <a:cs typeface="Arial" panose="020B0604020202020204" pitchFamily="34" charset="0"/>
              </a:rPr>
              <a:t>Organic solvents </a:t>
            </a:r>
            <a:r>
              <a:rPr lang="en-US" altLang="en-US" sz="2400">
                <a:latin typeface="Arial" panose="020B0604020202020204" pitchFamily="34" charset="0"/>
                <a:cs typeface="Arial" panose="020B0604020202020204" pitchFamily="34" charset="0"/>
              </a:rPr>
              <a:t>– stabilize the unfolded state </a:t>
            </a:r>
          </a:p>
          <a:p>
            <a:pPr algn="l" rtl="0" eaLnBrk="1" hangingPunct="1">
              <a:lnSpc>
                <a:spcPct val="130000"/>
              </a:lnSpc>
              <a:spcBef>
                <a:spcPct val="50000"/>
              </a:spcBef>
            </a:pPr>
            <a:r>
              <a:rPr lang="en-US" altLang="en-US" sz="2400" b="1">
                <a:latin typeface="Arial" panose="020B0604020202020204" pitchFamily="34" charset="0"/>
                <a:cs typeface="Arial" panose="020B0604020202020204" pitchFamily="34" charset="0"/>
              </a:rPr>
              <a:t>Urea/guanidinium chloride </a:t>
            </a:r>
            <a:r>
              <a:rPr lang="en-US" altLang="en-US" sz="2400">
                <a:latin typeface="Arial" panose="020B0604020202020204" pitchFamily="34" charset="0"/>
                <a:cs typeface="Arial" panose="020B0604020202020204" pitchFamily="34" charset="0"/>
              </a:rPr>
              <a:t>– most likely acts by disrupting polar interactions (e.g. backbone-backbone H-bonds)</a:t>
            </a:r>
          </a:p>
        </p:txBody>
      </p:sp>
      <p:pic>
        <p:nvPicPr>
          <p:cNvPr id="44037"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069" y="4574370"/>
            <a:ext cx="6425016" cy="191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Adaptation to extreme environments</a:t>
            </a:r>
          </a:p>
        </p:txBody>
      </p:sp>
      <p:sp>
        <p:nvSpPr>
          <p:cNvPr id="45059" name="Text Box 3"/>
          <p:cNvSpPr txBox="1">
            <a:spLocks noChangeArrowheads="1"/>
          </p:cNvSpPr>
          <p:nvPr/>
        </p:nvSpPr>
        <p:spPr bwMode="auto">
          <a:xfrm>
            <a:off x="109538" y="765175"/>
            <a:ext cx="9034462"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600" b="1" dirty="0">
                <a:solidFill>
                  <a:srgbClr val="339933"/>
                </a:solidFill>
                <a:latin typeface="Arial" panose="020B0604020202020204" pitchFamily="34" charset="0"/>
                <a:cs typeface="Arial" panose="020B0604020202020204" pitchFamily="34" charset="0"/>
              </a:rPr>
              <a:t>Hyperthermophiles (80-113 </a:t>
            </a:r>
            <a:r>
              <a:rPr lang="en-US" altLang="en-US" sz="2600" b="1" dirty="0" smtClean="0">
                <a:solidFill>
                  <a:srgbClr val="339933"/>
                </a:solidFill>
                <a:latin typeface="Arial" panose="020B0604020202020204" pitchFamily="34" charset="0"/>
                <a:cs typeface="Arial" panose="020B0604020202020204" pitchFamily="34" charset="0"/>
              </a:rPr>
              <a:t>ºC</a:t>
            </a:r>
            <a:r>
              <a:rPr lang="en-US" altLang="en-US" sz="2600" b="1" dirty="0">
                <a:solidFill>
                  <a:srgbClr val="339933"/>
                </a:solidFill>
                <a:latin typeface="Arial" panose="020B0604020202020204" pitchFamily="34" charset="0"/>
                <a:cs typeface="Arial" panose="020B0604020202020204" pitchFamily="34" charset="0"/>
              </a:rPr>
              <a:t>; 176-235 </a:t>
            </a:r>
            <a:r>
              <a:rPr lang="en-US" altLang="en-US" sz="2600" b="1" dirty="0" smtClean="0">
                <a:solidFill>
                  <a:srgbClr val="339933"/>
                </a:solidFill>
                <a:latin typeface="Arial" panose="020B0604020202020204" pitchFamily="34" charset="0"/>
                <a:cs typeface="Arial" panose="020B0604020202020204" pitchFamily="34" charset="0"/>
              </a:rPr>
              <a:t>ºF) </a:t>
            </a:r>
            <a:endParaRPr lang="en-US" altLang="en-US" sz="2600" b="1" dirty="0">
              <a:solidFill>
                <a:srgbClr val="339933"/>
              </a:solidFill>
              <a:latin typeface="Arial" panose="020B0604020202020204" pitchFamily="34" charset="0"/>
              <a:cs typeface="Arial" panose="020B0604020202020204" pitchFamily="34" charset="0"/>
            </a:endParaRP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rPr>
              <a:t>Structural </a:t>
            </a:r>
            <a:r>
              <a:rPr lang="en-US" altLang="en-US" sz="2400" b="1" dirty="0" err="1">
                <a:latin typeface="Arial" panose="020B0604020202020204" pitchFamily="34" charset="0"/>
                <a:cs typeface="Arial" panose="020B0604020202020204" pitchFamily="34" charset="0"/>
              </a:rPr>
              <a:t>rigidification</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Pro</a:t>
            </a:r>
            <a:r>
              <a:rPr lang="en-US" altLang="en-US" sz="2400" dirty="0">
                <a:latin typeface="Arial" panose="020B0604020202020204" pitchFamily="34" charset="0"/>
                <a:cs typeface="Arial" panose="020B0604020202020204" pitchFamily="34" charset="0"/>
                <a:sym typeface="Symbol" panose="05050102010706020507" pitchFamily="18" charset="2"/>
              </a:rPr>
              <a: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Gly</a:t>
            </a:r>
            <a:r>
              <a:rPr lang="en-US" altLang="en-US" sz="2400" dirty="0">
                <a:latin typeface="Arial" panose="020B0604020202020204" pitchFamily="34" charset="0"/>
                <a:cs typeface="Arial" panose="020B0604020202020204" pitchFamily="34" charset="0"/>
                <a:sym typeface="Symbol" panose="05050102010706020507" pitchFamily="18" charset="2"/>
              </a:rPr>
              <a:t></a:t>
            </a:r>
            <a:r>
              <a:rPr lang="en-US" altLang="en-US" sz="2400" dirty="0">
                <a:latin typeface="Arial" panose="020B0604020202020204" pitchFamily="34" charset="0"/>
                <a:cs typeface="Arial" panose="020B0604020202020204" pitchFamily="34" charset="0"/>
              </a:rPr>
              <a:t> aromatics</a:t>
            </a:r>
            <a:r>
              <a:rPr lang="en-US" altLang="en-US" sz="2400" dirty="0">
                <a:latin typeface="Arial" panose="020B0604020202020204" pitchFamily="34" charset="0"/>
                <a:cs typeface="Arial" panose="020B0604020202020204" pitchFamily="34" charset="0"/>
                <a:sym typeface="Symbol" panose="05050102010706020507" pitchFamily="18" charset="2"/>
              </a:rPr>
              <a:t> </a:t>
            </a: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sym typeface="Symbol" panose="05050102010706020507" pitchFamily="18" charset="2"/>
              </a:rPr>
              <a:t>Strengthening the core </a:t>
            </a:r>
            <a:r>
              <a:rPr lang="en-US" altLang="en-US" sz="2400" dirty="0">
                <a:latin typeface="Arial" panose="020B0604020202020204" pitchFamily="34" charset="0"/>
                <a:cs typeface="Arial" panose="020B0604020202020204" pitchFamily="34" charset="0"/>
                <a:sym typeface="Symbol" panose="05050102010706020507" pitchFamily="18" charset="2"/>
              </a:rPr>
              <a:t>– more nonpolar and secondary structure-promoting residues</a:t>
            </a:r>
            <a:r>
              <a:rPr lang="en-US" altLang="en-US" sz="2400" dirty="0">
                <a:latin typeface="Arial" panose="020B0604020202020204" pitchFamily="34" charset="0"/>
                <a:cs typeface="Arial" panose="020B0604020202020204" pitchFamily="34" charset="0"/>
              </a:rPr>
              <a:t> </a:t>
            </a: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sym typeface="Symbol" panose="05050102010706020507" pitchFamily="18" charset="2"/>
              </a:rPr>
              <a:t>Strengthening of electrostatic interactions inside protein </a:t>
            </a:r>
            <a:r>
              <a:rPr lang="en-US" altLang="en-US" sz="2400" dirty="0">
                <a:latin typeface="Arial" panose="020B0604020202020204" pitchFamily="34" charset="0"/>
                <a:cs typeface="Arial" panose="020B0604020202020204" pitchFamily="34" charset="0"/>
                <a:sym typeface="Symbol" panose="05050102010706020507" pitchFamily="18" charset="2"/>
              </a:rPr>
              <a:t>– more salt bridges</a:t>
            </a:r>
            <a:endParaRPr lang="en-US" altLang="en-US" sz="2400" dirty="0">
              <a:latin typeface="Arial" panose="020B0604020202020204" pitchFamily="34" charset="0"/>
              <a:cs typeface="Arial" panose="020B0604020202020204" pitchFamily="34" charset="0"/>
            </a:endParaRP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rPr>
              <a:t>Strengthening protein-solvent interactions </a:t>
            </a:r>
            <a:r>
              <a:rPr lang="en-US" altLang="en-US" sz="2400" dirty="0">
                <a:latin typeface="Arial" panose="020B0604020202020204" pitchFamily="34" charset="0"/>
                <a:cs typeface="Arial" panose="020B0604020202020204" pitchFamily="34" charset="0"/>
              </a:rPr>
              <a:t>(more H-bonding residues on the surface) – increase solubility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Adaptation to extreme environments</a:t>
            </a:r>
          </a:p>
        </p:txBody>
      </p:sp>
      <p:sp>
        <p:nvSpPr>
          <p:cNvPr id="47107" name="Text Box 3"/>
          <p:cNvSpPr txBox="1">
            <a:spLocks noChangeArrowheads="1"/>
          </p:cNvSpPr>
          <p:nvPr/>
        </p:nvSpPr>
        <p:spPr bwMode="auto">
          <a:xfrm>
            <a:off x="109538" y="781050"/>
            <a:ext cx="9034462"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400" b="1" dirty="0" err="1">
                <a:solidFill>
                  <a:srgbClr val="339933"/>
                </a:solidFill>
                <a:latin typeface="Arial" panose="020B0604020202020204" pitchFamily="34" charset="0"/>
                <a:cs typeface="Arial" panose="020B0604020202020204" pitchFamily="34" charset="0"/>
              </a:rPr>
              <a:t>Psychrophiles</a:t>
            </a:r>
            <a:r>
              <a:rPr lang="en-US" altLang="en-US" sz="2400" b="1" dirty="0">
                <a:solidFill>
                  <a:srgbClr val="339933"/>
                </a:solidFill>
                <a:latin typeface="Arial" panose="020B0604020202020204" pitchFamily="34" charset="0"/>
                <a:cs typeface="Arial" panose="020B0604020202020204" pitchFamily="34" charset="0"/>
              </a:rPr>
              <a:t> (&lt; 15 ºC; </a:t>
            </a:r>
            <a:r>
              <a:rPr lang="en-US" altLang="en-US" sz="2400" b="1" dirty="0" smtClean="0">
                <a:solidFill>
                  <a:srgbClr val="339933"/>
                </a:solidFill>
                <a:latin typeface="Arial" panose="020B0604020202020204" pitchFamily="34" charset="0"/>
                <a:cs typeface="Arial" panose="020B0604020202020204" pitchFamily="34" charset="0"/>
              </a:rPr>
              <a:t>59 </a:t>
            </a:r>
            <a:r>
              <a:rPr lang="en-US" altLang="en-US" sz="2400" b="1" dirty="0">
                <a:solidFill>
                  <a:srgbClr val="339933"/>
                </a:solidFill>
                <a:latin typeface="Arial" panose="020B0604020202020204" pitchFamily="34" charset="0"/>
                <a:cs typeface="Arial" panose="020B0604020202020204" pitchFamily="34" charset="0"/>
              </a:rPr>
              <a:t>ºF) </a:t>
            </a: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rPr>
              <a:t>Increasing the internal dynamics </a:t>
            </a:r>
            <a:r>
              <a:rPr lang="en-US" altLang="en-US"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sym typeface="Symbol" panose="05050102010706020507" pitchFamily="18" charset="2"/>
              </a:rPr>
              <a:t>polar-small , nonpolar  residues in the core</a:t>
            </a:r>
          </a:p>
          <a:p>
            <a:pPr algn="l" rtl="0" eaLnBrk="1" hangingPunct="1">
              <a:lnSpc>
                <a:spcPct val="130000"/>
              </a:lnSpc>
              <a:spcBef>
                <a:spcPct val="50000"/>
              </a:spcBef>
            </a:pPr>
            <a:r>
              <a:rPr lang="en-US" altLang="en-US" sz="2400" b="1" dirty="0">
                <a:latin typeface="Arial" panose="020B0604020202020204" pitchFamily="34" charset="0"/>
                <a:cs typeface="Arial" panose="020B0604020202020204" pitchFamily="34" charset="0"/>
              </a:rPr>
              <a:t>Strengthening protein-solvent interactions</a:t>
            </a:r>
            <a:r>
              <a:rPr lang="en-US" altLang="en-US" sz="2400" dirty="0">
                <a:latin typeface="Arial" panose="020B0604020202020204" pitchFamily="34" charset="0"/>
                <a:cs typeface="Arial" panose="020B0604020202020204" pitchFamily="34" charset="0"/>
              </a:rPr>
              <a:t> (more H-bonding residues) – increase solubility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703263" y="1797050"/>
            <a:ext cx="7651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6000">
                <a:latin typeface="Arial" panose="020B0604020202020204" pitchFamily="34" charset="0"/>
                <a:cs typeface="Arial" panose="020B0604020202020204" pitchFamily="34" charset="0"/>
              </a:rPr>
              <a:t>Protein Engineering for Increased Stability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Industrial enzymes</a:t>
            </a:r>
          </a:p>
        </p:txBody>
      </p:sp>
      <p:sp>
        <p:nvSpPr>
          <p:cNvPr id="44035" name="Text Box 7"/>
          <p:cNvSpPr txBox="1">
            <a:spLocks noChangeArrowheads="1"/>
          </p:cNvSpPr>
          <p:nvPr/>
        </p:nvSpPr>
        <p:spPr bwMode="auto">
          <a:xfrm>
            <a:off x="211138" y="668950"/>
            <a:ext cx="890111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Times New Roman (Hebrew)" charset="0"/>
                <a:cs typeface="Times New Roman (Hebrew)" charset="0"/>
              </a:defRPr>
            </a:lvl1pPr>
            <a:lvl2pPr marL="742950" indent="-285750" eaLnBrk="0" hangingPunct="0">
              <a:defRPr sz="2400">
                <a:solidFill>
                  <a:schemeClr val="tx1"/>
                </a:solidFill>
                <a:latin typeface="Times New Roman" panose="02020603050405020304" pitchFamily="18" charset="0"/>
                <a:ea typeface="Times New Roman (Hebrew)" charset="0"/>
                <a:cs typeface="Times New Roman (Hebrew)" charset="0"/>
              </a:defRPr>
            </a:lvl2pPr>
            <a:lvl3pPr marL="1143000" indent="-228600" eaLnBrk="0" hangingPunct="0">
              <a:defRPr sz="2400">
                <a:solidFill>
                  <a:schemeClr val="tx1"/>
                </a:solidFill>
                <a:latin typeface="Times New Roman" panose="02020603050405020304" pitchFamily="18" charset="0"/>
                <a:ea typeface="Times New Roman (Hebrew)" charset="0"/>
                <a:cs typeface="Times New Roman (Hebrew)" charset="0"/>
              </a:defRPr>
            </a:lvl3pPr>
            <a:lvl4pPr marL="1600200" indent="-228600" eaLnBrk="0" hangingPunct="0">
              <a:defRPr sz="2400">
                <a:solidFill>
                  <a:schemeClr val="tx1"/>
                </a:solidFill>
                <a:latin typeface="Times New Roman" panose="02020603050405020304" pitchFamily="18" charset="0"/>
                <a:ea typeface="Times New Roman (Hebrew)" charset="0"/>
                <a:cs typeface="Times New Roman (Hebrew)" charset="0"/>
              </a:defRPr>
            </a:lvl4pPr>
            <a:lvl5pPr marL="2057400" indent="-228600" eaLnBrk="0" hangingPunct="0">
              <a:defRPr sz="2400">
                <a:solidFill>
                  <a:schemeClr val="tx1"/>
                </a:solidFill>
                <a:latin typeface="Times New Roman" panose="02020603050405020304" pitchFamily="18" charset="0"/>
                <a:ea typeface="Times New Roman (Hebrew)" charset="0"/>
                <a:cs typeface="Times New Roman (Hebrew)"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9pPr>
          </a:lstStyle>
          <a:p>
            <a:pPr eaLnBrk="1" hangingPunct="1">
              <a:spcBef>
                <a:spcPct val="50000"/>
              </a:spcBef>
              <a:buFontTx/>
              <a:buChar char="•"/>
              <a:defRPr/>
            </a:pPr>
            <a:r>
              <a:rPr lang="en-US" altLang="en-US" sz="2600" b="1" dirty="0" smtClean="0">
                <a:solidFill>
                  <a:srgbClr val="339933"/>
                </a:solidFill>
                <a:latin typeface="Arial" panose="020B0604020202020204" pitchFamily="34" charset="0"/>
                <a:cs typeface="Arial" panose="020B0604020202020204" pitchFamily="34" charset="0"/>
              </a:rPr>
              <a:t>Which industries?</a:t>
            </a:r>
          </a:p>
          <a:p>
            <a:pPr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rPr>
              <a:t>Food (e.g. fermentation, emulsification)  </a:t>
            </a:r>
          </a:p>
          <a:p>
            <a:pPr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rPr>
              <a:t>Textile (e.g. laundry detergents, fabric processing) </a:t>
            </a:r>
          </a:p>
          <a:p>
            <a:pPr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rPr>
              <a:t>Pharmaceuticals (both as drugs and catalysts in drug synthesis) </a:t>
            </a:r>
          </a:p>
        </p:txBody>
      </p:sp>
      <p:sp>
        <p:nvSpPr>
          <p:cNvPr id="4" name="Text Box 3"/>
          <p:cNvSpPr txBox="1">
            <a:spLocks noChangeArrowheads="1"/>
          </p:cNvSpPr>
          <p:nvPr/>
        </p:nvSpPr>
        <p:spPr bwMode="auto">
          <a:xfrm>
            <a:off x="211138" y="3310063"/>
            <a:ext cx="8901112"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Times New Roman (Hebrew)" charset="0"/>
                <a:cs typeface="Times New Roman (Hebrew)" charset="0"/>
              </a:defRPr>
            </a:lvl1pPr>
            <a:lvl2pPr marL="742950" indent="-285750" eaLnBrk="0" hangingPunct="0">
              <a:defRPr sz="2400">
                <a:solidFill>
                  <a:schemeClr val="tx1"/>
                </a:solidFill>
                <a:latin typeface="Times New Roman" panose="02020603050405020304" pitchFamily="18" charset="0"/>
                <a:ea typeface="Times New Roman (Hebrew)" charset="0"/>
                <a:cs typeface="Times New Roman (Hebrew)" charset="0"/>
              </a:defRPr>
            </a:lvl2pPr>
            <a:lvl3pPr marL="1143000" indent="-228600" eaLnBrk="0" hangingPunct="0">
              <a:defRPr sz="2400">
                <a:solidFill>
                  <a:schemeClr val="tx1"/>
                </a:solidFill>
                <a:latin typeface="Times New Roman" panose="02020603050405020304" pitchFamily="18" charset="0"/>
                <a:ea typeface="Times New Roman (Hebrew)" charset="0"/>
                <a:cs typeface="Times New Roman (Hebrew)" charset="0"/>
              </a:defRPr>
            </a:lvl3pPr>
            <a:lvl4pPr marL="1600200" indent="-228600" eaLnBrk="0" hangingPunct="0">
              <a:defRPr sz="2400">
                <a:solidFill>
                  <a:schemeClr val="tx1"/>
                </a:solidFill>
                <a:latin typeface="Times New Roman" panose="02020603050405020304" pitchFamily="18" charset="0"/>
                <a:ea typeface="Times New Roman (Hebrew)" charset="0"/>
                <a:cs typeface="Times New Roman (Hebrew)" charset="0"/>
              </a:defRPr>
            </a:lvl4pPr>
            <a:lvl5pPr marL="2057400" indent="-228600" eaLnBrk="0" hangingPunct="0">
              <a:defRPr sz="2400">
                <a:solidFill>
                  <a:schemeClr val="tx1"/>
                </a:solidFill>
                <a:latin typeface="Times New Roman" panose="02020603050405020304" pitchFamily="18" charset="0"/>
                <a:ea typeface="Times New Roman (Hebrew)" charset="0"/>
                <a:cs typeface="Times New Roman (Hebrew)"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9pPr>
          </a:lstStyle>
          <a:p>
            <a:pPr eaLnBrk="1" hangingPunct="1">
              <a:spcBef>
                <a:spcPct val="50000"/>
              </a:spcBef>
              <a:buFontTx/>
              <a:buChar char="•"/>
              <a:defRPr/>
            </a:pPr>
            <a:r>
              <a:rPr lang="en-US" altLang="en-US" sz="2600" b="1" dirty="0" smtClean="0">
                <a:solidFill>
                  <a:srgbClr val="339933"/>
                </a:solidFill>
                <a:latin typeface="Arial" panose="020B0604020202020204" pitchFamily="34" charset="0"/>
                <a:cs typeface="Arial" panose="020B0604020202020204" pitchFamily="34" charset="0"/>
              </a:rPr>
              <a:t>Why engineer enzymes?</a:t>
            </a:r>
          </a:p>
          <a:p>
            <a:pPr eaLnBrk="1" hangingPunct="1">
              <a:spcBef>
                <a:spcPct val="50000"/>
              </a:spcBef>
              <a:buFont typeface="Wingdings" panose="05000000000000000000" pitchFamily="2" charset="2"/>
              <a:buChar char="Ø"/>
              <a:defRPr/>
            </a:pPr>
            <a:r>
              <a:rPr lang="en-US" altLang="en-US" sz="2500" dirty="0" smtClean="0">
                <a:latin typeface="+mj-lt"/>
                <a:cs typeface="Arial" panose="020B0604020202020204" pitchFamily="34" charset="0"/>
              </a:rPr>
              <a:t>Increase </a:t>
            </a:r>
            <a:r>
              <a:rPr lang="en-US" altLang="en-US" sz="2500" b="1" dirty="0" smtClean="0">
                <a:latin typeface="+mj-lt"/>
                <a:cs typeface="Arial" panose="020B0604020202020204" pitchFamily="34" charset="0"/>
              </a:rPr>
              <a:t>stability</a:t>
            </a:r>
            <a:r>
              <a:rPr lang="en-US" altLang="en-US" sz="2500" dirty="0" smtClean="0">
                <a:latin typeface="+mj-lt"/>
                <a:cs typeface="Arial" panose="020B0604020202020204" pitchFamily="34" charset="0"/>
              </a:rPr>
              <a:t> (longer shelf life, harsh conditions) &amp; </a:t>
            </a:r>
            <a:r>
              <a:rPr lang="en-US" altLang="en-US" sz="2500" b="1" dirty="0" smtClean="0">
                <a:latin typeface="+mj-lt"/>
                <a:cs typeface="Arial" panose="020B0604020202020204" pitchFamily="34" charset="0"/>
              </a:rPr>
              <a:t>solubility</a:t>
            </a:r>
          </a:p>
          <a:p>
            <a:pPr eaLnBrk="1" hangingPunct="1">
              <a:spcBef>
                <a:spcPct val="50000"/>
              </a:spcBef>
              <a:buFont typeface="Wingdings" panose="05000000000000000000" pitchFamily="2" charset="2"/>
              <a:buChar char="Ø"/>
              <a:defRPr/>
            </a:pPr>
            <a:r>
              <a:rPr lang="en-US" altLang="en-US" sz="2500" dirty="0" smtClean="0">
                <a:latin typeface="+mj-lt"/>
                <a:cs typeface="Arial" panose="020B0604020202020204" pitchFamily="34" charset="0"/>
              </a:rPr>
              <a:t>Protect from </a:t>
            </a:r>
            <a:r>
              <a:rPr lang="en-US" altLang="en-US" sz="2500" b="1" dirty="0" smtClean="0">
                <a:latin typeface="+mj-lt"/>
                <a:cs typeface="Arial" panose="020B0604020202020204" pitchFamily="34" charset="0"/>
              </a:rPr>
              <a:t>inactivation</a:t>
            </a:r>
            <a:r>
              <a:rPr lang="en-US" altLang="en-US" sz="2500" dirty="0" smtClean="0">
                <a:latin typeface="+mj-lt"/>
                <a:cs typeface="Arial" panose="020B0604020202020204" pitchFamily="34" charset="0"/>
              </a:rPr>
              <a:t> by harsh conditions (e.g. oxidation)</a:t>
            </a:r>
          </a:p>
          <a:p>
            <a:pPr eaLnBrk="1" hangingPunct="1">
              <a:spcBef>
                <a:spcPct val="50000"/>
              </a:spcBef>
              <a:buFont typeface="Wingdings" panose="05000000000000000000" pitchFamily="2" charset="2"/>
              <a:buChar char="Ø"/>
              <a:defRPr/>
            </a:pPr>
            <a:r>
              <a:rPr lang="en-US" altLang="en-US" sz="2500" dirty="0" smtClean="0">
                <a:latin typeface="+mj-lt"/>
                <a:cs typeface="Arial" panose="020B0604020202020204" pitchFamily="34" charset="0"/>
              </a:rPr>
              <a:t>Increase </a:t>
            </a:r>
            <a:r>
              <a:rPr lang="en-US" altLang="en-US" sz="2500" b="1" dirty="0" smtClean="0">
                <a:latin typeface="+mj-lt"/>
                <a:cs typeface="Arial" panose="020B0604020202020204" pitchFamily="34" charset="0"/>
              </a:rPr>
              <a:t>catalytic efficiency </a:t>
            </a:r>
            <a:r>
              <a:rPr lang="en-US" altLang="en-US" sz="2500" dirty="0" smtClean="0">
                <a:latin typeface="+mj-lt"/>
                <a:cs typeface="Arial" panose="020B0604020202020204" pitchFamily="34" charset="0"/>
              </a:rPr>
              <a:t>(faster production)</a:t>
            </a:r>
          </a:p>
          <a:p>
            <a:pPr eaLnBrk="1" hangingPunct="1">
              <a:spcBef>
                <a:spcPct val="50000"/>
              </a:spcBef>
              <a:buFont typeface="Wingdings" panose="05000000000000000000" pitchFamily="2" charset="2"/>
              <a:buChar char="Ø"/>
              <a:defRPr/>
            </a:pPr>
            <a:r>
              <a:rPr lang="en-US" altLang="en-US" sz="2500" dirty="0" smtClean="0">
                <a:latin typeface="+mj-lt"/>
                <a:cs typeface="Arial" panose="020B0604020202020204" pitchFamily="34" charset="0"/>
              </a:rPr>
              <a:t>Change </a:t>
            </a:r>
            <a:r>
              <a:rPr lang="en-US" altLang="en-US" sz="2500" b="1" dirty="0" smtClean="0">
                <a:latin typeface="+mj-lt"/>
                <a:cs typeface="Arial" panose="020B0604020202020204" pitchFamily="34" charset="0"/>
              </a:rPr>
              <a:t>substrate specificity </a:t>
            </a:r>
            <a:r>
              <a:rPr lang="en-US" altLang="en-US" sz="2500" dirty="0" smtClean="0">
                <a:latin typeface="+mj-lt"/>
                <a:cs typeface="Arial" panose="020B0604020202020204" pitchFamily="34" charset="0"/>
              </a:rPr>
              <a:t>(e.g. for unnatural substrates)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Engineering</a:t>
            </a:r>
          </a:p>
        </p:txBody>
      </p:sp>
      <p:sp>
        <p:nvSpPr>
          <p:cNvPr id="46083" name="Text Box 3"/>
          <p:cNvSpPr txBox="1">
            <a:spLocks noChangeArrowheads="1"/>
          </p:cNvSpPr>
          <p:nvPr/>
        </p:nvSpPr>
        <p:spPr bwMode="auto">
          <a:xfrm>
            <a:off x="211138" y="758825"/>
            <a:ext cx="8901112"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Times New Roman (Hebrew)" charset="0"/>
                <a:cs typeface="Times New Roman (Hebrew)" charset="0"/>
              </a:defRPr>
            </a:lvl1pPr>
            <a:lvl2pPr marL="742950" indent="-285750" eaLnBrk="0" hangingPunct="0">
              <a:defRPr sz="2400">
                <a:solidFill>
                  <a:schemeClr val="tx1"/>
                </a:solidFill>
                <a:latin typeface="Times New Roman" panose="02020603050405020304" pitchFamily="18" charset="0"/>
                <a:ea typeface="Times New Roman (Hebrew)" charset="0"/>
                <a:cs typeface="Times New Roman (Hebrew)" charset="0"/>
              </a:defRPr>
            </a:lvl2pPr>
            <a:lvl3pPr marL="1143000" indent="-228600" eaLnBrk="0" hangingPunct="0">
              <a:defRPr sz="2400">
                <a:solidFill>
                  <a:schemeClr val="tx1"/>
                </a:solidFill>
                <a:latin typeface="Times New Roman" panose="02020603050405020304" pitchFamily="18" charset="0"/>
                <a:ea typeface="Times New Roman (Hebrew)" charset="0"/>
                <a:cs typeface="Times New Roman (Hebrew)" charset="0"/>
              </a:defRPr>
            </a:lvl3pPr>
            <a:lvl4pPr marL="1600200" indent="-228600" eaLnBrk="0" hangingPunct="0">
              <a:defRPr sz="2400">
                <a:solidFill>
                  <a:schemeClr val="tx1"/>
                </a:solidFill>
                <a:latin typeface="Times New Roman" panose="02020603050405020304" pitchFamily="18" charset="0"/>
                <a:ea typeface="Times New Roman (Hebrew)" charset="0"/>
                <a:cs typeface="Times New Roman (Hebrew)" charset="0"/>
              </a:defRPr>
            </a:lvl4pPr>
            <a:lvl5pPr marL="2057400" indent="-228600" eaLnBrk="0" hangingPunct="0">
              <a:defRPr sz="2400">
                <a:solidFill>
                  <a:schemeClr val="tx1"/>
                </a:solidFill>
                <a:latin typeface="Times New Roman" panose="02020603050405020304" pitchFamily="18" charset="0"/>
                <a:ea typeface="Times New Roman (Hebrew)" charset="0"/>
                <a:cs typeface="Times New Roman (Hebrew)"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9pPr>
          </a:lstStyle>
          <a:p>
            <a:pPr eaLnBrk="1" hangingPunct="1">
              <a:spcBef>
                <a:spcPct val="50000"/>
              </a:spcBef>
              <a:buFontTx/>
              <a:buChar char="•"/>
              <a:defRPr/>
            </a:pPr>
            <a:r>
              <a:rPr lang="en-US" altLang="en-US" sz="2600" b="1" dirty="0" smtClean="0">
                <a:solidFill>
                  <a:srgbClr val="339933"/>
                </a:solidFill>
                <a:latin typeface="Arial" panose="020B0604020202020204" pitchFamily="34" charset="0"/>
                <a:cs typeface="Arial" panose="020B0604020202020204" pitchFamily="34" charset="0"/>
              </a:rPr>
              <a:t>Strategies</a:t>
            </a:r>
          </a:p>
          <a:p>
            <a:pPr eaLnBrk="1" hangingPunct="1">
              <a:spcBef>
                <a:spcPct val="50000"/>
              </a:spcBef>
              <a:buFont typeface="Wingdings" panose="05000000000000000000" pitchFamily="2" charset="2"/>
              <a:buChar char="Ø"/>
              <a:defRPr/>
            </a:pPr>
            <a:r>
              <a:rPr lang="en-US" altLang="en-US" sz="2600" b="1" smtClean="0">
                <a:latin typeface="+mj-lt"/>
                <a:cs typeface="Arial" panose="020B0604020202020204" pitchFamily="34" charset="0"/>
              </a:rPr>
              <a:t>Rational </a:t>
            </a:r>
            <a:r>
              <a:rPr lang="en-US" altLang="en-US" sz="2600" smtClean="0">
                <a:latin typeface="+mj-lt"/>
                <a:cs typeface="Arial" panose="020B0604020202020204" pitchFamily="34" charset="0"/>
              </a:rPr>
              <a:t>– </a:t>
            </a:r>
            <a:r>
              <a:rPr lang="en-US" altLang="en-US" sz="2600" dirty="0" smtClean="0">
                <a:latin typeface="+mj-lt"/>
                <a:cs typeface="Arial" panose="020B0604020202020204" pitchFamily="34" charset="0"/>
              </a:rPr>
              <a:t>for a small number of mutations around active site</a:t>
            </a:r>
          </a:p>
          <a:p>
            <a:pPr eaLnBrk="1" hangingPunct="1">
              <a:spcBef>
                <a:spcPct val="50000"/>
              </a:spcBef>
              <a:buFont typeface="Wingdings" panose="05000000000000000000" pitchFamily="2" charset="2"/>
              <a:buChar char="Ø"/>
              <a:defRPr/>
            </a:pPr>
            <a:r>
              <a:rPr lang="en-US" altLang="en-US" sz="2600" b="1" dirty="0" smtClean="0">
                <a:latin typeface="+mj-lt"/>
                <a:cs typeface="Arial" panose="020B0604020202020204" pitchFamily="34" charset="0"/>
              </a:rPr>
              <a:t>Random</a:t>
            </a:r>
            <a:r>
              <a:rPr lang="en-US" altLang="en-US" sz="2600" dirty="0" smtClean="0">
                <a:latin typeface="+mj-lt"/>
                <a:cs typeface="Arial" panose="020B0604020202020204" pitchFamily="34" charset="0"/>
              </a:rPr>
              <a:t> (e.g. directed evolution) – for a large number of mutations or outside active site</a:t>
            </a:r>
          </a:p>
          <a:p>
            <a:pPr eaLnBrk="1" hangingPunct="1">
              <a:spcBef>
                <a:spcPct val="50000"/>
              </a:spcBef>
              <a:buFont typeface="Wingdings" panose="05000000000000000000" pitchFamily="2" charset="2"/>
              <a:buChar char="Ø"/>
              <a:defRPr/>
            </a:pPr>
            <a:r>
              <a:rPr lang="en-US" altLang="en-US" sz="2600" b="1" dirty="0" smtClean="0">
                <a:latin typeface="+mj-lt"/>
                <a:cs typeface="Arial" panose="020B0604020202020204" pitchFamily="34" charset="0"/>
              </a:rPr>
              <a:t>Semi-rational</a:t>
            </a:r>
            <a:r>
              <a:rPr lang="en-US" altLang="en-US" sz="2600" dirty="0" smtClean="0">
                <a:latin typeface="+mj-lt"/>
                <a:cs typeface="Arial" panose="020B0604020202020204" pitchFamily="34" charset="0"/>
              </a:rPr>
              <a:t> – integrates both rational and random </a:t>
            </a:r>
          </a:p>
        </p:txBody>
      </p:sp>
      <p:grpSp>
        <p:nvGrpSpPr>
          <p:cNvPr id="52229" name="Group 1"/>
          <p:cNvGrpSpPr>
            <a:grpSpLocks/>
          </p:cNvGrpSpPr>
          <p:nvPr/>
        </p:nvGrpSpPr>
        <p:grpSpPr bwMode="auto">
          <a:xfrm>
            <a:off x="2641600" y="3578225"/>
            <a:ext cx="4548188" cy="3155950"/>
            <a:chOff x="2642360" y="3815347"/>
            <a:chExt cx="4278704" cy="2918067"/>
          </a:xfrm>
        </p:grpSpPr>
        <p:pic>
          <p:nvPicPr>
            <p:cNvPr id="522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360" y="4122773"/>
              <a:ext cx="4278704" cy="26106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1" name="Text Box 1"/>
            <p:cNvSpPr txBox="1">
              <a:spLocks noChangeArrowheads="1"/>
            </p:cNvSpPr>
            <p:nvPr/>
          </p:nvSpPr>
          <p:spPr bwMode="auto">
            <a:xfrm>
              <a:off x="3135529" y="3815347"/>
              <a:ext cx="3450026"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r" rtl="1">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0"/>
                </a:spcBef>
                <a:buFontTx/>
                <a:buNone/>
              </a:pPr>
              <a:r>
                <a:rPr lang="en-GB" altLang="en-US" sz="1600" b="1">
                  <a:solidFill>
                    <a:srgbClr val="000000"/>
                  </a:solidFill>
                  <a:latin typeface="Arial" panose="020B0604020202020204" pitchFamily="34" charset="0"/>
                  <a:ea typeface="msgothic"/>
                  <a:cs typeface="msgothic"/>
                </a:rPr>
                <a:t>Directed evolution experiment </a:t>
              </a:r>
            </a:p>
          </p:txBody>
        </p:sp>
      </p:grpSp>
      <p:sp>
        <p:nvSpPr>
          <p:cNvPr id="8" name="TextBox 7"/>
          <p:cNvSpPr txBox="1"/>
          <p:nvPr/>
        </p:nvSpPr>
        <p:spPr>
          <a:xfrm>
            <a:off x="2641600" y="6488668"/>
            <a:ext cx="3050835" cy="369332"/>
          </a:xfrm>
          <a:prstGeom prst="rect">
            <a:avLst/>
          </a:prstGeom>
          <a:noFill/>
        </p:spPr>
        <p:txBody>
          <a:bodyPr wrap="none" rtlCol="0">
            <a:spAutoFit/>
          </a:bodyPr>
          <a:lstStyle/>
          <a:p>
            <a:r>
              <a:rPr lang="en-US" sz="1800" i="1" dirty="0"/>
              <a:t>PNAS</a:t>
            </a:r>
            <a:r>
              <a:rPr lang="en-US" sz="1800" dirty="0"/>
              <a:t> (</a:t>
            </a:r>
            <a:r>
              <a:rPr lang="en-US" sz="1800" dirty="0" smtClean="0"/>
              <a:t>2009) 106: 9995-10000</a:t>
            </a:r>
            <a:endParaRPr lang="en-US"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269875" y="106363"/>
            <a:ext cx="87645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Engineering enzymes for increased stability</a:t>
            </a:r>
          </a:p>
        </p:txBody>
      </p:sp>
      <p:sp>
        <p:nvSpPr>
          <p:cNvPr id="47107" name="Text Box 6"/>
          <p:cNvSpPr txBox="1">
            <a:spLocks noChangeArrowheads="1"/>
          </p:cNvSpPr>
          <p:nvPr/>
        </p:nvSpPr>
        <p:spPr bwMode="auto">
          <a:xfrm>
            <a:off x="0" y="871538"/>
            <a:ext cx="8811491" cy="357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anose="02020603050405020304" pitchFamily="18" charset="0"/>
                <a:ea typeface="Times New Roman (Hebrew)" charset="0"/>
                <a:cs typeface="Times New Roman (Hebrew)" charset="0"/>
              </a:defRPr>
            </a:lvl1pPr>
            <a:lvl2pPr marL="742950" indent="-285750" eaLnBrk="0" hangingPunct="0">
              <a:defRPr sz="2400">
                <a:solidFill>
                  <a:schemeClr val="tx1"/>
                </a:solidFill>
                <a:latin typeface="Times New Roman" panose="02020603050405020304" pitchFamily="18" charset="0"/>
                <a:ea typeface="Times New Roman (Hebrew)" charset="0"/>
                <a:cs typeface="Times New Roman (Hebrew)" charset="0"/>
              </a:defRPr>
            </a:lvl2pPr>
            <a:lvl3pPr marL="1143000" indent="-228600" eaLnBrk="0" hangingPunct="0">
              <a:defRPr sz="2400">
                <a:solidFill>
                  <a:schemeClr val="tx1"/>
                </a:solidFill>
                <a:latin typeface="Times New Roman" panose="02020603050405020304" pitchFamily="18" charset="0"/>
                <a:ea typeface="Times New Roman (Hebrew)" charset="0"/>
                <a:cs typeface="Times New Roman (Hebrew)" charset="0"/>
              </a:defRPr>
            </a:lvl3pPr>
            <a:lvl4pPr marL="1600200" indent="-228600" eaLnBrk="0" hangingPunct="0">
              <a:defRPr sz="2400">
                <a:solidFill>
                  <a:schemeClr val="tx1"/>
                </a:solidFill>
                <a:latin typeface="Times New Roman" panose="02020603050405020304" pitchFamily="18" charset="0"/>
                <a:ea typeface="Times New Roman (Hebrew)" charset="0"/>
                <a:cs typeface="Times New Roman (Hebrew)" charset="0"/>
              </a:defRPr>
            </a:lvl4pPr>
            <a:lvl5pPr marL="2057400" indent="-228600" eaLnBrk="0" hangingPunct="0">
              <a:defRPr sz="2400">
                <a:solidFill>
                  <a:schemeClr val="tx1"/>
                </a:solidFill>
                <a:latin typeface="Times New Roman" panose="02020603050405020304" pitchFamily="18" charset="0"/>
                <a:ea typeface="Times New Roman (Hebrew)" charset="0"/>
                <a:cs typeface="Times New Roman (Hebrew)"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ea typeface="Times New Roman (Hebrew)" charset="0"/>
                <a:cs typeface="Times New Roman (Hebrew)" charset="0"/>
              </a:defRPr>
            </a:lvl9pPr>
          </a:lstStyle>
          <a:p>
            <a:pPr eaLnBrk="1" hangingPunct="1">
              <a:spcBef>
                <a:spcPct val="50000"/>
              </a:spcBef>
              <a:buFontTx/>
              <a:buChar char="•"/>
              <a:defRPr/>
            </a:pPr>
            <a:r>
              <a:rPr lang="en-US" altLang="en-US" sz="2600" b="1" dirty="0" smtClean="0">
                <a:solidFill>
                  <a:srgbClr val="339933"/>
                </a:solidFill>
                <a:latin typeface="Arial" panose="020B0604020202020204" pitchFamily="34" charset="0"/>
                <a:cs typeface="Arial" panose="020B0604020202020204" pitchFamily="34" charset="0"/>
              </a:rPr>
              <a:t>Mutations that are used resemble those found in hyperthermophiles:</a:t>
            </a:r>
          </a:p>
          <a:p>
            <a:pPr marL="914400" eaLnBrk="1" hangingPunct="1">
              <a:lnSpc>
                <a:spcPct val="130000"/>
              </a:lnSpc>
              <a:spcBef>
                <a:spcPct val="50000"/>
              </a:spcBef>
              <a:buFontTx/>
              <a:buAutoNum type="arabicPeriod"/>
              <a:defRPr/>
            </a:pPr>
            <a:r>
              <a:rPr lang="en-US" altLang="en-US" sz="2600" dirty="0" smtClean="0">
                <a:latin typeface="+mj-lt"/>
                <a:cs typeface="Arial" panose="020B0604020202020204" pitchFamily="34" charset="0"/>
              </a:rPr>
              <a:t>Structural rigidification – Pro</a:t>
            </a:r>
            <a:r>
              <a:rPr lang="en-US" altLang="en-US" sz="2600" dirty="0" smtClean="0">
                <a:latin typeface="+mj-lt"/>
                <a:cs typeface="Arial" panose="020B0604020202020204" pitchFamily="34" charset="0"/>
                <a:sym typeface="Symbol" panose="05050102010706020507" pitchFamily="18" charset="2"/>
              </a:rPr>
              <a:t></a:t>
            </a:r>
            <a:r>
              <a:rPr lang="en-US" altLang="en-US" sz="2600" dirty="0" smtClean="0">
                <a:latin typeface="+mj-lt"/>
                <a:cs typeface="Arial" panose="020B0604020202020204" pitchFamily="34" charset="0"/>
              </a:rPr>
              <a:t> Gly</a:t>
            </a:r>
            <a:r>
              <a:rPr lang="en-US" altLang="en-US" sz="2600" dirty="0" smtClean="0">
                <a:latin typeface="+mj-lt"/>
                <a:cs typeface="Arial" panose="020B0604020202020204" pitchFamily="34" charset="0"/>
                <a:sym typeface="Symbol" panose="05050102010706020507" pitchFamily="18" charset="2"/>
              </a:rPr>
              <a:t></a:t>
            </a:r>
            <a:r>
              <a:rPr lang="en-US" altLang="en-US" sz="2600" dirty="0" smtClean="0">
                <a:latin typeface="+mj-lt"/>
                <a:cs typeface="Arial" panose="020B0604020202020204" pitchFamily="34" charset="0"/>
              </a:rPr>
              <a:t> aromatics</a:t>
            </a:r>
            <a:r>
              <a:rPr lang="en-US" altLang="en-US" sz="2600" dirty="0" smtClean="0">
                <a:latin typeface="+mj-lt"/>
                <a:cs typeface="Arial" panose="020B0604020202020204" pitchFamily="34" charset="0"/>
                <a:sym typeface="Symbol" panose="05050102010706020507" pitchFamily="18" charset="2"/>
              </a:rPr>
              <a:t> S-S</a:t>
            </a:r>
            <a:r>
              <a:rPr lang="en-US" altLang="en-US" sz="2600" dirty="0" smtClean="0">
                <a:cs typeface="Arial" panose="020B0604020202020204" pitchFamily="34" charset="0"/>
                <a:sym typeface="Symbol" panose="05050102010706020507" pitchFamily="18" charset="2"/>
              </a:rPr>
              <a:t> </a:t>
            </a:r>
            <a:r>
              <a:rPr lang="en-US" altLang="en-US" sz="2600" dirty="0" smtClean="0">
                <a:latin typeface="+mj-lt"/>
                <a:cs typeface="Arial" panose="020B0604020202020204" pitchFamily="34" charset="0"/>
                <a:sym typeface="Symbol" panose="05050102010706020507" pitchFamily="18" charset="2"/>
              </a:rPr>
              <a:t> </a:t>
            </a:r>
          </a:p>
          <a:p>
            <a:pPr marL="914400" eaLnBrk="1" hangingPunct="1">
              <a:lnSpc>
                <a:spcPct val="130000"/>
              </a:lnSpc>
              <a:spcBef>
                <a:spcPct val="50000"/>
              </a:spcBef>
              <a:buFontTx/>
              <a:buAutoNum type="arabicPeriod"/>
              <a:defRPr/>
            </a:pPr>
            <a:r>
              <a:rPr lang="en-US" altLang="en-US" sz="2600" dirty="0" smtClean="0">
                <a:latin typeface="+mj-lt"/>
                <a:cs typeface="Arial" panose="020B0604020202020204" pitchFamily="34" charset="0"/>
                <a:sym typeface="Symbol" panose="05050102010706020507" pitchFamily="18" charset="2"/>
              </a:rPr>
              <a:t>Strengthening the core – more nonpolar and secondary structure-promoting residues</a:t>
            </a:r>
          </a:p>
          <a:p>
            <a:pPr marL="914400" eaLnBrk="1" hangingPunct="1">
              <a:lnSpc>
                <a:spcPct val="130000"/>
              </a:lnSpc>
              <a:spcBef>
                <a:spcPct val="50000"/>
              </a:spcBef>
              <a:buFontTx/>
              <a:buAutoNum type="arabicPeriod"/>
              <a:defRPr/>
            </a:pPr>
            <a:r>
              <a:rPr lang="en-US" altLang="en-US" sz="2600" dirty="0" smtClean="0">
                <a:latin typeface="+mj-lt"/>
                <a:cs typeface="Arial" panose="020B0604020202020204" pitchFamily="34" charset="0"/>
                <a:sym typeface="Symbol" panose="05050102010706020507" pitchFamily="18" charset="2"/>
              </a:rPr>
              <a:t>More salt bridges</a:t>
            </a:r>
            <a:endParaRPr lang="en-US" altLang="en-US" sz="2600" dirty="0" smtClean="0">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mit\My Documents\Amit\Book\1_Revised_draft\CH2\Figures\PyMol-PovRay files\2-21a.png"/>
          <p:cNvPicPr>
            <a:picLocks noChangeAspect="1" noChangeArrowheads="1"/>
          </p:cNvPicPr>
          <p:nvPr/>
        </p:nvPicPr>
        <p:blipFill>
          <a:blip r:embed="rId3">
            <a:extLst>
              <a:ext uri="{28A0092B-C50C-407E-A947-70E740481C1C}">
                <a14:useLocalDpi xmlns:a14="http://schemas.microsoft.com/office/drawing/2010/main" val="0"/>
              </a:ext>
            </a:extLst>
          </a:blip>
          <a:srcRect l="14194" r="18814" b="12805"/>
          <a:stretch>
            <a:fillRect/>
          </a:stretch>
        </p:blipFill>
        <p:spPr bwMode="auto">
          <a:xfrm>
            <a:off x="228600" y="190500"/>
            <a:ext cx="3840163"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3"/>
          <p:cNvSpPr>
            <a:spLocks noChangeArrowheads="1"/>
          </p:cNvSpPr>
          <p:nvPr/>
        </p:nvSpPr>
        <p:spPr bwMode="auto">
          <a:xfrm>
            <a:off x="4335463" y="2741613"/>
            <a:ext cx="1336675" cy="660400"/>
          </a:xfrm>
          <a:prstGeom prst="rightArrow">
            <a:avLst>
              <a:gd name="adj1" fmla="val 50000"/>
              <a:gd name="adj2" fmla="val 50601"/>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eaLnBrk="1" hangingPunct="1">
              <a:spcBef>
                <a:spcPct val="0"/>
              </a:spcBef>
              <a:buFontTx/>
              <a:buNone/>
            </a:pPr>
            <a:endParaRPr lang="he-IL" altLang="en-US" sz="2400">
              <a:cs typeface="Times New Roman (Hebrew)"/>
            </a:endParaRPr>
          </a:p>
        </p:txBody>
      </p:sp>
      <p:sp>
        <p:nvSpPr>
          <p:cNvPr id="6148" name="Text Box 4"/>
          <p:cNvSpPr txBox="1">
            <a:spLocks noChangeArrowheads="1"/>
          </p:cNvSpPr>
          <p:nvPr/>
        </p:nvSpPr>
        <p:spPr bwMode="auto">
          <a:xfrm>
            <a:off x="593725" y="5410200"/>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eaLnBrk="1" hangingPunct="1">
              <a:spcBef>
                <a:spcPct val="50000"/>
              </a:spcBef>
              <a:buFontTx/>
              <a:buNone/>
            </a:pPr>
            <a:r>
              <a:rPr lang="en-US" altLang="en-US" sz="2400" b="1">
                <a:cs typeface="Times New Roman (Hebrew)"/>
              </a:rPr>
              <a:t>Unfolded</a:t>
            </a:r>
          </a:p>
        </p:txBody>
      </p:sp>
      <p:sp>
        <p:nvSpPr>
          <p:cNvPr id="6149" name="Text Box 5"/>
          <p:cNvSpPr txBox="1">
            <a:spLocks noChangeArrowheads="1"/>
          </p:cNvSpPr>
          <p:nvPr/>
        </p:nvSpPr>
        <p:spPr bwMode="auto">
          <a:xfrm>
            <a:off x="6486525" y="5383213"/>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eaLnBrk="1" hangingPunct="1">
              <a:spcBef>
                <a:spcPct val="50000"/>
              </a:spcBef>
              <a:buFontTx/>
              <a:buNone/>
            </a:pPr>
            <a:r>
              <a:rPr lang="en-US" altLang="en-US" sz="2400" b="1">
                <a:cs typeface="Times New Roman (Hebrew)"/>
              </a:rPr>
              <a:t>Folded</a:t>
            </a:r>
          </a:p>
        </p:txBody>
      </p:sp>
      <p:pic>
        <p:nvPicPr>
          <p:cNvPr id="6150" name="Picture 6" descr="C:\Documents and Settings\Amit\My Documents\Amit\Book\1_Revised_draft\CH2\Figures\PyMol-PovRay files\2-21b.png"/>
          <p:cNvPicPr>
            <a:picLocks noChangeAspect="1" noChangeArrowheads="1"/>
          </p:cNvPicPr>
          <p:nvPr/>
        </p:nvPicPr>
        <p:blipFill>
          <a:blip r:embed="rId4">
            <a:extLst>
              <a:ext uri="{28A0092B-C50C-407E-A947-70E740481C1C}">
                <a14:useLocalDpi xmlns:a14="http://schemas.microsoft.com/office/drawing/2010/main" val="0"/>
              </a:ext>
            </a:extLst>
          </a:blip>
          <a:srcRect l="6447" t="9055" r="13338" b="10751"/>
          <a:stretch>
            <a:fillRect/>
          </a:stretch>
        </p:blipFill>
        <p:spPr bwMode="auto">
          <a:xfrm>
            <a:off x="6080125" y="1546225"/>
            <a:ext cx="25860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Overview</a:t>
            </a:r>
          </a:p>
        </p:txBody>
      </p:sp>
      <p:sp>
        <p:nvSpPr>
          <p:cNvPr id="6152" name="Text Box 8"/>
          <p:cNvSpPr txBox="1">
            <a:spLocks noChangeArrowheads="1"/>
          </p:cNvSpPr>
          <p:nvPr/>
        </p:nvSpPr>
        <p:spPr bwMode="auto">
          <a:xfrm>
            <a:off x="1687687" y="5871369"/>
            <a:ext cx="618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dirty="0">
                <a:cs typeface="Times New Roman (Hebrew)"/>
                <a:sym typeface="Symbol" panose="05050102010706020507" pitchFamily="18" charset="2"/>
              </a:rPr>
              <a:t></a:t>
            </a:r>
            <a:r>
              <a:rPr lang="en-US" altLang="en-US" b="1" i="1" dirty="0" err="1">
                <a:cs typeface="Times New Roman (Hebrew)"/>
                <a:sym typeface="Symbol" panose="05050102010706020507" pitchFamily="18" charset="2"/>
              </a:rPr>
              <a:t>G</a:t>
            </a:r>
            <a:r>
              <a:rPr lang="en-US" altLang="en-US" b="1" i="1" baseline="-25000" dirty="0" err="1">
                <a:cs typeface="Times New Roman (Hebrew)"/>
                <a:sym typeface="Symbol" panose="05050102010706020507" pitchFamily="18" charset="2"/>
              </a:rPr>
              <a:t>folding</a:t>
            </a:r>
            <a:r>
              <a:rPr lang="en-US" altLang="en-US" b="1" dirty="0">
                <a:cs typeface="Times New Roman (Hebrew)"/>
                <a:sym typeface="Symbol" panose="05050102010706020507" pitchFamily="18" charset="2"/>
              </a:rPr>
              <a:t> = </a:t>
            </a:r>
            <a:r>
              <a:rPr lang="en-US" altLang="en-US" b="1" dirty="0" smtClean="0">
                <a:cs typeface="Times New Roman (Hebrew)"/>
                <a:sym typeface="Symbol" panose="05050102010706020507" pitchFamily="18" charset="2"/>
              </a:rPr>
              <a:t>-5 to -20 </a:t>
            </a:r>
            <a:r>
              <a:rPr lang="en-US" altLang="en-US" b="1" dirty="0">
                <a:cs typeface="Times New Roman (Hebrew)"/>
                <a:sym typeface="Symbol" panose="05050102010706020507" pitchFamily="18" charset="2"/>
              </a:rPr>
              <a:t>kcal/</a:t>
            </a:r>
            <a:r>
              <a:rPr lang="en-US" altLang="en-US" b="1" dirty="0" err="1">
                <a:cs typeface="Times New Roman (Hebrew)"/>
                <a:sym typeface="Symbol" panose="05050102010706020507" pitchFamily="18" charset="2"/>
              </a:rPr>
              <a:t>mol</a:t>
            </a:r>
            <a:r>
              <a:rPr lang="en-US" altLang="en-US" b="1" dirty="0">
                <a:cs typeface="Times New Roman (Hebrew)"/>
                <a:sym typeface="Symbol" panose="05050102010706020507" pitchFamily="18" charset="2"/>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2"/>
          <p:cNvSpPr txBox="1">
            <a:spLocks noChangeArrowheads="1"/>
          </p:cNvSpPr>
          <p:nvPr/>
        </p:nvSpPr>
        <p:spPr bwMode="auto">
          <a:xfrm>
            <a:off x="285750" y="233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buFontTx/>
              <a:buNone/>
            </a:pPr>
            <a:r>
              <a:rPr lang="en-US" altLang="en-US" b="1" dirty="0" smtClean="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rPr>
              <a:t>Summary of Chapter 4</a:t>
            </a:r>
            <a:endParaRPr lang="en-US" altLang="en-US" b="1" dirty="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endParaRPr>
          </a:p>
        </p:txBody>
      </p:sp>
      <p:sp>
        <p:nvSpPr>
          <p:cNvPr id="141316" name="Text Box 3"/>
          <p:cNvSpPr txBox="1">
            <a:spLocks noChangeArrowheads="1"/>
          </p:cNvSpPr>
          <p:nvPr/>
        </p:nvSpPr>
        <p:spPr bwMode="auto">
          <a:xfrm>
            <a:off x="139700" y="940861"/>
            <a:ext cx="9004300"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71550" indent="-5143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Protein chains fold into the native structure because it has the least energy. Still, the folded structure is only marginally more stable than the open chain, which keeps it flexible – a property crucial for its activity.</a:t>
            </a:r>
          </a:p>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The non-covalent interactions that stabilize the folded structure can be studied by combining experimental methods that measure changes in free energy, enthalpy, entropy, and potential energy during folding, with computational methods that interpret these quantities on the biophysical level of forces and interactions.</a:t>
            </a:r>
          </a:p>
        </p:txBody>
      </p:sp>
    </p:spTree>
    <p:extLst>
      <p:ext uri="{BB962C8B-B14F-4D97-AF65-F5344CB8AC3E}">
        <p14:creationId xmlns:p14="http://schemas.microsoft.com/office/powerpoint/2010/main" val="699822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2"/>
          <p:cNvSpPr txBox="1">
            <a:spLocks noChangeArrowheads="1"/>
          </p:cNvSpPr>
          <p:nvPr/>
        </p:nvSpPr>
        <p:spPr bwMode="auto">
          <a:xfrm>
            <a:off x="285750" y="233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buFontTx/>
              <a:buNone/>
            </a:pPr>
            <a:r>
              <a:rPr lang="en-US" altLang="en-US" b="1" dirty="0" smtClean="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rPr>
              <a:t>Summary of Chapter 4</a:t>
            </a:r>
            <a:endParaRPr lang="en-US" altLang="en-US" b="1" dirty="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endParaRPr>
          </a:p>
        </p:txBody>
      </p:sp>
      <p:sp>
        <p:nvSpPr>
          <p:cNvPr id="141316" name="Text Box 3"/>
          <p:cNvSpPr txBox="1">
            <a:spLocks noChangeArrowheads="1"/>
          </p:cNvSpPr>
          <p:nvPr/>
        </p:nvSpPr>
        <p:spPr bwMode="auto">
          <a:xfrm>
            <a:off x="139700" y="940861"/>
            <a:ext cx="9004300" cy="497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71550" indent="-5143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The hydrophobic effect is the main driving force for protein folding, and the resulting the loss of chain entropy is the main force opposing the process. The effect of electrostatic interactions depend on the immediate environment of electric charges within each protein.</a:t>
            </a:r>
          </a:p>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The different interactions and effects compensate partially for one another, resulting in a small net energy </a:t>
            </a:r>
            <a:r>
              <a:rPr lang="en-US" altLang="en-US" sz="2600" smtClean="0">
                <a:latin typeface="Arial" panose="020B0604020202020204" pitchFamily="34" charset="0"/>
                <a:ea typeface="Times New Roman (Hebrew)" panose="02020603050405020304" pitchFamily="18" charset="0"/>
                <a:cs typeface="Times New Roman (Hebrew)" panose="02020603050405020304" pitchFamily="18" charset="0"/>
              </a:rPr>
              <a:t>of stabilization.</a:t>
            </a:r>
            <a:endPar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2129222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2"/>
          <p:cNvSpPr txBox="1">
            <a:spLocks noChangeArrowheads="1"/>
          </p:cNvSpPr>
          <p:nvPr/>
        </p:nvSpPr>
        <p:spPr bwMode="auto">
          <a:xfrm>
            <a:off x="285750" y="233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buFontTx/>
              <a:buNone/>
            </a:pPr>
            <a:r>
              <a:rPr lang="en-US" altLang="en-US" b="1" dirty="0" smtClean="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rPr>
              <a:t>Summary of Chapter 4</a:t>
            </a:r>
            <a:endParaRPr lang="en-US" altLang="en-US" b="1" dirty="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endParaRPr>
          </a:p>
        </p:txBody>
      </p:sp>
      <p:sp>
        <p:nvSpPr>
          <p:cNvPr id="141316" name="Text Box 3"/>
          <p:cNvSpPr txBox="1">
            <a:spLocks noChangeArrowheads="1"/>
          </p:cNvSpPr>
          <p:nvPr/>
        </p:nvSpPr>
        <p:spPr bwMode="auto">
          <a:xfrm>
            <a:off x="139700" y="940861"/>
            <a:ext cx="9004300" cy="563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71550" indent="-5143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lnSpc>
                <a:spcPct val="130000"/>
              </a:lnSpc>
              <a:spcBef>
                <a:spcPct val="50000"/>
              </a:spcBef>
            </a:pPr>
            <a:r>
              <a:rPr lang="en-US" altLang="en-US" sz="2600" dirty="0">
                <a:latin typeface="Arial" panose="020B0604020202020204" pitchFamily="34" charset="0"/>
                <a:ea typeface="Times New Roman (Hebrew)" panose="02020603050405020304" pitchFamily="18" charset="0"/>
                <a:cs typeface="Times New Roman (Hebrew)" panose="02020603050405020304" pitchFamily="18" charset="0"/>
              </a:rPr>
              <a:t>A protein may undergo denaturation due to environmental changes in temperature, pH, and pressure, as well as exposure to certain chemical compounds </a:t>
            </a:r>
          </a:p>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Proteins in organisms that live under extreme conditions have developed amino acid compositions that counteract the destabilizing forces, and this way avoid denaturation.</a:t>
            </a:r>
          </a:p>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Understanding the above phenomena allows scientists to stabilize industrial proteins by engineering them at the amino acid level.</a:t>
            </a:r>
          </a:p>
        </p:txBody>
      </p:sp>
    </p:spTree>
    <p:extLst>
      <p:ext uri="{BB962C8B-B14F-4D97-AF65-F5344CB8AC3E}">
        <p14:creationId xmlns:p14="http://schemas.microsoft.com/office/powerpoint/2010/main" val="3153760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Overview</a:t>
            </a:r>
          </a:p>
        </p:txBody>
      </p:sp>
      <p:sp>
        <p:nvSpPr>
          <p:cNvPr id="12" name="Text Box 5"/>
          <p:cNvSpPr txBox="1">
            <a:spLocks noChangeArrowheads="1"/>
          </p:cNvSpPr>
          <p:nvPr/>
        </p:nvSpPr>
        <p:spPr bwMode="auto">
          <a:xfrm>
            <a:off x="144463" y="914400"/>
            <a:ext cx="8999537"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852488" indent="-45720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smtClean="0">
                <a:solidFill>
                  <a:srgbClr val="339933"/>
                </a:solidFill>
                <a:latin typeface="Arial" panose="020B0604020202020204" pitchFamily="34" charset="0"/>
                <a:cs typeface="Arial" panose="020B0604020202020204" pitchFamily="34" charset="0"/>
              </a:rPr>
              <a:t>However, </a:t>
            </a:r>
            <a:r>
              <a:rPr lang="en-US" altLang="en-US" sz="2600" b="1" dirty="0">
                <a:solidFill>
                  <a:srgbClr val="339933"/>
                </a:solidFill>
                <a:latin typeface="Arial" panose="020B0604020202020204" pitchFamily="34" charset="0"/>
                <a:cs typeface="Arial" panose="020B0604020202020204" pitchFamily="34" charset="0"/>
              </a:rPr>
              <a:t>e</a:t>
            </a:r>
            <a:r>
              <a:rPr lang="en-US" altLang="en-US" sz="2600" b="1" dirty="0" smtClean="0">
                <a:solidFill>
                  <a:srgbClr val="339933"/>
                </a:solidFill>
                <a:latin typeface="Arial" panose="020B0604020202020204" pitchFamily="34" charset="0"/>
                <a:cs typeface="Arial" panose="020B0604020202020204" pitchFamily="34" charset="0"/>
              </a:rPr>
              <a:t>ven </a:t>
            </a:r>
            <a:r>
              <a:rPr lang="en-US" altLang="en-US" sz="2600" b="1" dirty="0">
                <a:solidFill>
                  <a:srgbClr val="339933"/>
                </a:solidFill>
                <a:latin typeface="Arial" panose="020B0604020202020204" pitchFamily="34" charset="0"/>
                <a:cs typeface="Arial" panose="020B0604020202020204" pitchFamily="34" charset="0"/>
              </a:rPr>
              <a:t>at </a:t>
            </a:r>
            <a:r>
              <a:rPr lang="en-US" altLang="en-US" sz="2600" b="1" dirty="0">
                <a:solidFill>
                  <a:srgbClr val="FF0066"/>
                </a:solidFill>
                <a:latin typeface="Arial" panose="020B0604020202020204" pitchFamily="34" charset="0"/>
                <a:cs typeface="Arial" panose="020B0604020202020204" pitchFamily="34" charset="0"/>
              </a:rPr>
              <a:t>-5 kcal/</a:t>
            </a:r>
            <a:r>
              <a:rPr lang="en-US" altLang="en-US" sz="2600" b="1" dirty="0" err="1">
                <a:solidFill>
                  <a:srgbClr val="FF0066"/>
                </a:solidFill>
                <a:latin typeface="Arial" panose="020B0604020202020204" pitchFamily="34" charset="0"/>
                <a:cs typeface="Arial" panose="020B0604020202020204" pitchFamily="34" charset="0"/>
              </a:rPr>
              <a:t>mol</a:t>
            </a:r>
            <a:r>
              <a:rPr lang="en-US" altLang="en-US" sz="2600" b="1" dirty="0">
                <a:solidFill>
                  <a:srgbClr val="339933"/>
                </a:solidFill>
                <a:latin typeface="Arial" panose="020B0604020202020204" pitchFamily="34" charset="0"/>
                <a:cs typeface="Arial" panose="020B0604020202020204" pitchFamily="34" charset="0"/>
              </a:rPr>
              <a:t> the native structure dominates </a:t>
            </a:r>
            <a:r>
              <a:rPr lang="en-US" altLang="en-US" sz="2600" b="1" dirty="0">
                <a:solidFill>
                  <a:srgbClr val="FF0066"/>
                </a:solidFill>
                <a:latin typeface="Arial" panose="020B0604020202020204" pitchFamily="34" charset="0"/>
                <a:cs typeface="Arial" panose="020B0604020202020204" pitchFamily="34" charset="0"/>
              </a:rPr>
              <a:t>(99.9</a:t>
            </a:r>
            <a:r>
              <a:rPr lang="en-US" altLang="en-US" sz="2600" b="1" dirty="0" smtClean="0">
                <a:solidFill>
                  <a:srgbClr val="FF0066"/>
                </a:solidFill>
                <a:latin typeface="Arial" panose="020B0604020202020204" pitchFamily="34" charset="0"/>
                <a:cs typeface="Arial" panose="020B0604020202020204" pitchFamily="34" charset="0"/>
              </a:rPr>
              <a:t>%)</a:t>
            </a:r>
          </a:p>
          <a:p>
            <a:pPr algn="l" rtl="0" eaLnBrk="1" hangingPunct="1">
              <a:spcBef>
                <a:spcPct val="50000"/>
              </a:spcBef>
            </a:pPr>
            <a:r>
              <a:rPr lang="en-US" altLang="en-US" sz="2600" b="1" dirty="0" smtClean="0">
                <a:solidFill>
                  <a:srgbClr val="339933"/>
                </a:solidFill>
                <a:latin typeface="Arial" panose="020B0604020202020204" pitchFamily="34" charset="0"/>
                <a:cs typeface="Arial" panose="020B0604020202020204" pitchFamily="34" charset="0"/>
              </a:rPr>
              <a:t>Thus, evolution had </a:t>
            </a:r>
            <a:r>
              <a:rPr lang="en-US" altLang="en-US" sz="2600" b="1" dirty="0" smtClean="0">
                <a:solidFill>
                  <a:srgbClr val="FF0066"/>
                </a:solidFill>
                <a:latin typeface="Arial" panose="020B0604020202020204" pitchFamily="34" charset="0"/>
                <a:cs typeface="Arial" panose="020B0604020202020204" pitchFamily="34" charset="0"/>
              </a:rPr>
              <a:t>no drive to create more stable proteins</a:t>
            </a:r>
            <a:r>
              <a:rPr lang="en-US" altLang="en-US" sz="2600" b="1" dirty="0" smtClean="0">
                <a:solidFill>
                  <a:srgbClr val="339933"/>
                </a:solidFill>
                <a:latin typeface="Arial" panose="020B0604020202020204" pitchFamily="34" charset="0"/>
                <a:cs typeface="Arial" panose="020B0604020202020204" pitchFamily="34" charset="0"/>
              </a:rPr>
              <a:t> (except under extreme conditions)</a:t>
            </a:r>
            <a:endParaRPr lang="en-US" altLang="en-US" sz="2600" b="1" dirty="0">
              <a:solidFill>
                <a:srgbClr val="339933"/>
              </a:solidFill>
              <a:latin typeface="Arial" panose="020B0604020202020204" pitchFamily="34" charset="0"/>
              <a:cs typeface="Arial" panose="020B0604020202020204" pitchFamily="34" charset="0"/>
            </a:endParaRPr>
          </a:p>
        </p:txBody>
      </p:sp>
      <p:pic>
        <p:nvPicPr>
          <p:cNvPr id="13" name="Picture 6" descr="C:\Documents and Settings\Amit\My Documents\Amit\Book\1_Revised_draft\CH2\Figures\PyMol-PovRay files\2-21b.png"/>
          <p:cNvPicPr>
            <a:picLocks noChangeAspect="1" noChangeArrowheads="1"/>
          </p:cNvPicPr>
          <p:nvPr/>
        </p:nvPicPr>
        <p:blipFill>
          <a:blip r:embed="rId3">
            <a:extLst>
              <a:ext uri="{28A0092B-C50C-407E-A947-70E740481C1C}">
                <a14:useLocalDpi xmlns:a14="http://schemas.microsoft.com/office/drawing/2010/main" val="0"/>
              </a:ext>
            </a:extLst>
          </a:blip>
          <a:srcRect l="6447" t="9055" r="13338" b="10751"/>
          <a:stretch>
            <a:fillRect/>
          </a:stretch>
        </p:blipFill>
        <p:spPr bwMode="auto">
          <a:xfrm>
            <a:off x="2650221" y="2857101"/>
            <a:ext cx="3550820" cy="3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Overview</a:t>
            </a:r>
          </a:p>
        </p:txBody>
      </p:sp>
      <p:sp>
        <p:nvSpPr>
          <p:cNvPr id="10243" name="Text Box 28"/>
          <p:cNvSpPr txBox="1">
            <a:spLocks noChangeArrowheads="1"/>
          </p:cNvSpPr>
          <p:nvPr/>
        </p:nvSpPr>
        <p:spPr bwMode="auto">
          <a:xfrm>
            <a:off x="117476" y="828675"/>
            <a:ext cx="88138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rPr>
              <a:t>Understanding protein stability requires breaking </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a:t>
            </a:r>
            <a:r>
              <a:rPr lang="en-US" altLang="en-US" sz="2600" b="1" i="1" dirty="0" err="1">
                <a:solidFill>
                  <a:srgbClr val="339933"/>
                </a:solidFill>
                <a:latin typeface="Arial" panose="020B0604020202020204" pitchFamily="34" charset="0"/>
                <a:cs typeface="Arial" panose="020B0604020202020204" pitchFamily="34" charset="0"/>
                <a:sym typeface="Symbol" panose="05050102010706020507" pitchFamily="18" charset="2"/>
              </a:rPr>
              <a:t>G</a:t>
            </a:r>
            <a:r>
              <a:rPr lang="en-US" altLang="en-US" sz="2600" b="1" i="1" baseline="-25000" dirty="0" err="1">
                <a:solidFill>
                  <a:srgbClr val="339933"/>
                </a:solidFill>
                <a:latin typeface="Arial" panose="020B0604020202020204" pitchFamily="34" charset="0"/>
                <a:cs typeface="Arial" panose="020B0604020202020204" pitchFamily="34" charset="0"/>
                <a:sym typeface="Symbol" panose="05050102010706020507" pitchFamily="18" charset="2"/>
              </a:rPr>
              <a:t>folding</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into </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separate contributions</a:t>
            </a:r>
          </a:p>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The basic breakdown to </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enthalpy (</a:t>
            </a:r>
            <a:r>
              <a:rPr lang="en-US" altLang="en-US" sz="2600" b="1" i="1" dirty="0">
                <a:solidFill>
                  <a:srgbClr val="FF0066"/>
                </a:solidFill>
                <a:latin typeface="Arial" panose="020B0604020202020204" pitchFamily="34" charset="0"/>
                <a:cs typeface="Arial" panose="020B0604020202020204" pitchFamily="34" charset="0"/>
                <a:sym typeface="Symbol" panose="05050102010706020507" pitchFamily="18" charset="2"/>
              </a:rPr>
              <a:t>H</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and </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entropy (-</a:t>
            </a:r>
            <a:r>
              <a:rPr lang="en-US" altLang="en-US" sz="2600" b="1" i="1" dirty="0">
                <a:solidFill>
                  <a:srgbClr val="FF0066"/>
                </a:solidFill>
                <a:latin typeface="Arial" panose="020B0604020202020204" pitchFamily="34" charset="0"/>
                <a:cs typeface="Arial" panose="020B0604020202020204" pitchFamily="34" charset="0"/>
                <a:sym typeface="Symbol" panose="05050102010706020507" pitchFamily="18" charset="2"/>
              </a:rPr>
              <a:t>T</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2600" b="1" i="1" dirty="0">
                <a:solidFill>
                  <a:srgbClr val="FF0066"/>
                </a:solidFill>
                <a:latin typeface="Arial" panose="020B0604020202020204" pitchFamily="34" charset="0"/>
                <a:cs typeface="Arial" panose="020B0604020202020204" pitchFamily="34" charset="0"/>
                <a:sym typeface="Symbol" panose="05050102010706020507" pitchFamily="18" charset="2"/>
              </a:rPr>
              <a:t>S</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is convenient because they can be measured</a:t>
            </a:r>
          </a:p>
        </p:txBody>
      </p:sp>
      <p:grpSp>
        <p:nvGrpSpPr>
          <p:cNvPr id="10244" name="Group 2"/>
          <p:cNvGrpSpPr>
            <a:grpSpLocks/>
          </p:cNvGrpSpPr>
          <p:nvPr/>
        </p:nvGrpSpPr>
        <p:grpSpPr bwMode="auto">
          <a:xfrm>
            <a:off x="6197600" y="2744788"/>
            <a:ext cx="2409825" cy="4113212"/>
            <a:chOff x="1881" y="539"/>
            <a:chExt cx="1910" cy="3169"/>
          </a:xfrm>
        </p:grpSpPr>
        <p:pic>
          <p:nvPicPr>
            <p:cNvPr id="102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 y="539"/>
              <a:ext cx="1910" cy="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
            <p:cNvSpPr>
              <a:spLocks noChangeArrowheads="1"/>
            </p:cNvSpPr>
            <p:nvPr/>
          </p:nvSpPr>
          <p:spPr bwMode="auto">
            <a:xfrm>
              <a:off x="2446" y="3212"/>
              <a:ext cx="225"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0"/>
                </a:spcBef>
                <a:buFontTx/>
                <a:buNone/>
              </a:pPr>
              <a:endParaRPr lang="he-IL" altLang="en-US" sz="2400">
                <a:cs typeface="Times New Roman (Hebrew)"/>
              </a:endParaRPr>
            </a:p>
          </p:txBody>
        </p:sp>
        <p:sp>
          <p:nvSpPr>
            <p:cNvPr id="10250" name="Rectangle 5"/>
            <p:cNvSpPr>
              <a:spLocks noChangeArrowheads="1"/>
            </p:cNvSpPr>
            <p:nvPr/>
          </p:nvSpPr>
          <p:spPr bwMode="auto">
            <a:xfrm>
              <a:off x="2664" y="2701"/>
              <a:ext cx="777" cy="5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0"/>
                </a:spcBef>
                <a:buFontTx/>
                <a:buNone/>
              </a:pPr>
              <a:endParaRPr lang="he-IL" altLang="en-US" sz="2400">
                <a:cs typeface="Times New Roman (Hebrew)"/>
              </a:endParaRPr>
            </a:p>
          </p:txBody>
        </p:sp>
        <p:sp>
          <p:nvSpPr>
            <p:cNvPr id="10251" name="Rectangle 6"/>
            <p:cNvSpPr>
              <a:spLocks noChangeArrowheads="1"/>
            </p:cNvSpPr>
            <p:nvPr/>
          </p:nvSpPr>
          <p:spPr bwMode="auto">
            <a:xfrm>
              <a:off x="3344" y="2653"/>
              <a:ext cx="225"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0"/>
                </a:spcBef>
                <a:buFontTx/>
                <a:buNone/>
              </a:pPr>
              <a:endParaRPr lang="he-IL" altLang="en-US" sz="2400">
                <a:cs typeface="Times New Roman (Hebrew)"/>
              </a:endParaRPr>
            </a:p>
          </p:txBody>
        </p:sp>
      </p:grpSp>
      <p:pic>
        <p:nvPicPr>
          <p:cNvPr id="10245" name="Picture 2"/>
          <p:cNvPicPr>
            <a:picLocks noChangeAspect="1"/>
          </p:cNvPicPr>
          <p:nvPr/>
        </p:nvPicPr>
        <p:blipFill>
          <a:blip r:embed="rId4">
            <a:extLst>
              <a:ext uri="{28A0092B-C50C-407E-A947-70E740481C1C}">
                <a14:useLocalDpi xmlns:a14="http://schemas.microsoft.com/office/drawing/2010/main" val="0"/>
              </a:ext>
            </a:extLst>
          </a:blip>
          <a:srcRect l="56059" t="30711" r="27583" b="58083"/>
          <a:stretch>
            <a:fillRect/>
          </a:stretch>
        </p:blipFill>
        <p:spPr bwMode="auto">
          <a:xfrm>
            <a:off x="485775" y="5224463"/>
            <a:ext cx="32194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p:cNvPicPr>
            <a:picLocks noChangeAspect="1"/>
          </p:cNvPicPr>
          <p:nvPr/>
        </p:nvPicPr>
        <p:blipFill>
          <a:blip r:embed="rId5">
            <a:extLst>
              <a:ext uri="{28A0092B-C50C-407E-A947-70E740481C1C}">
                <a14:useLocalDpi xmlns:a14="http://schemas.microsoft.com/office/drawing/2010/main" val="0"/>
              </a:ext>
            </a:extLst>
          </a:blip>
          <a:srcRect l="55937" t="51616" r="15710" b="41055"/>
          <a:stretch>
            <a:fillRect/>
          </a:stretch>
        </p:blipFill>
        <p:spPr bwMode="auto">
          <a:xfrm>
            <a:off x="557213" y="4454525"/>
            <a:ext cx="43243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4"/>
          <p:cNvSpPr>
            <a:spLocks noChangeArrowheads="1"/>
          </p:cNvSpPr>
          <p:nvPr/>
        </p:nvSpPr>
        <p:spPr bwMode="auto">
          <a:xfrm>
            <a:off x="557213" y="3214688"/>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a:spcBef>
                <a:spcPct val="0"/>
              </a:spcBef>
              <a:buFontTx/>
              <a:buNone/>
            </a:pPr>
            <a:r>
              <a:rPr lang="en-US" altLang="en-US" sz="4000" dirty="0">
                <a:cs typeface="Times New Roman (Hebrew)"/>
              </a:rPr>
              <a:t>Δ</a:t>
            </a:r>
            <a:r>
              <a:rPr lang="en-US" altLang="en-US" sz="4000" i="1" dirty="0">
                <a:cs typeface="Times New Roman (Hebrew)"/>
              </a:rPr>
              <a:t>G</a:t>
            </a:r>
            <a:r>
              <a:rPr lang="en-US" altLang="en-US" sz="4000" dirty="0">
                <a:cs typeface="Times New Roman (Hebrew)"/>
              </a:rPr>
              <a:t> = Δ</a:t>
            </a:r>
            <a:r>
              <a:rPr lang="en-US" altLang="en-US" sz="4000" i="1" dirty="0">
                <a:cs typeface="Times New Roman (Hebrew)"/>
              </a:rPr>
              <a:t>H</a:t>
            </a:r>
            <a:r>
              <a:rPr lang="en-US" altLang="en-US" sz="4000" dirty="0">
                <a:cs typeface="Times New Roman (Hebrew)"/>
              </a:rPr>
              <a:t> - </a:t>
            </a:r>
            <a:r>
              <a:rPr lang="en-US" altLang="en-US" sz="4000" i="1" dirty="0">
                <a:cs typeface="Times New Roman (Hebrew)"/>
              </a:rPr>
              <a:t>T</a:t>
            </a:r>
            <a:r>
              <a:rPr lang="en-US" altLang="en-US" sz="4000" dirty="0">
                <a:cs typeface="Times New Roman (Hebrew)"/>
              </a:rPr>
              <a:t>Δ</a:t>
            </a:r>
            <a:r>
              <a:rPr lang="en-US" altLang="en-US" sz="4000" i="1" dirty="0">
                <a:cs typeface="Times New Roman (Hebrew)"/>
              </a:rPr>
              <a:t>S</a:t>
            </a:r>
            <a:r>
              <a:rPr lang="en-US" altLang="en-US" sz="3600" dirty="0">
                <a:cs typeface="Times New Roman (Hebrew)"/>
              </a:rPr>
              <a:t> </a:t>
            </a:r>
            <a:endParaRPr lang="en-US" altLang="en-US" sz="4000" dirty="0">
              <a:cs typeface="Times New Roman (Hebrew)"/>
            </a:endParaRPr>
          </a:p>
        </p:txBody>
      </p:sp>
      <p:sp>
        <p:nvSpPr>
          <p:cNvPr id="12" name="Rectangle 5"/>
          <p:cNvSpPr>
            <a:spLocks noChangeArrowheads="1"/>
          </p:cNvSpPr>
          <p:nvPr/>
        </p:nvSpPr>
        <p:spPr bwMode="auto">
          <a:xfrm>
            <a:off x="7307886" y="5173257"/>
            <a:ext cx="577853" cy="7281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0"/>
              </a:spcBef>
              <a:buFontTx/>
              <a:buNone/>
            </a:pPr>
            <a:r>
              <a:rPr lang="el-GR" altLang="en-US" sz="2400" dirty="0" smtClean="0">
                <a:cs typeface="Times New Roman (Hebrew)"/>
              </a:rPr>
              <a:t>Δ</a:t>
            </a:r>
            <a:r>
              <a:rPr lang="en-US" altLang="en-US" sz="2400" i="1" dirty="0" smtClean="0">
                <a:cs typeface="Times New Roman (Hebrew)"/>
              </a:rPr>
              <a:t>H</a:t>
            </a:r>
            <a:endParaRPr lang="he-IL" altLang="en-US" sz="2400" i="1" dirty="0">
              <a:cs typeface="Times New Roman (Hebrew)"/>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ext Box 5"/>
          <p:cNvSpPr txBox="1">
            <a:spLocks noChangeArrowheads="1"/>
          </p:cNvSpPr>
          <p:nvPr/>
        </p:nvSpPr>
        <p:spPr bwMode="auto">
          <a:xfrm>
            <a:off x="193675" y="947738"/>
            <a:ext cx="89503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512763" indent="-176213"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a:solidFill>
                  <a:srgbClr val="FF0066"/>
                </a:solidFill>
                <a:latin typeface="Arial" panose="020B0604020202020204" pitchFamily="34" charset="0"/>
                <a:sym typeface="Symbol" panose="05050102010706020507" pitchFamily="18" charset="2"/>
              </a:rPr>
              <a:t></a:t>
            </a:r>
            <a:r>
              <a:rPr lang="en-US" altLang="en-US" sz="2600" b="1" i="1" dirty="0">
                <a:solidFill>
                  <a:srgbClr val="FF0066"/>
                </a:solidFill>
                <a:latin typeface="Arial" panose="020B0604020202020204" pitchFamily="34" charset="0"/>
                <a:sym typeface="Symbol" panose="05050102010706020507" pitchFamily="18" charset="2"/>
              </a:rPr>
              <a:t>H</a:t>
            </a:r>
            <a:r>
              <a:rPr lang="en-US" altLang="en-US" sz="2600" b="1" dirty="0">
                <a:solidFill>
                  <a:srgbClr val="339933"/>
                </a:solidFill>
                <a:latin typeface="Arial" panose="020B0604020202020204" pitchFamily="34" charset="0"/>
                <a:sym typeface="Symbol" panose="05050102010706020507" pitchFamily="18" charset="2"/>
              </a:rPr>
              <a:t> </a:t>
            </a:r>
            <a:r>
              <a:rPr lang="en-US" altLang="en-US" sz="2600" b="1" dirty="0" smtClean="0">
                <a:solidFill>
                  <a:srgbClr val="339933"/>
                </a:solidFill>
                <a:latin typeface="Arial" panose="020B0604020202020204" pitchFamily="34" charset="0"/>
                <a:sym typeface="Symbol" panose="05050102010706020507" pitchFamily="18" charset="2"/>
              </a:rPr>
              <a:t>can be further broken down to potential (</a:t>
            </a:r>
            <a:r>
              <a:rPr lang="en-US" altLang="en-US" sz="2600" b="1" dirty="0" smtClean="0">
                <a:solidFill>
                  <a:srgbClr val="FF0066"/>
                </a:solidFill>
                <a:latin typeface="Arial" panose="020B0604020202020204" pitchFamily="34" charset="0"/>
                <a:sym typeface="Symbol" panose="05050102010706020507" pitchFamily="18" charset="2"/>
              </a:rPr>
              <a:t></a:t>
            </a:r>
            <a:r>
              <a:rPr lang="en-US" altLang="en-US" sz="2600" b="1" i="1" dirty="0" smtClean="0">
                <a:solidFill>
                  <a:srgbClr val="FF0066"/>
                </a:solidFill>
                <a:latin typeface="Arial" panose="020B0604020202020204" pitchFamily="34" charset="0"/>
                <a:sym typeface="Symbol" panose="05050102010706020507" pitchFamily="18" charset="2"/>
              </a:rPr>
              <a:t>U</a:t>
            </a:r>
            <a:r>
              <a:rPr lang="en-US" altLang="en-US" sz="2600" b="1" dirty="0" smtClean="0">
                <a:solidFill>
                  <a:srgbClr val="339933"/>
                </a:solidFill>
                <a:latin typeface="Arial" panose="020B0604020202020204" pitchFamily="34" charset="0"/>
                <a:sym typeface="Symbol" panose="05050102010706020507" pitchFamily="18" charset="2"/>
              </a:rPr>
              <a:t>), kinetic (</a:t>
            </a:r>
            <a:r>
              <a:rPr lang="en-US" altLang="en-US" sz="2600" b="1" i="1" dirty="0" smtClean="0">
                <a:solidFill>
                  <a:srgbClr val="339933"/>
                </a:solidFill>
                <a:latin typeface="Arial" panose="020B0604020202020204" pitchFamily="34" charset="0"/>
                <a:sym typeface="Symbol" panose="05050102010706020507" pitchFamily="18" charset="2"/>
              </a:rPr>
              <a:t>K</a:t>
            </a:r>
            <a:r>
              <a:rPr lang="en-US" altLang="en-US" sz="2600" b="1" dirty="0" smtClean="0">
                <a:solidFill>
                  <a:srgbClr val="339933"/>
                </a:solidFill>
                <a:latin typeface="Arial" panose="020B0604020202020204" pitchFamily="34" charset="0"/>
                <a:sym typeface="Symbol" panose="05050102010706020507" pitchFamily="18" charset="2"/>
              </a:rPr>
              <a:t>) and pressure-volume ((</a:t>
            </a:r>
            <a:r>
              <a:rPr lang="en-US" altLang="en-US" sz="2600" b="1" i="1" dirty="0" smtClean="0">
                <a:solidFill>
                  <a:srgbClr val="339933"/>
                </a:solidFill>
                <a:latin typeface="Arial" panose="020B0604020202020204" pitchFamily="34" charset="0"/>
                <a:sym typeface="Symbol" panose="05050102010706020507" pitchFamily="18" charset="2"/>
              </a:rPr>
              <a:t>PV</a:t>
            </a:r>
            <a:r>
              <a:rPr lang="en-US" altLang="en-US" sz="2600" b="1" dirty="0" smtClean="0">
                <a:solidFill>
                  <a:srgbClr val="339933"/>
                </a:solidFill>
                <a:latin typeface="Arial" panose="020B0604020202020204" pitchFamily="34" charset="0"/>
                <a:sym typeface="Symbol" panose="05050102010706020507" pitchFamily="18" charset="2"/>
              </a:rPr>
              <a:t>)) changes</a:t>
            </a:r>
            <a:endParaRPr lang="en-US" altLang="en-US" sz="2600" dirty="0" smtClean="0">
              <a:latin typeface="+mj-lt"/>
            </a:endParaRPr>
          </a:p>
        </p:txBody>
      </p:sp>
      <p:sp>
        <p:nvSpPr>
          <p:cNvPr id="12303"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Overview</a:t>
            </a:r>
          </a:p>
        </p:txBody>
      </p:sp>
      <p:sp>
        <p:nvSpPr>
          <p:cNvPr id="14" name="Text Box 1028"/>
          <p:cNvSpPr txBox="1">
            <a:spLocks noChangeArrowheads="1"/>
          </p:cNvSpPr>
          <p:nvPr/>
        </p:nvSpPr>
        <p:spPr bwMode="auto">
          <a:xfrm>
            <a:off x="2951163" y="3552177"/>
            <a:ext cx="26384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dirty="0">
                <a:cs typeface="Times New Roman (Hebrew)"/>
              </a:rPr>
              <a:t>(</a:t>
            </a:r>
            <a:r>
              <a:rPr lang="el-GR" altLang="en-US" dirty="0">
                <a:cs typeface="Times New Roman (Hebrew)"/>
              </a:rPr>
              <a:t>Δ</a:t>
            </a:r>
            <a:r>
              <a:rPr lang="en-US" altLang="en-US" i="1" dirty="0">
                <a:cs typeface="Times New Roman (Hebrew)"/>
              </a:rPr>
              <a:t>E</a:t>
            </a:r>
            <a:r>
              <a:rPr lang="en-US" altLang="en-US" dirty="0">
                <a:cs typeface="Times New Roman (Hebrew)"/>
              </a:rPr>
              <a:t> + </a:t>
            </a:r>
            <a:r>
              <a:rPr lang="el-GR" altLang="en-US" dirty="0">
                <a:solidFill>
                  <a:schemeClr val="accent3">
                    <a:lumMod val="50000"/>
                  </a:schemeClr>
                </a:solidFill>
                <a:cs typeface="Times New Roman (Hebrew)"/>
              </a:rPr>
              <a:t>Δ</a:t>
            </a:r>
            <a:r>
              <a:rPr lang="en-US" altLang="en-US" dirty="0">
                <a:solidFill>
                  <a:schemeClr val="accent3">
                    <a:lumMod val="50000"/>
                  </a:schemeClr>
                </a:solidFill>
                <a:cs typeface="Times New Roman (Hebrew)"/>
              </a:rPr>
              <a:t>(</a:t>
            </a:r>
            <a:r>
              <a:rPr lang="en-US" altLang="en-US" i="1" dirty="0">
                <a:solidFill>
                  <a:schemeClr val="accent3">
                    <a:lumMod val="50000"/>
                  </a:schemeClr>
                </a:solidFill>
                <a:cs typeface="Times New Roman (Hebrew)"/>
              </a:rPr>
              <a:t>PV</a:t>
            </a:r>
            <a:r>
              <a:rPr lang="en-US" altLang="en-US" dirty="0">
                <a:solidFill>
                  <a:schemeClr val="accent3">
                    <a:lumMod val="50000"/>
                  </a:schemeClr>
                </a:solidFill>
                <a:cs typeface="Times New Roman (Hebrew)"/>
              </a:rPr>
              <a:t>)</a:t>
            </a:r>
            <a:r>
              <a:rPr lang="en-US" altLang="en-US" dirty="0">
                <a:cs typeface="Times New Roman (Hebrew)"/>
              </a:rPr>
              <a:t>)</a:t>
            </a:r>
          </a:p>
        </p:txBody>
      </p:sp>
      <p:sp>
        <p:nvSpPr>
          <p:cNvPr id="15" name="Text Box 1028"/>
          <p:cNvSpPr txBox="1">
            <a:spLocks noChangeArrowheads="1"/>
          </p:cNvSpPr>
          <p:nvPr/>
        </p:nvSpPr>
        <p:spPr bwMode="auto">
          <a:xfrm>
            <a:off x="2671763" y="2817164"/>
            <a:ext cx="32797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l-GR" altLang="en-US" dirty="0">
                <a:cs typeface="Times New Roman (Hebrew)"/>
              </a:rPr>
              <a:t>Δ</a:t>
            </a:r>
            <a:r>
              <a:rPr lang="en-US" altLang="en-US" i="1" dirty="0">
                <a:cs typeface="Times New Roman (Hebrew)"/>
              </a:rPr>
              <a:t>G</a:t>
            </a:r>
            <a:r>
              <a:rPr lang="en-US" altLang="en-US" dirty="0">
                <a:cs typeface="Times New Roman (Hebrew)"/>
              </a:rPr>
              <a:t> = </a:t>
            </a:r>
            <a:r>
              <a:rPr lang="el-GR" altLang="en-US" dirty="0">
                <a:cs typeface="Times New Roman (Hebrew)"/>
              </a:rPr>
              <a:t>Δ</a:t>
            </a:r>
            <a:r>
              <a:rPr lang="en-US" altLang="en-US" i="1" dirty="0">
                <a:cs typeface="Times New Roman (Hebrew)"/>
              </a:rPr>
              <a:t>H</a:t>
            </a:r>
            <a:r>
              <a:rPr lang="en-US" altLang="en-US" dirty="0">
                <a:cs typeface="Times New Roman (Hebrew)"/>
              </a:rPr>
              <a:t> – </a:t>
            </a:r>
            <a:r>
              <a:rPr lang="en-US" altLang="en-US" i="1" dirty="0">
                <a:cs typeface="Times New Roman (Hebrew)"/>
              </a:rPr>
              <a:t>T</a:t>
            </a:r>
            <a:r>
              <a:rPr lang="el-GR" altLang="en-US" dirty="0">
                <a:cs typeface="Times New Roman (Hebrew)"/>
              </a:rPr>
              <a:t>Δ</a:t>
            </a:r>
            <a:r>
              <a:rPr lang="en-US" altLang="en-US" i="1" dirty="0" err="1">
                <a:cs typeface="Times New Roman (Hebrew)"/>
              </a:rPr>
              <a:t>S</a:t>
            </a:r>
            <a:r>
              <a:rPr lang="en-US" altLang="en-US" i="1" baseline="-25000" dirty="0" err="1">
                <a:cs typeface="Times New Roman (Hebrew)"/>
              </a:rPr>
              <a:t>sys</a:t>
            </a:r>
            <a:endParaRPr lang="en-US" altLang="en-US" i="1" dirty="0">
              <a:cs typeface="Times New Roman (Hebrew)"/>
            </a:endParaRPr>
          </a:p>
        </p:txBody>
      </p:sp>
      <p:sp>
        <p:nvSpPr>
          <p:cNvPr id="16" name="Rectangle 1"/>
          <p:cNvSpPr>
            <a:spLocks noChangeArrowheads="1"/>
          </p:cNvSpPr>
          <p:nvPr/>
        </p:nvSpPr>
        <p:spPr bwMode="auto">
          <a:xfrm>
            <a:off x="5736300" y="2874314"/>
            <a:ext cx="2105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400" dirty="0">
                <a:cs typeface="Times New Roman (Hebrew)"/>
              </a:rPr>
              <a:t>(constant temp)</a:t>
            </a:r>
          </a:p>
        </p:txBody>
      </p:sp>
      <p:sp>
        <p:nvSpPr>
          <p:cNvPr id="17" name="Rectangle 30"/>
          <p:cNvSpPr>
            <a:spLocks noChangeArrowheads="1"/>
          </p:cNvSpPr>
          <p:nvPr/>
        </p:nvSpPr>
        <p:spPr bwMode="auto">
          <a:xfrm>
            <a:off x="285750" y="5157486"/>
            <a:ext cx="3006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400" b="1" dirty="0">
                <a:cs typeface="Times New Roman (Hebrew)"/>
              </a:rPr>
              <a:t>In biological systems:</a:t>
            </a:r>
          </a:p>
        </p:txBody>
      </p:sp>
      <p:sp>
        <p:nvSpPr>
          <p:cNvPr id="18" name="Text Box 1028"/>
          <p:cNvSpPr txBox="1">
            <a:spLocks noChangeArrowheads="1"/>
          </p:cNvSpPr>
          <p:nvPr/>
        </p:nvSpPr>
        <p:spPr bwMode="auto">
          <a:xfrm>
            <a:off x="2457014" y="4329029"/>
            <a:ext cx="215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dirty="0">
                <a:cs typeface="Times New Roman (Hebrew)"/>
              </a:rPr>
              <a:t>(</a:t>
            </a:r>
            <a:r>
              <a:rPr lang="el-GR" altLang="en-US" dirty="0">
                <a:cs typeface="Times New Roman (Hebrew)"/>
              </a:rPr>
              <a:t>Δ</a:t>
            </a:r>
            <a:r>
              <a:rPr lang="en-US" altLang="en-US" i="1" dirty="0">
                <a:cs typeface="Times New Roman (Hebrew)"/>
              </a:rPr>
              <a:t>U</a:t>
            </a:r>
            <a:r>
              <a:rPr lang="en-US" altLang="en-US" dirty="0">
                <a:cs typeface="Times New Roman (Hebrew)"/>
              </a:rPr>
              <a:t> + </a:t>
            </a:r>
            <a:r>
              <a:rPr lang="el-GR" altLang="en-US" dirty="0">
                <a:solidFill>
                  <a:schemeClr val="accent3">
                    <a:lumMod val="50000"/>
                  </a:schemeClr>
                </a:solidFill>
                <a:cs typeface="Times New Roman (Hebrew)"/>
              </a:rPr>
              <a:t>Δ</a:t>
            </a:r>
            <a:r>
              <a:rPr lang="en-US" altLang="en-US" i="1" dirty="0">
                <a:solidFill>
                  <a:schemeClr val="accent3">
                    <a:lumMod val="50000"/>
                  </a:schemeClr>
                </a:solidFill>
                <a:cs typeface="Times New Roman (Hebrew)"/>
              </a:rPr>
              <a:t>K</a:t>
            </a:r>
            <a:r>
              <a:rPr lang="en-US" altLang="en-US" dirty="0">
                <a:cs typeface="Times New Roman (Hebrew)"/>
              </a:rPr>
              <a:t>)</a:t>
            </a:r>
          </a:p>
        </p:txBody>
      </p:sp>
      <p:cxnSp>
        <p:nvCxnSpPr>
          <p:cNvPr id="19" name="Straight Arrow Connector 18"/>
          <p:cNvCxnSpPr/>
          <p:nvPr/>
        </p:nvCxnSpPr>
        <p:spPr>
          <a:xfrm flipV="1">
            <a:off x="4010025" y="3342627"/>
            <a:ext cx="0" cy="303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68046" y="4124828"/>
            <a:ext cx="0" cy="3032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1825" y="4915839"/>
            <a:ext cx="60309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1028"/>
          <p:cNvSpPr txBox="1">
            <a:spLocks noChangeArrowheads="1"/>
          </p:cNvSpPr>
          <p:nvPr/>
        </p:nvSpPr>
        <p:spPr bwMode="auto">
          <a:xfrm>
            <a:off x="2671763" y="5109861"/>
            <a:ext cx="4441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l-GR" altLang="en-US" b="1" dirty="0">
                <a:cs typeface="Times New Roman (Hebrew)"/>
              </a:rPr>
              <a:t>Δ</a:t>
            </a:r>
            <a:r>
              <a:rPr lang="en-US" altLang="en-US" b="1" i="1" dirty="0">
                <a:cs typeface="Times New Roman (Hebrew)"/>
              </a:rPr>
              <a:t>G</a:t>
            </a:r>
            <a:r>
              <a:rPr lang="en-US" altLang="en-US" b="1" dirty="0">
                <a:cs typeface="Times New Roman (Hebrew)"/>
              </a:rPr>
              <a:t> = </a:t>
            </a:r>
            <a:r>
              <a:rPr lang="el-GR" altLang="en-US" b="1" dirty="0">
                <a:cs typeface="Times New Roman (Hebrew)"/>
              </a:rPr>
              <a:t>Δ</a:t>
            </a:r>
            <a:r>
              <a:rPr lang="en-US" altLang="en-US" b="1" i="1" dirty="0">
                <a:cs typeface="Times New Roman (Hebrew)"/>
              </a:rPr>
              <a:t>U</a:t>
            </a:r>
            <a:r>
              <a:rPr lang="en-US" altLang="en-US" b="1" dirty="0">
                <a:cs typeface="Times New Roman (Hebrew)"/>
              </a:rPr>
              <a:t> </a:t>
            </a:r>
            <a:r>
              <a:rPr lang="en-US" altLang="en-US" b="1" dirty="0" smtClean="0">
                <a:cs typeface="Times New Roman (Hebrew)"/>
              </a:rPr>
              <a:t>– </a:t>
            </a:r>
            <a:r>
              <a:rPr lang="en-US" altLang="en-US" b="1" i="1" dirty="0" smtClean="0">
                <a:cs typeface="Times New Roman (Hebrew)"/>
              </a:rPr>
              <a:t>T</a:t>
            </a:r>
            <a:r>
              <a:rPr lang="el-GR" altLang="en-US" b="1" dirty="0">
                <a:cs typeface="Times New Roman (Hebrew)"/>
              </a:rPr>
              <a:t>Δ</a:t>
            </a:r>
            <a:r>
              <a:rPr lang="en-US" altLang="en-US" b="1" i="1" dirty="0" err="1">
                <a:cs typeface="Times New Roman (Hebrew)"/>
              </a:rPr>
              <a:t>S</a:t>
            </a:r>
            <a:r>
              <a:rPr lang="en-US" altLang="en-US" b="1" i="1" baseline="-25000" dirty="0" err="1">
                <a:cs typeface="Times New Roman (Hebrew)"/>
              </a:rPr>
              <a:t>sys</a:t>
            </a:r>
            <a:endParaRPr lang="en-US" altLang="en-US" b="1" i="1" dirty="0">
              <a:cs typeface="Times New Roman (Hebrew)"/>
            </a:endParaRPr>
          </a:p>
        </p:txBody>
      </p:sp>
      <p:sp>
        <p:nvSpPr>
          <p:cNvPr id="23" name="Rectangle 1"/>
          <p:cNvSpPr>
            <a:spLocks noChangeArrowheads="1"/>
          </p:cNvSpPr>
          <p:nvPr/>
        </p:nvSpPr>
        <p:spPr bwMode="auto">
          <a:xfrm>
            <a:off x="4618962" y="4390115"/>
            <a:ext cx="3316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400" dirty="0" smtClean="0">
                <a:cs typeface="Times New Roman (Hebrew)"/>
              </a:rPr>
              <a:t>(K is proportional to </a:t>
            </a:r>
            <a:r>
              <a:rPr lang="en-US" altLang="en-US" sz="2400" i="1" dirty="0" err="1" smtClean="0">
                <a:cs typeface="Times New Roman (Hebrew)"/>
              </a:rPr>
              <a:t>k</a:t>
            </a:r>
            <a:r>
              <a:rPr lang="en-US" altLang="en-US" sz="2400" i="1" baseline="-25000" dirty="0" err="1" smtClean="0">
                <a:cs typeface="Times New Roman (Hebrew)"/>
              </a:rPr>
              <a:t>B</a:t>
            </a:r>
            <a:r>
              <a:rPr lang="en-US" altLang="en-US" sz="2400" i="1" dirty="0" err="1" smtClean="0">
                <a:cs typeface="Times New Roman (Hebrew)"/>
              </a:rPr>
              <a:t>T</a:t>
            </a:r>
            <a:r>
              <a:rPr lang="en-US" altLang="en-US" sz="2400" dirty="0" smtClean="0">
                <a:cs typeface="Times New Roman (Hebrew)"/>
              </a:rPr>
              <a:t>)</a:t>
            </a:r>
            <a:endParaRPr lang="en-US" altLang="en-US" sz="2400" dirty="0">
              <a:cs typeface="Times New Roman (Hebrew)"/>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dirty="0">
                <a:solidFill>
                  <a:schemeClr val="accent2"/>
                </a:solidFill>
                <a:latin typeface="Arial" panose="020B0604020202020204" pitchFamily="34" charset="0"/>
                <a:cs typeface="Arial" panose="020B0604020202020204" pitchFamily="34" charset="0"/>
              </a:rPr>
              <a:t>Overview</a:t>
            </a:r>
          </a:p>
        </p:txBody>
      </p:sp>
      <p:sp>
        <p:nvSpPr>
          <p:cNvPr id="14339" name="Text Box 10"/>
          <p:cNvSpPr txBox="1">
            <a:spLocks noChangeArrowheads="1"/>
          </p:cNvSpPr>
          <p:nvPr/>
        </p:nvSpPr>
        <p:spPr bwMode="auto">
          <a:xfrm>
            <a:off x="3074988" y="5262563"/>
            <a:ext cx="2395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2400" b="1">
                <a:solidFill>
                  <a:srgbClr val="996633"/>
                </a:solidFill>
                <a:cs typeface="Times New Roman (Hebrew)"/>
              </a:rPr>
              <a:t>Nonpolar</a:t>
            </a:r>
          </a:p>
          <a:p>
            <a:pPr algn="ctr" rtl="0" eaLnBrk="1" hangingPunct="1">
              <a:spcBef>
                <a:spcPct val="50000"/>
              </a:spcBef>
              <a:buFontTx/>
              <a:buNone/>
            </a:pPr>
            <a:r>
              <a:rPr lang="en-US" altLang="en-US" sz="2400" b="1">
                <a:solidFill>
                  <a:srgbClr val="996633"/>
                </a:solidFill>
                <a:cs typeface="Times New Roman (Hebrew)"/>
              </a:rPr>
              <a:t>(solvent entropy)</a:t>
            </a:r>
          </a:p>
        </p:txBody>
      </p:sp>
      <p:sp>
        <p:nvSpPr>
          <p:cNvPr id="14340" name="Line 11"/>
          <p:cNvSpPr>
            <a:spLocks noChangeShapeType="1"/>
          </p:cNvSpPr>
          <p:nvPr/>
        </p:nvSpPr>
        <p:spPr bwMode="auto">
          <a:xfrm flipV="1">
            <a:off x="4264025" y="4306888"/>
            <a:ext cx="0" cy="10033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1" name="Text Box 12"/>
          <p:cNvSpPr txBox="1">
            <a:spLocks noChangeArrowheads="1"/>
          </p:cNvSpPr>
          <p:nvPr/>
        </p:nvSpPr>
        <p:spPr bwMode="auto">
          <a:xfrm>
            <a:off x="4927600" y="4987925"/>
            <a:ext cx="1903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2400" b="1">
                <a:solidFill>
                  <a:srgbClr val="996633"/>
                </a:solidFill>
                <a:cs typeface="Times New Roman (Hebrew)"/>
              </a:rPr>
              <a:t>van der Waals</a:t>
            </a:r>
          </a:p>
        </p:txBody>
      </p:sp>
      <p:sp>
        <p:nvSpPr>
          <p:cNvPr id="14342" name="Line 13"/>
          <p:cNvSpPr>
            <a:spLocks noChangeShapeType="1"/>
          </p:cNvSpPr>
          <p:nvPr/>
        </p:nvSpPr>
        <p:spPr bwMode="auto">
          <a:xfrm flipV="1">
            <a:off x="5780088" y="4349750"/>
            <a:ext cx="0" cy="579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3" name="Text Box 14"/>
          <p:cNvSpPr txBox="1">
            <a:spLocks noChangeArrowheads="1"/>
          </p:cNvSpPr>
          <p:nvPr/>
        </p:nvSpPr>
        <p:spPr bwMode="auto">
          <a:xfrm>
            <a:off x="1757363" y="4919663"/>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2400" b="1">
                <a:solidFill>
                  <a:srgbClr val="996633"/>
                </a:solidFill>
                <a:cs typeface="Times New Roman (Hebrew)"/>
              </a:rPr>
              <a:t> Electrostatic</a:t>
            </a:r>
          </a:p>
        </p:txBody>
      </p:sp>
      <p:sp>
        <p:nvSpPr>
          <p:cNvPr id="14344" name="Line 15"/>
          <p:cNvSpPr>
            <a:spLocks noChangeShapeType="1"/>
          </p:cNvSpPr>
          <p:nvPr/>
        </p:nvSpPr>
        <p:spPr bwMode="auto">
          <a:xfrm flipV="1">
            <a:off x="2674938" y="4314825"/>
            <a:ext cx="0" cy="579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5" name="Text Box 16"/>
          <p:cNvSpPr txBox="1">
            <a:spLocks noChangeArrowheads="1"/>
          </p:cNvSpPr>
          <p:nvPr/>
        </p:nvSpPr>
        <p:spPr bwMode="auto">
          <a:xfrm>
            <a:off x="6510338" y="4962525"/>
            <a:ext cx="1903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2400" b="1">
                <a:solidFill>
                  <a:srgbClr val="996633"/>
                </a:solidFill>
                <a:cs typeface="Times New Roman (Hebrew)"/>
              </a:rPr>
              <a:t>Protein entropy</a:t>
            </a:r>
          </a:p>
        </p:txBody>
      </p:sp>
      <p:sp>
        <p:nvSpPr>
          <p:cNvPr id="14346" name="Line 17"/>
          <p:cNvSpPr>
            <a:spLocks noChangeShapeType="1"/>
          </p:cNvSpPr>
          <p:nvPr/>
        </p:nvSpPr>
        <p:spPr bwMode="auto">
          <a:xfrm flipV="1">
            <a:off x="7362825" y="4324350"/>
            <a:ext cx="0" cy="579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7" name="Text Box 28"/>
          <p:cNvSpPr txBox="1">
            <a:spLocks noChangeArrowheads="1"/>
          </p:cNvSpPr>
          <p:nvPr/>
        </p:nvSpPr>
        <p:spPr bwMode="auto">
          <a:xfrm>
            <a:off x="117475" y="828675"/>
            <a:ext cx="90265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However, these do not provide </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molecular-level information</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a:t>
            </a:r>
            <a:r>
              <a:rPr lang="en-US" altLang="en-US" sz="2400" b="1" dirty="0">
                <a:solidFill>
                  <a:srgbClr val="339933"/>
                </a:solidFill>
                <a:latin typeface="Arial" panose="020B0604020202020204" pitchFamily="34" charset="0"/>
                <a:cs typeface="Arial" panose="020B0604020202020204" pitchFamily="34" charset="0"/>
                <a:sym typeface="Symbol" panose="05050102010706020507" pitchFamily="18" charset="2"/>
              </a:rPr>
              <a:t>(individual interactions) </a:t>
            </a:r>
          </a:p>
          <a:p>
            <a:pPr algn="l" rtl="0" eaLnBrk="1" hangingPunct="1">
              <a:spcBef>
                <a:spcPct val="50000"/>
              </a:spcBef>
            </a:pPr>
            <a:r>
              <a:rPr lang="en-US" altLang="en-US" sz="2600" b="1" u="sng" dirty="0">
                <a:solidFill>
                  <a:srgbClr val="339933"/>
                </a:solidFill>
                <a:latin typeface="Arial" panose="020B0604020202020204" pitchFamily="34" charset="0"/>
                <a:cs typeface="Arial" panose="020B0604020202020204" pitchFamily="34" charset="0"/>
                <a:sym typeface="Symbol" panose="05050102010706020507" pitchFamily="18" charset="2"/>
              </a:rPr>
              <a:t>Solution</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combining thermodynamic data </a:t>
            </a:r>
            <a:r>
              <a:rPr lang="en-US" altLang="en-US" sz="2600" b="1" dirty="0" smtClean="0">
                <a:solidFill>
                  <a:srgbClr val="339933"/>
                </a:solidFill>
                <a:latin typeface="Arial" panose="020B0604020202020204" pitchFamily="34" charset="0"/>
                <a:cs typeface="Arial" panose="020B0604020202020204" pitchFamily="34" charset="0"/>
                <a:sym typeface="Symbol" panose="05050102010706020507" pitchFamily="18" charset="2"/>
              </a:rPr>
              <a:t>from </a:t>
            </a:r>
            <a:r>
              <a:rPr lang="en-US" altLang="en-US" sz="26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measurements </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and/or</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 calculations</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that refer to the molecular states of the system</a:t>
            </a:r>
            <a:endParaRPr lang="en-US" altLang="en-US" sz="2600" b="1" dirty="0">
              <a:solidFill>
                <a:srgbClr val="339933"/>
              </a:solidFill>
              <a:latin typeface="Arial" panose="020B0604020202020204" pitchFamily="34" charset="0"/>
              <a:cs typeface="Arial" panose="020B0604020202020204" pitchFamily="34" charset="0"/>
            </a:endParaRPr>
          </a:p>
        </p:txBody>
      </p:sp>
      <p:sp>
        <p:nvSpPr>
          <p:cNvPr id="14348" name="Rectangle 1"/>
          <p:cNvSpPr>
            <a:spLocks noChangeArrowheads="1"/>
          </p:cNvSpPr>
          <p:nvPr/>
        </p:nvSpPr>
        <p:spPr bwMode="auto">
          <a:xfrm>
            <a:off x="768350" y="3536950"/>
            <a:ext cx="7350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a:spcBef>
                <a:spcPct val="0"/>
              </a:spcBef>
              <a:buFontTx/>
              <a:buNone/>
            </a:pPr>
            <a:r>
              <a:rPr lang="en-US" altLang="en-US" sz="3600">
                <a:cs typeface="Times New Roman (Hebrew)"/>
              </a:rPr>
              <a:t>Δ</a:t>
            </a:r>
            <a:r>
              <a:rPr lang="en-US" altLang="en-US" sz="3600" i="1">
                <a:cs typeface="Times New Roman (Hebrew)"/>
              </a:rPr>
              <a:t>G</a:t>
            </a:r>
            <a:r>
              <a:rPr lang="en-US" altLang="en-US" sz="3600" i="1" baseline="-25000">
                <a:cs typeface="Times New Roman (Hebrew)"/>
              </a:rPr>
              <a:t>tot</a:t>
            </a:r>
            <a:r>
              <a:rPr lang="en-US" altLang="en-US" sz="3600">
                <a:cs typeface="Times New Roman (Hebrew)"/>
              </a:rPr>
              <a:t> = Δ</a:t>
            </a:r>
            <a:r>
              <a:rPr lang="en-US" altLang="en-US" sz="3600" i="1">
                <a:cs typeface="Times New Roman (Hebrew)"/>
              </a:rPr>
              <a:t>G</a:t>
            </a:r>
            <a:r>
              <a:rPr lang="en-US" altLang="en-US" sz="3600" i="1" baseline="-25000">
                <a:cs typeface="Times New Roman (Hebrew)"/>
              </a:rPr>
              <a:t>elec</a:t>
            </a:r>
            <a:r>
              <a:rPr lang="en-US" altLang="en-US" sz="3600">
                <a:cs typeface="Times New Roman (Hebrew)"/>
              </a:rPr>
              <a:t> + Δ</a:t>
            </a:r>
            <a:r>
              <a:rPr lang="en-US" altLang="en-US" sz="3600" i="1">
                <a:cs typeface="Times New Roman (Hebrew)"/>
              </a:rPr>
              <a:t>G</a:t>
            </a:r>
            <a:r>
              <a:rPr lang="en-US" altLang="en-US" sz="3600" i="1" baseline="-25000">
                <a:cs typeface="Times New Roman (Hebrew)"/>
              </a:rPr>
              <a:t>np</a:t>
            </a:r>
            <a:r>
              <a:rPr lang="en-US" altLang="en-US" sz="3600">
                <a:cs typeface="Times New Roman (Hebrew)"/>
              </a:rPr>
              <a:t> + Δ</a:t>
            </a:r>
            <a:r>
              <a:rPr lang="en-US" altLang="en-US" sz="3600" i="1">
                <a:cs typeface="Times New Roman (Hebrew)"/>
              </a:rPr>
              <a:t>G</a:t>
            </a:r>
            <a:r>
              <a:rPr lang="en-US" altLang="en-US" sz="3600" i="1" baseline="-25000">
                <a:cs typeface="Times New Roman (Hebrew)"/>
              </a:rPr>
              <a:t>vdW</a:t>
            </a:r>
            <a:r>
              <a:rPr lang="en-US" altLang="en-US" sz="3600">
                <a:cs typeface="Times New Roman (Hebrew)"/>
              </a:rPr>
              <a:t> + Δ</a:t>
            </a:r>
            <a:r>
              <a:rPr lang="en-US" altLang="en-US" sz="3600" i="1">
                <a:cs typeface="Times New Roman (Hebrew)"/>
              </a:rPr>
              <a:t>G</a:t>
            </a:r>
            <a:r>
              <a:rPr lang="en-US" altLang="en-US" sz="3600" i="1" baseline="-25000">
                <a:cs typeface="Times New Roman (Hebrew)"/>
              </a:rPr>
              <a:t>ent</a:t>
            </a:r>
            <a:endParaRPr lang="en-US" altLang="en-US" sz="3600">
              <a:cs typeface="Times New Roman (Hebrew)"/>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14"/>
          <p:cNvGrpSpPr>
            <a:grpSpLocks/>
          </p:cNvGrpSpPr>
          <p:nvPr/>
        </p:nvGrpSpPr>
        <p:grpSpPr bwMode="auto">
          <a:xfrm>
            <a:off x="0" y="1440181"/>
            <a:ext cx="9002712" cy="4786312"/>
            <a:chOff x="65338" y="2071516"/>
            <a:chExt cx="9002713" cy="4786483"/>
          </a:xfrm>
        </p:grpSpPr>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l="23985" t="23740" r="35574" b="16832"/>
            <a:stretch>
              <a:fillRect/>
            </a:stretch>
          </p:blipFill>
          <p:spPr bwMode="auto">
            <a:xfrm>
              <a:off x="65338" y="2071516"/>
              <a:ext cx="5793235" cy="478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13"/>
            <p:cNvSpPr txBox="1">
              <a:spLocks noChangeArrowheads="1"/>
            </p:cNvSpPr>
            <p:nvPr/>
          </p:nvSpPr>
          <p:spPr bwMode="auto">
            <a:xfrm>
              <a:off x="5866998" y="2246573"/>
              <a:ext cx="29401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a:solidFill>
                    <a:srgbClr val="996633"/>
                  </a:solidFill>
                </a:rPr>
                <a:t>covalent bond length</a:t>
              </a:r>
            </a:p>
          </p:txBody>
        </p:sp>
        <p:sp>
          <p:nvSpPr>
            <p:cNvPr id="19463" name="Text Box 14"/>
            <p:cNvSpPr txBox="1">
              <a:spLocks noChangeArrowheads="1"/>
            </p:cNvSpPr>
            <p:nvPr/>
          </p:nvSpPr>
          <p:spPr bwMode="auto">
            <a:xfrm>
              <a:off x="5866997" y="2982089"/>
              <a:ext cx="28438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a:solidFill>
                    <a:srgbClr val="996633"/>
                  </a:solidFill>
                </a:rPr>
                <a:t>covalent bond angle</a:t>
              </a:r>
            </a:p>
          </p:txBody>
        </p:sp>
        <p:sp>
          <p:nvSpPr>
            <p:cNvPr id="19464" name="Text Box 15"/>
            <p:cNvSpPr txBox="1">
              <a:spLocks noChangeArrowheads="1"/>
            </p:cNvSpPr>
            <p:nvPr/>
          </p:nvSpPr>
          <p:spPr bwMode="auto">
            <a:xfrm>
              <a:off x="5866997" y="3729614"/>
              <a:ext cx="32010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a:solidFill>
                    <a:srgbClr val="996633"/>
                  </a:solidFill>
                </a:rPr>
                <a:t>covalent bond dihedral angle</a:t>
              </a:r>
            </a:p>
          </p:txBody>
        </p:sp>
        <p:sp>
          <p:nvSpPr>
            <p:cNvPr id="19465" name="Text Box 16"/>
            <p:cNvSpPr txBox="1">
              <a:spLocks noChangeArrowheads="1"/>
            </p:cNvSpPr>
            <p:nvPr/>
          </p:nvSpPr>
          <p:spPr bwMode="auto">
            <a:xfrm>
              <a:off x="5848639" y="4526144"/>
              <a:ext cx="3219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a:solidFill>
                    <a:srgbClr val="996633"/>
                  </a:solidFill>
                </a:rPr>
                <a:t>improper dihedral angle</a:t>
              </a:r>
            </a:p>
          </p:txBody>
        </p:sp>
        <p:sp>
          <p:nvSpPr>
            <p:cNvPr id="19466" name="Text Box 18"/>
            <p:cNvSpPr txBox="1">
              <a:spLocks noChangeArrowheads="1"/>
            </p:cNvSpPr>
            <p:nvPr/>
          </p:nvSpPr>
          <p:spPr bwMode="auto">
            <a:xfrm>
              <a:off x="5848639" y="5343764"/>
              <a:ext cx="2380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dirty="0" err="1">
                  <a:solidFill>
                    <a:srgbClr val="996633"/>
                  </a:solidFill>
                </a:rPr>
                <a:t>vdW</a:t>
              </a:r>
              <a:r>
                <a:rPr lang="en-US" altLang="en-US" sz="2400" dirty="0">
                  <a:solidFill>
                    <a:srgbClr val="996633"/>
                  </a:solidFill>
                </a:rPr>
                <a:t> interactions</a:t>
              </a:r>
            </a:p>
          </p:txBody>
        </p:sp>
        <p:sp>
          <p:nvSpPr>
            <p:cNvPr id="19467" name="Text Box 19"/>
            <p:cNvSpPr txBox="1">
              <a:spLocks noChangeArrowheads="1"/>
            </p:cNvSpPr>
            <p:nvPr/>
          </p:nvSpPr>
          <p:spPr bwMode="auto">
            <a:xfrm>
              <a:off x="5832599" y="6252263"/>
              <a:ext cx="3235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buFontTx/>
                <a:buNone/>
              </a:pPr>
              <a:r>
                <a:rPr lang="en-US" altLang="en-US" sz="2400">
                  <a:solidFill>
                    <a:srgbClr val="996633"/>
                  </a:solidFill>
                </a:rPr>
                <a:t>electrostatic interactions</a:t>
              </a:r>
            </a:p>
          </p:txBody>
        </p:sp>
      </p:grpSp>
      <p:sp>
        <p:nvSpPr>
          <p:cNvPr id="18436" name="Text Box 5"/>
          <p:cNvSpPr txBox="1">
            <a:spLocks noChangeArrowheads="1"/>
          </p:cNvSpPr>
          <p:nvPr/>
        </p:nvSpPr>
        <p:spPr bwMode="auto">
          <a:xfrm>
            <a:off x="193675" y="947738"/>
            <a:ext cx="89503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512763" indent="-176213" algn="r" rtl="1">
              <a:spcBef>
                <a:spcPct val="20000"/>
              </a:spcBef>
              <a:buChar char="–"/>
              <a:defRPr sz="2800">
                <a:solidFill>
                  <a:schemeClr val="tx1"/>
                </a:solidFill>
                <a:latin typeface="Times New Roman" panose="02020603050405020304" pitchFamily="18" charset="0"/>
                <a:ea typeface="Times New Roman (Hebrew)"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Arial" panose="020B0604020202020204" pitchFamily="34"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rPr>
              <a:t>For example: </a:t>
            </a:r>
            <a:r>
              <a:rPr lang="en-US" altLang="en-US" sz="2600" b="1" dirty="0" smtClean="0">
                <a:solidFill>
                  <a:srgbClr val="FF0066"/>
                </a:solidFill>
                <a:latin typeface="Arial" panose="020B0604020202020204" pitchFamily="34" charset="0"/>
              </a:rPr>
              <a:t>force-field-based calculations</a:t>
            </a:r>
            <a:endParaRPr lang="en-US" altLang="en-US" sz="2600" dirty="0" smtClean="0">
              <a:solidFill>
                <a:srgbClr val="FF0066"/>
              </a:solidFill>
              <a:latin typeface="Times New Roman"/>
            </a:endParaRPr>
          </a:p>
        </p:txBody>
      </p:sp>
      <p:sp>
        <p:nvSpPr>
          <p:cNvPr id="12" name="Text Box 7"/>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dirty="0">
                <a:solidFill>
                  <a:schemeClr val="accent2"/>
                </a:solidFill>
                <a:latin typeface="Arial" panose="020B0604020202020204" pitchFamily="34" charset="0"/>
                <a:cs typeface="Arial" panose="020B0604020202020204" pitchFamily="34" charset="0"/>
              </a:rPr>
              <a:t>Overview</a:t>
            </a:r>
          </a:p>
        </p:txBody>
      </p:sp>
      <p:sp>
        <p:nvSpPr>
          <p:cNvPr id="13" name="TextBox 12"/>
          <p:cNvSpPr txBox="1"/>
          <p:nvPr/>
        </p:nvSpPr>
        <p:spPr>
          <a:xfrm>
            <a:off x="39758" y="6480314"/>
            <a:ext cx="4863546" cy="338554"/>
          </a:xfrm>
          <a:prstGeom prst="rect">
            <a:avLst/>
          </a:prstGeom>
          <a:noFill/>
        </p:spPr>
        <p:txBody>
          <a:bodyPr wrap="square" rtlCol="0">
            <a:spAutoFit/>
          </a:bodyPr>
          <a:lstStyle/>
          <a:p>
            <a:r>
              <a:rPr lang="en-US" sz="1600" b="1" dirty="0" smtClean="0">
                <a:solidFill>
                  <a:schemeClr val="bg1">
                    <a:lumMod val="50000"/>
                  </a:schemeClr>
                </a:solidFill>
              </a:rPr>
              <a:t>Introduction to Proteins, Kessel and Ben-Tal, 2018</a:t>
            </a:r>
            <a:endParaRPr lang="en-US" sz="1600" b="1" dirty="0">
              <a:solidFill>
                <a:schemeClr val="bg1">
                  <a:lumMod val="50000"/>
                </a:schemeClr>
              </a:solidFill>
            </a:endParaRPr>
          </a:p>
        </p:txBody>
      </p:sp>
    </p:spTree>
    <p:extLst>
      <p:ext uri="{BB962C8B-B14F-4D97-AF65-F5344CB8AC3E}">
        <p14:creationId xmlns:p14="http://schemas.microsoft.com/office/powerpoint/2010/main" val="4219146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85750" y="1317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b="1" dirty="0" smtClean="0">
                <a:solidFill>
                  <a:schemeClr val="accent2"/>
                </a:solidFill>
                <a:latin typeface="Arial" panose="020B0604020202020204" pitchFamily="34" charset="0"/>
                <a:cs typeface="Arial" panose="020B0604020202020204" pitchFamily="34" charset="0"/>
              </a:rPr>
              <a:t>Interactions and physical effects</a:t>
            </a:r>
            <a:endParaRPr lang="en-US" altLang="en-US" b="1" dirty="0">
              <a:solidFill>
                <a:schemeClr val="accent2"/>
              </a:solidFill>
              <a:latin typeface="Arial" panose="020B0604020202020204" pitchFamily="34" charset="0"/>
              <a:cs typeface="Arial" panose="020B0604020202020204" pitchFamily="34" charset="0"/>
            </a:endParaRPr>
          </a:p>
        </p:txBody>
      </p:sp>
      <p:pic>
        <p:nvPicPr>
          <p:cNvPr id="16387" name="Picture 14" descr="C:\Documents and Settings\Amit\My Documents\Amit\Book\1_Revised_draft\CH2\Figures\PyMol-PovRay files\2-21a.png"/>
          <p:cNvPicPr>
            <a:picLocks noChangeAspect="1" noChangeArrowheads="1"/>
          </p:cNvPicPr>
          <p:nvPr/>
        </p:nvPicPr>
        <p:blipFill>
          <a:blip r:embed="rId2">
            <a:extLst>
              <a:ext uri="{28A0092B-C50C-407E-A947-70E740481C1C}">
                <a14:useLocalDpi xmlns:a14="http://schemas.microsoft.com/office/drawing/2010/main" val="0"/>
              </a:ext>
            </a:extLst>
          </a:blip>
          <a:srcRect l="14194" r="18814" b="12805"/>
          <a:stretch>
            <a:fillRect/>
          </a:stretch>
        </p:blipFill>
        <p:spPr bwMode="auto">
          <a:xfrm>
            <a:off x="2731276" y="728663"/>
            <a:ext cx="2443162"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6" descr="C:\Documents and Settings\Amit\My Documents\Amit\Book\1_Revised_draft\CH2\Figures\PyMol-PovRay files\2-21b.png"/>
          <p:cNvPicPr>
            <a:picLocks noChangeAspect="1" noChangeArrowheads="1"/>
          </p:cNvPicPr>
          <p:nvPr/>
        </p:nvPicPr>
        <p:blipFill>
          <a:blip r:embed="rId3">
            <a:extLst>
              <a:ext uri="{28A0092B-C50C-407E-A947-70E740481C1C}">
                <a14:useLocalDpi xmlns:a14="http://schemas.microsoft.com/office/drawing/2010/main" val="0"/>
              </a:ext>
            </a:extLst>
          </a:blip>
          <a:srcRect l="6447" t="9055" r="13338" b="10751"/>
          <a:stretch>
            <a:fillRect/>
          </a:stretch>
        </p:blipFill>
        <p:spPr bwMode="auto">
          <a:xfrm>
            <a:off x="6116630" y="1438275"/>
            <a:ext cx="1831975"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41"/>
          <p:cNvSpPr txBox="1">
            <a:spLocks noChangeArrowheads="1"/>
          </p:cNvSpPr>
          <p:nvPr/>
        </p:nvSpPr>
        <p:spPr bwMode="auto">
          <a:xfrm>
            <a:off x="2744959" y="4200525"/>
            <a:ext cx="2459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2400" b="1" dirty="0">
                <a:solidFill>
                  <a:srgbClr val="339966"/>
                </a:solidFill>
                <a:latin typeface="Arial" panose="020B0604020202020204" pitchFamily="34" charset="0"/>
                <a:cs typeface="Arial" panose="020B0604020202020204" pitchFamily="34" charset="0"/>
                <a:sym typeface="Symbol" panose="05050102010706020507" pitchFamily="18" charset="2"/>
              </a:rPr>
              <a:t>-</a:t>
            </a:r>
            <a:endParaRPr lang="en-US" altLang="en-US" sz="1800" b="1" dirty="0">
              <a:solidFill>
                <a:srgbClr val="339966"/>
              </a:solidFill>
              <a:latin typeface="Arial" panose="020B0604020202020204" pitchFamily="34" charset="0"/>
              <a:cs typeface="Arial" panose="020B0604020202020204" pitchFamily="34" charset="0"/>
            </a:endParaRPr>
          </a:p>
        </p:txBody>
      </p:sp>
      <p:sp>
        <p:nvSpPr>
          <p:cNvPr id="16390" name="Text Box 42"/>
          <p:cNvSpPr txBox="1">
            <a:spLocks noChangeArrowheads="1"/>
          </p:cNvSpPr>
          <p:nvPr/>
        </p:nvSpPr>
        <p:spPr bwMode="auto">
          <a:xfrm>
            <a:off x="2824334" y="4887913"/>
            <a:ext cx="2459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1800" b="1">
                <a:solidFill>
                  <a:srgbClr val="0066FF"/>
                </a:solidFill>
                <a:latin typeface="Arial" panose="020B0604020202020204" pitchFamily="34" charset="0"/>
                <a:cs typeface="Arial" panose="020B0604020202020204" pitchFamily="34" charset="0"/>
              </a:rPr>
              <a:t>Protein-solvent</a:t>
            </a:r>
          </a:p>
        </p:txBody>
      </p:sp>
      <p:sp>
        <p:nvSpPr>
          <p:cNvPr id="16391" name="Text Box 45"/>
          <p:cNvSpPr txBox="1">
            <a:spLocks noChangeArrowheads="1"/>
          </p:cNvSpPr>
          <p:nvPr/>
        </p:nvSpPr>
        <p:spPr bwMode="auto">
          <a:xfrm>
            <a:off x="5506603" y="4927600"/>
            <a:ext cx="3611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1800" b="1" dirty="0">
                <a:solidFill>
                  <a:srgbClr val="0066FF"/>
                </a:solidFill>
                <a:latin typeface="Arial" panose="020B0604020202020204" pitchFamily="34" charset="0"/>
                <a:cs typeface="Arial" panose="020B0604020202020204" pitchFamily="34" charset="0"/>
              </a:rPr>
              <a:t>Protein-solvent, protein-protein</a:t>
            </a:r>
          </a:p>
        </p:txBody>
      </p:sp>
      <p:sp>
        <p:nvSpPr>
          <p:cNvPr id="16392" name="Text Box 46"/>
          <p:cNvSpPr txBox="1">
            <a:spLocks noChangeArrowheads="1"/>
          </p:cNvSpPr>
          <p:nvPr/>
        </p:nvSpPr>
        <p:spPr bwMode="auto">
          <a:xfrm>
            <a:off x="5839112" y="4291012"/>
            <a:ext cx="244200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1800" b="1" dirty="0">
                <a:solidFill>
                  <a:srgbClr val="339966"/>
                </a:solidFill>
                <a:latin typeface="Arial" panose="020B0604020202020204" pitchFamily="34" charset="0"/>
                <a:cs typeface="Arial" panose="020B0604020202020204" pitchFamily="34" charset="0"/>
              </a:rPr>
              <a:t>Intraprotein</a:t>
            </a:r>
          </a:p>
        </p:txBody>
      </p:sp>
      <p:sp>
        <p:nvSpPr>
          <p:cNvPr id="16393" name="Text Box 47"/>
          <p:cNvSpPr txBox="1">
            <a:spLocks noChangeArrowheads="1"/>
          </p:cNvSpPr>
          <p:nvPr/>
        </p:nvSpPr>
        <p:spPr bwMode="auto">
          <a:xfrm>
            <a:off x="2716384" y="6211888"/>
            <a:ext cx="2459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1800" b="1" dirty="0">
                <a:solidFill>
                  <a:srgbClr val="996633"/>
                </a:solidFill>
                <a:latin typeface="Arial" panose="020B0604020202020204" pitchFamily="34" charset="0"/>
                <a:cs typeface="Arial" panose="020B0604020202020204" pitchFamily="34" charset="0"/>
                <a:sym typeface="Symbol" panose="05050102010706020507" pitchFamily="18" charset="2"/>
              </a:rPr>
              <a:t>High</a:t>
            </a:r>
            <a:endParaRPr lang="en-US" altLang="en-US" sz="1800" b="1" dirty="0">
              <a:solidFill>
                <a:srgbClr val="996633"/>
              </a:solidFill>
              <a:latin typeface="Arial" panose="020B0604020202020204" pitchFamily="34" charset="0"/>
              <a:cs typeface="Arial" panose="020B0604020202020204" pitchFamily="34" charset="0"/>
            </a:endParaRPr>
          </a:p>
        </p:txBody>
      </p:sp>
      <p:sp>
        <p:nvSpPr>
          <p:cNvPr id="16394" name="Text Box 48"/>
          <p:cNvSpPr txBox="1">
            <a:spLocks noChangeArrowheads="1"/>
          </p:cNvSpPr>
          <p:nvPr/>
        </p:nvSpPr>
        <p:spPr bwMode="auto">
          <a:xfrm>
            <a:off x="6292416" y="6237288"/>
            <a:ext cx="2459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1800" b="1" dirty="0">
                <a:solidFill>
                  <a:srgbClr val="996633"/>
                </a:solidFill>
                <a:latin typeface="Arial" panose="020B0604020202020204" pitchFamily="34" charset="0"/>
                <a:cs typeface="Arial" panose="020B0604020202020204" pitchFamily="34" charset="0"/>
                <a:sym typeface="Symbol" panose="05050102010706020507" pitchFamily="18" charset="2"/>
              </a:rPr>
              <a:t>Low</a:t>
            </a:r>
            <a:endParaRPr lang="en-US" altLang="en-US" sz="1800" b="1" dirty="0">
              <a:solidFill>
                <a:srgbClr val="996633"/>
              </a:solidFill>
              <a:latin typeface="Arial" panose="020B0604020202020204" pitchFamily="34" charset="0"/>
              <a:cs typeface="Arial" panose="020B0604020202020204" pitchFamily="34" charset="0"/>
            </a:endParaRPr>
          </a:p>
        </p:txBody>
      </p:sp>
      <p:sp>
        <p:nvSpPr>
          <p:cNvPr id="16395" name="Text Box 50"/>
          <p:cNvSpPr txBox="1">
            <a:spLocks noChangeArrowheads="1"/>
          </p:cNvSpPr>
          <p:nvPr/>
        </p:nvSpPr>
        <p:spPr bwMode="auto">
          <a:xfrm>
            <a:off x="119063" y="4213225"/>
            <a:ext cx="23082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000" b="1" dirty="0" err="1" smtClean="0">
                <a:solidFill>
                  <a:srgbClr val="339966"/>
                </a:solidFill>
                <a:latin typeface="Arial" panose="020B0604020202020204" pitchFamily="34" charset="0"/>
                <a:cs typeface="Arial" panose="020B0604020202020204" pitchFamily="34" charset="0"/>
                <a:sym typeface="Symbol" panose="05050102010706020507" pitchFamily="18" charset="2"/>
              </a:rPr>
              <a:t>Nonopolar</a:t>
            </a:r>
            <a:r>
              <a:rPr lang="en-US" altLang="en-US" sz="2000" b="1" dirty="0" smtClean="0">
                <a:solidFill>
                  <a:srgbClr val="339966"/>
                </a:solidFill>
                <a:latin typeface="Arial" panose="020B0604020202020204" pitchFamily="34" charset="0"/>
                <a:cs typeface="Arial" panose="020B0604020202020204" pitchFamily="34" charset="0"/>
                <a:sym typeface="Symbol" panose="05050102010706020507" pitchFamily="18" charset="2"/>
              </a:rPr>
              <a:t> (</a:t>
            </a:r>
            <a:r>
              <a:rPr lang="el-GR" altLang="en-US" sz="2000" b="1" dirty="0" smtClean="0">
                <a:solidFill>
                  <a:srgbClr val="339966"/>
                </a:solidFill>
                <a:latin typeface="Arial" panose="020B0604020202020204" pitchFamily="34" charset="0"/>
                <a:cs typeface="Arial" panose="020B0604020202020204" pitchFamily="34" charset="0"/>
                <a:sym typeface="Symbol" panose="05050102010706020507" pitchFamily="18" charset="2"/>
              </a:rPr>
              <a:t>Δ</a:t>
            </a:r>
            <a:r>
              <a:rPr lang="en-US" altLang="en-US" sz="2000" b="1" i="1" dirty="0" err="1" smtClean="0">
                <a:solidFill>
                  <a:srgbClr val="339966"/>
                </a:solidFill>
                <a:latin typeface="Arial" panose="020B0604020202020204" pitchFamily="34" charset="0"/>
                <a:cs typeface="Arial" panose="020B0604020202020204" pitchFamily="34" charset="0"/>
                <a:sym typeface="Symbol" panose="05050102010706020507" pitchFamily="18" charset="2"/>
              </a:rPr>
              <a:t>G</a:t>
            </a:r>
            <a:r>
              <a:rPr lang="en-US" altLang="en-US" sz="2000" b="1" baseline="-25000" dirty="0" err="1" smtClean="0">
                <a:solidFill>
                  <a:srgbClr val="339966"/>
                </a:solidFill>
                <a:latin typeface="Arial" panose="020B0604020202020204" pitchFamily="34" charset="0"/>
                <a:cs typeface="Arial" panose="020B0604020202020204" pitchFamily="34" charset="0"/>
                <a:sym typeface="Symbol" panose="05050102010706020507" pitchFamily="18" charset="2"/>
              </a:rPr>
              <a:t>np</a:t>
            </a:r>
            <a:r>
              <a:rPr lang="en-US" altLang="en-US" sz="2000" b="1" dirty="0" smtClean="0">
                <a:solidFill>
                  <a:srgbClr val="339966"/>
                </a:solidFill>
                <a:latin typeface="Arial" panose="020B0604020202020204" pitchFamily="34" charset="0"/>
                <a:cs typeface="Arial" panose="020B0604020202020204" pitchFamily="34" charset="0"/>
                <a:sym typeface="Symbol" panose="05050102010706020507" pitchFamily="18" charset="2"/>
              </a:rPr>
              <a:t>)</a:t>
            </a:r>
            <a:endParaRPr lang="en-US" altLang="en-US" sz="2000" b="1" dirty="0">
              <a:solidFill>
                <a:srgbClr val="339966"/>
              </a:solidFill>
              <a:latin typeface="Arial" panose="020B0604020202020204" pitchFamily="34" charset="0"/>
              <a:cs typeface="Arial" panose="020B0604020202020204" pitchFamily="34" charset="0"/>
            </a:endParaRPr>
          </a:p>
        </p:txBody>
      </p:sp>
      <p:sp>
        <p:nvSpPr>
          <p:cNvPr id="16396" name="Text Box 51"/>
          <p:cNvSpPr txBox="1">
            <a:spLocks noChangeArrowheads="1"/>
          </p:cNvSpPr>
          <p:nvPr/>
        </p:nvSpPr>
        <p:spPr bwMode="auto">
          <a:xfrm>
            <a:off x="119063" y="4856163"/>
            <a:ext cx="2890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000" b="1" dirty="0">
                <a:solidFill>
                  <a:srgbClr val="0066FF"/>
                </a:solidFill>
                <a:latin typeface="Arial" panose="020B0604020202020204" pitchFamily="34" charset="0"/>
                <a:cs typeface="Arial" panose="020B0604020202020204" pitchFamily="34" charset="0"/>
                <a:sym typeface="Symbol" panose="05050102010706020507" pitchFamily="18" charset="2"/>
              </a:rPr>
              <a:t>van der </a:t>
            </a:r>
            <a:r>
              <a:rPr lang="en-US" altLang="en-US" sz="2000" b="1" dirty="0" smtClean="0">
                <a:solidFill>
                  <a:srgbClr val="0066FF"/>
                </a:solidFill>
                <a:latin typeface="Arial" panose="020B0604020202020204" pitchFamily="34" charset="0"/>
                <a:cs typeface="Arial" panose="020B0604020202020204" pitchFamily="34" charset="0"/>
                <a:sym typeface="Symbol" panose="05050102010706020507" pitchFamily="18" charset="2"/>
              </a:rPr>
              <a:t>Waals (</a:t>
            </a:r>
            <a:r>
              <a:rPr lang="el-GR" altLang="en-US" sz="2000" b="1" dirty="0" smtClean="0">
                <a:solidFill>
                  <a:srgbClr val="0066FF"/>
                </a:solidFill>
                <a:latin typeface="Arial" panose="020B0604020202020204" pitchFamily="34" charset="0"/>
                <a:cs typeface="Arial" panose="020B0604020202020204" pitchFamily="34" charset="0"/>
                <a:sym typeface="Symbol" panose="05050102010706020507" pitchFamily="18" charset="2"/>
              </a:rPr>
              <a:t>Δ</a:t>
            </a:r>
            <a:r>
              <a:rPr lang="en-US" altLang="en-US" sz="2000" b="1" i="1" dirty="0" err="1" smtClean="0">
                <a:solidFill>
                  <a:srgbClr val="0066FF"/>
                </a:solidFill>
                <a:latin typeface="Arial" panose="020B0604020202020204" pitchFamily="34" charset="0"/>
                <a:cs typeface="Arial" panose="020B0604020202020204" pitchFamily="34" charset="0"/>
                <a:sym typeface="Symbol" panose="05050102010706020507" pitchFamily="18" charset="2"/>
              </a:rPr>
              <a:t>G</a:t>
            </a:r>
            <a:r>
              <a:rPr lang="en-US" altLang="en-US" sz="2000" b="1" baseline="-25000" dirty="0" err="1" smtClean="0">
                <a:solidFill>
                  <a:srgbClr val="0066FF"/>
                </a:solidFill>
                <a:latin typeface="Arial" panose="020B0604020202020204" pitchFamily="34" charset="0"/>
                <a:cs typeface="Arial" panose="020B0604020202020204" pitchFamily="34" charset="0"/>
                <a:sym typeface="Symbol" panose="05050102010706020507" pitchFamily="18" charset="2"/>
              </a:rPr>
              <a:t>vdW</a:t>
            </a:r>
            <a:r>
              <a:rPr lang="en-US" altLang="en-US" sz="2000" b="1" dirty="0" smtClean="0">
                <a:solidFill>
                  <a:srgbClr val="0066FF"/>
                </a:solidFill>
                <a:latin typeface="Arial" panose="020B0604020202020204" pitchFamily="34" charset="0"/>
                <a:cs typeface="Arial" panose="020B0604020202020204" pitchFamily="34" charset="0"/>
                <a:sym typeface="Symbol" panose="05050102010706020507" pitchFamily="18" charset="2"/>
              </a:rPr>
              <a:t>)</a:t>
            </a:r>
            <a:endParaRPr lang="en-US" altLang="en-US" sz="2000" b="1" dirty="0">
              <a:solidFill>
                <a:srgbClr val="0066FF"/>
              </a:solidFill>
              <a:latin typeface="Arial" panose="020B0604020202020204" pitchFamily="34" charset="0"/>
              <a:cs typeface="Arial" panose="020B0604020202020204" pitchFamily="34" charset="0"/>
            </a:endParaRPr>
          </a:p>
        </p:txBody>
      </p:sp>
      <p:sp>
        <p:nvSpPr>
          <p:cNvPr id="16397" name="Text Box 52"/>
          <p:cNvSpPr txBox="1">
            <a:spLocks noChangeArrowheads="1"/>
          </p:cNvSpPr>
          <p:nvPr/>
        </p:nvSpPr>
        <p:spPr bwMode="auto">
          <a:xfrm>
            <a:off x="119062" y="6184900"/>
            <a:ext cx="31395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000" b="1" dirty="0" smtClean="0">
                <a:solidFill>
                  <a:srgbClr val="996633"/>
                </a:solidFill>
                <a:latin typeface="Arial" panose="020B0604020202020204" pitchFamily="34" charset="0"/>
                <a:cs typeface="Arial" panose="020B0604020202020204" pitchFamily="34" charset="0"/>
                <a:sym typeface="Symbol" panose="05050102010706020507" pitchFamily="18" charset="2"/>
              </a:rPr>
              <a:t>Protein entropy (</a:t>
            </a:r>
            <a:r>
              <a:rPr lang="el-GR" altLang="en-US" sz="2000" b="1" dirty="0" smtClean="0">
                <a:solidFill>
                  <a:srgbClr val="996633"/>
                </a:solidFill>
                <a:latin typeface="Arial" panose="020B0604020202020204" pitchFamily="34" charset="0"/>
                <a:cs typeface="Arial" panose="020B0604020202020204" pitchFamily="34" charset="0"/>
                <a:sym typeface="Symbol" panose="05050102010706020507" pitchFamily="18" charset="2"/>
              </a:rPr>
              <a:t>Δ</a:t>
            </a:r>
            <a:r>
              <a:rPr lang="en-US" altLang="en-US" sz="2000" b="1" i="1" dirty="0" smtClean="0">
                <a:solidFill>
                  <a:srgbClr val="996633"/>
                </a:solidFill>
                <a:latin typeface="Arial" panose="020B0604020202020204" pitchFamily="34" charset="0"/>
                <a:cs typeface="Arial" panose="020B0604020202020204" pitchFamily="34" charset="0"/>
                <a:sym typeface="Symbol" panose="05050102010706020507" pitchFamily="18" charset="2"/>
              </a:rPr>
              <a:t>G</a:t>
            </a:r>
            <a:r>
              <a:rPr lang="en-US" altLang="en-US" sz="2000" b="1" baseline="-25000" dirty="0" smtClean="0">
                <a:solidFill>
                  <a:srgbClr val="996633"/>
                </a:solidFill>
                <a:latin typeface="Arial" panose="020B0604020202020204" pitchFamily="34" charset="0"/>
                <a:cs typeface="Arial" panose="020B0604020202020204" pitchFamily="34" charset="0"/>
                <a:sym typeface="Symbol" panose="05050102010706020507" pitchFamily="18" charset="2"/>
              </a:rPr>
              <a:t>ent</a:t>
            </a:r>
            <a:r>
              <a:rPr lang="en-US" altLang="en-US" sz="2000" b="1" dirty="0" smtClean="0">
                <a:solidFill>
                  <a:srgbClr val="996633"/>
                </a:solidFill>
                <a:latin typeface="Arial" panose="020B0604020202020204" pitchFamily="34" charset="0"/>
                <a:cs typeface="Arial" panose="020B0604020202020204" pitchFamily="34" charset="0"/>
                <a:sym typeface="Symbol" panose="05050102010706020507" pitchFamily="18" charset="2"/>
              </a:rPr>
              <a:t>)</a:t>
            </a:r>
            <a:endParaRPr lang="en-US" altLang="en-US" sz="2000" b="1" dirty="0">
              <a:solidFill>
                <a:srgbClr val="996633"/>
              </a:solidFill>
              <a:latin typeface="Arial" panose="020B0604020202020204" pitchFamily="34" charset="0"/>
              <a:cs typeface="Arial" panose="020B0604020202020204" pitchFamily="34" charset="0"/>
            </a:endParaRPr>
          </a:p>
        </p:txBody>
      </p:sp>
      <p:sp>
        <p:nvSpPr>
          <p:cNvPr id="16398" name="Text Box 53"/>
          <p:cNvSpPr txBox="1">
            <a:spLocks noChangeArrowheads="1"/>
          </p:cNvSpPr>
          <p:nvPr/>
        </p:nvSpPr>
        <p:spPr bwMode="auto">
          <a:xfrm>
            <a:off x="104775" y="3644900"/>
            <a:ext cx="19065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2200" b="1" u="sng">
                <a:latin typeface="Arial" panose="020B0604020202020204" pitchFamily="34" charset="0"/>
                <a:cs typeface="Arial" panose="020B0604020202020204" pitchFamily="34" charset="0"/>
                <a:sym typeface="Symbol" panose="05050102010706020507" pitchFamily="18" charset="2"/>
              </a:rPr>
              <a:t>Components</a:t>
            </a:r>
            <a:endParaRPr lang="en-US" altLang="en-US" sz="2200" b="1" u="sng">
              <a:latin typeface="Arial" panose="020B0604020202020204" pitchFamily="34" charset="0"/>
              <a:cs typeface="Arial" panose="020B0604020202020204" pitchFamily="34" charset="0"/>
            </a:endParaRPr>
          </a:p>
        </p:txBody>
      </p:sp>
      <p:sp>
        <p:nvSpPr>
          <p:cNvPr id="16399" name="Text Box 17"/>
          <p:cNvSpPr txBox="1">
            <a:spLocks noChangeArrowheads="1"/>
          </p:cNvSpPr>
          <p:nvPr/>
        </p:nvSpPr>
        <p:spPr bwMode="auto">
          <a:xfrm>
            <a:off x="2859259" y="5546725"/>
            <a:ext cx="245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1800" b="1">
                <a:solidFill>
                  <a:srgbClr val="FF0000"/>
                </a:solidFill>
                <a:latin typeface="Arial" panose="020B0604020202020204" pitchFamily="34" charset="0"/>
                <a:cs typeface="Arial" panose="020B0604020202020204" pitchFamily="34" charset="0"/>
              </a:rPr>
              <a:t>Protein-solvent</a:t>
            </a:r>
          </a:p>
        </p:txBody>
      </p:sp>
      <p:sp>
        <p:nvSpPr>
          <p:cNvPr id="16400" name="Text Box 40"/>
          <p:cNvSpPr txBox="1">
            <a:spLocks noChangeArrowheads="1"/>
          </p:cNvSpPr>
          <p:nvPr/>
        </p:nvSpPr>
        <p:spPr bwMode="auto">
          <a:xfrm>
            <a:off x="5362141" y="5562600"/>
            <a:ext cx="3822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ctr" rtl="0" eaLnBrk="1" hangingPunct="1">
              <a:spcBef>
                <a:spcPct val="50000"/>
              </a:spcBef>
              <a:buFontTx/>
              <a:buNone/>
            </a:pPr>
            <a:r>
              <a:rPr lang="en-US" altLang="en-US" sz="1800" b="1">
                <a:solidFill>
                  <a:srgbClr val="FF0000"/>
                </a:solidFill>
                <a:latin typeface="Arial" panose="020B0604020202020204" pitchFamily="34" charset="0"/>
                <a:cs typeface="Arial" panose="020B0604020202020204" pitchFamily="34" charset="0"/>
              </a:rPr>
              <a:t>Protein-solvent, protein-protein</a:t>
            </a:r>
          </a:p>
        </p:txBody>
      </p:sp>
      <p:sp>
        <p:nvSpPr>
          <p:cNvPr id="16401" name="Text Box 49"/>
          <p:cNvSpPr txBox="1">
            <a:spLocks noChangeArrowheads="1"/>
          </p:cNvSpPr>
          <p:nvPr/>
        </p:nvSpPr>
        <p:spPr bwMode="auto">
          <a:xfrm>
            <a:off x="117475" y="5522913"/>
            <a:ext cx="2741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a:cs typeface="Times New Roman" panose="02020603050405020304" pitchFamily="18" charset="0"/>
              </a:defRPr>
            </a:lvl9pPr>
          </a:lstStyle>
          <a:p>
            <a:pPr algn="l" rtl="0" eaLnBrk="1" hangingPunct="1">
              <a:spcBef>
                <a:spcPct val="50000"/>
              </a:spcBef>
              <a:buFontTx/>
              <a:buNone/>
            </a:pPr>
            <a:r>
              <a:rPr lang="en-US" altLang="en-US" sz="2000" b="1" dirty="0" smtClean="0">
                <a:solidFill>
                  <a:srgbClr val="FF0000"/>
                </a:solidFill>
                <a:latin typeface="Arial" panose="020B0604020202020204" pitchFamily="34" charset="0"/>
                <a:cs typeface="Arial" panose="020B0604020202020204" pitchFamily="34" charset="0"/>
                <a:sym typeface="Symbol" panose="05050102010706020507" pitchFamily="18" charset="2"/>
              </a:rPr>
              <a:t>Electrostatic (</a:t>
            </a:r>
            <a:r>
              <a:rPr lang="el-GR" altLang="en-US" sz="2000" b="1" dirty="0" smtClean="0">
                <a:solidFill>
                  <a:srgbClr val="FF0000"/>
                </a:solidFill>
                <a:latin typeface="Arial" panose="020B0604020202020204" pitchFamily="34" charset="0"/>
                <a:cs typeface="Arial" panose="020B0604020202020204" pitchFamily="34" charset="0"/>
                <a:sym typeface="Symbol" panose="05050102010706020507" pitchFamily="18" charset="2"/>
              </a:rPr>
              <a:t>Δ</a:t>
            </a:r>
            <a:r>
              <a:rPr lang="en-US" altLang="en-US" sz="2000" b="1" i="1" dirty="0" err="1" smtClean="0">
                <a:solidFill>
                  <a:srgbClr val="FF0000"/>
                </a:solidFill>
                <a:latin typeface="Arial" panose="020B0604020202020204" pitchFamily="34" charset="0"/>
                <a:cs typeface="Arial" panose="020B0604020202020204" pitchFamily="34" charset="0"/>
                <a:sym typeface="Symbol" panose="05050102010706020507" pitchFamily="18" charset="2"/>
              </a:rPr>
              <a:t>G</a:t>
            </a:r>
            <a:r>
              <a:rPr lang="en-US" altLang="en-US" sz="2000" b="1" baseline="-25000" dirty="0" err="1" smtClean="0">
                <a:solidFill>
                  <a:srgbClr val="FF0000"/>
                </a:solidFill>
                <a:latin typeface="Arial" panose="020B0604020202020204" pitchFamily="34" charset="0"/>
                <a:cs typeface="Arial" panose="020B0604020202020204" pitchFamily="34" charset="0"/>
                <a:sym typeface="Symbol" panose="05050102010706020507" pitchFamily="18" charset="2"/>
              </a:rPr>
              <a:t>elec</a:t>
            </a:r>
            <a:r>
              <a:rPr lang="en-US" altLang="en-US" sz="2000" b="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endParaRPr lang="en-US" altLang="en-US" sz="2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עיצוב ברירת מחדל">
  <a:themeElements>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10234</TotalTime>
  <Words>2933</Words>
  <Application>Microsoft Office PowerPoint</Application>
  <PresentationFormat>On-screen Show (4:3)</PresentationFormat>
  <Paragraphs>266</Paragraphs>
  <Slides>32</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msgothic</vt:lpstr>
      <vt:lpstr>Symbol</vt:lpstr>
      <vt:lpstr>Times New Roman</vt:lpstr>
      <vt:lpstr>Times New Roman (Hebrew)</vt:lpstr>
      <vt:lpstr>Wingdings</vt:lpstr>
      <vt:lpstr>עיצוב ברירת מחדל</vt:lpstr>
      <vt:lpstr>1_עיצוב ברירת מחדל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Amit</dc:creator>
  <cp:lastModifiedBy>Amit Kessel</cp:lastModifiedBy>
  <cp:revision>772</cp:revision>
  <cp:lastPrinted>1601-01-01T00:00:00Z</cp:lastPrinted>
  <dcterms:created xsi:type="dcterms:W3CDTF">1601-01-01T00:00:00Z</dcterms:created>
  <dcterms:modified xsi:type="dcterms:W3CDTF">2021-02-13T18:45:42Z</dcterms:modified>
</cp:coreProperties>
</file>