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32" r:id="rId3"/>
    <p:sldMasterId id="2147483744" r:id="rId4"/>
    <p:sldMasterId id="2147483768" r:id="rId5"/>
    <p:sldMasterId id="2147483780" r:id="rId6"/>
  </p:sldMasterIdLst>
  <p:notesMasterIdLst>
    <p:notesMasterId r:id="rId196"/>
  </p:notesMasterIdLst>
  <p:sldIdLst>
    <p:sldId id="340" r:id="rId7"/>
    <p:sldId id="370" r:id="rId8"/>
    <p:sldId id="256" r:id="rId9"/>
    <p:sldId id="407" r:id="rId10"/>
    <p:sldId id="412" r:id="rId11"/>
    <p:sldId id="413" r:id="rId12"/>
    <p:sldId id="408" r:id="rId13"/>
    <p:sldId id="409" r:id="rId14"/>
    <p:sldId id="411" r:id="rId15"/>
    <p:sldId id="414" r:id="rId16"/>
    <p:sldId id="415" r:id="rId17"/>
    <p:sldId id="416" r:id="rId18"/>
    <p:sldId id="257" r:id="rId19"/>
    <p:sldId id="381" r:id="rId20"/>
    <p:sldId id="383" r:id="rId21"/>
    <p:sldId id="382" r:id="rId22"/>
    <p:sldId id="341" r:id="rId23"/>
    <p:sldId id="263" r:id="rId24"/>
    <p:sldId id="264" r:id="rId25"/>
    <p:sldId id="384" r:id="rId26"/>
    <p:sldId id="265" r:id="rId27"/>
    <p:sldId id="342" r:id="rId28"/>
    <p:sldId id="266" r:id="rId29"/>
    <p:sldId id="344" r:id="rId30"/>
    <p:sldId id="343" r:id="rId31"/>
    <p:sldId id="345" r:id="rId32"/>
    <p:sldId id="267" r:id="rId33"/>
    <p:sldId id="268" r:id="rId34"/>
    <p:sldId id="346" r:id="rId35"/>
    <p:sldId id="269" r:id="rId36"/>
    <p:sldId id="270" r:id="rId37"/>
    <p:sldId id="271" r:id="rId38"/>
    <p:sldId id="347" r:id="rId39"/>
    <p:sldId id="272" r:id="rId40"/>
    <p:sldId id="273" r:id="rId41"/>
    <p:sldId id="274" r:id="rId42"/>
    <p:sldId id="386" r:id="rId43"/>
    <p:sldId id="385" r:id="rId44"/>
    <p:sldId id="275" r:id="rId45"/>
    <p:sldId id="276" r:id="rId46"/>
    <p:sldId id="518" r:id="rId47"/>
    <p:sldId id="387" r:id="rId48"/>
    <p:sldId id="517" r:id="rId49"/>
    <p:sldId id="278" r:id="rId50"/>
    <p:sldId id="280" r:id="rId51"/>
    <p:sldId id="519" r:id="rId52"/>
    <p:sldId id="281" r:id="rId53"/>
    <p:sldId id="282" r:id="rId54"/>
    <p:sldId id="388" r:id="rId55"/>
    <p:sldId id="389" r:id="rId56"/>
    <p:sldId id="390" r:id="rId57"/>
    <p:sldId id="348" r:id="rId58"/>
    <p:sldId id="283" r:id="rId59"/>
    <p:sldId id="284" r:id="rId60"/>
    <p:sldId id="285" r:id="rId61"/>
    <p:sldId id="349" r:id="rId62"/>
    <p:sldId id="350" r:id="rId63"/>
    <p:sldId id="351" r:id="rId64"/>
    <p:sldId id="520" r:id="rId65"/>
    <p:sldId id="391" r:id="rId66"/>
    <p:sldId id="392" r:id="rId67"/>
    <p:sldId id="353" r:id="rId68"/>
    <p:sldId id="352" r:id="rId69"/>
    <p:sldId id="286" r:id="rId70"/>
    <p:sldId id="394" r:id="rId71"/>
    <p:sldId id="393" r:id="rId72"/>
    <p:sldId id="395" r:id="rId73"/>
    <p:sldId id="287" r:id="rId74"/>
    <p:sldId id="396" r:id="rId75"/>
    <p:sldId id="288" r:id="rId76"/>
    <p:sldId id="397" r:id="rId77"/>
    <p:sldId id="398" r:id="rId78"/>
    <p:sldId id="399" r:id="rId79"/>
    <p:sldId id="400" r:id="rId80"/>
    <p:sldId id="401" r:id="rId81"/>
    <p:sldId id="521" r:id="rId82"/>
    <p:sldId id="290" r:id="rId83"/>
    <p:sldId id="291" r:id="rId84"/>
    <p:sldId id="354" r:id="rId85"/>
    <p:sldId id="292" r:id="rId86"/>
    <p:sldId id="356" r:id="rId87"/>
    <p:sldId id="355" r:id="rId88"/>
    <p:sldId id="357" r:id="rId89"/>
    <p:sldId id="402" r:id="rId90"/>
    <p:sldId id="293" r:id="rId91"/>
    <p:sldId id="403" r:id="rId92"/>
    <p:sldId id="404" r:id="rId93"/>
    <p:sldId id="405" r:id="rId94"/>
    <p:sldId id="406" r:id="rId95"/>
    <p:sldId id="294" r:id="rId96"/>
    <p:sldId id="358" r:id="rId97"/>
    <p:sldId id="417" r:id="rId98"/>
    <p:sldId id="418" r:id="rId99"/>
    <p:sldId id="419" r:id="rId100"/>
    <p:sldId id="420" r:id="rId101"/>
    <p:sldId id="422" r:id="rId102"/>
    <p:sldId id="421" r:id="rId103"/>
    <p:sldId id="423" r:id="rId104"/>
    <p:sldId id="424" r:id="rId105"/>
    <p:sldId id="425" r:id="rId106"/>
    <p:sldId id="427" r:id="rId107"/>
    <p:sldId id="511" r:id="rId108"/>
    <p:sldId id="426" r:id="rId109"/>
    <p:sldId id="509" r:id="rId110"/>
    <p:sldId id="428" r:id="rId111"/>
    <p:sldId id="429" r:id="rId112"/>
    <p:sldId id="430" r:id="rId113"/>
    <p:sldId id="431" r:id="rId114"/>
    <p:sldId id="507" r:id="rId115"/>
    <p:sldId id="508" r:id="rId116"/>
    <p:sldId id="432" r:id="rId117"/>
    <p:sldId id="433" r:id="rId118"/>
    <p:sldId id="516" r:id="rId119"/>
    <p:sldId id="515" r:id="rId120"/>
    <p:sldId id="513" r:id="rId121"/>
    <p:sldId id="434" r:id="rId122"/>
    <p:sldId id="435" r:id="rId123"/>
    <p:sldId id="436" r:id="rId124"/>
    <p:sldId id="437" r:id="rId125"/>
    <p:sldId id="438" r:id="rId126"/>
    <p:sldId id="439" r:id="rId127"/>
    <p:sldId id="440" r:id="rId128"/>
    <p:sldId id="441" r:id="rId129"/>
    <p:sldId id="442" r:id="rId130"/>
    <p:sldId id="443" r:id="rId131"/>
    <p:sldId id="444" r:id="rId132"/>
    <p:sldId id="445" r:id="rId133"/>
    <p:sldId id="446" r:id="rId134"/>
    <p:sldId id="447" r:id="rId135"/>
    <p:sldId id="448" r:id="rId136"/>
    <p:sldId id="449" r:id="rId137"/>
    <p:sldId id="450" r:id="rId138"/>
    <p:sldId id="451" r:id="rId139"/>
    <p:sldId id="452" r:id="rId140"/>
    <p:sldId id="453" r:id="rId141"/>
    <p:sldId id="454" r:id="rId142"/>
    <p:sldId id="455" r:id="rId143"/>
    <p:sldId id="456" r:id="rId144"/>
    <p:sldId id="457" r:id="rId145"/>
    <p:sldId id="458" r:id="rId146"/>
    <p:sldId id="459" r:id="rId147"/>
    <p:sldId id="460" r:id="rId148"/>
    <p:sldId id="505" r:id="rId149"/>
    <p:sldId id="506" r:id="rId150"/>
    <p:sldId id="461" r:id="rId151"/>
    <p:sldId id="462" r:id="rId152"/>
    <p:sldId id="463" r:id="rId153"/>
    <p:sldId id="464" r:id="rId154"/>
    <p:sldId id="465" r:id="rId155"/>
    <p:sldId id="466" r:id="rId156"/>
    <p:sldId id="467" r:id="rId157"/>
    <p:sldId id="469" r:id="rId158"/>
    <p:sldId id="470" r:id="rId159"/>
    <p:sldId id="471" r:id="rId160"/>
    <p:sldId id="472" r:id="rId161"/>
    <p:sldId id="473" r:id="rId162"/>
    <p:sldId id="474" r:id="rId163"/>
    <p:sldId id="475" r:id="rId164"/>
    <p:sldId id="476" r:id="rId165"/>
    <p:sldId id="477" r:id="rId166"/>
    <p:sldId id="512" r:id="rId167"/>
    <p:sldId id="478" r:id="rId168"/>
    <p:sldId id="479" r:id="rId169"/>
    <p:sldId id="480" r:id="rId170"/>
    <p:sldId id="481" r:id="rId171"/>
    <p:sldId id="482" r:id="rId172"/>
    <p:sldId id="483" r:id="rId173"/>
    <p:sldId id="484" r:id="rId174"/>
    <p:sldId id="485" r:id="rId175"/>
    <p:sldId id="486" r:id="rId176"/>
    <p:sldId id="487" r:id="rId177"/>
    <p:sldId id="488" r:id="rId178"/>
    <p:sldId id="489" r:id="rId179"/>
    <p:sldId id="490" r:id="rId180"/>
    <p:sldId id="491" r:id="rId181"/>
    <p:sldId id="492" r:id="rId182"/>
    <p:sldId id="493" r:id="rId183"/>
    <p:sldId id="494" r:id="rId184"/>
    <p:sldId id="495" r:id="rId185"/>
    <p:sldId id="496" r:id="rId186"/>
    <p:sldId id="497" r:id="rId187"/>
    <p:sldId id="498" r:id="rId188"/>
    <p:sldId id="499" r:id="rId189"/>
    <p:sldId id="500" r:id="rId190"/>
    <p:sldId id="501" r:id="rId191"/>
    <p:sldId id="502" r:id="rId192"/>
    <p:sldId id="503" r:id="rId193"/>
    <p:sldId id="510" r:id="rId194"/>
    <p:sldId id="504" r:id="rId1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355" autoAdjust="0"/>
  </p:normalViewPr>
  <p:slideViewPr>
    <p:cSldViewPr snapToGrid="0">
      <p:cViewPr varScale="1">
        <p:scale>
          <a:sx n="61" d="100"/>
          <a:sy n="61" d="100"/>
        </p:scale>
        <p:origin x="159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presProps" Target="presProp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viewProps" Target="viewProps.xml"/><Relationship Id="rId172" Type="http://schemas.openxmlformats.org/officeDocument/2006/relationships/slide" Target="slides/slide166.xml"/><Relationship Id="rId193" Type="http://schemas.openxmlformats.org/officeDocument/2006/relationships/slide" Target="slides/slide187.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699DB-7DAF-4C42-A137-02F622668747}" type="datetimeFigureOut">
              <a:rPr lang="en-US" smtClean="0"/>
              <a:t>4/4/2022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1C9D0-BE92-493E-B314-ABA2F8F81238}" type="slidenum">
              <a:rPr lang="en-US" smtClean="0"/>
              <a:t>‹#›</a:t>
            </a:fld>
            <a:endParaRPr lang="en-US"/>
          </a:p>
        </p:txBody>
      </p:sp>
    </p:spTree>
    <p:extLst>
      <p:ext uri="{BB962C8B-B14F-4D97-AF65-F5344CB8AC3E}">
        <p14:creationId xmlns:p14="http://schemas.microsoft.com/office/powerpoint/2010/main" val="401889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 </a:t>
            </a:r>
            <a:r>
              <a:rPr lang="en-US" sz="1200" b="1" kern="1200" smtClean="0">
                <a:solidFill>
                  <a:schemeClr val="tx1"/>
                </a:solidFill>
                <a:effectLst/>
                <a:latin typeface="+mn-lt"/>
                <a:ea typeface="+mn-ea"/>
                <a:cs typeface="+mn-cs"/>
              </a:rPr>
              <a:t>The half-lives of some spontaneous chemical reactions in water (the image is adapted from </a:t>
            </a:r>
            <a:r>
              <a:rPr lang="en-US" sz="1200" b="1" kern="1200" baseline="30000" smtClean="0">
                <a:solidFill>
                  <a:schemeClr val="tx1"/>
                </a:solidFill>
                <a:effectLst/>
                <a:latin typeface="+mn-lt"/>
                <a:ea typeface="+mn-ea"/>
                <a:cs typeface="+mn-cs"/>
              </a:rPr>
              <a:t>[14]</a:t>
            </a:r>
            <a:r>
              <a:rPr lang="en-US" sz="1200" b="1" kern="1200" smtClean="0">
                <a:solidFill>
                  <a:schemeClr val="tx1"/>
                </a:solidFill>
                <a:effectLst/>
                <a:latin typeface="+mn-lt"/>
                <a:ea typeface="+mn-ea"/>
                <a:cs typeface="+mn-cs"/>
              </a:rPr>
              <a:t>)</a:t>
            </a:r>
            <a:r>
              <a:rPr lang="en-US" sz="1200" kern="1200" smtClean="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0871C9D0-BE92-493E-B314-ABA2F8F81238}" type="slidenum">
              <a:rPr lang="en-US" smtClean="0"/>
              <a:t>3</a:t>
            </a:fld>
            <a:endParaRPr lang="en-US"/>
          </a:p>
        </p:txBody>
      </p:sp>
    </p:spTree>
    <p:extLst>
      <p:ext uri="{BB962C8B-B14F-4D97-AF65-F5344CB8AC3E}">
        <p14:creationId xmlns:p14="http://schemas.microsoft.com/office/powerpoint/2010/main" val="309649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12</a:t>
            </a:fld>
            <a:endParaRPr lang="en-US"/>
          </a:p>
        </p:txBody>
      </p:sp>
    </p:spTree>
    <p:extLst>
      <p:ext uri="{BB962C8B-B14F-4D97-AF65-F5344CB8AC3E}">
        <p14:creationId xmlns:p14="http://schemas.microsoft.com/office/powerpoint/2010/main" val="8274447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i="1" dirty="0" err="1" smtClean="0"/>
              <a:t>k</a:t>
            </a:r>
            <a:r>
              <a:rPr lang="en-US" i="1" baseline="-25000" dirty="0" err="1" smtClean="0"/>
              <a:t>cat</a:t>
            </a:r>
            <a:r>
              <a:rPr lang="en-US" i="1" dirty="0" smtClean="0"/>
              <a:t> </a:t>
            </a:r>
            <a:r>
              <a:rPr lang="en-US" dirty="0" smtClean="0"/>
              <a:t>and specificity constant values are</a:t>
            </a:r>
            <a:r>
              <a:rPr lang="en-US" baseline="0" dirty="0" smtClean="0"/>
              <a:t> taken from </a:t>
            </a:r>
            <a:r>
              <a:rPr lang="en-US" altLang="en-US" sz="1200" dirty="0" smtClean="0">
                <a:latin typeface="Arial" panose="020B0604020202020204" pitchFamily="34" charset="0"/>
                <a:cs typeface="Arial" panose="020B0604020202020204" pitchFamily="34" charset="0"/>
                <a:sym typeface="Symbol" panose="05050102010706020507" pitchFamily="18" charset="2"/>
              </a:rPr>
              <a:t>Biochemistry (2011) 50:4402</a:t>
            </a:r>
          </a:p>
          <a:p>
            <a:endParaRPr lang="en-US" dirty="0"/>
          </a:p>
        </p:txBody>
      </p:sp>
      <p:sp>
        <p:nvSpPr>
          <p:cNvPr id="4" name="Slide Number Placeholder 3"/>
          <p:cNvSpPr>
            <a:spLocks noGrp="1"/>
          </p:cNvSpPr>
          <p:nvPr>
            <p:ph type="sldNum" sz="quarter" idx="10"/>
          </p:nvPr>
        </p:nvSpPr>
        <p:spPr/>
        <p:txBody>
          <a:bodyPr/>
          <a:lstStyle/>
          <a:p>
            <a:fld id="{4975C0F8-8F46-4919-BEC2-0CA5E88AC1B3}"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41370064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dirty="0" smtClean="0">
                <a:effectLst/>
                <a:latin typeface="Times New Roman" panose="02020603050405020304" pitchFamily="18" charset="0"/>
                <a:ea typeface="Times New Roman" panose="02020603050405020304" pitchFamily="18" charset="0"/>
              </a:rPr>
              <a:t>Figure 9.21. The </a:t>
            </a:r>
            <a:r>
              <a:rPr lang="en-US" sz="1200" b="1" dirty="0" err="1" smtClean="0">
                <a:effectLst/>
                <a:latin typeface="Times New Roman" panose="02020603050405020304" pitchFamily="18" charset="0"/>
                <a:ea typeface="Times New Roman" panose="02020603050405020304" pitchFamily="18" charset="0"/>
              </a:rPr>
              <a:t>Lineweaver</a:t>
            </a:r>
            <a:r>
              <a:rPr lang="en-US" sz="1200" b="1" dirty="0" smtClean="0">
                <a:effectLst/>
                <a:latin typeface="Times New Roman" panose="02020603050405020304" pitchFamily="18" charset="0"/>
                <a:ea typeface="Times New Roman" panose="02020603050405020304" pitchFamily="18" charset="0"/>
              </a:rPr>
              <a:t>–Burk (double-reciprocal) </a:t>
            </a:r>
            <a:r>
              <a:rPr lang="en-US" sz="1200" b="1" smtClean="0">
                <a:effectLst/>
                <a:latin typeface="Times New Roman" panose="02020603050405020304" pitchFamily="18" charset="0"/>
                <a:ea typeface="Times New Roman" panose="02020603050405020304" pitchFamily="18" charset="0"/>
              </a:rPr>
              <a:t>plot.</a:t>
            </a:r>
            <a:endParaRPr lang="en-US"/>
          </a:p>
        </p:txBody>
      </p:sp>
      <p:sp>
        <p:nvSpPr>
          <p:cNvPr id="4" name="Slide Number Placeholder 3"/>
          <p:cNvSpPr>
            <a:spLocks noGrp="1"/>
          </p:cNvSpPr>
          <p:nvPr>
            <p:ph type="sldNum" sz="quarter" idx="10"/>
          </p:nvPr>
        </p:nvSpPr>
        <p:spPr/>
        <p:txBody>
          <a:bodyPr/>
          <a:lstStyle/>
          <a:p>
            <a:fld id="{4975C0F8-8F46-4919-BEC2-0CA5E88AC1B3}"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40230870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smtClean="0">
                <a:latin typeface="Arial" panose="020B0604020202020204" pitchFamily="34" charset="0"/>
                <a:cs typeface="Arial" panose="020B0604020202020204" pitchFamily="34" charset="0"/>
              </a:rPr>
              <a:t>Allosteric enzymes are said to disobey M-M kinetics, but this refers only to multi-subunit allosteric enzymes, which show cooperativity. Single-chain enzymes that are regulated by allosteric ligands obey the M-M kinetics, as happens, e.g. in non/un-competitive inhibition (</a:t>
            </a:r>
            <a:r>
              <a:rPr lang="en-US" altLang="en-US" baseline="0" smtClean="0">
                <a:latin typeface="Arial" panose="020B0604020202020204" pitchFamily="34" charset="0"/>
                <a:cs typeface="Arial" panose="020B0604020202020204" pitchFamily="34" charset="0"/>
              </a:rPr>
              <a:t>see below).</a:t>
            </a:r>
            <a:endParaRPr lang="en-US" altLang="en-US"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975C0F8-8F46-4919-BEC2-0CA5E88AC1B3}"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13836826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68493-AD61-4C9E-9499-E47ED0ECB886}"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6223100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9.22. Enzyme-ligand interactions within the active site of </a:t>
            </a:r>
            <a:r>
              <a:rPr lang="en-US" sz="1200" b="1" kern="1200" dirty="0" err="1" smtClean="0">
                <a:solidFill>
                  <a:schemeClr val="tx1"/>
                </a:solidFill>
                <a:effectLst/>
                <a:latin typeface="+mn-lt"/>
                <a:ea typeface="+mn-ea"/>
                <a:cs typeface="+mn-cs"/>
              </a:rPr>
              <a:t>orotidine</a:t>
            </a:r>
            <a:r>
              <a:rPr lang="en-US" sz="1200" b="1" kern="1200" dirty="0" smtClean="0">
                <a:solidFill>
                  <a:schemeClr val="tx1"/>
                </a:solidFill>
                <a:effectLst/>
                <a:latin typeface="+mn-lt"/>
                <a:ea typeface="+mn-ea"/>
                <a:cs typeface="+mn-cs"/>
              </a:rPr>
              <a:t> 5′-phosphate decarboxylase (PDB entry 4o11)</a:t>
            </a:r>
            <a:r>
              <a:rPr lang="en-US" sz="1200" kern="1200" dirty="0" smtClean="0">
                <a:solidFill>
                  <a:schemeClr val="tx1"/>
                </a:solidFill>
                <a:effectLst/>
                <a:latin typeface="+mn-lt"/>
                <a:ea typeface="+mn-ea"/>
                <a:cs typeface="+mn-cs"/>
              </a:rPr>
              <a:t>. (a) A schematic, 2D projection of the interactions. The ligand, 6-hydroxy-UMP, is presented explicitly, whereas the interacting residues are presented as spheres. Nonpolar residues are in green, polar-uncharged residues are in cyan, basic residues are in blue, and acidic residues are in red. Hydrogen bonds are shown as purple arrows pointing from donor to acceptor. Solid and dashed arrows represent hydrogen bonds that involve protein backbone and side-chain atoms, respectively. The image was prepared with Maestro (Schrödinger, Inc.). (b) An explicit, 3D view of the electrostatic interactions depicted in (a). The ligand is represented as thick sticks; the interacting residues are shown as thin sticks; and the general shape of the active site is delineated by their semi-transparent surfaces. Hydrogen bonds are shown as cyan lines, and salt bridges are shown as red, dashed half-circles.</a:t>
            </a:r>
            <a:r>
              <a:rPr lang="en-US" sz="1200" b="1"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0368493-AD61-4C9E-9499-E47ED0ECB886}"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5450193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9.23.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Chemical groups used by enzymes for binding and catalysis. </a:t>
            </a:r>
            <a:r>
              <a:rPr lang="en-US" sz="1200" kern="1200" smtClean="0">
                <a:solidFill>
                  <a:schemeClr val="tx1"/>
                </a:solidFill>
                <a:effectLst/>
                <a:latin typeface="Times New Roman" panose="02020603050405020304" pitchFamily="18" charset="0"/>
                <a:ea typeface="+mn-ea"/>
                <a:cs typeface="Times New Roman" panose="02020603050405020304" pitchFamily="18" charset="0"/>
              </a:rPr>
              <a:t>The gray spheres represent the rest of each molecule.</a:t>
            </a:r>
            <a:r>
              <a:rPr lang="en-US" sz="1200" b="1" kern="1200" smtClean="0">
                <a:solidFill>
                  <a:schemeClr val="tx1"/>
                </a:solidFill>
                <a:effectLst/>
                <a:latin typeface="Times New Roman" panose="02020603050405020304" pitchFamily="18" charset="0"/>
                <a:ea typeface="+mn-ea"/>
                <a:cs typeface="Times New Roman" panose="02020603050405020304" pitchFamily="18" charset="0"/>
              </a:rPr>
              <a:t> </a:t>
            </a:r>
            <a:endParaRPr lang="en-US"/>
          </a:p>
        </p:txBody>
      </p:sp>
      <p:sp>
        <p:nvSpPr>
          <p:cNvPr id="4" name="Slide Number Placeholder 3"/>
          <p:cNvSpPr>
            <a:spLocks noGrp="1"/>
          </p:cNvSpPr>
          <p:nvPr>
            <p:ph type="sldNum" sz="quarter" idx="10"/>
          </p:nvPr>
        </p:nvSpPr>
        <p:spPr/>
        <p:txBody>
          <a:bodyPr/>
          <a:lstStyle/>
          <a:p>
            <a:pPr>
              <a:defRPr/>
            </a:pPr>
            <a:fld id="{45FA1487-2060-406D-A82A-353B581DEAAF}" type="slidenum">
              <a:rPr lang="en-US" altLang="en-US" smtClean="0">
                <a:solidFill>
                  <a:prstClr val="black"/>
                </a:solidFill>
              </a:rPr>
              <a:pPr>
                <a:defRPr/>
              </a:pPr>
              <a:t>107</a:t>
            </a:fld>
            <a:endParaRPr lang="en-US" altLang="en-US">
              <a:solidFill>
                <a:prstClr val="black"/>
              </a:solidFill>
            </a:endParaRPr>
          </a:p>
        </p:txBody>
      </p:sp>
    </p:spTree>
    <p:extLst>
      <p:ext uri="{BB962C8B-B14F-4D97-AF65-F5344CB8AC3E}">
        <p14:creationId xmlns:p14="http://schemas.microsoft.com/office/powerpoint/2010/main" val="36493467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9.24.</a:t>
            </a:r>
            <a:r>
              <a:rPr lang="en-US" sz="1200" kern="1200" dirty="0" smtClean="0">
                <a:solidFill>
                  <a:schemeClr val="tx1"/>
                </a:solidFill>
                <a:effectLst/>
                <a:latin typeface="+mn-lt"/>
                <a:ea typeface="+mn-ea"/>
                <a:cs typeface="+mn-cs"/>
              </a:rPr>
              <a:t> Balloon plot showing the propensity of a residue to be catalytic in each of the six enzyme classes (EC 1, oxidoreductases; EC 2, transferases; EC 3, hydrolases; EC 4, </a:t>
            </a:r>
            <a:r>
              <a:rPr lang="en-US" sz="1200" kern="1200" dirty="0" err="1" smtClean="0">
                <a:solidFill>
                  <a:schemeClr val="tx1"/>
                </a:solidFill>
                <a:effectLst/>
                <a:latin typeface="+mn-lt"/>
                <a:ea typeface="+mn-ea"/>
                <a:cs typeface="+mn-cs"/>
              </a:rPr>
              <a:t>lyases</a:t>
            </a:r>
            <a:r>
              <a:rPr lang="en-US" sz="1200" kern="1200" dirty="0" smtClean="0">
                <a:solidFill>
                  <a:schemeClr val="tx1"/>
                </a:solidFill>
                <a:effectLst/>
                <a:latin typeface="+mn-lt"/>
                <a:ea typeface="+mn-ea"/>
                <a:cs typeface="+mn-cs"/>
              </a:rPr>
              <a:t>; EC 5, isomerases; EC 6, ligases). The diameter of each circle represents the corresponding propensity; thus, the larger the circle, the higher the propensity of the residue to be catalytic. The circle is shown in blue if the propensity is greater than (or equal to) 1, and red if the propensity is &lt; 1. For </a:t>
            </a:r>
            <a:r>
              <a:rPr lang="en-US" sz="1200" kern="1200" dirty="0" err="1" smtClean="0">
                <a:solidFill>
                  <a:schemeClr val="tx1"/>
                </a:solidFill>
                <a:effectLst/>
                <a:latin typeface="+mn-lt"/>
                <a:ea typeface="+mn-ea"/>
                <a:cs typeface="+mn-cs"/>
              </a:rPr>
              <a:t>Asn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Phe</a:t>
            </a:r>
            <a:r>
              <a:rPr lang="en-US" sz="1200" kern="1200" dirty="0" smtClean="0">
                <a:solidFill>
                  <a:schemeClr val="tx1"/>
                </a:solidFill>
                <a:effectLst/>
                <a:latin typeface="+mn-lt"/>
                <a:ea typeface="+mn-ea"/>
                <a:cs typeface="+mn-cs"/>
              </a:rPr>
              <a:t> and Tyr in EC6 there was no available information. (the image is taken from </a:t>
            </a:r>
            <a:r>
              <a:rPr lang="en-US" sz="1200" kern="1200" baseline="30000" dirty="0" smtClean="0">
                <a:solidFill>
                  <a:schemeClr val="tx1"/>
                </a:solidFill>
                <a:effectLst/>
                <a:latin typeface="+mn-lt"/>
                <a:ea typeface="+mn-ea"/>
                <a:cs typeface="+mn-cs"/>
              </a:rPr>
              <a:t>[30]</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624CEE2-7B13-4D57-8FB1-A174E1EA1D75}"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901385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t>Evolutionary</a:t>
            </a:r>
            <a:r>
              <a:rPr lang="en-US" altLang="en-US" baseline="0" dirty="0" smtClean="0"/>
              <a:t> conserved residues in the m</a:t>
            </a:r>
            <a:r>
              <a:rPr lang="en-US" altLang="en-US" dirty="0" smtClean="0"/>
              <a:t>ultiple sequence alignment (left) and 3D</a:t>
            </a:r>
            <a:r>
              <a:rPr lang="en-US" altLang="en-US" baseline="0" dirty="0" smtClean="0"/>
              <a:t> structure (right) of </a:t>
            </a:r>
            <a:r>
              <a:rPr lang="en-US" altLang="en-US" baseline="0" dirty="0" err="1" smtClean="0"/>
              <a:t>glucokinase</a:t>
            </a:r>
            <a:r>
              <a:rPr lang="en-US" altLang="en-US" baseline="0" dirty="0" smtClean="0"/>
              <a:t> (PDB ID: 4rch). The most highly conserved residues, colored here in maroon, tend to appear in the active sites of enzymes. In the structure shown, the active site is in the middle, where the enzyme’s cognate substrate is bound (shown as spheres). The evolutionary conservation of the protein was calculated with the </a:t>
            </a:r>
            <a:r>
              <a:rPr lang="en-US" altLang="en-US" baseline="0" dirty="0" err="1" smtClean="0"/>
              <a:t>ConSurf</a:t>
            </a:r>
            <a:r>
              <a:rPr lang="en-US" altLang="en-US" baseline="0" dirty="0" smtClean="0"/>
              <a:t> server (http://consurf.tau.ac.il/2016/)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624CEE2-7B13-4D57-8FB1-A174E1EA1D75}"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27345822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t>Evolutionary</a:t>
            </a:r>
            <a:r>
              <a:rPr lang="en-US" altLang="en-US" baseline="0" dirty="0" smtClean="0"/>
              <a:t> conserved residues in the m</a:t>
            </a:r>
            <a:r>
              <a:rPr lang="en-US" altLang="en-US" dirty="0" smtClean="0"/>
              <a:t>ultiple sequence alignment (left) and 3D</a:t>
            </a:r>
            <a:r>
              <a:rPr lang="en-US" altLang="en-US" baseline="0" dirty="0" smtClean="0"/>
              <a:t> structure (right) of </a:t>
            </a:r>
            <a:r>
              <a:rPr lang="en-US" altLang="en-US" baseline="0" dirty="0" err="1" smtClean="0"/>
              <a:t>glucokinase</a:t>
            </a:r>
            <a:r>
              <a:rPr lang="en-US" altLang="en-US" baseline="0" dirty="0" smtClean="0"/>
              <a:t> (PDB ID: 4rch). The most highly conserved residues, colored here in maroon, tend to appear in the active sites of enzymes. In the structure shown, the active site is in the middle, where the enzyme’s cognate substrate is bound (shown as spheres). The evolutionary conservation of the protein was calculated with the </a:t>
            </a:r>
            <a:r>
              <a:rPr lang="en-US" altLang="en-US" baseline="0" dirty="0" err="1" smtClean="0"/>
              <a:t>ConSurf</a:t>
            </a:r>
            <a:r>
              <a:rPr lang="en-US" altLang="en-US" baseline="0" dirty="0" smtClean="0"/>
              <a:t> server (http://consurf.tau.ac.il/2016/) </a:t>
            </a:r>
            <a:endParaRPr lang="en-US" alt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24CEE2-7B13-4D57-8FB1-A174E1EA1D75}"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53778301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78312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512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E41699E1-9AC9-48D6-9E7A-6CAC4F30B888}" type="slidenum">
              <a:rPr lang="en-US" altLang="en-US" sz="1200" smtClean="0">
                <a:cs typeface="Times New Roman" panose="02020603050405020304" pitchFamily="18" charset="0"/>
              </a:rPr>
              <a:pPr/>
              <a:t>13</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22356769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27383249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9554551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ribosomal</a:t>
            </a:r>
            <a:r>
              <a:rPr lang="en-US" baseline="0" dirty="0" smtClean="0"/>
              <a:t> PTC is thought to use substrate confinement catalysis based on the following:</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No enthalpy-based mechanisms have been found in this enzyme, such as acid-base, nucleophilic catalyses (</a:t>
            </a:r>
            <a:r>
              <a:rPr lang="de-DE" i="1" baseline="0" dirty="0" smtClean="0"/>
              <a:t>PNAS</a:t>
            </a:r>
            <a:r>
              <a:rPr lang="de-DE" baseline="0" dirty="0" smtClean="0"/>
              <a:t> </a:t>
            </a:r>
            <a:r>
              <a:rPr lang="de-DE" b="1" baseline="0" dirty="0" smtClean="0"/>
              <a:t>101</a:t>
            </a:r>
            <a:r>
              <a:rPr lang="de-DE" baseline="0" dirty="0" smtClean="0"/>
              <a:t>: 7897–7901, 2004; </a:t>
            </a:r>
            <a:r>
              <a:rPr lang="de-DE" i="1" baseline="0" dirty="0" smtClean="0"/>
              <a:t>Nat. Struc. Biol. </a:t>
            </a:r>
            <a:r>
              <a:rPr lang="de-DE" b="1" baseline="0" dirty="0" smtClean="0"/>
              <a:t>13</a:t>
            </a:r>
            <a:r>
              <a:rPr lang="de-DE" b="0" baseline="0" dirty="0" smtClean="0"/>
              <a:t>: 423-428</a:t>
            </a:r>
            <a:r>
              <a:rPr lang="en-US" baseline="0" dirty="0" smtClean="0"/>
              <a: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The reaction (ester </a:t>
            </a:r>
            <a:r>
              <a:rPr lang="en-US" baseline="0" dirty="0" err="1" smtClean="0"/>
              <a:t>aminolysis</a:t>
            </a:r>
            <a:r>
              <a:rPr lang="en-US" baseline="0" dirty="0" smtClean="0"/>
              <a:t>) occurs readily and is near equilibrium (note that the formation of the ester is ‘paid’ for by ATP hydrolysis, when the amino acid is loaded onto the tRNA in a preceding step).</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t>The measured entropic component of </a:t>
            </a:r>
            <a:r>
              <a:rPr lang="en-US" i="1" baseline="0" dirty="0" err="1" smtClean="0"/>
              <a:t>Ea</a:t>
            </a:r>
            <a:r>
              <a:rPr lang="en-US" baseline="0" dirty="0" smtClean="0"/>
              <a:t> reduction by the enzyme is much bigger than the enthalpic component (</a:t>
            </a:r>
            <a:r>
              <a:rPr lang="de-DE" i="1" baseline="0" dirty="0" smtClean="0"/>
              <a:t>PNAS</a:t>
            </a:r>
            <a:r>
              <a:rPr lang="de-DE" baseline="0" dirty="0" smtClean="0"/>
              <a:t> </a:t>
            </a:r>
            <a:r>
              <a:rPr lang="de-DE" b="1" baseline="0" dirty="0" smtClean="0"/>
              <a:t>101</a:t>
            </a:r>
            <a:r>
              <a:rPr lang="de-DE" baseline="0" dirty="0" smtClean="0"/>
              <a:t>: 7897–7901, 2004</a:t>
            </a:r>
            <a:r>
              <a:rPr lang="en-US" baseline="0" dirty="0" smtClean="0"/>
              <a:t>), although the former may also result from the release of water molecules from the active site, not necessarily from substrate confinement. </a:t>
            </a:r>
            <a:endParaRPr lang="en-US" dirty="0" smtClean="0"/>
          </a:p>
          <a:p>
            <a:endParaRPr lang="en-US"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9261917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smtClean="0"/>
              <a:t>Table 8.1. Binding energies and corresponding dissociation constants of different protein-ligand complexes. </a:t>
            </a:r>
            <a:r>
              <a:rPr lang="en-US" dirty="0" smtClean="0"/>
              <a:t>* A higher value (-14 kcal/</a:t>
            </a:r>
            <a:r>
              <a:rPr lang="en-US" dirty="0" err="1" smtClean="0"/>
              <a:t>mol</a:t>
            </a:r>
            <a:r>
              <a:rPr lang="en-US" dirty="0" smtClean="0"/>
              <a:t> (</a:t>
            </a:r>
            <a:r>
              <a:rPr lang="en-US" dirty="0" err="1" smtClean="0"/>
              <a:t>Kd</a:t>
            </a:r>
            <a:r>
              <a:rPr lang="en-US" dirty="0" smtClean="0"/>
              <a:t> ≈ 10-10)) was obtained for antibodies that underwent a process called 'maturation'. In this process, B-cell lymphocytes adapt to the invading pathogen by producing antibodies with better compatibility with the antigens produced by the pathogen. *2 A similar, yet slightly higher value of ≈ -18 kcal/</a:t>
            </a:r>
            <a:r>
              <a:rPr lang="en-US" dirty="0" err="1" smtClean="0"/>
              <a:t>mol</a:t>
            </a:r>
            <a:r>
              <a:rPr lang="en-US" dirty="0" smtClean="0"/>
              <a:t> (</a:t>
            </a:r>
            <a:r>
              <a:rPr lang="en-US" dirty="0" err="1" smtClean="0"/>
              <a:t>Kd</a:t>
            </a:r>
            <a:r>
              <a:rPr lang="en-US" dirty="0" smtClean="0"/>
              <a:t> = 60 </a:t>
            </a:r>
            <a:r>
              <a:rPr lang="en-US" dirty="0" err="1" smtClean="0"/>
              <a:t>fM</a:t>
            </a:r>
            <a:r>
              <a:rPr lang="en-US" dirty="0" smtClean="0"/>
              <a:t>) was measured for the binding of trypsin to pancreatic trypsin inhibitor, which is itself a protein [47]. *3 Higher values have also been suggested. For example, Schramm [56] indicated an enzyme-transition state dissociation constant (</a:t>
            </a:r>
            <a:r>
              <a:rPr lang="en-US" dirty="0" err="1" smtClean="0"/>
              <a:t>Kd</a:t>
            </a:r>
            <a:r>
              <a:rPr lang="en-US" dirty="0" smtClean="0"/>
              <a:t>) ranging from 10–14 to 10–23 </a:t>
            </a:r>
            <a:r>
              <a:rPr lang="en-US" dirty="0" err="1" smtClean="0"/>
              <a:t>mol</a:t>
            </a:r>
            <a:r>
              <a:rPr lang="en-US" dirty="0" smtClean="0"/>
              <a:t> L–1. This corresponds roughly to a binding free energy of -19 to -31 kcal/mol.</a:t>
            </a:r>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3270072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9.25. Formation and stabilization of electrically charged transition states.</a:t>
            </a:r>
            <a:r>
              <a:rPr lang="en-US" sz="1200" kern="1200" dirty="0" smtClean="0">
                <a:solidFill>
                  <a:schemeClr val="tx1"/>
                </a:solidFill>
                <a:effectLst/>
                <a:latin typeface="+mn-lt"/>
                <a:ea typeface="+mn-ea"/>
                <a:cs typeface="+mn-cs"/>
              </a:rPr>
              <a:t> For clarity, the images below refer to reaction intermediates that are chemically and electrically similar to the substrate in its transition state. (a) Formation of a negatively charged intermediate (red) during the conversion of ethyl bromide to ethane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The conversion involves deprotonation of the substrate, and consequent formation of a carbanion (in red). 'B' represents a basic group responsible for deprotonation. In the second step, the bromide (blue) leaves the molecule, resulting in double bond formation. </a:t>
            </a:r>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42201597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9.25. Formation and stabilization of electrically charged transition states.</a:t>
            </a:r>
            <a:r>
              <a:rPr lang="en-US" sz="1200" kern="1200" dirty="0" smtClean="0">
                <a:solidFill>
                  <a:schemeClr val="tx1"/>
                </a:solidFill>
                <a:effectLst/>
                <a:latin typeface="+mn-lt"/>
                <a:ea typeface="+mn-ea"/>
                <a:cs typeface="+mn-cs"/>
              </a:rPr>
              <a:t> For clarity, the images below refer to reaction intermediates that are chemically and electrically similar to the substrate in its transition state. (c) Schematic depiction of 2-phosphoglycerate conversion into phosphoenolpyruvate by enolase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water elimination reaction starts with proton abstraction from the substrate’s C2, resulting in a di-anion intermediate (the abstracted proton is in blue and the added charge to the intermediate is encircled). The second step involves the loss of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 red) from the C3 </a:t>
            </a:r>
            <a:r>
              <a:rPr lang="en-US" sz="1200" kern="1200" dirty="0" err="1" smtClean="0">
                <a:solidFill>
                  <a:schemeClr val="tx1"/>
                </a:solidFill>
                <a:effectLst/>
                <a:latin typeface="+mn-lt"/>
                <a:ea typeface="+mn-ea"/>
                <a:cs typeface="+mn-cs"/>
              </a:rPr>
              <a:t>hydroxymethyl</a:t>
            </a:r>
            <a:r>
              <a:rPr lang="en-US" sz="1200" kern="1200" dirty="0" smtClean="0">
                <a:solidFill>
                  <a:schemeClr val="tx1"/>
                </a:solidFill>
                <a:effectLst/>
                <a:latin typeface="+mn-lt"/>
                <a:ea typeface="+mn-ea"/>
                <a:cs typeface="+mn-cs"/>
              </a:rPr>
              <a:t> group. </a:t>
            </a:r>
            <a:endParaRPr lang="en-US" dirty="0"/>
          </a:p>
        </p:txBody>
      </p:sp>
      <p:sp>
        <p:nvSpPr>
          <p:cNvPr id="4" name="Slide Number Placeholder 3"/>
          <p:cNvSpPr>
            <a:spLocks noGrp="1"/>
          </p:cNvSpPr>
          <p:nvPr>
            <p:ph type="sldNum" sz="quarter" idx="10"/>
          </p:nvPr>
        </p:nvSpPr>
        <p:spPr/>
        <p:txBody>
          <a:bodyPr/>
          <a:lstStyle/>
          <a:p>
            <a:fld id="{8C773E0C-3FCD-4EFF-ADE8-B25AE8A5DF82}"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8603663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9.25. Formation and stabilization of electrically charged transition states.</a:t>
            </a:r>
            <a:r>
              <a:rPr lang="en-US" sz="1200" kern="1200" dirty="0" smtClean="0">
                <a:solidFill>
                  <a:schemeClr val="tx1"/>
                </a:solidFill>
                <a:effectLst/>
                <a:latin typeface="+mn-lt"/>
                <a:ea typeface="+mn-ea"/>
                <a:cs typeface="+mn-cs"/>
              </a:rPr>
              <a:t> For clarity, the images below refer to reaction intermediates that are chemically and electrically similar to the substrate in its transition state. (b) Electrostatic stabilization of a tetrahedral transition state analogue by amide groups in the active site of trypsin (PDB entry 1haz). The analogue is presented as blue sticks, with a (-) sign designating the oxyanion’s negative charge. The charge is stabilized by the backbone amide groups of Gly193 and Ser195, via hydrogen bonds (black dashed lines).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3999979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9.25. Formation and stabilization of electrically charged transition states.</a:t>
            </a:r>
            <a:r>
              <a:rPr lang="en-US" sz="1200" kern="1200" dirty="0" smtClean="0">
                <a:solidFill>
                  <a:schemeClr val="tx1"/>
                </a:solidFill>
                <a:effectLst/>
                <a:latin typeface="+mn-lt"/>
                <a:ea typeface="+mn-ea"/>
                <a:cs typeface="+mn-cs"/>
              </a:rPr>
              <a:t> For clarity, the images below refer to reaction intermediates that are chemically and electrically similar to the substrate in its transition state. (d) Polar interactions (dashed lines) between two Mg</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cations (magenta spheres) in the active site of enolase (PDB entry 1one) and oxygen atoms belonging to the substrate’s carboxylate and phosphate groups. The substrate (2-phosphoglycerate) is presented as sticks. The backbone of the protein is shown as ribbons, where α-helices are in red, β-strands in yellow, and loops in green.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1870220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9.25. Formation and stabilization of electrically charged transition states.</a:t>
            </a:r>
            <a:r>
              <a:rPr lang="en-US" sz="1200" kern="1200" dirty="0" smtClean="0">
                <a:solidFill>
                  <a:schemeClr val="tx1"/>
                </a:solidFill>
                <a:effectLst/>
                <a:latin typeface="+mn-lt"/>
                <a:ea typeface="+mn-ea"/>
                <a:cs typeface="+mn-cs"/>
              </a:rPr>
              <a:t> For clarity, the images below refer to reaction intermediates that are chemically and electrically similar to the substrate in its transition state. (e) The negative electrostatic potential (-25 </a:t>
            </a:r>
            <a:r>
              <a:rPr lang="en-US" sz="1200" i="1" kern="1200" dirty="0" err="1" smtClean="0">
                <a:solidFill>
                  <a:schemeClr val="tx1"/>
                </a:solidFill>
                <a:effectLst/>
                <a:latin typeface="+mn-lt"/>
                <a:ea typeface="+mn-ea"/>
                <a:cs typeface="+mn-cs"/>
              </a:rPr>
              <a:t>k</a:t>
            </a:r>
            <a:r>
              <a:rPr lang="en-US" sz="1200" i="1" kern="1200" baseline="-25000" dirty="0" err="1" smtClean="0">
                <a:solidFill>
                  <a:schemeClr val="tx1"/>
                </a:solidFill>
                <a:effectLst/>
                <a:latin typeface="+mn-lt"/>
                <a:ea typeface="+mn-ea"/>
                <a:cs typeface="+mn-cs"/>
              </a:rPr>
              <a:t>B</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/e &lt; Φ &lt; 0</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k</a:t>
            </a:r>
            <a:r>
              <a:rPr lang="en-US" sz="1200" i="1" kern="1200" baseline="-25000" dirty="0" err="1" smtClean="0">
                <a:solidFill>
                  <a:schemeClr val="tx1"/>
                </a:solidFill>
                <a:effectLst/>
                <a:latin typeface="+mn-lt"/>
                <a:ea typeface="+mn-ea"/>
                <a:cs typeface="+mn-cs"/>
              </a:rPr>
              <a:t>B</a:t>
            </a:r>
            <a:r>
              <a:rPr lang="en-US" sz="1200" kern="12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/e) of 2-phosphoglycerate in the absence (left) and in the presence (right) of the two Mg</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ions. The potential was calculated using the Adaptive Poisson-Boltzmann Solver (APBS) </a:t>
            </a:r>
            <a:r>
              <a:rPr lang="en-US" sz="1200" kern="1200" baseline="30000" dirty="0" smtClean="0">
                <a:solidFill>
                  <a:schemeClr val="tx1"/>
                </a:solidFill>
                <a:effectLst/>
                <a:latin typeface="+mn-lt"/>
                <a:ea typeface="+mn-ea"/>
                <a:cs typeface="+mn-cs"/>
              </a:rPr>
              <a:t>[193]</a:t>
            </a:r>
            <a:r>
              <a:rPr lang="en-US" sz="1200" kern="1200" dirty="0" smtClean="0">
                <a:solidFill>
                  <a:schemeClr val="tx1"/>
                </a:solidFill>
                <a:effectLst/>
                <a:latin typeface="+mn-lt"/>
                <a:ea typeface="+mn-ea"/>
                <a:cs typeface="+mn-cs"/>
              </a:rPr>
              <a:t> and visualized by </a:t>
            </a:r>
            <a:r>
              <a:rPr lang="en-US" sz="1200" kern="1200" dirty="0" err="1" smtClean="0">
                <a:solidFill>
                  <a:schemeClr val="tx1"/>
                </a:solidFill>
                <a:effectLst/>
                <a:latin typeface="+mn-lt"/>
                <a:ea typeface="+mn-ea"/>
                <a:cs typeface="+mn-cs"/>
              </a:rPr>
              <a:t>PyMol</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[194]</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8588610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(a) Nucleophilic substitution of a ketone. The transient covalent bond formed between the nucleophile (N:) and the ketone substrate creates a negatively charged transition state with a tetrahedral geometry. The charge is marked by the red arrow. </a:t>
            </a:r>
            <a:endParaRPr lang="en-US" dirty="0"/>
          </a:p>
        </p:txBody>
      </p:sp>
      <p:sp>
        <p:nvSpPr>
          <p:cNvPr id="4" name="Slide Number Placeholder 3"/>
          <p:cNvSpPr>
            <a:spLocks noGrp="1"/>
          </p:cNvSpPr>
          <p:nvPr>
            <p:ph type="sldNum" sz="quarter" idx="10"/>
          </p:nvPr>
        </p:nvSpPr>
        <p:spPr/>
        <p:txBody>
          <a:bodyPr/>
          <a:lstStyle/>
          <a:p>
            <a:fld id="{05A1DCAD-48CD-40DC-89BF-9C541D6FF344}"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222633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512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E41699E1-9AC9-48D6-9E7A-6CAC4F30B888}" type="slidenum">
              <a:rPr lang="en-US" altLang="en-US" sz="1200" smtClean="0">
                <a:cs typeface="Times New Roman" panose="02020603050405020304" pitchFamily="18" charset="0"/>
              </a:rPr>
              <a:pPr/>
              <a:t>14</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33545200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1DCAD-48CD-40DC-89BF-9C541D6FF344}"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21923526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(b) Electronic polarization of methanol’s O-H bond (left) by a nearby ammonia group (right). The dashed green line is the hydrogen bond that forms between the two interacting molecules. The numbers signify the </a:t>
            </a:r>
            <a:r>
              <a:rPr lang="en-US" sz="1200" kern="1200" dirty="0" err="1" smtClean="0">
                <a:solidFill>
                  <a:schemeClr val="tx1"/>
                </a:solidFill>
                <a:effectLst/>
                <a:latin typeface="+mn-lt"/>
                <a:ea typeface="+mn-ea"/>
                <a:cs typeface="+mn-cs"/>
              </a:rPr>
              <a:t>Mulliken</a:t>
            </a:r>
            <a:r>
              <a:rPr lang="en-US" sz="1200" kern="1200" dirty="0" smtClean="0">
                <a:solidFill>
                  <a:schemeClr val="tx1"/>
                </a:solidFill>
                <a:effectLst/>
                <a:latin typeface="+mn-lt"/>
                <a:ea typeface="+mn-ea"/>
                <a:cs typeface="+mn-cs"/>
              </a:rPr>
              <a:t> charges on the methanol oxygen and hydrogen atoms, determined at the B3LYP/6-31+G(</a:t>
            </a:r>
            <a:r>
              <a:rPr lang="en-US" sz="1200" kern="1200" dirty="0" err="1" smtClean="0">
                <a:solidFill>
                  <a:schemeClr val="tx1"/>
                </a:solidFill>
                <a:effectLst/>
                <a:latin typeface="+mn-lt"/>
                <a:ea typeface="+mn-ea"/>
                <a:cs typeface="+mn-cs"/>
              </a:rPr>
              <a:t>d,p</a:t>
            </a:r>
            <a:r>
              <a:rPr lang="en-US" sz="1200" kern="1200" dirty="0" smtClean="0">
                <a:solidFill>
                  <a:schemeClr val="tx1"/>
                </a:solidFill>
                <a:effectLst/>
                <a:latin typeface="+mn-lt"/>
                <a:ea typeface="+mn-ea"/>
                <a:cs typeface="+mn-cs"/>
              </a:rPr>
              <a:t>) level. The values for methanol alone in the gas phase are shown in parentheses. In the presence of ammonia, the charge difference between oxygen and hydrogen is ~14% higher than in the absence of ammonia. This difference results from both the increased electron density on the oxygen atom and the increased positive charge on the hydrogen atom. The image is adapted from </a:t>
            </a:r>
            <a:r>
              <a:rPr lang="en-US" sz="1200" kern="1200" baseline="30000" dirty="0" smtClean="0">
                <a:solidFill>
                  <a:schemeClr val="tx1"/>
                </a:solidFill>
                <a:effectLst/>
                <a:latin typeface="+mn-lt"/>
                <a:ea typeface="+mn-ea"/>
                <a:cs typeface="+mn-cs"/>
              </a:rPr>
              <a:t>[70]</a:t>
            </a:r>
            <a:r>
              <a:rPr lang="en-US" sz="1200" kern="1200" dirty="0" smtClean="0">
                <a:solidFill>
                  <a:schemeClr val="tx1"/>
                </a:solidFill>
                <a:effectLst/>
                <a:latin typeface="+mn-lt"/>
                <a:ea typeface="+mn-ea"/>
                <a:cs typeface="+mn-cs"/>
              </a:rPr>
              <a:t> (Copyright (2006) American Chemical Society).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5729000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(c) The enzymatic activity of trypsin (EC. 3.4.21.4). I. The overall reaction, which includes hydrolysis of a peptide bond inside the protein, C-terminus to either a lysine or an arginine. In this case an arginine (blue) is flanked by a C-terminus amino acid (green) and an N-terminus amino acid (red).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30666176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(c) The enzymatic activity of trypsin (EC. 3.4.21.4). II. The catalytic mechanism of trypsin from </a:t>
            </a:r>
            <a:r>
              <a:rPr lang="en-US" sz="1200" i="1" kern="1200" dirty="0" smtClean="0">
                <a:solidFill>
                  <a:schemeClr val="tx1"/>
                </a:solidFill>
                <a:effectLst/>
                <a:latin typeface="+mn-lt"/>
                <a:ea typeface="+mn-ea"/>
                <a:cs typeface="+mn-cs"/>
              </a:rPr>
              <a:t>Fusarium </a:t>
            </a:r>
            <a:r>
              <a:rPr lang="en-US" sz="1200" i="1" kern="1200" dirty="0" err="1" smtClean="0">
                <a:solidFill>
                  <a:schemeClr val="tx1"/>
                </a:solidFill>
                <a:effectLst/>
                <a:latin typeface="+mn-lt"/>
                <a:ea typeface="+mn-ea"/>
                <a:cs typeface="+mn-cs"/>
              </a:rPr>
              <a:t>oxysporum</a:t>
            </a:r>
            <a:r>
              <a:rPr lang="en-US" sz="1200" kern="1200" dirty="0" smtClean="0">
                <a:solidFill>
                  <a:schemeClr val="tx1"/>
                </a:solidFill>
                <a:effectLst/>
                <a:latin typeface="+mn-lt"/>
                <a:ea typeface="+mn-ea"/>
                <a:cs typeface="+mn-cs"/>
              </a:rPr>
              <a:t> (PDB entry 1pq5)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deprotonation of Ser195 by His56 and subsequent nucleophilic attack of Ser195 on the carbonyl carbon of the peptide bond. This yields a tetrahedral acyl-enzyme intermediate.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oxyanion initiates an elimination reaction that cleaves the peptide bond, releasing the new N-terminus of the protein, which protonates from His56.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His56 deprotonates water, which attacks the carbonyl carbon bound to Ser195 in a nucleophilic addition. Step 4: The oxyanion initiates an elimination that cleaves the acyl bond to Ser195, releasing the C-terminus of the protein. Ser195 then deprotonates His56, regenerating the active site. The image is adapted from the </a:t>
            </a:r>
            <a:r>
              <a:rPr lang="en-US" sz="1200" kern="1200" dirty="0" err="1" smtClean="0">
                <a:solidFill>
                  <a:schemeClr val="tx1"/>
                </a:solidFill>
                <a:effectLst/>
                <a:latin typeface="+mn-lt"/>
                <a:ea typeface="+mn-ea"/>
                <a:cs typeface="+mn-cs"/>
              </a:rPr>
              <a:t>MACiE</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(entry M0173).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4827168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(c) The enzymatic activity of trypsin (EC. 3.4.21.4). II. The catalytic mechanism of trypsin from </a:t>
            </a:r>
            <a:r>
              <a:rPr lang="en-US" sz="1200" i="1" kern="1200" dirty="0" smtClean="0">
                <a:solidFill>
                  <a:schemeClr val="tx1"/>
                </a:solidFill>
                <a:effectLst/>
                <a:latin typeface="+mn-lt"/>
                <a:ea typeface="+mn-ea"/>
                <a:cs typeface="+mn-cs"/>
              </a:rPr>
              <a:t>Fusarium </a:t>
            </a:r>
            <a:r>
              <a:rPr lang="en-US" sz="1200" i="1" kern="1200" dirty="0" err="1" smtClean="0">
                <a:solidFill>
                  <a:schemeClr val="tx1"/>
                </a:solidFill>
                <a:effectLst/>
                <a:latin typeface="+mn-lt"/>
                <a:ea typeface="+mn-ea"/>
                <a:cs typeface="+mn-cs"/>
              </a:rPr>
              <a:t>oxysporum</a:t>
            </a:r>
            <a:r>
              <a:rPr lang="en-US" sz="1200" kern="1200" dirty="0" smtClean="0">
                <a:solidFill>
                  <a:schemeClr val="tx1"/>
                </a:solidFill>
                <a:effectLst/>
                <a:latin typeface="+mn-lt"/>
                <a:ea typeface="+mn-ea"/>
                <a:cs typeface="+mn-cs"/>
              </a:rPr>
              <a:t> (PDB entry 1pq5)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deprotonation of Ser195 by His56 and subsequent nucleophilic attack of Ser195 on the carbonyl carbon of the peptide bond. This yields a tetrahedral acyl-enzyme intermediate.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oxyanion initiates an elimination reaction that cleaves the peptide bond, releasing the new N-terminus of the protein, which protonates from His56.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His56 deprotonates water, which attacks the carbonyl carbon bound to Ser195 in a nucleophilic addition. Step 4: The oxyanion initiates an elimination that cleaves the acyl bond to Ser195, releasing the C-terminus of the protein. Ser195 then deprotonates His56, regenerating the active site. The image is adapted from the </a:t>
            </a:r>
            <a:r>
              <a:rPr lang="en-US" sz="1200" kern="1200" dirty="0" err="1" smtClean="0">
                <a:solidFill>
                  <a:schemeClr val="tx1"/>
                </a:solidFill>
                <a:effectLst/>
                <a:latin typeface="+mn-lt"/>
                <a:ea typeface="+mn-ea"/>
                <a:cs typeface="+mn-cs"/>
              </a:rPr>
              <a:t>MACiE</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(entry M0173).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6302663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9.26. Covalent catalysis. </a:t>
            </a:r>
            <a:r>
              <a:rPr lang="en-US" sz="1200" kern="1200" dirty="0" smtClean="0">
                <a:solidFill>
                  <a:schemeClr val="tx1"/>
                </a:solidFill>
                <a:effectLst/>
                <a:latin typeface="+mn-lt"/>
                <a:ea typeface="+mn-ea"/>
                <a:cs typeface="+mn-cs"/>
              </a:rPr>
              <a:t>(c) The enzymatic activity of trypsin (EC. 3.4.21.4). II. The catalytic mechanism of trypsin from </a:t>
            </a:r>
            <a:r>
              <a:rPr lang="en-US" sz="1200" i="1" kern="1200" dirty="0" smtClean="0">
                <a:solidFill>
                  <a:schemeClr val="tx1"/>
                </a:solidFill>
                <a:effectLst/>
                <a:latin typeface="+mn-lt"/>
                <a:ea typeface="+mn-ea"/>
                <a:cs typeface="+mn-cs"/>
              </a:rPr>
              <a:t>Fusarium </a:t>
            </a:r>
            <a:r>
              <a:rPr lang="en-US" sz="1200" i="1" kern="1200" dirty="0" err="1" smtClean="0">
                <a:solidFill>
                  <a:schemeClr val="tx1"/>
                </a:solidFill>
                <a:effectLst/>
                <a:latin typeface="+mn-lt"/>
                <a:ea typeface="+mn-ea"/>
                <a:cs typeface="+mn-cs"/>
              </a:rPr>
              <a:t>oxysporum</a:t>
            </a:r>
            <a:r>
              <a:rPr lang="en-US" sz="1200" kern="1200" dirty="0" smtClean="0">
                <a:solidFill>
                  <a:schemeClr val="tx1"/>
                </a:solidFill>
                <a:effectLst/>
                <a:latin typeface="+mn-lt"/>
                <a:ea typeface="+mn-ea"/>
                <a:cs typeface="+mn-cs"/>
              </a:rPr>
              <a:t> (PDB entry 1pq5)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deprotonation of Ser195 by His56 and subsequent nucleophilic attack of Ser195 on the carbonyl carbon of the peptide bond. This yields a tetrahedral acyl-enzyme intermediate.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oxyanion initiates an elimination reaction that cleaves the peptide bond, releasing the new N-terminus of the protein, which protonates from His56.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His56 deprotonates water, which attacks the carbonyl carbon bound to Ser195 in a nucleophilic addition. Step 4: The oxyanion initiates an elimination that cleaves the acyl bond to Ser195, releasing the C-terminus of the protein. Ser195 then deprotonates His56, regenerating the active site. The image is adapted from the </a:t>
            </a:r>
            <a:r>
              <a:rPr lang="en-US" sz="1200" kern="1200" dirty="0" err="1" smtClean="0">
                <a:solidFill>
                  <a:schemeClr val="tx1"/>
                </a:solidFill>
                <a:effectLst/>
                <a:latin typeface="+mn-lt"/>
                <a:ea typeface="+mn-ea"/>
                <a:cs typeface="+mn-cs"/>
              </a:rPr>
              <a:t>MACiE</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[34]</a:t>
            </a:r>
            <a:r>
              <a:rPr lang="en-US" sz="1200" kern="1200" dirty="0" smtClean="0">
                <a:solidFill>
                  <a:schemeClr val="tx1"/>
                </a:solidFill>
                <a:effectLst/>
                <a:latin typeface="+mn-lt"/>
                <a:ea typeface="+mn-ea"/>
                <a:cs typeface="+mn-cs"/>
              </a:rPr>
              <a:t> (entry M0173).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6074090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9.27. Schiff base-mediated covalent catalysis. </a:t>
            </a:r>
            <a:r>
              <a:rPr lang="en-US" sz="1200" kern="1200" dirty="0" smtClean="0">
                <a:solidFill>
                  <a:schemeClr val="tx1"/>
                </a:solidFill>
                <a:effectLst/>
                <a:latin typeface="+mn-lt"/>
                <a:ea typeface="+mn-ea"/>
                <a:cs typeface="+mn-cs"/>
              </a:rPr>
              <a:t>(a) Decarboxylation of a β-keto acid with a Schiff base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intermediate </a:t>
            </a:r>
            <a:r>
              <a:rPr lang="en-US" sz="1200" kern="1200" baseline="30000" dirty="0" smtClean="0">
                <a:solidFill>
                  <a:schemeClr val="tx1"/>
                </a:solidFill>
                <a:effectLst/>
                <a:latin typeface="+mn-lt"/>
                <a:ea typeface="+mn-ea"/>
                <a:cs typeface="+mn-cs"/>
              </a:rPr>
              <a:t>[205]</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The mechanism involves (</a:t>
            </a:r>
            <a:r>
              <a:rPr lang="en-US" sz="1200" i="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attack of an active site nucleophile (R</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-NH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on the β-keto carbon, forming a Schiff base.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Decarboxylation. (</a:t>
            </a:r>
            <a:r>
              <a:rPr lang="en-US" sz="1200" i="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Rearrangement of electrons. (</a:t>
            </a:r>
            <a:r>
              <a:rPr lang="en-US" sz="1200" i="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Protonation of the substrate’s double bond by an active site general acid. (</a:t>
            </a:r>
            <a:r>
              <a:rPr lang="en-US" sz="1200" i="1" kern="12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 Attack of an active site water nucleophile on the Schiff base, resulting in the breaking of the Schiff base and creation of a ketone. </a:t>
            </a:r>
            <a:endParaRPr lang="en-US" dirty="0"/>
          </a:p>
        </p:txBody>
      </p:sp>
      <p:sp>
        <p:nvSpPr>
          <p:cNvPr id="4" name="Slide Number Placeholder 3"/>
          <p:cNvSpPr>
            <a:spLocks noGrp="1"/>
          </p:cNvSpPr>
          <p:nvPr>
            <p:ph type="sldNum" sz="quarter" idx="10"/>
          </p:nvPr>
        </p:nvSpPr>
        <p:spPr/>
        <p:txBody>
          <a:bodyPr/>
          <a:lstStyle/>
          <a:p>
            <a:fld id="{97C7256C-AFBF-4A27-B67D-D24B87DA8A53}"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38293894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9.27. Schiff base-mediated covalent catalysis. </a:t>
            </a:r>
            <a:r>
              <a:rPr lang="en-US" sz="1200" kern="1200" dirty="0" smtClean="0">
                <a:solidFill>
                  <a:schemeClr val="tx1"/>
                </a:solidFill>
                <a:effectLst/>
                <a:latin typeface="+mn-lt"/>
                <a:ea typeface="+mn-ea"/>
                <a:cs typeface="+mn-cs"/>
              </a:rPr>
              <a:t>(a) Decarboxylation of a β-keto acid with a Schiff base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intermediate </a:t>
            </a:r>
            <a:r>
              <a:rPr lang="en-US" sz="1200" kern="1200" baseline="30000" dirty="0" smtClean="0">
                <a:solidFill>
                  <a:schemeClr val="tx1"/>
                </a:solidFill>
                <a:effectLst/>
                <a:latin typeface="+mn-lt"/>
                <a:ea typeface="+mn-ea"/>
                <a:cs typeface="+mn-cs"/>
              </a:rPr>
              <a:t>[205]</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The mechanism involves (</a:t>
            </a:r>
            <a:r>
              <a:rPr lang="en-US" sz="1200" i="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attack of an active site nucleophile (R</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-NH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on the β-keto carbon, forming a Schiff base. (</a:t>
            </a:r>
            <a:r>
              <a:rPr lang="en-US" sz="1200" i="1" kern="12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Decarboxylation. (</a:t>
            </a:r>
            <a:r>
              <a:rPr lang="en-US" sz="1200" i="1" kern="12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Rearrangement of electrons. (</a:t>
            </a:r>
            <a:r>
              <a:rPr lang="en-US" sz="1200" i="1" kern="12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Protonation of the substrate’s double bond by an active site general acid. (</a:t>
            </a:r>
            <a:r>
              <a:rPr lang="en-US" sz="1200" i="1" kern="12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 Attack of an active site water nucleophile on the Schiff base, resulting in the breaking of the Schiff base and creation of a ketone. </a:t>
            </a:r>
            <a:endParaRPr lang="en-US" dirty="0"/>
          </a:p>
        </p:txBody>
      </p:sp>
      <p:sp>
        <p:nvSpPr>
          <p:cNvPr id="4" name="Slide Number Placeholder 3"/>
          <p:cNvSpPr>
            <a:spLocks noGrp="1"/>
          </p:cNvSpPr>
          <p:nvPr>
            <p:ph type="sldNum" sz="quarter" idx="10"/>
          </p:nvPr>
        </p:nvSpPr>
        <p:spPr/>
        <p:txBody>
          <a:bodyPr/>
          <a:lstStyle/>
          <a:p>
            <a:fld id="{97C7256C-AFBF-4A27-B67D-D24B87DA8A53}"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9000300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0D65-BA06-448B-8EA1-5CA28C62464D}"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66173433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EE0D65-BA06-448B-8EA1-5CA28C62464D}"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387529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512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E41699E1-9AC9-48D6-9E7A-6CAC4F30B888}" type="slidenum">
              <a:rPr lang="en-US" altLang="en-US" sz="1200" smtClean="0">
                <a:cs typeface="Times New Roman" panose="02020603050405020304" pitchFamily="18" charset="0"/>
              </a:rPr>
              <a:pPr/>
              <a:t>15</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33202581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9.28. The use of metal-induced water deprotonation in the mechanism of carbonic anhydrase </a:t>
            </a:r>
            <a:r>
              <a:rPr lang="en-US" sz="1200" b="1" kern="1200" baseline="30000" dirty="0" smtClean="0">
                <a:solidFill>
                  <a:schemeClr val="tx1"/>
                </a:solidFill>
                <a:effectLst/>
                <a:latin typeface="+mn-lt"/>
                <a:ea typeface="+mn-ea"/>
                <a:cs typeface="+mn-cs"/>
              </a:rPr>
              <a:t>ϴ</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The deprotonated water molecule (i.e.,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group) is attached to an active site zinc cation, which is also coordinated to three histidine side-chains. (B-C) The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group then acts as nucleophile and attacks the carbon of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to form bicarbonate (HCO</a:t>
            </a:r>
            <a:r>
              <a:rPr lang="en-US" sz="1200" kern="1200" baseline="-25000" dirty="0" smtClean="0">
                <a:solidFill>
                  <a:schemeClr val="tx1"/>
                </a:solidFill>
                <a:effectLst/>
                <a:latin typeface="+mn-lt"/>
                <a:ea typeface="+mn-ea"/>
                <a:cs typeface="+mn-cs"/>
              </a:rPr>
              <a:t>3</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 The metal then binds a new water molecule for the next catalytic cycle. The image is taken from </a:t>
            </a:r>
            <a:r>
              <a:rPr lang="en-US" sz="1200" kern="1200" baseline="30000" dirty="0" smtClean="0">
                <a:solidFill>
                  <a:schemeClr val="tx1"/>
                </a:solidFill>
                <a:effectLst/>
                <a:latin typeface="+mn-lt"/>
                <a:ea typeface="+mn-ea"/>
                <a:cs typeface="+mn-cs"/>
              </a:rPr>
              <a:t>[94]</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6EE0D65-BA06-448B-8EA1-5CA28C62464D}"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6905616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9.28. The use of metal-induced water deprotonation in the mechanism of carbonic anhydrase </a:t>
            </a:r>
            <a:r>
              <a:rPr lang="en-US" sz="1200" b="1" kern="1200" baseline="30000" dirty="0" smtClean="0">
                <a:solidFill>
                  <a:schemeClr val="tx1"/>
                </a:solidFill>
                <a:effectLst/>
                <a:latin typeface="+mn-lt"/>
                <a:ea typeface="+mn-ea"/>
                <a:cs typeface="+mn-cs"/>
              </a:rPr>
              <a:t>ϴ</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The deprotonated water molecule (i.e.,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group) is attached to an active site zinc cation, which is also coordinated to three histidine side-chains. (B-C) The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group then acts as nucleophile and attacks the carbon of CO</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to form bicarbonate (HCO</a:t>
            </a:r>
            <a:r>
              <a:rPr lang="en-US" sz="1200" kern="1200" baseline="-25000" dirty="0" smtClean="0">
                <a:solidFill>
                  <a:schemeClr val="tx1"/>
                </a:solidFill>
                <a:effectLst/>
                <a:latin typeface="+mn-lt"/>
                <a:ea typeface="+mn-ea"/>
                <a:cs typeface="+mn-cs"/>
              </a:rPr>
              <a:t>3</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 The metal then binds a new water molecule for the next catalytic cycle. </a:t>
            </a:r>
            <a:r>
              <a:rPr lang="en-US" sz="1200" kern="1200" smtClean="0">
                <a:solidFill>
                  <a:schemeClr val="tx1"/>
                </a:solidFill>
                <a:effectLst/>
                <a:latin typeface="+mn-lt"/>
                <a:ea typeface="+mn-ea"/>
                <a:cs typeface="+mn-cs"/>
              </a:rPr>
              <a:t>The image is taken from </a:t>
            </a:r>
            <a:r>
              <a:rPr lang="en-US" sz="1200" kern="1200" baseline="30000" smtClean="0">
                <a:solidFill>
                  <a:schemeClr val="tx1"/>
                </a:solidFill>
                <a:effectLst/>
                <a:latin typeface="+mn-lt"/>
                <a:ea typeface="+mn-ea"/>
                <a:cs typeface="+mn-cs"/>
              </a:rPr>
              <a:t>[94]</a:t>
            </a:r>
            <a:r>
              <a:rPr lang="en-US" sz="1200" kern="1200" smtClean="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06EE0D65-BA06-448B-8EA1-5CA28C62464D}"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14308788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prevalence of acid-base catalysis as an enzymatic strategy largely accounts for the well known dependency of enzymatic activity on the pH of the enzyme’s environment.</a:t>
            </a:r>
            <a:endParaRPr lang="en-US" dirty="0"/>
          </a:p>
        </p:txBody>
      </p:sp>
      <p:sp>
        <p:nvSpPr>
          <p:cNvPr id="4" name="Slide Number Placeholder 3"/>
          <p:cNvSpPr>
            <a:spLocks noGrp="1"/>
          </p:cNvSpPr>
          <p:nvPr>
            <p:ph type="sldNum" sz="quarter" idx="10"/>
          </p:nvPr>
        </p:nvSpPr>
        <p:spPr/>
        <p:txBody>
          <a:bodyPr/>
          <a:lstStyle/>
          <a:p>
            <a:fld id="{EAFD0130-24DF-4559-808F-51A031D12F6D}"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2536115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9.29. General acid/base catalysis in </a:t>
            </a:r>
            <a:r>
              <a:rPr lang="en-US" sz="1200" b="1" kern="1200" dirty="0" err="1" smtClean="0">
                <a:solidFill>
                  <a:schemeClr val="tx1"/>
                </a:solidFill>
                <a:effectLst/>
                <a:latin typeface="+mn-lt"/>
                <a:ea typeface="+mn-ea"/>
                <a:cs typeface="+mn-cs"/>
              </a:rPr>
              <a:t>triosephosphate</a:t>
            </a:r>
            <a:r>
              <a:rPr lang="en-US" sz="1200" b="1" kern="1200" dirty="0" smtClean="0">
                <a:solidFill>
                  <a:schemeClr val="tx1"/>
                </a:solidFill>
                <a:effectLst/>
                <a:latin typeface="+mn-lt"/>
                <a:ea typeface="+mn-ea"/>
                <a:cs typeface="+mn-cs"/>
              </a:rPr>
              <a:t> isomerase </a:t>
            </a:r>
            <a:r>
              <a:rPr lang="en-US" sz="1200" b="1"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general base (a </a:t>
            </a:r>
            <a:r>
              <a:rPr lang="en-US" sz="1200" kern="1200" dirty="0" err="1" smtClean="0">
                <a:solidFill>
                  <a:schemeClr val="tx1"/>
                </a:solidFill>
                <a:effectLst/>
                <a:latin typeface="+mn-lt"/>
                <a:ea typeface="+mn-ea"/>
                <a:cs typeface="+mn-cs"/>
              </a:rPr>
              <a:t>Glu</a:t>
            </a:r>
            <a:r>
              <a:rPr lang="en-US" sz="1200" kern="1200" baseline="0" dirty="0" smtClean="0">
                <a:solidFill>
                  <a:schemeClr val="tx1"/>
                </a:solidFill>
                <a:effectLst/>
                <a:latin typeface="+mn-lt"/>
                <a:ea typeface="+mn-ea"/>
                <a:cs typeface="+mn-cs"/>
              </a:rPr>
              <a:t> residue) </a:t>
            </a:r>
            <a:r>
              <a:rPr lang="en-US" sz="1200" kern="1200" dirty="0" smtClean="0">
                <a:solidFill>
                  <a:schemeClr val="tx1"/>
                </a:solidFill>
                <a:effectLst/>
                <a:latin typeface="+mn-lt"/>
                <a:ea typeface="+mn-ea"/>
                <a:cs typeface="+mn-cs"/>
              </a:rPr>
              <a:t>is denoted as 'B</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proton involved in the catalytic mechanism is colored in blue. The keto group that becomes hydroxylated by a His</a:t>
            </a:r>
            <a:r>
              <a:rPr lang="en-US" sz="1200" kern="1200" baseline="0" dirty="0" smtClean="0">
                <a:solidFill>
                  <a:schemeClr val="tx1"/>
                </a:solidFill>
                <a:effectLst/>
                <a:latin typeface="+mn-lt"/>
                <a:ea typeface="+mn-ea"/>
                <a:cs typeface="+mn-cs"/>
              </a:rPr>
              <a:t> residue (not shown)</a:t>
            </a:r>
            <a:r>
              <a:rPr lang="en-US" sz="1200" kern="1200" dirty="0" smtClean="0">
                <a:solidFill>
                  <a:schemeClr val="tx1"/>
                </a:solidFill>
                <a:effectLst/>
                <a:latin typeface="+mn-lt"/>
                <a:ea typeface="+mn-ea"/>
                <a:cs typeface="+mn-cs"/>
              </a:rPr>
              <a:t> is colored in red, and the delocalized double bond is in green. The reaction is reversible and depicted here in one direction for clarity. </a:t>
            </a:r>
            <a:endParaRPr lang="en-US" dirty="0"/>
          </a:p>
        </p:txBody>
      </p:sp>
      <p:sp>
        <p:nvSpPr>
          <p:cNvPr id="4" name="Slide Number Placeholder 3"/>
          <p:cNvSpPr>
            <a:spLocks noGrp="1"/>
          </p:cNvSpPr>
          <p:nvPr>
            <p:ph type="sldNum" sz="quarter" idx="10"/>
          </p:nvPr>
        </p:nvSpPr>
        <p:spPr/>
        <p:txBody>
          <a:bodyPr/>
          <a:lstStyle/>
          <a:p>
            <a:fld id="{EAFD0130-24DF-4559-808F-51A031D12F6D}"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102064541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9.29. General acid/base catalysis in </a:t>
            </a:r>
            <a:r>
              <a:rPr lang="en-US" sz="1200" b="1" kern="1200" dirty="0" err="1" smtClean="0">
                <a:solidFill>
                  <a:schemeClr val="tx1"/>
                </a:solidFill>
                <a:effectLst/>
                <a:latin typeface="+mn-lt"/>
                <a:ea typeface="+mn-ea"/>
                <a:cs typeface="+mn-cs"/>
              </a:rPr>
              <a:t>triosephosphate</a:t>
            </a:r>
            <a:r>
              <a:rPr lang="en-US" sz="1200" b="1" kern="1200" dirty="0" smtClean="0">
                <a:solidFill>
                  <a:schemeClr val="tx1"/>
                </a:solidFill>
                <a:effectLst/>
                <a:latin typeface="+mn-lt"/>
                <a:ea typeface="+mn-ea"/>
                <a:cs typeface="+mn-cs"/>
              </a:rPr>
              <a:t> isomerase </a:t>
            </a:r>
            <a:r>
              <a:rPr lang="en-US" sz="1200" b="1"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general base is denoted as 'B</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proton involved in the catalytic mechanism is colored in blue. The keto group that becomes a hydroxyl is colored in red, and the delocalized double bond is in green. The reaction is reversible and depicted here in one direction for clarity. </a:t>
            </a:r>
            <a:endParaRPr lang="en-US" dirty="0"/>
          </a:p>
        </p:txBody>
      </p:sp>
      <p:sp>
        <p:nvSpPr>
          <p:cNvPr id="4" name="Slide Number Placeholder 3"/>
          <p:cNvSpPr>
            <a:spLocks noGrp="1"/>
          </p:cNvSpPr>
          <p:nvPr>
            <p:ph type="sldNum" sz="quarter" idx="10"/>
          </p:nvPr>
        </p:nvSpPr>
        <p:spPr/>
        <p:txBody>
          <a:bodyPr/>
          <a:lstStyle/>
          <a:p>
            <a:fld id="{EAFD0130-24DF-4559-808F-51A031D12F6D}"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62142753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9.30. The reversible interconversion between fumarate and L-malate by fumarate hydratase (</a:t>
            </a:r>
            <a:r>
              <a:rPr lang="en-US" sz="1200" b="1" kern="1200" dirty="0" err="1" smtClean="0">
                <a:solidFill>
                  <a:schemeClr val="tx1"/>
                </a:solidFill>
                <a:effectLst/>
                <a:latin typeface="+mn-lt"/>
                <a:ea typeface="+mn-ea"/>
                <a:cs typeface="+mn-cs"/>
              </a:rPr>
              <a:t>fumarase</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The overall reaction. The added hydrogen atom and OH group are marked by the red arrows. Note that the </a:t>
            </a:r>
            <a:r>
              <a:rPr lang="en-US" sz="1200" kern="1200" baseline="0" dirty="0" smtClean="0">
                <a:solidFill>
                  <a:schemeClr val="tx1"/>
                </a:solidFill>
                <a:effectLst/>
                <a:latin typeface="+mn-lt"/>
                <a:ea typeface="+mn-ea"/>
                <a:cs typeface="+mn-cs"/>
              </a:rPr>
              <a:t>numbering of Fumarate is based on the product L-malate (f</a:t>
            </a:r>
            <a:r>
              <a:rPr lang="en-US" sz="1200" kern="1200" dirty="0" smtClean="0">
                <a:solidFill>
                  <a:schemeClr val="tx1"/>
                </a:solidFill>
                <a:effectLst/>
                <a:latin typeface="+mn-lt"/>
                <a:ea typeface="+mn-ea"/>
                <a:cs typeface="+mn-cs"/>
              </a:rPr>
              <a:t>umarate</a:t>
            </a:r>
            <a:r>
              <a:rPr lang="en-US" sz="1200" kern="1200" baseline="0" dirty="0" smtClean="0">
                <a:solidFill>
                  <a:schemeClr val="tx1"/>
                </a:solidFill>
                <a:effectLst/>
                <a:latin typeface="+mn-lt"/>
                <a:ea typeface="+mn-ea"/>
                <a:cs typeface="+mn-cs"/>
              </a:rPr>
              <a:t> is symmetrical, so carbons 1/4 and 2/3 are equivalent).</a:t>
            </a:r>
            <a:endParaRPr lang="en-US" dirty="0"/>
          </a:p>
        </p:txBody>
      </p:sp>
      <p:sp>
        <p:nvSpPr>
          <p:cNvPr id="4" name="Slide Number Placeholder 3"/>
          <p:cNvSpPr>
            <a:spLocks noGrp="1"/>
          </p:cNvSpPr>
          <p:nvPr>
            <p:ph type="sldNum" sz="quarter" idx="10"/>
          </p:nvPr>
        </p:nvSpPr>
        <p:spPr/>
        <p:txBody>
          <a:bodyPr/>
          <a:lstStyle/>
          <a:p>
            <a:fld id="{D141918A-2924-44C3-9E62-0C5CB073CD21}"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1652085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9.30. The reversible interconversion between fumarate and L-malate by fumarate hydratase (fumarase)</a:t>
            </a:r>
            <a:r>
              <a:rPr lang="en-US" sz="1200" kern="1200" dirty="0" smtClean="0">
                <a:solidFill>
                  <a:schemeClr val="tx1"/>
                </a:solidFill>
                <a:effectLst/>
                <a:latin typeface="+mn-lt"/>
                <a:ea typeface="+mn-ea"/>
                <a:cs typeface="+mn-cs"/>
              </a:rPr>
              <a:t>. (b) The reaction mechanism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In the first step an enzyme group (</a:t>
            </a:r>
            <a:r>
              <a:rPr lang="en-US" sz="1200" kern="1200" dirty="0" err="1" smtClean="0">
                <a:solidFill>
                  <a:schemeClr val="tx1"/>
                </a:solidFill>
                <a:effectLst/>
                <a:latin typeface="+mn-lt"/>
                <a:ea typeface="+mn-ea"/>
                <a:cs typeface="+mn-cs"/>
              </a:rPr>
              <a:t>Ser</a:t>
            </a:r>
            <a:r>
              <a:rPr lang="en-US" sz="1200" kern="1200" baseline="0" dirty="0" smtClean="0">
                <a:solidFill>
                  <a:schemeClr val="tx1"/>
                </a:solidFill>
                <a:effectLst/>
                <a:latin typeface="+mn-lt"/>
                <a:ea typeface="+mn-ea"/>
                <a:cs typeface="+mn-cs"/>
              </a:rPr>
              <a:t> side chain) </a:t>
            </a:r>
            <a:r>
              <a:rPr lang="en-US" sz="1200" kern="1200" dirty="0" smtClean="0">
                <a:solidFill>
                  <a:schemeClr val="tx1"/>
                </a:solidFill>
                <a:effectLst/>
                <a:latin typeface="+mn-lt"/>
                <a:ea typeface="+mn-ea"/>
                <a:cs typeface="+mn-cs"/>
              </a:rPr>
              <a:t>functioning as a general base. (B:) abstracts a proton from a water molecule, and the resulting OH group (in red) is </a:t>
            </a:r>
            <a:r>
              <a:rPr lang="en-US" sz="1200" kern="1200" dirty="0" err="1" smtClean="0">
                <a:solidFill>
                  <a:schemeClr val="tx1"/>
                </a:solidFill>
                <a:effectLst/>
                <a:latin typeface="+mn-lt"/>
                <a:ea typeface="+mn-ea"/>
                <a:cs typeface="+mn-cs"/>
              </a:rPr>
              <a:t>stereospecifically</a:t>
            </a:r>
            <a:r>
              <a:rPr lang="en-US" sz="1200" kern="1200" dirty="0" smtClean="0">
                <a:solidFill>
                  <a:schemeClr val="tx1"/>
                </a:solidFill>
                <a:effectLst/>
                <a:latin typeface="+mn-lt"/>
                <a:ea typeface="+mn-ea"/>
                <a:cs typeface="+mn-cs"/>
              </a:rPr>
              <a:t> attached to C2 of fumarate to create a carbanion transition state. In the second step, an enzyme group functioning as a general acid (A-H, a His) donates its proton to C3 of the transition state (though</a:t>
            </a:r>
            <a:r>
              <a:rPr lang="en-US" sz="1200" kern="1200" baseline="0" dirty="0" smtClean="0">
                <a:solidFill>
                  <a:schemeClr val="tx1"/>
                </a:solidFill>
                <a:effectLst/>
                <a:latin typeface="+mn-lt"/>
                <a:ea typeface="+mn-ea"/>
                <a:cs typeface="+mn-cs"/>
              </a:rPr>
              <a:t> a water molecule, </a:t>
            </a:r>
            <a:r>
              <a:rPr lang="en-US" sz="1200" kern="1200" baseline="0" smtClean="0">
                <a:solidFill>
                  <a:schemeClr val="tx1"/>
                </a:solidFill>
                <a:effectLst/>
                <a:latin typeface="+mn-lt"/>
                <a:ea typeface="+mn-ea"/>
                <a:cs typeface="+mn-cs"/>
              </a:rPr>
              <a:t>not shown)</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a:t>
            </a:r>
            <a:r>
              <a:rPr lang="en-US" sz="1200" i="1" kern="1200" dirty="0" smtClean="0">
                <a:solidFill>
                  <a:schemeClr val="tx1"/>
                </a:solidFill>
                <a:effectLst/>
                <a:latin typeface="+mn-lt"/>
                <a:ea typeface="+mn-ea"/>
                <a:cs typeface="+mn-cs"/>
              </a:rPr>
              <a:t>anti</a:t>
            </a:r>
            <a:r>
              <a:rPr lang="en-US" sz="1200" kern="1200" dirty="0" smtClean="0">
                <a:solidFill>
                  <a:schemeClr val="tx1"/>
                </a:solidFill>
                <a:effectLst/>
                <a:latin typeface="+mn-lt"/>
                <a:ea typeface="+mn-ea"/>
                <a:cs typeface="+mn-cs"/>
              </a:rPr>
              <a:t> position </a:t>
            </a:r>
            <a:r>
              <a:rPr lang="en-US" sz="1200" kern="1200" baseline="30000" dirty="0" smtClean="0">
                <a:solidFill>
                  <a:schemeClr val="tx1"/>
                </a:solidFill>
                <a:effectLst/>
                <a:latin typeface="+mn-lt"/>
                <a:ea typeface="+mn-ea"/>
                <a:cs typeface="+mn-cs"/>
              </a:rPr>
              <a:t>[217]</a:t>
            </a:r>
            <a:r>
              <a:rPr lang="en-US" sz="1200" kern="1200" dirty="0" smtClean="0">
                <a:solidFill>
                  <a:schemeClr val="tx1"/>
                </a:solidFill>
                <a:effectLst/>
                <a:latin typeface="+mn-lt"/>
                <a:ea typeface="+mn-ea"/>
                <a:cs typeface="+mn-cs"/>
              </a:rPr>
              <a:t>. For clarity, the reactions are depicted as unidirectional.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10050835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9.30. The reversible interconversion between fumarate and L-malate by fumarate hydratase (fumarase)</a:t>
            </a:r>
            <a:r>
              <a:rPr lang="en-US" sz="1200" kern="1200" dirty="0" smtClean="0">
                <a:solidFill>
                  <a:schemeClr val="tx1"/>
                </a:solidFill>
                <a:effectLst/>
                <a:latin typeface="+mn-lt"/>
                <a:ea typeface="+mn-ea"/>
                <a:cs typeface="+mn-cs"/>
              </a:rPr>
              <a:t>. (b) The reaction mechanism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In the first step an enzyme group functioning as a general base (B:) abstracts a proton from a water molecule, and the resulting OH group (in red) is </a:t>
            </a:r>
            <a:r>
              <a:rPr lang="en-US" sz="1200" kern="1200" dirty="0" err="1" smtClean="0">
                <a:solidFill>
                  <a:schemeClr val="tx1"/>
                </a:solidFill>
                <a:effectLst/>
                <a:latin typeface="+mn-lt"/>
                <a:ea typeface="+mn-ea"/>
                <a:cs typeface="+mn-cs"/>
              </a:rPr>
              <a:t>stereospecifically</a:t>
            </a:r>
            <a:r>
              <a:rPr lang="en-US" sz="1200" kern="1200" dirty="0" smtClean="0">
                <a:solidFill>
                  <a:schemeClr val="tx1"/>
                </a:solidFill>
                <a:effectLst/>
                <a:latin typeface="+mn-lt"/>
                <a:ea typeface="+mn-ea"/>
                <a:cs typeface="+mn-cs"/>
              </a:rPr>
              <a:t> attached to C2 of fumarate to create a carbanion transition state. In the second step, an enzyme group functioning as a general acid (A-H) donates its proton to C3 of the transition state, in the </a:t>
            </a:r>
            <a:r>
              <a:rPr lang="en-US" sz="1200" i="1" kern="1200" dirty="0" smtClean="0">
                <a:solidFill>
                  <a:schemeClr val="tx1"/>
                </a:solidFill>
                <a:effectLst/>
                <a:latin typeface="+mn-lt"/>
                <a:ea typeface="+mn-ea"/>
                <a:cs typeface="+mn-cs"/>
              </a:rPr>
              <a:t>anti</a:t>
            </a:r>
            <a:r>
              <a:rPr lang="en-US" sz="1200" kern="1200" dirty="0" smtClean="0">
                <a:solidFill>
                  <a:schemeClr val="tx1"/>
                </a:solidFill>
                <a:effectLst/>
                <a:latin typeface="+mn-lt"/>
                <a:ea typeface="+mn-ea"/>
                <a:cs typeface="+mn-cs"/>
              </a:rPr>
              <a:t> position </a:t>
            </a:r>
            <a:r>
              <a:rPr lang="en-US" sz="1200" kern="1200" baseline="30000" dirty="0" smtClean="0">
                <a:solidFill>
                  <a:schemeClr val="tx1"/>
                </a:solidFill>
                <a:effectLst/>
                <a:latin typeface="+mn-lt"/>
                <a:ea typeface="+mn-ea"/>
                <a:cs typeface="+mn-cs"/>
              </a:rPr>
              <a:t>[217]</a:t>
            </a:r>
            <a:r>
              <a:rPr lang="en-US" sz="1200" kern="1200" dirty="0" smtClean="0">
                <a:solidFill>
                  <a:schemeClr val="tx1"/>
                </a:solidFill>
                <a:effectLst/>
                <a:latin typeface="+mn-lt"/>
                <a:ea typeface="+mn-ea"/>
                <a:cs typeface="+mn-cs"/>
              </a:rPr>
              <a:t>. For clarity, the reactions are depicted as unidirectional.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8676417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9.31. Timescales of proteins and enzymatic catalysis.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is the Boltzmann constant, </a:t>
            </a:r>
            <a:r>
              <a:rPr lang="en-US" sz="1200" i="1" kern="1200" dirty="0" smtClean="0">
                <a:solidFill>
                  <a:schemeClr val="tx1"/>
                </a:solidFill>
                <a:effectLst/>
                <a:latin typeface="+mn-lt"/>
                <a:ea typeface="+mn-ea"/>
                <a:cs typeface="+mn-cs"/>
              </a:rPr>
              <a:t>T </a:t>
            </a:r>
            <a:r>
              <a:rPr lang="en-US" sz="1200" kern="1200" dirty="0" smtClean="0">
                <a:solidFill>
                  <a:schemeClr val="tx1"/>
                </a:solidFill>
                <a:effectLst/>
                <a:latin typeface="+mn-lt"/>
                <a:ea typeface="+mn-ea"/>
                <a:cs typeface="+mn-cs"/>
              </a:rPr>
              <a:t>represents the ambient temperature, and </a:t>
            </a:r>
            <a:r>
              <a:rPr lang="en-US" sz="1200" i="1" kern="1200" dirty="0" smtClean="0">
                <a:solidFill>
                  <a:schemeClr val="tx1"/>
                </a:solidFill>
                <a:effectLst/>
                <a:latin typeface="+mn-lt"/>
                <a:ea typeface="+mn-ea"/>
                <a:cs typeface="+mn-cs"/>
              </a:rPr>
              <a:t>h </a:t>
            </a:r>
            <a:r>
              <a:rPr lang="en-US" sz="1200" kern="1200" dirty="0" smtClean="0">
                <a:solidFill>
                  <a:schemeClr val="tx1"/>
                </a:solidFill>
                <a:effectLst/>
                <a:latin typeface="+mn-lt"/>
                <a:ea typeface="+mn-ea"/>
                <a:cs typeface="+mn-cs"/>
              </a:rPr>
              <a:t>is the Planck constant. </a:t>
            </a:r>
            <a:r>
              <a:rPr lang="en-US" sz="1200" i="1" kern="1200" dirty="0" err="1" smtClean="0">
                <a:solidFill>
                  <a:schemeClr val="tx1"/>
                </a:solidFill>
                <a:effectLst/>
                <a:latin typeface="+mn-lt"/>
                <a:ea typeface="+mn-ea"/>
                <a:cs typeface="+mn-cs"/>
              </a:rPr>
              <a:t>k</a:t>
            </a:r>
            <a:r>
              <a:rPr lang="en-US" sz="1200" i="1" kern="1200" baseline="-25000" dirty="0" err="1" smtClean="0">
                <a:solidFill>
                  <a:schemeClr val="tx1"/>
                </a:solidFill>
                <a:effectLst/>
                <a:latin typeface="+mn-lt"/>
                <a:ea typeface="+mn-ea"/>
                <a:cs typeface="+mn-cs"/>
              </a:rPr>
              <a:t>B</a:t>
            </a:r>
            <a:r>
              <a:rPr lang="en-US" sz="1200" i="1" kern="1200" dirty="0" err="1" smtClean="0">
                <a:solidFill>
                  <a:schemeClr val="tx1"/>
                </a:solidFill>
                <a:effectLst/>
                <a:latin typeface="+mn-lt"/>
                <a:ea typeface="+mn-ea"/>
                <a:cs typeface="+mn-cs"/>
              </a:rPr>
              <a:t>T</a:t>
            </a:r>
            <a:r>
              <a:rPr lang="en-US" sz="1200" i="1" kern="120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 is the universal frequency factor, commonly used in transition state theory (see subsection 9.1.2 above). The image is taken from </a:t>
            </a:r>
            <a:r>
              <a:rPr lang="en-US" sz="1200" kern="1200" baseline="30000" dirty="0" smtClean="0">
                <a:solidFill>
                  <a:schemeClr val="tx1"/>
                </a:solidFill>
                <a:effectLst/>
                <a:latin typeface="+mn-lt"/>
                <a:ea typeface="+mn-ea"/>
                <a:cs typeface="+mn-cs"/>
              </a:rPr>
              <a:t>[231]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7B016EF-1E3F-4577-A10E-81662EA072A0}"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2080300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B016EF-1E3F-4577-A10E-81662EA072A0}"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7818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r>
              <a:rPr lang="en-US" altLang="en-US" b="1" dirty="0" smtClean="0"/>
              <a:t>Figure 9.2. Energetics of a chemical reaction in the absence and presence of a catalyst.</a:t>
            </a:r>
            <a:r>
              <a:rPr lang="en-US" altLang="en-US" dirty="0" smtClean="0"/>
              <a:t> (a) The effect of a simple catalyst. The blue plot depicts a chemical reaction, in which a hypothetical reactant (A) is transformed into a product.</a:t>
            </a:r>
          </a:p>
        </p:txBody>
      </p:sp>
      <p:sp>
        <p:nvSpPr>
          <p:cNvPr id="512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E41699E1-9AC9-48D6-9E7A-6CAC4F30B888}" type="slidenum">
              <a:rPr lang="en-US" altLang="en-US" sz="1200" smtClean="0">
                <a:cs typeface="Times New Roman" panose="02020603050405020304" pitchFamily="18" charset="0"/>
              </a:rPr>
              <a:pPr/>
              <a:t>16</a:t>
            </a:fld>
            <a:endParaRPr lang="en-US" altLang="en-US" sz="1200" smtClean="0">
              <a:cs typeface="Times New Roman" panose="02020603050405020304" pitchFamily="18" charset="0"/>
            </a:endParaRPr>
          </a:p>
        </p:txBody>
      </p:sp>
    </p:spTree>
    <p:extLst>
      <p:ext uri="{BB962C8B-B14F-4D97-AF65-F5344CB8AC3E}">
        <p14:creationId xmlns:p14="http://schemas.microsoft.com/office/powerpoint/2010/main" val="6147724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Enzyme</a:t>
            </a:r>
            <a:r>
              <a:rPr lang="en-US" baseline="0" dirty="0" smtClean="0"/>
              <a:t> cofactors carry out various roles in catalysis, which amino acids are unable to perform, at all or not as efficiently.</a:t>
            </a: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142</a:t>
            </a:fld>
            <a:endParaRPr lang="en-US" altLang="en-US">
              <a:solidFill>
                <a:prstClr val="black"/>
              </a:solidFill>
            </a:endParaRPr>
          </a:p>
        </p:txBody>
      </p:sp>
    </p:spTree>
    <p:extLst>
      <p:ext uri="{BB962C8B-B14F-4D97-AF65-F5344CB8AC3E}">
        <p14:creationId xmlns:p14="http://schemas.microsoft.com/office/powerpoint/2010/main" val="18307159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We usually divide</a:t>
            </a:r>
            <a:r>
              <a:rPr lang="en-US" baseline="0" dirty="0" smtClean="0"/>
              <a:t> cofactors to two groups. The first is metal cations.</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143</a:t>
            </a:fld>
            <a:endParaRPr lang="en-US" altLang="en-US">
              <a:solidFill>
                <a:prstClr val="black"/>
              </a:solidFill>
            </a:endParaRPr>
          </a:p>
        </p:txBody>
      </p:sp>
    </p:spTree>
    <p:extLst>
      <p:ext uri="{BB962C8B-B14F-4D97-AF65-F5344CB8AC3E}">
        <p14:creationId xmlns:p14="http://schemas.microsoft.com/office/powerpoint/2010/main" val="18777008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The second is organic molecules,</a:t>
            </a:r>
            <a:r>
              <a:rPr lang="en-US" baseline="0" dirty="0" smtClean="0"/>
              <a:t> many of which are derived from vitamins (especially B-group vitamins).</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144</a:t>
            </a:fld>
            <a:endParaRPr lang="en-US" altLang="en-US">
              <a:solidFill>
                <a:prstClr val="black"/>
              </a:solidFill>
            </a:endParaRPr>
          </a:p>
        </p:txBody>
      </p:sp>
    </p:spTree>
    <p:extLst>
      <p:ext uri="{BB962C8B-B14F-4D97-AF65-F5344CB8AC3E}">
        <p14:creationId xmlns:p14="http://schemas.microsoft.com/office/powerpoint/2010/main" val="36607587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One of the general aspects related to cofactors is that there are some roles common to several cofactors. For example, metal cations are usually employed to stabilize negatively charged species and polarize chemical bonds. This is because they are all positively charged, often with a double charge. The fact that many of them are transition metals that can shift between different oxidation states also allows them to transfer electrons and coordinated electronegative atoms.</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latin typeface="Arial" panose="020B0604020202020204" pitchFamily="34" charset="0"/>
                <a:cs typeface="Arial" panose="020B0604020202020204" pitchFamily="34" charset="0"/>
              </a:rPr>
              <a:t>Figure </a:t>
            </a:r>
            <a:r>
              <a:rPr lang="en-US" altLang="en-US" b="1" dirty="0" smtClean="0">
                <a:latin typeface="Arial" panose="020B0604020202020204" pitchFamily="34" charset="0"/>
                <a:cs typeface="Arial" panose="020B0604020202020204" pitchFamily="34" charset="0"/>
              </a:rPr>
              <a:t>9.25. Formation and stabilization of electrically charged transition states.</a:t>
            </a:r>
            <a:r>
              <a:rPr lang="en-US" altLang="en-US" dirty="0" smtClean="0">
                <a:latin typeface="Arial" panose="020B0604020202020204" pitchFamily="34" charset="0"/>
                <a:cs typeface="Arial" panose="020B0604020202020204" pitchFamily="34" charset="0"/>
              </a:rPr>
              <a:t> (b) Electrostatic stabilization of a tetrahedral transition state analogue by amide groups in the active site of trypsin (PDB entry 1haz). The analogue is presented as blue sticks, with a (-) sign designating the oxyanion’s negative charge. The charge is stabilized by the backbone amide groups of Gly193 and Ser195, via hydrogen bonds (black dashed lines). </a:t>
            </a:r>
          </a:p>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145</a:t>
            </a:fld>
            <a:endParaRPr lang="en-US" altLang="en-US">
              <a:solidFill>
                <a:prstClr val="black"/>
              </a:solidFill>
            </a:endParaRPr>
          </a:p>
        </p:txBody>
      </p:sp>
    </p:spTree>
    <p:extLst>
      <p:ext uri="{BB962C8B-B14F-4D97-AF65-F5344CB8AC3E}">
        <p14:creationId xmlns:p14="http://schemas.microsoft.com/office/powerpoint/2010/main" val="11417818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In</a:t>
            </a:r>
            <a:r>
              <a:rPr lang="en-US" baseline="0" dirty="0" smtClean="0"/>
              <a:t> organic cofactors, a common role that is observed is the carrying and transferring of chemical groups.</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146</a:t>
            </a:fld>
            <a:endParaRPr lang="en-US" altLang="en-US">
              <a:solidFill>
                <a:prstClr val="black"/>
              </a:solidFill>
            </a:endParaRPr>
          </a:p>
        </p:txBody>
      </p:sp>
    </p:spTree>
    <p:extLst>
      <p:ext uri="{BB962C8B-B14F-4D97-AF65-F5344CB8AC3E}">
        <p14:creationId xmlns:p14="http://schemas.microsoft.com/office/powerpoint/2010/main" val="7958683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Even</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an exotic role like creating radicals for catalysis is performed by more than one cofactor. CoB</a:t>
            </a:r>
            <a:r>
              <a:rPr lang="en-US" sz="1200" b="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uses this mechanism for intramolecular rearrangements.</a:t>
            </a:r>
          </a:p>
          <a:p>
            <a:pPr marL="171450" indent="-171450" algn="l" rtl="0">
              <a:buFont typeface="Arial" panose="020B0604020202020204" pitchFamily="34" charset="0"/>
              <a:buChar cha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9.32. Coenzyme 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 (CoB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 Structure of one of the forms of CoB</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adenosylcobalamin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structure includes a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corrin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ring coordinating a central cobalt cation (Co</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3+</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Co</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3+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cation is also coordinated by two nucleotide groups above and below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corrin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ring axis. In the presented structure the group above the ring is adenosine. However, the identity of this group may be different in other forms of CoB</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(e.g., a methyl group in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methylcobalamin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bond between Co</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3+</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and this group is the reactive part of the coenzyme. </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147</a:t>
            </a:fld>
            <a:endParaRPr lang="en-US" altLang="en-US">
              <a:solidFill>
                <a:prstClr val="black"/>
              </a:solidFill>
            </a:endParaRPr>
          </a:p>
        </p:txBody>
      </p:sp>
    </p:spTree>
    <p:extLst>
      <p:ext uri="{BB962C8B-B14F-4D97-AF65-F5344CB8AC3E}">
        <p14:creationId xmlns:p14="http://schemas.microsoft.com/office/powerpoint/2010/main" val="23340731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9.32. Coenzyme 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 (CoB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(b) The molecular rearrangement reaction catalyzed by CoB</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-dependent mutases. The reactions involve a position replacement between a hydrogen and a carbon/oxygen/nitrogen-containing group (X), without mixing the transferred hydrogen with the hydrogen atoms that are present in the surrounding solution.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21610766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9.32. Coenzyme 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 (CoB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 The mechanism of the molecular rearrangement described in (b) and catalyzed by CoB</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-dependent mutases (see main text for details)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ϴ</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substrate and product of the reaction are marked by thick red rectangles, and the two intermediates are marked by thin green rectangles. The images are taken from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[57]</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888838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9.32. Coenzyme 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 (CoB</a:t>
            </a:r>
            <a:r>
              <a:rPr lang="en-US" sz="1200" b="1"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 The mechanism of the molecular rearrangement described in (b) and catalyzed by CoB</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12</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-dependent mutases (see main text for details)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ϴ</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substrate and product of the reaction are marked by thick red rectangles, and the two intermediates are marked by thin green rectangles. The images are taken from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[57]</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11632984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..whereas</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SAM uses it for methylations.</a:t>
            </a:r>
          </a:p>
          <a:p>
            <a:pPr marL="171450" indent="-171450" algn="l" rtl="0">
              <a:buFont typeface="Arial" panose="020B0604020202020204" pitchFamily="34" charset="0"/>
              <a:buChar cha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9.33. Main reaction modes of </a:t>
            </a:r>
            <a:r>
              <a:rPr lang="en-US" sz="1200" b="1" i="1" kern="1200" dirty="0" smtClean="0">
                <a:solidFill>
                  <a:schemeClr val="tx1"/>
                </a:solidFill>
                <a:effectLst/>
                <a:latin typeface="Times New Roman" panose="02020603050405020304" pitchFamily="18" charset="0"/>
                <a:ea typeface="+mn-ea"/>
                <a:cs typeface="Times New Roman" panose="02020603050405020304" pitchFamily="18" charset="0"/>
              </a:rPr>
              <a:t>S</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b="1" kern="1200" dirty="0" err="1" smtClean="0">
                <a:solidFill>
                  <a:schemeClr val="tx1"/>
                </a:solidFill>
                <a:effectLst/>
                <a:latin typeface="Times New Roman" panose="02020603050405020304" pitchFamily="18" charset="0"/>
                <a:ea typeface="+mn-ea"/>
                <a:cs typeface="Times New Roman" panose="02020603050405020304" pitchFamily="18" charset="0"/>
              </a:rPr>
              <a:t>adenosylmethionine</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 (SAM).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SAM includes a positively charged sulfur atom, bound to a methyl group (red), a 5ʹ-</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deoxyadenosyl</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group (blue) and a 3-amino-3-carboxypropyl group (green). (a)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Heterolytic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cleavage of the sulfur-methyl group, allowing SAM to function as a methyl donor. Curly arrows indicate the movement of pairs of electrons. Nu represents a nucleophile (an electron-pair donor). </a:t>
            </a:r>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171450" indent="-171450" algn="l" rtl="0">
              <a:buFont typeface="Arial" panose="020B0604020202020204" pitchFamily="34" charset="0"/>
              <a:buChar char="•"/>
            </a:pP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SAM</a:t>
            </a:r>
            <a:r>
              <a:rPr lang="en-US" sz="1200" kern="1200" baseline="0" dirty="0" smtClean="0">
                <a:solidFill>
                  <a:schemeClr val="tx1"/>
                </a:solidFill>
                <a:effectLst/>
                <a:latin typeface="Times New Roman" panose="02020603050405020304" pitchFamily="18" charset="0"/>
                <a:ea typeface="+mn-ea"/>
                <a:cs typeface="Times New Roman" panose="02020603050405020304" pitchFamily="18" charset="0"/>
              </a:rPr>
              <a:t> is also able to undergo a homolytic cleavage, separating the methionine from the nucleotide (not shown). The latter becomes a very reactive radical that abstract a hydrogen atom from the substrate. This mechanism catalyzes intramolecular rearrangement reactions rather than methylations.</a:t>
            </a: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151</a:t>
            </a:fld>
            <a:endParaRPr lang="en-US" altLang="en-US">
              <a:solidFill>
                <a:prstClr val="black"/>
              </a:solidFill>
            </a:endParaRPr>
          </a:p>
        </p:txBody>
      </p:sp>
    </p:spTree>
    <p:extLst>
      <p:ext uri="{BB962C8B-B14F-4D97-AF65-F5344CB8AC3E}">
        <p14:creationId xmlns:p14="http://schemas.microsoft.com/office/powerpoint/2010/main" val="143301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Figure 9.2. Energetics of a chemical reaction in the absence and presence of a catalyst.</a:t>
            </a:r>
            <a:r>
              <a:rPr lang="en-US" altLang="en-US" dirty="0" smtClean="0"/>
              <a:t> (b) (see the top right part of the figure). The reaction involves a transition state (A</a:t>
            </a:r>
            <a:r>
              <a:rPr lang="en-US" altLang="en-US" baseline="30000" dirty="0" smtClean="0"/>
              <a:t>#</a:t>
            </a:r>
            <a:r>
              <a:rPr lang="en-US" altLang="en-US" dirty="0" smtClean="0"/>
              <a:t>), whose free energy exceeds that of the reactant by Δ</a:t>
            </a:r>
            <a:r>
              <a:rPr lang="en-US" altLang="en-US" i="1" dirty="0" smtClean="0"/>
              <a:t>G</a:t>
            </a:r>
            <a:r>
              <a:rPr lang="en-US" altLang="en-US" i="1" baseline="30000" dirty="0" smtClean="0"/>
              <a:t>#</a:t>
            </a:r>
            <a:r>
              <a:rPr lang="en-US" altLang="en-US" dirty="0" smtClean="0"/>
              <a:t>. In the presence of a catalyst (Cat), the reaction path changes*; the catalyst binds to the reactant rapidly, forming a complex denoted ‘Cat-A’. After binding, the substrate is transformed into the product, and released (the red dashed plot). Since the free energy difference between reactant and product (Δ</a:t>
            </a:r>
            <a:r>
              <a:rPr lang="en-US" altLang="en-US" i="1" dirty="0" smtClean="0"/>
              <a:t>G</a:t>
            </a:r>
            <a:r>
              <a:rPr lang="en-US" altLang="en-US" i="1" baseline="-25000" dirty="0" smtClean="0"/>
              <a:t>R</a:t>
            </a:r>
            <a:r>
              <a:rPr lang="en-US" altLang="en-US" dirty="0" smtClean="0"/>
              <a:t>) remains the same, the overall energetics of the reaction does not change*</a:t>
            </a:r>
            <a:r>
              <a:rPr lang="en-US" altLang="en-US" baseline="30000" dirty="0" smtClean="0"/>
              <a:t>2</a:t>
            </a:r>
            <a:r>
              <a:rPr lang="en-US" altLang="en-US" dirty="0" smtClean="0"/>
              <a:t>. However, the transition state in the catalyzed reaction is much lower in free energy (Δ</a:t>
            </a:r>
            <a:r>
              <a:rPr lang="en-US" altLang="en-US" i="1" dirty="0" smtClean="0"/>
              <a:t>G</a:t>
            </a:r>
            <a:r>
              <a:rPr lang="en-US" altLang="en-US" i="1" baseline="30000" dirty="0" smtClean="0"/>
              <a:t>#2</a:t>
            </a:r>
            <a:r>
              <a:rPr lang="en-US" altLang="en-US" dirty="0" smtClean="0"/>
              <a:t>) compared with the transition state in the </a:t>
            </a:r>
            <a:r>
              <a:rPr lang="en-US" altLang="en-US" dirty="0" err="1" smtClean="0"/>
              <a:t>uncatalyzed</a:t>
            </a:r>
            <a:r>
              <a:rPr lang="en-US" altLang="en-US" dirty="0" smtClean="0"/>
              <a:t> reaction (Δ</a:t>
            </a:r>
            <a:r>
              <a:rPr lang="en-US" altLang="en-US" i="1" dirty="0" smtClean="0"/>
              <a:t>G</a:t>
            </a:r>
            <a:r>
              <a:rPr lang="en-US" altLang="en-US" i="1" baseline="30000" dirty="0" smtClean="0"/>
              <a:t>#</a:t>
            </a:r>
            <a:r>
              <a:rPr lang="en-US" altLang="en-US" dirty="0" smtClean="0"/>
              <a:t>). In other words, the reaction needs less energy to overcome the barrier imposed by the transition state. Since the magnitude of this needed energy (</a:t>
            </a:r>
            <a:r>
              <a:rPr lang="en-US" altLang="en-US" b="1" i="1" dirty="0" smtClean="0"/>
              <a:t>'activation energy', </a:t>
            </a:r>
            <a:r>
              <a:rPr lang="en-US" altLang="en-US" b="1" i="1" dirty="0" err="1" smtClean="0"/>
              <a:t>Ea</a:t>
            </a:r>
            <a:r>
              <a:rPr lang="en-US" altLang="en-US" dirty="0" smtClean="0"/>
              <a:t>) correlates with the time needed for the reaction to be completed, the energy-catalyzed reaction is faster than the </a:t>
            </a:r>
            <a:r>
              <a:rPr lang="en-US" altLang="en-US" dirty="0" err="1" smtClean="0"/>
              <a:t>uncatalyzed</a:t>
            </a:r>
            <a:r>
              <a:rPr lang="en-US" altLang="en-US" dirty="0" smtClean="0"/>
              <a:t> reaction. (b) The effect of an enzyme catalyst (</a:t>
            </a:r>
            <a:r>
              <a:rPr lang="en-US" altLang="en-US" dirty="0" err="1" smtClean="0"/>
              <a:t>Enz</a:t>
            </a:r>
            <a:r>
              <a:rPr lang="en-US" altLang="en-US" dirty="0" smtClean="0"/>
              <a:t>). When the catalyst is an enzyme, the substrate binds to a pocket in the enzyme, which stabilizes it, and this leads to a favorable drop in the energy of the system. This in turn makes the activation energy slightly higher than in the case of a simple catalyst, but still lower than in the </a:t>
            </a:r>
            <a:r>
              <a:rPr lang="en-US" altLang="en-US" dirty="0" err="1" smtClean="0"/>
              <a:t>uncatalyzed</a:t>
            </a:r>
            <a:r>
              <a:rPr lang="en-US" altLang="en-US" dirty="0" smtClean="0"/>
              <a:t> reaction.</a:t>
            </a:r>
          </a:p>
          <a:p>
            <a:pPr algn="l" rtl="0">
              <a:defRPr/>
            </a:pPr>
            <a:endParaRPr lang="en-US" dirty="0">
              <a:latin typeface="Times New Roman" charset="0"/>
              <a:ea typeface="ＭＳ Ｐゴシック" charset="0"/>
              <a:cs typeface="Times New Roman" charset="0"/>
            </a:endParaRPr>
          </a:p>
        </p:txBody>
      </p:sp>
      <p:sp>
        <p:nvSpPr>
          <p:cNvPr id="717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Times New Roman (Hebrew)" charset="-79"/>
              </a:defRPr>
            </a:lvl1pPr>
            <a:lvl2pPr marL="742950" indent="-285750">
              <a:defRPr sz="2400">
                <a:solidFill>
                  <a:schemeClr val="tx1"/>
                </a:solidFill>
                <a:latin typeface="Times New Roman" panose="02020603050405020304" pitchFamily="18" charset="0"/>
                <a:cs typeface="Times New Roman (Hebrew)" charset="-79"/>
              </a:defRPr>
            </a:lvl2pPr>
            <a:lvl3pPr marL="1143000" indent="-228600">
              <a:defRPr sz="2400">
                <a:solidFill>
                  <a:schemeClr val="tx1"/>
                </a:solidFill>
                <a:latin typeface="Times New Roman" panose="02020603050405020304" pitchFamily="18" charset="0"/>
                <a:cs typeface="Times New Roman (Hebrew)" charset="-79"/>
              </a:defRPr>
            </a:lvl3pPr>
            <a:lvl4pPr marL="1600200" indent="-228600">
              <a:defRPr sz="2400">
                <a:solidFill>
                  <a:schemeClr val="tx1"/>
                </a:solidFill>
                <a:latin typeface="Times New Roman" panose="02020603050405020304" pitchFamily="18" charset="0"/>
                <a:cs typeface="Times New Roman (Hebrew)" charset="-79"/>
              </a:defRPr>
            </a:lvl4pPr>
            <a:lvl5pPr marL="2057400" indent="-228600">
              <a:defRPr sz="2400">
                <a:solidFill>
                  <a:schemeClr val="tx1"/>
                </a:solidFill>
                <a:latin typeface="Times New Roman" panose="02020603050405020304" pitchFamily="18" charset="0"/>
                <a:cs typeface="Times New Roman (Hebrew)" charset="-79"/>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Hebrew)" charset="-79"/>
              </a:defRPr>
            </a:lvl9pPr>
          </a:lstStyle>
          <a:p>
            <a:fld id="{77A235E6-2E70-4684-8200-A1DEAC00FB18}" type="slidenum">
              <a:rPr lang="en-US" altLang="en-US" sz="1200" smtClean="0">
                <a:solidFill>
                  <a:srgbClr val="000000"/>
                </a:solidFill>
                <a:ea typeface="MS PGothic" panose="020B0600070205080204" pitchFamily="34" charset="-128"/>
                <a:cs typeface="Times New Roman" panose="02020603050405020304" pitchFamily="18" charset="0"/>
              </a:rPr>
              <a:pPr/>
              <a:t>17</a:t>
            </a:fld>
            <a:endParaRPr lang="en-US" altLang="en-US" sz="1200" smtClean="0">
              <a:solidFill>
                <a:srgbClr val="000000"/>
              </a:solidFill>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1375932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Another</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common feature of cofactors is that many of them contain adenosine, an amino acid, or both. Scientists believe that this has to do with how life emerged on Earth. The first bioactive molecules that existed are thought to be RNA and peptides, which probably acted together to form active complexes. The organic cofactors used today are thought to be remnants of this primordial world, and therefore they are built from the building blocks that constructed the first biomolecules.</a:t>
            </a:r>
          </a:p>
          <a:p>
            <a:pPr marL="171450" indent="-171450" algn="l" rtl="0">
              <a:buFont typeface="Arial" panose="020B0604020202020204" pitchFamily="34" charset="0"/>
              <a:buChar cha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9.34. Similarity between organic cofactors and natural metabolites.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(a) Amino acids in the structures of the cofactors glutathione, SAM and CoA (colored). Glutathione is a tripeptide built from glutamate bound via its γ carboxyl to cysteine and glycine. SAM contains methionine, and CoA contains β-alanine and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decarboxylated</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cysteine moieties. </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152</a:t>
            </a:fld>
            <a:endParaRPr lang="en-US" altLang="en-US">
              <a:solidFill>
                <a:prstClr val="black"/>
              </a:solidFill>
            </a:endParaRPr>
          </a:p>
        </p:txBody>
      </p:sp>
    </p:spTree>
    <p:extLst>
      <p:ext uri="{BB962C8B-B14F-4D97-AF65-F5344CB8AC3E}">
        <p14:creationId xmlns:p14="http://schemas.microsoft.com/office/powerpoint/2010/main" val="14612613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There are also cofactors that</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are based on other common metabolites, such as GTP.</a:t>
            </a: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9.34. Similarity between organic cofactors and natural metabolites.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(b)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pteridine</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ring system (in blue) in the structures of the cofactors FAD, THF,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molybdopterin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and tetrahydrobiopterin.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213366853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a:t>
            </a:r>
            <a:r>
              <a:rPr lang="en-US" baseline="0" dirty="0" smtClean="0"/>
              <a:t> saw that cofactors carry out specific catalytic functions. In the case of coenzymes, that’s thanks to specialized functional groups, and here too, some features are reused by different cofactors despite the fact they are using different groups. For example, PLP, TPP and biotin use rings that can polarize chemical bonds via inductive effects.</a:t>
            </a:r>
            <a:endParaRPr lang="en-US" dirty="0" smtClean="0"/>
          </a:p>
          <a:p>
            <a:pPr marL="171450" indent="-171450">
              <a:buFont typeface="Arial" panose="020B0604020202020204" pitchFamily="34" charset="0"/>
              <a:buChar char="•"/>
            </a:pPr>
            <a:r>
              <a:rPr lang="en-US" dirty="0" smtClean="0"/>
              <a:t>Biotin </a:t>
            </a:r>
            <a:r>
              <a:rPr lang="en-US" dirty="0" smtClean="0"/>
              <a:t>polarizes its bond with CO</a:t>
            </a:r>
            <a:r>
              <a:rPr lang="en-US" baseline="-25000" dirty="0" smtClean="0"/>
              <a:t>2</a:t>
            </a:r>
            <a:r>
              <a:rPr lang="en-US" baseline="0" dirty="0" smtClean="0"/>
              <a:t>, making the carbon a good electrophile for attack by the molecule to which it is transferred (e.g. pyruvate).</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16323698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..NADH, NADPH,</a:t>
            </a:r>
            <a:r>
              <a:rPr lang="en-US" baseline="0" dirty="0" smtClean="0"/>
              <a:t> FAD, and FMN use nicotine and isoalloxazine rings that can transfer hydride ions between substrates thanks to their ability to undergo electronic delocalization.</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17892265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..SAM and THF are</a:t>
            </a:r>
            <a:r>
              <a:rPr lang="en-US" baseline="0" dirty="0" smtClean="0"/>
              <a:t> able to transfer sine-carbon groups thanks to their</a:t>
            </a:r>
            <a:r>
              <a:rPr lang="en-US" dirty="0" smtClean="0"/>
              <a:t> sulfonium</a:t>
            </a:r>
            <a:r>
              <a:rPr lang="en-US" baseline="0" dirty="0" smtClean="0"/>
              <a:t> and amino groups, which polarize the carried carbon.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14951488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..CoA and lipoic acid use the same thiol group to bind acyl groups through thioester</a:t>
            </a:r>
            <a:r>
              <a:rPr lang="en-US" baseline="0" dirty="0" smtClean="0"/>
              <a:t> bonds</a:t>
            </a:r>
            <a:r>
              <a:rPr lang="en-US" dirty="0" smtClean="0"/>
              <a:t>.</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14746003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..these bonds are</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used for activating metabolites, so they can be used in subsequent reaction. Thioesters bonds are more suitable than oxygen-esters for this purpose because their breakdown releases more energy.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9.35. Electronic resonance displayed by oxygen esters (a) but not by thioesters (b).</a:t>
            </a:r>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158</a:t>
            </a:fld>
            <a:endParaRPr lang="en-US" altLang="en-US">
              <a:solidFill>
                <a:prstClr val="black"/>
              </a:solidFill>
            </a:endParaRPr>
          </a:p>
        </p:txBody>
      </p:sp>
    </p:spTree>
    <p:extLst>
      <p:ext uri="{BB962C8B-B14F-4D97-AF65-F5344CB8AC3E}">
        <p14:creationId xmlns:p14="http://schemas.microsoft.com/office/powerpoint/2010/main" val="36431419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..these bonds are</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used for activating metabolites, so they can be used in subsequent reaction. Thioesters bonds are more suitable than oxygen-esters for this purpose because their breakdown releases more energy.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kern="1200" dirty="0" smtClean="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9.36. Cleavage reaction of oxygen esters (a) and thioesters (b).</a:t>
            </a:r>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159</a:t>
            </a:fld>
            <a:endParaRPr lang="en-US" altLang="en-US">
              <a:solidFill>
                <a:prstClr val="black"/>
              </a:solidFill>
            </a:endParaRPr>
          </a:p>
        </p:txBody>
      </p:sp>
    </p:spTree>
    <p:extLst>
      <p:ext uri="{BB962C8B-B14F-4D97-AF65-F5344CB8AC3E}">
        <p14:creationId xmlns:p14="http://schemas.microsoft.com/office/powerpoint/2010/main" val="20284458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160</a:t>
            </a:fld>
            <a:endParaRPr lang="en-US" altLang="en-US">
              <a:solidFill>
                <a:prstClr val="black"/>
              </a:solidFill>
            </a:endParaRPr>
          </a:p>
        </p:txBody>
      </p:sp>
    </p:spTree>
    <p:extLst>
      <p:ext uri="{BB962C8B-B14F-4D97-AF65-F5344CB8AC3E}">
        <p14:creationId xmlns:p14="http://schemas.microsoft.com/office/powerpoint/2010/main" val="2040662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161</a:t>
            </a:fld>
            <a:endParaRPr lang="en-US" altLang="en-US">
              <a:solidFill>
                <a:prstClr val="black"/>
              </a:solidFill>
            </a:endParaRPr>
          </a:p>
        </p:txBody>
      </p:sp>
    </p:spTree>
    <p:extLst>
      <p:ext uri="{BB962C8B-B14F-4D97-AF65-F5344CB8AC3E}">
        <p14:creationId xmlns:p14="http://schemas.microsoft.com/office/powerpoint/2010/main" val="249050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83056-9427-4AE0-9441-12DA1971A097}" type="slidenum">
              <a:rPr lang="en-US" smtClean="0"/>
              <a:t>18</a:t>
            </a:fld>
            <a:endParaRPr lang="en-US"/>
          </a:p>
        </p:txBody>
      </p:sp>
    </p:spTree>
    <p:extLst>
      <p:ext uri="{BB962C8B-B14F-4D97-AF65-F5344CB8AC3E}">
        <p14:creationId xmlns:p14="http://schemas.microsoft.com/office/powerpoint/2010/main" val="12873452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 A schematic representation of the inhibition. The substrate competes with the structurally similar inhibitor for binding to the active site of the enzyme (green shape).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I</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is the dissociation constant of the inhibitor from the substrate-free enzyme. </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162</a:t>
            </a:fld>
            <a:endParaRPr lang="en-US" altLang="en-US">
              <a:solidFill>
                <a:prstClr val="black"/>
              </a:solidFill>
            </a:endParaRPr>
          </a:p>
        </p:txBody>
      </p:sp>
    </p:spTree>
    <p:extLst>
      <p:ext uri="{BB962C8B-B14F-4D97-AF65-F5344CB8AC3E}">
        <p14:creationId xmlns:p14="http://schemas.microsoft.com/office/powerpoint/2010/main" val="36020647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(b)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Lineweaver</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-Burk (double reciprocal) plot of the inhibition (Equation 9.21). The green lines designate the inhibited enzyme, with the dashed line representing the plot under higher inhibitor concentration or lower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I</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plot shows the apparent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of the inhibited reaction to be higher than the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of the uninhibited reaction, with no change in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V</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max</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31757757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(b)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Lineweaver</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-Burk (double reciprocal) plot of the inhibition (Equation 9.21). The green lines designate the inhibited enzyme, with the dashed line representing the plot under higher inhibitor concentration or lower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I</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plot shows the apparent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t>
            </a:r>
            <a:r>
              <a:rPr lang="en-US" sz="1200" kern="1200" baseline="-250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of the inhibited reaction to be higher than the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K</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of the uninhibited reaction, with no change in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V</a:t>
            </a:r>
            <a:r>
              <a:rPr lang="en-US" sz="1200" i="1" kern="1200" baseline="-25000" dirty="0" smtClean="0">
                <a:solidFill>
                  <a:schemeClr val="tx1"/>
                </a:solidFill>
                <a:effectLst/>
                <a:latin typeface="Times New Roman" panose="02020603050405020304" pitchFamily="18" charset="0"/>
                <a:ea typeface="+mn-ea"/>
                <a:cs typeface="Times New Roman" panose="02020603050405020304" pitchFamily="18" charset="0"/>
              </a:rPr>
              <a:t>max</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40076681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(c)</a:t>
            </a:r>
            <a:r>
              <a:rPr lang="en-US" sz="1200" b="1" i="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Examples of the structural similarity between reversible competitive inhibitors and the natural substrates of their target enzymes.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Top</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malonate and succinate.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Bottom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sulfonamide and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para</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aminobenzoic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acid (PABA). </a:t>
            </a:r>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265133939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(d, e) Examples of reversible transition-state analogues. As in Figure 9.25, for clarity we present transition state-like intermediates instead of a full representation of the reaction’s transition state. (d) Oseltamivir (Tamiflu®).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Top</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 the mechanism of terminal sialic acid cleavage from the host membrane by neuraminidase (the circled </a:t>
            </a:r>
            <a:r>
              <a:rPr lang="en-US" sz="1200" i="1" kern="1200" dirty="0" smtClean="0">
                <a:solidFill>
                  <a:schemeClr val="tx1"/>
                </a:solidFill>
                <a:effectLst/>
                <a:latin typeface="Times New Roman" panose="02020603050405020304" pitchFamily="18" charset="0"/>
                <a:ea typeface="+mn-ea"/>
                <a:cs typeface="Times New Roman" panose="02020603050405020304" pitchFamily="18" charset="0"/>
              </a:rPr>
              <a:t>OR</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designates the attachment point of sialic acid to the rest of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glyco</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-conjugate).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Bottom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 the chemical structure of oseltamivir, a competitive inhibitor of neuraminidase. The arrow designates the double bond that exists both in the substrate’s transition state and in oseltamivir (the figure is adapted from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[284]</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415352754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9.37. Competitive inhibition.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(d, e) Examples of reversible transition-state analogues. As in Figure 9.25, for clarity we present transition state-like intermediates instead of a full representation of the reaction’s transition state. (e)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Aliskiren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Top</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 the mechanism of peptide bond cleavage by renin</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 ϴ</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In the first step a polarized water molecule attacks the carbonyl group of the peptide bond (marked by the red arrow). This, with the simultaneous protonation of the carbonyl oxygen by an active site aspartate, creates a tetrahedral intermediate. In the second step the amide group of the peptide bond is protonated by a second active site aspartate, and the bond is cleaved. </a:t>
            </a:r>
            <a:r>
              <a:rPr lang="en-US" sz="1200" u="sng" kern="1200" dirty="0" smtClean="0">
                <a:solidFill>
                  <a:schemeClr val="tx1"/>
                </a:solidFill>
                <a:effectLst/>
                <a:latin typeface="Times New Roman" panose="02020603050405020304" pitchFamily="18" charset="0"/>
                <a:ea typeface="+mn-ea"/>
                <a:cs typeface="Times New Roman" panose="02020603050405020304" pitchFamily="18" charset="0"/>
              </a:rPr>
              <a:t>Bottom</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 the chemical structure of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aliskiren</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The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peptidomimetic</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bond is marked by the red arrow.</a:t>
            </a:r>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2380929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9.38. Uncompetitive inhibition</a:t>
            </a:r>
            <a:r>
              <a:rPr lang="en-US" sz="1200" kern="1200" dirty="0" smtClean="0">
                <a:solidFill>
                  <a:schemeClr val="tx1"/>
                </a:solidFill>
                <a:effectLst/>
                <a:latin typeface="+mn-lt"/>
                <a:ea typeface="+mn-ea"/>
                <a:cs typeface="+mn-cs"/>
              </a:rPr>
              <a:t>. (a) A schematic representation of the inhibition. The inhibitor binds only to a substrate-bound form of the enzyme. It binds to a conformation that cannot release the substrate or turn it into a product (1’). This conformation is in equilibrium with the ‘normal’ substrate-bound conformation, which can do both (1). Inhibitor binding stabilizes conformation 1’ and therefore leads to enzyme inhibition. The binding also shifts the equilibrium between the substrate-free and the substrate-bound forms of the enzyme to the right, therefore elevating the apparent affinity of the enzyme to its substrate. </a:t>
            </a:r>
            <a:endParaRPr lang="en-US" dirty="0"/>
          </a:p>
        </p:txBody>
      </p:sp>
      <p:sp>
        <p:nvSpPr>
          <p:cNvPr id="4" name="Slide Number Placeholder 3"/>
          <p:cNvSpPr>
            <a:spLocks noGrp="1"/>
          </p:cNvSpPr>
          <p:nvPr>
            <p:ph type="sldNum" sz="quarter" idx="10"/>
          </p:nvPr>
        </p:nvSpPr>
        <p:spPr/>
        <p:txBody>
          <a:bodyPr/>
          <a:lstStyle/>
          <a:p>
            <a:fld id="{0695898C-88BB-4AA1-B5C4-33CADD128B96}"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8229081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9.38. Uncompetitive inhibition</a:t>
            </a:r>
            <a:r>
              <a:rPr lang="en-US" sz="1200" kern="1200" dirty="0" smtClean="0">
                <a:solidFill>
                  <a:schemeClr val="tx1"/>
                </a:solidFill>
                <a:effectLst/>
                <a:latin typeface="+mn-lt"/>
                <a:ea typeface="+mn-ea"/>
                <a:cs typeface="+mn-cs"/>
              </a:rPr>
              <a:t>. (a) A schematic representation of the inhibition. The inhibitor binds only to a substrate-bound form of the enzyme. It binds to a conformation that cannot release the substrate or turn it into a product (1’). This conformation is in equilibrium with the ‘normal’ substrate-bound conformation, which can do both (1). Inhibitor binding stabilizes conformation 1’ and therefore leads to enzyme inhibition. The binding also shifts the equilibrium between the substrate-free and the substrate-bound forms of the enzyme to the right, therefore elevating the apparent affinity of the enzyme to its substrate. </a:t>
            </a:r>
            <a:endParaRPr lang="en-US" dirty="0"/>
          </a:p>
        </p:txBody>
      </p:sp>
      <p:sp>
        <p:nvSpPr>
          <p:cNvPr id="4" name="Slide Number Placeholder 3"/>
          <p:cNvSpPr>
            <a:spLocks noGrp="1"/>
          </p:cNvSpPr>
          <p:nvPr>
            <p:ph type="sldNum" sz="quarter" idx="10"/>
          </p:nvPr>
        </p:nvSpPr>
        <p:spPr/>
        <p:txBody>
          <a:bodyPr/>
          <a:lstStyle/>
          <a:p>
            <a:fld id="{0695898C-88BB-4AA1-B5C4-33CADD128B96}"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36959477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9.38. Uncompetitive inhibition</a:t>
            </a:r>
            <a:r>
              <a:rPr lang="en-US" sz="1200" kern="1200" dirty="0" smtClean="0">
                <a:solidFill>
                  <a:schemeClr val="tx1"/>
                </a:solidFill>
                <a:effectLst/>
                <a:latin typeface="+mn-lt"/>
                <a:ea typeface="+mn-ea"/>
                <a:cs typeface="+mn-cs"/>
              </a:rPr>
              <a:t>. (b) The </a:t>
            </a:r>
            <a:r>
              <a:rPr lang="en-US" sz="1200" kern="1200" dirty="0" err="1" smtClean="0">
                <a:solidFill>
                  <a:schemeClr val="tx1"/>
                </a:solidFill>
                <a:effectLst/>
                <a:latin typeface="+mn-lt"/>
                <a:ea typeface="+mn-ea"/>
                <a:cs typeface="+mn-cs"/>
              </a:rPr>
              <a:t>Lineweaver</a:t>
            </a:r>
            <a:r>
              <a:rPr lang="en-US" sz="1200" kern="1200" dirty="0" smtClean="0">
                <a:solidFill>
                  <a:schemeClr val="tx1"/>
                </a:solidFill>
                <a:effectLst/>
                <a:latin typeface="+mn-lt"/>
                <a:ea typeface="+mn-ea"/>
                <a:cs typeface="+mn-cs"/>
              </a:rPr>
              <a:t>-Burk plot of the inhibition (Equation 9.25). The green lines designate the inhibited enzyme under two inhibitor concentrations or inhibition constants, as described in Figure 9.37a. The plot shows both the apparent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M</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dirty="0" smtClean="0">
                <a:solidFill>
                  <a:schemeClr val="tx1"/>
                </a:solidFill>
                <a:effectLst/>
                <a:latin typeface="+mn-lt"/>
                <a:ea typeface="+mn-ea"/>
                <a:cs typeface="+mn-cs"/>
              </a:rPr>
              <a:t> of the inhibited reaction to be lower than in the uninhibited reaction.</a:t>
            </a:r>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402347939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23003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9.6. General schemes describing the reactions catalyzed by (a) dehydrogenases, (b) oxidases, (c) monooxygenases (sometimes called hydroxylases because their products contain a hydroxyl group), and (d) peroxidases (R</a:t>
            </a:r>
            <a:r>
              <a:rPr lang="en-US" sz="1200" b="1" kern="1200" baseline="30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O</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H is an alkyl peroxide).</a:t>
            </a:r>
            <a:r>
              <a:rPr lang="en-US" sz="1200" kern="1200" dirty="0" smtClean="0">
                <a:solidFill>
                  <a:schemeClr val="tx1"/>
                </a:solidFill>
                <a:effectLst/>
                <a:latin typeface="+mn-lt"/>
                <a:ea typeface="+mn-ea"/>
                <a:cs typeface="+mn-cs"/>
              </a:rPr>
              <a:t> FAD in square brackets is an alternative to NADH or NADPH. </a:t>
            </a:r>
            <a:endParaRPr lang="en-US" dirty="0"/>
          </a:p>
        </p:txBody>
      </p:sp>
      <p:sp>
        <p:nvSpPr>
          <p:cNvPr id="4" name="Slide Number Placeholder 3"/>
          <p:cNvSpPr>
            <a:spLocks noGrp="1"/>
          </p:cNvSpPr>
          <p:nvPr>
            <p:ph type="sldNum" sz="quarter" idx="10"/>
          </p:nvPr>
        </p:nvSpPr>
        <p:spPr/>
        <p:txBody>
          <a:bodyPr/>
          <a:lstStyle/>
          <a:p>
            <a:fld id="{765DDDD4-E071-4664-BBAD-7D76339FB770}" type="slidenum">
              <a:rPr lang="en-US" smtClean="0"/>
              <a:t>19</a:t>
            </a:fld>
            <a:endParaRPr lang="en-US"/>
          </a:p>
        </p:txBody>
      </p:sp>
    </p:spTree>
    <p:extLst>
      <p:ext uri="{BB962C8B-B14F-4D97-AF65-F5344CB8AC3E}">
        <p14:creationId xmlns:p14="http://schemas.microsoft.com/office/powerpoint/2010/main" val="319184649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9.39. Non-competitive inhibition</a:t>
            </a:r>
            <a:r>
              <a:rPr lang="en-US" sz="1200" kern="1200" dirty="0" smtClean="0">
                <a:solidFill>
                  <a:schemeClr val="tx1"/>
                </a:solidFill>
                <a:effectLst/>
                <a:latin typeface="+mn-lt"/>
                <a:ea typeface="+mn-ea"/>
                <a:cs typeface="+mn-cs"/>
              </a:rPr>
              <a:t>. (a) A schematic representation of the inhibition. The inhibitor may bind to the substrate-free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or to the substrate-bound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I(b)</a:t>
            </a:r>
            <a:r>
              <a:rPr lang="en-US" sz="1200" kern="1200" dirty="0" smtClean="0">
                <a:solidFill>
                  <a:schemeClr val="tx1"/>
                </a:solidFill>
                <a:effectLst/>
                <a:latin typeface="+mn-lt"/>
                <a:ea typeface="+mn-ea"/>
                <a:cs typeface="+mn-cs"/>
              </a:rPr>
              <a:t>. In each case, the inhibitor binds to a certain conformation of the enzyme (1’ and 2’, respectively) that is in equilibrium with a corresponding ‘normal’ conformation (1 and 2) but is less active than the normal conformation. </a:t>
            </a:r>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413906055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9.39. Non-competitive inhibition</a:t>
            </a:r>
            <a:r>
              <a:rPr lang="en-US" sz="1200" kern="1200" dirty="0" smtClean="0">
                <a:solidFill>
                  <a:schemeClr val="tx1"/>
                </a:solidFill>
                <a:effectLst/>
                <a:latin typeface="+mn-lt"/>
                <a:ea typeface="+mn-ea"/>
                <a:cs typeface="+mn-cs"/>
              </a:rPr>
              <a:t>. (a) A schematic representation of the inhibition. The inhibitor may bind to the substrate-free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or to the substrate-bound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I(b)</a:t>
            </a:r>
            <a:r>
              <a:rPr lang="en-US" sz="1200" kern="1200" dirty="0" smtClean="0">
                <a:solidFill>
                  <a:schemeClr val="tx1"/>
                </a:solidFill>
                <a:effectLst/>
                <a:latin typeface="+mn-lt"/>
                <a:ea typeface="+mn-ea"/>
                <a:cs typeface="+mn-cs"/>
              </a:rPr>
              <a:t>. In each case, the inhibitor binds to a certain conformation of the enzyme (1’ and 2’, respectively) that is in equilibrium with a corresponding ‘normal’ conformation (1 and 2) but is less active than the normal conformation.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183056409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9.39. Non-competitive inhibition</a:t>
            </a:r>
            <a:r>
              <a:rPr lang="en-US" sz="1200" kern="1200" dirty="0" smtClean="0">
                <a:solidFill>
                  <a:schemeClr val="tx1"/>
                </a:solidFill>
                <a:effectLst/>
                <a:latin typeface="+mn-lt"/>
                <a:ea typeface="+mn-ea"/>
                <a:cs typeface="+mn-cs"/>
              </a:rPr>
              <a:t>. (a) A schematic representation of the inhibition. The inhibitor may bind to the substrate-free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or to the substrate-bound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I(b)</a:t>
            </a:r>
            <a:r>
              <a:rPr lang="en-US" sz="1200" kern="1200" dirty="0" smtClean="0">
                <a:solidFill>
                  <a:schemeClr val="tx1"/>
                </a:solidFill>
                <a:effectLst/>
                <a:latin typeface="+mn-lt"/>
                <a:ea typeface="+mn-ea"/>
                <a:cs typeface="+mn-cs"/>
              </a:rPr>
              <a:t>. In each case, the inhibitor binds to a certain conformation of the enzyme (1’ and 2’, respectively) that is in equilibrium with a corresponding ‘normal’ conformation (1 and 2) but is less active than the normal conformation.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31089012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9.39. Non-competitive inhibition</a:t>
            </a:r>
            <a:r>
              <a:rPr lang="en-US" sz="1200" kern="1200" dirty="0" smtClean="0">
                <a:solidFill>
                  <a:schemeClr val="tx1"/>
                </a:solidFill>
                <a:effectLst/>
                <a:latin typeface="+mn-lt"/>
                <a:ea typeface="+mn-ea"/>
                <a:cs typeface="+mn-cs"/>
              </a:rPr>
              <a:t>. (b) The </a:t>
            </a:r>
            <a:r>
              <a:rPr lang="en-US" sz="1200" kern="1200" dirty="0" err="1" smtClean="0">
                <a:solidFill>
                  <a:schemeClr val="tx1"/>
                </a:solidFill>
                <a:effectLst/>
                <a:latin typeface="+mn-lt"/>
                <a:ea typeface="+mn-ea"/>
                <a:cs typeface="+mn-cs"/>
              </a:rPr>
              <a:t>Lineweaver</a:t>
            </a:r>
            <a:r>
              <a:rPr lang="en-US" sz="1200" kern="1200" dirty="0" smtClean="0">
                <a:solidFill>
                  <a:schemeClr val="tx1"/>
                </a:solidFill>
                <a:effectLst/>
                <a:latin typeface="+mn-lt"/>
                <a:ea typeface="+mn-ea"/>
                <a:cs typeface="+mn-cs"/>
              </a:rPr>
              <a:t>-Burk (double reciprocal) plot of the inhibition (Equation 9.28). The green lines designate the inhibited enzyme under two inhibitor concentrations or inhibition constants, as described in Figure 9.37b. The plot shows the apparent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inhibited reaction to be lower than that of the uninhibited reaction, with no change in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11561795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9.39. Non-competitive inhibition</a:t>
            </a:r>
            <a:r>
              <a:rPr lang="en-US" sz="1200" kern="1200" dirty="0" smtClean="0">
                <a:solidFill>
                  <a:schemeClr val="tx1"/>
                </a:solidFill>
                <a:effectLst/>
                <a:latin typeface="+mn-lt"/>
                <a:ea typeface="+mn-ea"/>
                <a:cs typeface="+mn-cs"/>
              </a:rPr>
              <a:t>. (a) A schematic representation of the inhibition. The inhibitor may bind to the substrate-free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or to the substrate-bound enzyme with a dissociation constant of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I(b)</a:t>
            </a:r>
            <a:r>
              <a:rPr lang="en-US" sz="1200" kern="1200" dirty="0" smtClean="0">
                <a:solidFill>
                  <a:schemeClr val="tx1"/>
                </a:solidFill>
                <a:effectLst/>
                <a:latin typeface="+mn-lt"/>
                <a:ea typeface="+mn-ea"/>
                <a:cs typeface="+mn-cs"/>
              </a:rPr>
              <a:t>. In each case, the inhibitor binds to a certain conformation of the enzyme (1’ and 2’, respectively) that is in equilibrium with a corresponding ‘normal’ conformation (1 and 2) but is less active than the normal conformation. </a:t>
            </a:r>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29004633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11713357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6BB5B-C0DE-483B-987B-CF19C5FD1549}"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377808820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Table 9.1. </a:t>
            </a:r>
            <a:r>
              <a:rPr lang="en-US" sz="1200" b="1" i="0" kern="1200" dirty="0" smtClean="0">
                <a:solidFill>
                  <a:schemeClr val="tx1"/>
                </a:solidFill>
                <a:effectLst/>
                <a:latin typeface="+mn-lt"/>
                <a:ea typeface="+mn-ea"/>
                <a:cs typeface="+mn-cs"/>
              </a:rPr>
              <a:t>Summary of </a:t>
            </a:r>
            <a:r>
              <a:rPr lang="en-US" sz="1200" b="1" i="0" kern="1200" dirty="0" err="1" smtClean="0">
                <a:solidFill>
                  <a:schemeClr val="tx1"/>
                </a:solidFill>
                <a:effectLst/>
                <a:latin typeface="+mn-lt"/>
                <a:ea typeface="+mn-ea"/>
                <a:cs typeface="+mn-cs"/>
              </a:rPr>
              <a:t>Michaelis-Menten</a:t>
            </a:r>
            <a:r>
              <a:rPr lang="en-US" sz="1200" b="1" i="0" kern="1200" dirty="0" smtClean="0">
                <a:solidFill>
                  <a:schemeClr val="tx1"/>
                </a:solidFill>
                <a:effectLst/>
                <a:latin typeface="+mn-lt"/>
                <a:ea typeface="+mn-ea"/>
                <a:cs typeface="+mn-cs"/>
              </a:rPr>
              <a:t> kinetics in reversible inhibition modes.</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221408291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180</a:t>
            </a:fld>
            <a:endParaRPr lang="en-US" altLang="en-US">
              <a:solidFill>
                <a:prstClr val="black"/>
              </a:solidFill>
            </a:endParaRPr>
          </a:p>
        </p:txBody>
      </p:sp>
    </p:spTree>
    <p:extLst>
      <p:ext uri="{BB962C8B-B14F-4D97-AF65-F5344CB8AC3E}">
        <p14:creationId xmlns:p14="http://schemas.microsoft.com/office/powerpoint/2010/main" val="64898473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Box 8-1 Figure 3. Organophosphates (OP). </a:t>
            </a:r>
            <a:r>
              <a:rPr lang="en-US" altLang="en-US" dirty="0" smtClean="0"/>
              <a:t>(b) Strong OP used as nerve agents. </a:t>
            </a:r>
          </a:p>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181</a:t>
            </a:fld>
            <a:endParaRPr lang="en-US" altLang="en-US">
              <a:solidFill>
                <a:prstClr val="black"/>
              </a:solidFill>
            </a:endParaRPr>
          </a:p>
        </p:txBody>
      </p:sp>
    </p:spTree>
    <p:extLst>
      <p:ext uri="{BB962C8B-B14F-4D97-AF65-F5344CB8AC3E}">
        <p14:creationId xmlns:p14="http://schemas.microsoft.com/office/powerpoint/2010/main" val="157666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9.5. Common nucleotide coenzymes involved in redox catalysis.</a:t>
            </a:r>
            <a:r>
              <a:rPr lang="en-US" sz="1200" kern="1200" dirty="0" smtClean="0">
                <a:solidFill>
                  <a:schemeClr val="tx1"/>
                </a:solidFill>
                <a:effectLst/>
                <a:latin typeface="+mn-lt"/>
                <a:ea typeface="+mn-ea"/>
                <a:cs typeface="+mn-cs"/>
              </a:rPr>
              <a:t> (a) Nicotinamide dinucleotide (NAD</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derived from niacin (vitamin B</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see section 9.4 below). In the related NADP</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phosphate group is attached to one of the hydroxyls (shown in parentheses). The part of the molecule involved in electron transfer is the nicotinamide ring (marked by a red square). (b) Flavin adenine dinucleotide (FAD), derived from riboflavin (vitamin B</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see section 9.4 below). The part of the molecule involved in electron transfer is the </a:t>
            </a:r>
            <a:r>
              <a:rPr lang="en-US" sz="1200" kern="1200" dirty="0" err="1" smtClean="0">
                <a:solidFill>
                  <a:schemeClr val="tx1"/>
                </a:solidFill>
                <a:effectLst/>
                <a:latin typeface="+mn-lt"/>
                <a:ea typeface="+mn-ea"/>
                <a:cs typeface="+mn-cs"/>
              </a:rPr>
              <a:t>isoalloxazine</a:t>
            </a:r>
            <a:r>
              <a:rPr lang="en-US" sz="1200" kern="1200" dirty="0" smtClean="0">
                <a:solidFill>
                  <a:schemeClr val="tx1"/>
                </a:solidFill>
                <a:effectLst/>
                <a:latin typeface="+mn-lt"/>
                <a:ea typeface="+mn-ea"/>
                <a:cs typeface="+mn-cs"/>
              </a:rPr>
              <a:t> ring system (marked by a red rectangle). (c) Flavin adenine mononucleotide (FMN), which is also derived from riboflavin and has the same reactive ring system as FAD. The structures are taken from the </a:t>
            </a:r>
            <a:r>
              <a:rPr lang="en-US" sz="1200" kern="1200" dirty="0" err="1" smtClean="0">
                <a:solidFill>
                  <a:schemeClr val="tx1"/>
                </a:solidFill>
                <a:effectLst/>
                <a:latin typeface="+mn-lt"/>
                <a:ea typeface="+mn-ea"/>
                <a:cs typeface="+mn-cs"/>
              </a:rPr>
              <a:t>ChemSpider</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[42]</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7383056-9427-4AE0-9441-12DA1971A097}" type="slidenum">
              <a:rPr lang="en-US" smtClean="0"/>
              <a:t>20</a:t>
            </a:fld>
            <a:endParaRPr lang="en-US"/>
          </a:p>
        </p:txBody>
      </p:sp>
    </p:spTree>
    <p:extLst>
      <p:ext uri="{BB962C8B-B14F-4D97-AF65-F5344CB8AC3E}">
        <p14:creationId xmlns:p14="http://schemas.microsoft.com/office/powerpoint/2010/main" val="191467128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smtClean="0"/>
              <a:t>Box 8-1 Figure 3. Organophosphates (OP). </a:t>
            </a:r>
            <a:r>
              <a:rPr lang="en-US" altLang="en-US" dirty="0" smtClean="0"/>
              <a:t>(c) </a:t>
            </a:r>
            <a:r>
              <a:rPr lang="en-US" altLang="en-US" dirty="0" err="1" smtClean="0"/>
              <a:t>Soman-phosphoryated</a:t>
            </a:r>
            <a:r>
              <a:rPr lang="en-US" altLang="en-US" dirty="0" smtClean="0"/>
              <a:t> serine residue. </a:t>
            </a:r>
          </a:p>
          <a:p>
            <a:pPr algn="l" rtl="0"/>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182</a:t>
            </a:fld>
            <a:endParaRPr lang="en-US" altLang="en-US">
              <a:solidFill>
                <a:prstClr val="black"/>
              </a:solidFill>
            </a:endParaRPr>
          </a:p>
        </p:txBody>
      </p:sp>
    </p:spTree>
    <p:extLst>
      <p:ext uri="{BB962C8B-B14F-4D97-AF65-F5344CB8AC3E}">
        <p14:creationId xmlns:p14="http://schemas.microsoft.com/office/powerpoint/2010/main" val="217415788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9.40. Clavulanic acid (Augmentin) as a suicide inhibitor </a:t>
            </a:r>
            <a:r>
              <a:rPr lang="en-US" sz="1200" b="1" kern="1200" baseline="30000" dirty="0" smtClean="0">
                <a:solidFill>
                  <a:schemeClr val="tx1"/>
                </a:solidFill>
                <a:effectLst/>
                <a:latin typeface="Times New Roman" panose="02020603050405020304" pitchFamily="18" charset="0"/>
                <a:ea typeface="+mn-ea"/>
                <a:cs typeface="Times New Roman" panose="02020603050405020304" pitchFamily="18" charset="0"/>
              </a:rPr>
              <a:t>ϴ</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When clavulanic acid binds to the active site of β-lactamase, a serine nucleophile in the enzyme’s active site attacks its amide’s carbonyl carbon and forms a stable enzyme-inhibitor acyl intermediate, which induces cleavage of the lactam bond (step 1). Another active site nucleophile (N:) initiates a second attack on the molecule, which induces cleavage of a C-O bond in the second ring (step 2)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[279]</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This, in turn, leads to a C-N bond cleavage that separates the enzyme-bound part from the rest of the molecule (steps 3 and 4). Whereas the latter leaves the active site as product, the former remains permanently attached to the enzyme. The mechanism involves several protonation/deprotonation events that are not shown here, for clarity. </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183</a:t>
            </a:fld>
            <a:endParaRPr lang="en-US" altLang="en-US">
              <a:solidFill>
                <a:prstClr val="black"/>
              </a:solidFill>
            </a:endParaRPr>
          </a:p>
        </p:txBody>
      </p:sp>
    </p:spTree>
    <p:extLst>
      <p:ext uri="{BB962C8B-B14F-4D97-AF65-F5344CB8AC3E}">
        <p14:creationId xmlns:p14="http://schemas.microsoft.com/office/powerpoint/2010/main" val="86950329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Figure 9.40. Clavulanic acid (Augmentin) as a suicide inhibitor </a:t>
            </a:r>
            <a:r>
              <a:rPr lang="en-US" sz="1200" b="1" kern="1200" baseline="30000" dirty="0" smtClean="0">
                <a:solidFill>
                  <a:schemeClr val="tx1"/>
                </a:solidFill>
                <a:effectLst/>
                <a:latin typeface="Times New Roman" panose="02020603050405020304" pitchFamily="18" charset="0"/>
                <a:ea typeface="+mn-ea"/>
                <a:cs typeface="Times New Roman" panose="02020603050405020304" pitchFamily="18" charset="0"/>
              </a:rPr>
              <a:t>ϴ</a:t>
            </a:r>
            <a:r>
              <a:rPr lang="en-US" sz="12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When clavulanic acid binds to the active site of β-lactamase, a serine nucleophile in the enzyme’s active site attacks its amide’s carbonyl carbon and forms a stable enzyme-inhibitor acyl intermediate, which induces cleavage of the lactam bond (step 1). Another active site nucleophile (N:) initiates a second attack on the molecule, which induces cleavage of a C-O bond in the second ring (step 2) </a:t>
            </a:r>
            <a:r>
              <a:rPr lang="en-US" sz="1200" kern="1200" baseline="30000" dirty="0" smtClean="0">
                <a:solidFill>
                  <a:schemeClr val="tx1"/>
                </a:solidFill>
                <a:effectLst/>
                <a:latin typeface="Times New Roman" panose="02020603050405020304" pitchFamily="18" charset="0"/>
                <a:ea typeface="+mn-ea"/>
                <a:cs typeface="Times New Roman" panose="02020603050405020304" pitchFamily="18" charset="0"/>
              </a:rPr>
              <a:t>[279]</a:t>
            </a: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 This, in turn, leads to a C-N bond cleavage that separates the enzyme-bound part from the rest of the molecule (steps 3 and 4). Whereas the latter leaves the active site as product, the former remains permanently attached to the enzyme. </a:t>
            </a:r>
            <a:r>
              <a:rPr lang="en-US" sz="1200" kern="1200" smtClean="0">
                <a:solidFill>
                  <a:schemeClr val="tx1"/>
                </a:solidFill>
                <a:effectLst/>
                <a:latin typeface="Times New Roman" panose="02020603050405020304" pitchFamily="18" charset="0"/>
                <a:ea typeface="+mn-ea"/>
                <a:cs typeface="Times New Roman" panose="02020603050405020304" pitchFamily="18" charset="0"/>
              </a:rPr>
              <a:t>The mechanism involves several protonation/deprotonation events that are not shown here, for clarity. </a:t>
            </a:r>
            <a:endParaRPr lang="en-US" dirty="0"/>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184</a:t>
            </a:fld>
            <a:endParaRPr lang="en-US" altLang="en-US">
              <a:solidFill>
                <a:prstClr val="black"/>
              </a:solidFill>
            </a:endParaRPr>
          </a:p>
        </p:txBody>
      </p:sp>
    </p:spTree>
    <p:extLst>
      <p:ext uri="{BB962C8B-B14F-4D97-AF65-F5344CB8AC3E}">
        <p14:creationId xmlns:p14="http://schemas.microsoft.com/office/powerpoint/2010/main" val="23687243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eaLnBrk="1" hangingPunct="1">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CPK – creatine</a:t>
            </a:r>
            <a:r>
              <a:rPr lang="en-US" altLang="en-US" baseline="0" dirty="0" smtClean="0">
                <a:latin typeface="Arial" panose="020B0604020202020204" pitchFamily="34" charset="0"/>
                <a:cs typeface="Arial" panose="020B0604020202020204" pitchFamily="34" charset="0"/>
              </a:rPr>
              <a:t> phosphokinase</a:t>
            </a:r>
            <a:endParaRPr lang="en-US" altLang="en-US"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latin typeface="Arial" panose="020B0604020202020204" pitchFamily="34" charset="0"/>
                <a:cs typeface="Arial" panose="020B0604020202020204" pitchFamily="34" charset="0"/>
              </a:rPr>
              <a:t>LDH – lactate dehydrogenase</a:t>
            </a:r>
            <a:endParaRPr lang="en-US" altLang="en-US" dirty="0" smtClean="0">
              <a:latin typeface="Arial" panose="020B0604020202020204" pitchFamily="34" charset="0"/>
              <a:cs typeface="Arial" panose="020B0604020202020204" pitchFamily="34" charset="0"/>
            </a:endParaRPr>
          </a:p>
          <a:p>
            <a:pPr marL="171450" indent="-171450" algn="l" rtl="0" eaLnBrk="1" hangingPunct="1">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ALT</a:t>
            </a:r>
            <a:r>
              <a:rPr lang="en-US" altLang="en-US" baseline="0" dirty="0" smtClean="0">
                <a:latin typeface="Arial" panose="020B0604020202020204" pitchFamily="34" charset="0"/>
                <a:cs typeface="Arial" panose="020B0604020202020204" pitchFamily="34" charset="0"/>
              </a:rPr>
              <a:t> – alanine aminotransferase</a:t>
            </a:r>
          </a:p>
          <a:p>
            <a:pPr marL="171450" indent="-171450" algn="l" rtl="0" eaLnBrk="1" hangingPunct="1">
              <a:buFont typeface="Arial" panose="020B0604020202020204" pitchFamily="34" charset="0"/>
              <a:buChar char="•"/>
            </a:pPr>
            <a:r>
              <a:rPr lang="en-US" altLang="en-US" baseline="0" dirty="0" smtClean="0">
                <a:latin typeface="Arial" panose="020B0604020202020204" pitchFamily="34" charset="0"/>
                <a:cs typeface="Arial" panose="020B0604020202020204" pitchFamily="34" charset="0"/>
              </a:rPr>
              <a:t>AST – aspartate aminotransferase</a:t>
            </a:r>
          </a:p>
          <a:p>
            <a:pPr marL="171450" indent="-171450" algn="l" rtl="0" eaLnBrk="1" hangingPunct="1">
              <a:buFont typeface="Arial" panose="020B0604020202020204" pitchFamily="34" charset="0"/>
              <a:buChar char="•"/>
            </a:pPr>
            <a:r>
              <a:rPr lang="en-US" altLang="en-US" baseline="0" dirty="0" smtClean="0">
                <a:latin typeface="Arial" panose="020B0604020202020204" pitchFamily="34" charset="0"/>
                <a:cs typeface="Arial" panose="020B0604020202020204" pitchFamily="34" charset="0"/>
              </a:rPr>
              <a:t>GGT – gamma-</a:t>
            </a:r>
            <a:r>
              <a:rPr lang="en-US" altLang="en-US" baseline="0" dirty="0" err="1" smtClean="0">
                <a:latin typeface="Arial" panose="020B0604020202020204" pitchFamily="34" charset="0"/>
                <a:cs typeface="Arial" panose="020B0604020202020204" pitchFamily="34" charset="0"/>
              </a:rPr>
              <a:t>glutamyl</a:t>
            </a:r>
            <a:r>
              <a:rPr lang="en-US" altLang="en-US" baseline="0" dirty="0" smtClean="0">
                <a:latin typeface="Arial" panose="020B0604020202020204" pitchFamily="34" charset="0"/>
                <a:cs typeface="Arial" panose="020B0604020202020204" pitchFamily="34" charset="0"/>
              </a:rPr>
              <a:t> </a:t>
            </a:r>
            <a:r>
              <a:rPr lang="en-US" altLang="en-US" baseline="0" dirty="0" err="1" smtClean="0">
                <a:latin typeface="Arial" panose="020B0604020202020204" pitchFamily="34" charset="0"/>
                <a:cs typeface="Arial" panose="020B0604020202020204" pitchFamily="34" charset="0"/>
              </a:rPr>
              <a:t>transpeptidase</a:t>
            </a:r>
            <a:endParaRPr lang="en-US" altLang="en-US" baseline="0" dirty="0" smtClean="0">
              <a:latin typeface="Arial" panose="020B0604020202020204" pitchFamily="34" charset="0"/>
              <a:cs typeface="Arial" panose="020B0604020202020204" pitchFamily="34" charset="0"/>
            </a:endParaRPr>
          </a:p>
          <a:p>
            <a:pPr marL="171450" indent="-171450" algn="l" rtl="0" eaLnBrk="1" hangingPunct="1">
              <a:buFont typeface="Arial" panose="020B0604020202020204" pitchFamily="34" charset="0"/>
              <a:buChar char="•"/>
            </a:pPr>
            <a:r>
              <a:rPr lang="en-US" altLang="en-US" baseline="0" dirty="0" smtClean="0">
                <a:latin typeface="Arial" panose="020B0604020202020204" pitchFamily="34" charset="0"/>
                <a:cs typeface="Arial" panose="020B0604020202020204" pitchFamily="34" charset="0"/>
              </a:rPr>
              <a:t>AP – alkaline phosphatase</a:t>
            </a: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185</a:t>
            </a:fld>
            <a:endParaRPr lang="en-US" altLang="en-US">
              <a:solidFill>
                <a:prstClr val="black"/>
              </a:solidFill>
            </a:endParaRPr>
          </a:p>
        </p:txBody>
      </p:sp>
    </p:spTree>
    <p:extLst>
      <p:ext uri="{BB962C8B-B14F-4D97-AF65-F5344CB8AC3E}">
        <p14:creationId xmlns:p14="http://schemas.microsoft.com/office/powerpoint/2010/main" val="34337009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eaLnBrk="1" hangingPunct="1">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CPK – creatine</a:t>
            </a:r>
            <a:r>
              <a:rPr lang="en-US" altLang="en-US" baseline="0" dirty="0" smtClean="0">
                <a:latin typeface="Arial" panose="020B0604020202020204" pitchFamily="34" charset="0"/>
                <a:cs typeface="Arial" panose="020B0604020202020204" pitchFamily="34" charset="0"/>
              </a:rPr>
              <a:t> phosphokinase</a:t>
            </a:r>
            <a:endParaRPr lang="en-US" altLang="en-US"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latin typeface="Arial" panose="020B0604020202020204" pitchFamily="34" charset="0"/>
                <a:cs typeface="Arial" panose="020B0604020202020204" pitchFamily="34" charset="0"/>
              </a:rPr>
              <a:t>LDH – lactate dehydrogenase</a:t>
            </a:r>
            <a:endParaRPr lang="en-US" altLang="en-US" dirty="0" smtClean="0">
              <a:latin typeface="Arial" panose="020B0604020202020204" pitchFamily="34" charset="0"/>
              <a:cs typeface="Arial" panose="020B0604020202020204" pitchFamily="34" charset="0"/>
            </a:endParaRPr>
          </a:p>
          <a:p>
            <a:pPr marL="171450" indent="-171450" algn="l" rtl="0" eaLnBrk="1" hangingPunct="1">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ALT</a:t>
            </a:r>
            <a:r>
              <a:rPr lang="en-US" altLang="en-US" baseline="0" dirty="0" smtClean="0">
                <a:latin typeface="Arial" panose="020B0604020202020204" pitchFamily="34" charset="0"/>
                <a:cs typeface="Arial" panose="020B0604020202020204" pitchFamily="34" charset="0"/>
              </a:rPr>
              <a:t> – alanine aminotransferase</a:t>
            </a:r>
          </a:p>
          <a:p>
            <a:pPr marL="171450" indent="-171450" algn="l" rtl="0" eaLnBrk="1" hangingPunct="1">
              <a:buFont typeface="Arial" panose="020B0604020202020204" pitchFamily="34" charset="0"/>
              <a:buChar char="•"/>
            </a:pPr>
            <a:r>
              <a:rPr lang="en-US" altLang="en-US" baseline="0" dirty="0" smtClean="0">
                <a:latin typeface="Arial" panose="020B0604020202020204" pitchFamily="34" charset="0"/>
                <a:cs typeface="Arial" panose="020B0604020202020204" pitchFamily="34" charset="0"/>
              </a:rPr>
              <a:t>AST – aspartate aminotransferase</a:t>
            </a:r>
          </a:p>
          <a:p>
            <a:pPr marL="171450" indent="-171450" algn="l" rtl="0" eaLnBrk="1" hangingPunct="1">
              <a:buFont typeface="Arial" panose="020B0604020202020204" pitchFamily="34" charset="0"/>
              <a:buChar char="•"/>
            </a:pPr>
            <a:r>
              <a:rPr lang="en-US" altLang="en-US" baseline="0" dirty="0" smtClean="0">
                <a:latin typeface="Arial" panose="020B0604020202020204" pitchFamily="34" charset="0"/>
                <a:cs typeface="Arial" panose="020B0604020202020204" pitchFamily="34" charset="0"/>
              </a:rPr>
              <a:t>GGT – gamma-</a:t>
            </a:r>
            <a:r>
              <a:rPr lang="en-US" altLang="en-US" baseline="0" dirty="0" err="1" smtClean="0">
                <a:latin typeface="Arial" panose="020B0604020202020204" pitchFamily="34" charset="0"/>
                <a:cs typeface="Arial" panose="020B0604020202020204" pitchFamily="34" charset="0"/>
              </a:rPr>
              <a:t>glutamyl</a:t>
            </a:r>
            <a:r>
              <a:rPr lang="en-US" altLang="en-US" baseline="0" dirty="0" smtClean="0">
                <a:latin typeface="Arial" panose="020B0604020202020204" pitchFamily="34" charset="0"/>
                <a:cs typeface="Arial" panose="020B0604020202020204" pitchFamily="34" charset="0"/>
              </a:rPr>
              <a:t> </a:t>
            </a:r>
            <a:r>
              <a:rPr lang="en-US" altLang="en-US" baseline="0" dirty="0" err="1" smtClean="0">
                <a:latin typeface="Arial" panose="020B0604020202020204" pitchFamily="34" charset="0"/>
                <a:cs typeface="Arial" panose="020B0604020202020204" pitchFamily="34" charset="0"/>
              </a:rPr>
              <a:t>transpeptidase</a:t>
            </a:r>
            <a:endParaRPr lang="en-US" altLang="en-US" baseline="0" dirty="0" smtClean="0">
              <a:latin typeface="Arial" panose="020B0604020202020204" pitchFamily="34" charset="0"/>
              <a:cs typeface="Arial" panose="020B0604020202020204" pitchFamily="34" charset="0"/>
            </a:endParaRPr>
          </a:p>
          <a:p>
            <a:pPr marL="171450" indent="-171450" algn="l" rtl="0" eaLnBrk="1" hangingPunct="1">
              <a:buFont typeface="Arial" panose="020B0604020202020204" pitchFamily="34" charset="0"/>
              <a:buChar char="•"/>
            </a:pPr>
            <a:r>
              <a:rPr lang="en-US" altLang="en-US" baseline="0" smtClean="0">
                <a:latin typeface="Arial" panose="020B0604020202020204" pitchFamily="34" charset="0"/>
                <a:cs typeface="Arial" panose="020B0604020202020204" pitchFamily="34" charset="0"/>
              </a:rPr>
              <a:t>AP – alkaline phosphatase</a:t>
            </a: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186</a:t>
            </a:fld>
            <a:endParaRPr lang="en-US" altLang="en-US">
              <a:solidFill>
                <a:prstClr val="black"/>
              </a:solidFill>
            </a:endParaRPr>
          </a:p>
        </p:txBody>
      </p:sp>
    </p:spTree>
    <p:extLst>
      <p:ext uri="{BB962C8B-B14F-4D97-AF65-F5344CB8AC3E}">
        <p14:creationId xmlns:p14="http://schemas.microsoft.com/office/powerpoint/2010/main" val="350561571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eaLnBrk="1" hangingPunct="1">
              <a:buFont typeface="Arial" panose="020B0604020202020204" pitchFamily="34" charset="0"/>
              <a:buChar char="•"/>
            </a:pPr>
            <a:endParaRPr lang="en-US" alt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187</a:t>
            </a:fld>
            <a:endParaRPr lang="en-US" altLang="en-US">
              <a:solidFill>
                <a:prstClr val="black"/>
              </a:solidFill>
            </a:endParaRPr>
          </a:p>
        </p:txBody>
      </p:sp>
    </p:spTree>
    <p:extLst>
      <p:ext uri="{BB962C8B-B14F-4D97-AF65-F5344CB8AC3E}">
        <p14:creationId xmlns:p14="http://schemas.microsoft.com/office/powerpoint/2010/main" val="426286482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eaLnBrk="1" hangingPunct="1">
              <a:buFont typeface="Arial" panose="020B0604020202020204" pitchFamily="34" charset="0"/>
              <a:buChar char="•"/>
            </a:pPr>
            <a:endParaRPr lang="en-US" alt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188</a:t>
            </a:fld>
            <a:endParaRPr lang="en-US" altLang="en-US">
              <a:solidFill>
                <a:prstClr val="black"/>
              </a:solidFill>
            </a:endParaRPr>
          </a:p>
        </p:txBody>
      </p:sp>
    </p:spTree>
    <p:extLst>
      <p:ext uri="{BB962C8B-B14F-4D97-AF65-F5344CB8AC3E}">
        <p14:creationId xmlns:p14="http://schemas.microsoft.com/office/powerpoint/2010/main" val="16401926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lgn="l" rtl="0" eaLnBrk="1" hangingPunct="1">
              <a:buFont typeface="Arial" panose="020B0604020202020204" pitchFamily="34" charset="0"/>
              <a:buChar char="•"/>
            </a:pPr>
            <a:r>
              <a:rPr lang="en-US" sz="1200" b="1" kern="1200" dirty="0" smtClean="0">
                <a:solidFill>
                  <a:schemeClr val="tx1"/>
                </a:solidFill>
                <a:effectLst/>
                <a:latin typeface="+mn-lt"/>
                <a:ea typeface="+mn-ea"/>
                <a:cs typeface="+mn-cs"/>
              </a:rPr>
              <a:t>Table 9.2 Examples of enzymatic reactions developed for the production of drug intermediates </a:t>
            </a:r>
            <a:r>
              <a:rPr lang="en-US" sz="1200" b="1" kern="1200" baseline="30000" dirty="0" smtClean="0">
                <a:solidFill>
                  <a:schemeClr val="tx1"/>
                </a:solidFill>
                <a:effectLst/>
                <a:latin typeface="+mn-lt"/>
                <a:ea typeface="+mn-ea"/>
                <a:cs typeface="+mn-cs"/>
              </a:rPr>
              <a:t>[329, 335]</a:t>
            </a:r>
            <a:r>
              <a:rPr lang="en-US" sz="1200" kern="1200" dirty="0" smtClean="0">
                <a:solidFill>
                  <a:schemeClr val="tx1"/>
                </a:solidFill>
                <a:effectLst/>
                <a:latin typeface="+mn-lt"/>
                <a:ea typeface="+mn-ea"/>
                <a:cs typeface="+mn-cs"/>
              </a:rPr>
              <a:t>. For each drug, the table shows the disease or condition treated by the drug, the type of enzyme used for producing the drug, the specific chemical reaction catalyzed by the enzyme, and the company which developed the enzymatic process. The catalyzed reactions involve carbonyl (C=O), hydroxyl (C-OH), </a:t>
            </a:r>
            <a:r>
              <a:rPr lang="en-US" sz="1200" kern="1200" dirty="0" err="1" smtClean="0">
                <a:solidFill>
                  <a:schemeClr val="tx1"/>
                </a:solidFill>
                <a:effectLst/>
                <a:latin typeface="+mn-lt"/>
                <a:ea typeface="+mn-ea"/>
                <a:cs typeface="+mn-cs"/>
              </a:rPr>
              <a:t>chloro</a:t>
            </a:r>
            <a:r>
              <a:rPr lang="en-US" sz="1200" kern="1200" dirty="0" smtClean="0">
                <a:solidFill>
                  <a:schemeClr val="tx1"/>
                </a:solidFill>
                <a:effectLst/>
                <a:latin typeface="+mn-lt"/>
                <a:ea typeface="+mn-ea"/>
                <a:cs typeface="+mn-cs"/>
              </a:rPr>
              <a:t> (C-Cl), </a:t>
            </a:r>
            <a:r>
              <a:rPr lang="en-US" sz="1200" kern="1200" dirty="0" err="1" smtClean="0">
                <a:solidFill>
                  <a:schemeClr val="tx1"/>
                </a:solidFill>
                <a:effectLst/>
                <a:latin typeface="+mn-lt"/>
                <a:ea typeface="+mn-ea"/>
                <a:cs typeface="+mn-cs"/>
              </a:rPr>
              <a:t>cyano</a:t>
            </a:r>
            <a:r>
              <a:rPr lang="en-US" sz="1200" kern="1200" dirty="0" smtClean="0">
                <a:solidFill>
                  <a:schemeClr val="tx1"/>
                </a:solidFill>
                <a:effectLst/>
                <a:latin typeface="+mn-lt"/>
                <a:ea typeface="+mn-ea"/>
                <a:cs typeface="+mn-cs"/>
              </a:rPr>
              <a:t> (C-C≡N), amino (C-NH</a:t>
            </a:r>
            <a:r>
              <a:rPr lang="en-US" sz="1200" kern="1200" baseline="-25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carboxyl (COOH), ethyl-ester (COO-Et), and methyl-ester (COO-Me) groups. </a:t>
            </a:r>
            <a:endParaRPr lang="en-US" alt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0486670-F7B6-4102-AB4F-C82B1B20FD46}" type="slidenum">
              <a:rPr lang="en-US" altLang="en-US" smtClean="0">
                <a:solidFill>
                  <a:prstClr val="black"/>
                </a:solidFill>
              </a:rPr>
              <a:pPr>
                <a:defRPr/>
              </a:pPr>
              <a:t>189</a:t>
            </a:fld>
            <a:endParaRPr lang="en-US" altLang="en-US">
              <a:solidFill>
                <a:prstClr val="black"/>
              </a:solidFill>
            </a:endParaRPr>
          </a:p>
        </p:txBody>
      </p:sp>
    </p:spTree>
    <p:extLst>
      <p:ext uri="{BB962C8B-B14F-4D97-AF65-F5344CB8AC3E}">
        <p14:creationId xmlns:p14="http://schemas.microsoft.com/office/powerpoint/2010/main" val="171111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Reduction of the nicotinamide ring of NAD(P)</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by hydride transfer to the ring’s C4, at either the </a:t>
            </a:r>
            <a:r>
              <a:rPr lang="en-US" sz="1200" i="1" kern="1200" dirty="0" smtClean="0">
                <a:solidFill>
                  <a:schemeClr val="tx1"/>
                </a:solidFill>
                <a:effectLst/>
                <a:latin typeface="+mn-lt"/>
                <a:ea typeface="+mn-ea"/>
                <a:cs typeface="+mn-cs"/>
              </a:rPr>
              <a:t>pro-S</a:t>
            </a:r>
            <a:r>
              <a:rPr lang="en-US" sz="1200"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pro-R</a:t>
            </a:r>
            <a:r>
              <a:rPr lang="en-US" sz="1200" kern="1200" dirty="0" smtClean="0">
                <a:solidFill>
                  <a:schemeClr val="tx1"/>
                </a:solidFill>
                <a:effectLst/>
                <a:latin typeface="+mn-lt"/>
                <a:ea typeface="+mn-ea"/>
                <a:cs typeface="+mn-cs"/>
              </a:rPr>
              <a:t> positions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8527924-BE49-4A75-8D93-CBE4124F8C75}" type="slidenum">
              <a:rPr lang="en-US" smtClean="0"/>
              <a:t>21</a:t>
            </a:fld>
            <a:endParaRPr lang="en-US"/>
          </a:p>
        </p:txBody>
      </p:sp>
    </p:spTree>
    <p:extLst>
      <p:ext uri="{BB962C8B-B14F-4D97-AF65-F5344CB8AC3E}">
        <p14:creationId xmlns:p14="http://schemas.microsoft.com/office/powerpoint/2010/main" val="57308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a:t>
            </a:fld>
            <a:endParaRPr lang="en-US"/>
          </a:p>
        </p:txBody>
      </p:sp>
    </p:spTree>
    <p:extLst>
      <p:ext uri="{BB962C8B-B14F-4D97-AF65-F5344CB8AC3E}">
        <p14:creationId xmlns:p14="http://schemas.microsoft.com/office/powerpoint/2010/main" val="1216337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 Reduction of the nicotinamide ring of NAD(P)</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by hydride transfer to the ring’s C4, at either the </a:t>
            </a:r>
            <a:r>
              <a:rPr lang="en-US" sz="1200" i="1" kern="1200" dirty="0" smtClean="0">
                <a:solidFill>
                  <a:schemeClr val="tx1"/>
                </a:solidFill>
                <a:effectLst/>
                <a:latin typeface="+mn-lt"/>
                <a:ea typeface="+mn-ea"/>
                <a:cs typeface="+mn-cs"/>
              </a:rPr>
              <a:t>pro-S</a:t>
            </a:r>
            <a:r>
              <a:rPr lang="en-US" sz="1200"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pro-R</a:t>
            </a:r>
            <a:r>
              <a:rPr lang="en-US" sz="1200" kern="1200" dirty="0" smtClean="0">
                <a:solidFill>
                  <a:schemeClr val="tx1"/>
                </a:solidFill>
                <a:effectLst/>
                <a:latin typeface="+mn-lt"/>
                <a:ea typeface="+mn-ea"/>
                <a:cs typeface="+mn-cs"/>
              </a:rPr>
              <a:t> positions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(b) Reduction of the </a:t>
            </a:r>
            <a:r>
              <a:rPr lang="en-US" sz="1200" kern="1200" dirty="0" err="1" smtClean="0">
                <a:solidFill>
                  <a:schemeClr val="tx1"/>
                </a:solidFill>
                <a:effectLst/>
                <a:latin typeface="+mn-lt"/>
                <a:ea typeface="+mn-ea"/>
                <a:cs typeface="+mn-cs"/>
              </a:rPr>
              <a:t>isoalloxazine</a:t>
            </a:r>
            <a:r>
              <a:rPr lang="en-US" sz="1200" kern="1200" dirty="0" smtClean="0">
                <a:solidFill>
                  <a:schemeClr val="tx1"/>
                </a:solidFill>
                <a:effectLst/>
                <a:latin typeface="+mn-lt"/>
                <a:ea typeface="+mn-ea"/>
                <a:cs typeface="+mn-cs"/>
              </a:rPr>
              <a:t> ring system of FAD (or FMN) by transfer of two electrons to the N1 and N5 atoms of FAD. </a:t>
            </a:r>
            <a:r>
              <a:rPr lang="en-US" sz="1200" u="sng"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the simultaneous transfer of two electrons to FAD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electrons are transferred as a hydride ion to N5, accompanied by electronic rearrangements and protonation of N1. </a:t>
            </a:r>
            <a:r>
              <a:rPr lang="en-US" sz="1200" u="sng" kern="1200" dirty="0" smtClean="0">
                <a:solidFill>
                  <a:schemeClr val="tx1"/>
                </a:solidFill>
                <a:effectLst/>
                <a:latin typeface="+mn-lt"/>
                <a:ea typeface="+mn-ea"/>
                <a:cs typeface="+mn-cs"/>
              </a:rPr>
              <a:t>Bottom</a:t>
            </a:r>
            <a:r>
              <a:rPr lang="en-US" sz="1200" kern="1200" dirty="0" smtClean="0">
                <a:solidFill>
                  <a:schemeClr val="tx1"/>
                </a:solidFill>
                <a:effectLst/>
                <a:latin typeface="+mn-lt"/>
                <a:ea typeface="+mn-ea"/>
                <a:cs typeface="+mn-cs"/>
              </a:rPr>
              <a:t>: the two-step transfer of two electrons and two protons to FAD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The first step transfers a single electron to N5, creating a </a:t>
            </a:r>
            <a:r>
              <a:rPr lang="en-US" sz="1200" kern="1200" dirty="0" err="1" smtClean="0">
                <a:solidFill>
                  <a:schemeClr val="tx1"/>
                </a:solidFill>
                <a:effectLst/>
                <a:latin typeface="+mn-lt"/>
                <a:ea typeface="+mn-ea"/>
                <a:cs typeface="+mn-cs"/>
              </a:rPr>
              <a:t>semiquinone</a:t>
            </a:r>
            <a:r>
              <a:rPr lang="en-US" sz="1200" kern="1200" dirty="0" smtClean="0">
                <a:solidFill>
                  <a:schemeClr val="tx1"/>
                </a:solidFill>
                <a:effectLst/>
                <a:latin typeface="+mn-lt"/>
                <a:ea typeface="+mn-ea"/>
                <a:cs typeface="+mn-cs"/>
              </a:rPr>
              <a:t> radical. The second step transfers a hydrogen radical (H∙) to N1, which, along with the radical transferred in the first step, creates a fully reduced hydroquinone. (c) The structural basis for the </a:t>
            </a:r>
            <a:r>
              <a:rPr lang="en-US" sz="1200" kern="1200" dirty="0" err="1" smtClean="0">
                <a:solidFill>
                  <a:schemeClr val="tx1"/>
                </a:solidFill>
                <a:effectLst/>
                <a:latin typeface="+mn-lt"/>
                <a:ea typeface="+mn-ea"/>
                <a:cs typeface="+mn-cs"/>
              </a:rPr>
              <a:t>stereospecificity</a:t>
            </a:r>
            <a:r>
              <a:rPr lang="en-US" sz="1200" kern="1200" dirty="0" smtClean="0">
                <a:solidFill>
                  <a:schemeClr val="tx1"/>
                </a:solidFill>
                <a:effectLst/>
                <a:latin typeface="+mn-lt"/>
                <a:ea typeface="+mn-ea"/>
                <a:cs typeface="+mn-cs"/>
              </a:rPr>
              <a:t> of </a:t>
            </a:r>
            <a:r>
              <a:rPr lang="en-US" sz="1200" i="1" kern="1200" dirty="0" smtClean="0">
                <a:solidFill>
                  <a:schemeClr val="tx1"/>
                </a:solidFill>
                <a:effectLst/>
                <a:latin typeface="+mn-lt"/>
                <a:ea typeface="+mn-ea"/>
                <a:cs typeface="+mn-cs"/>
              </a:rPr>
              <a:t>L-lactate dehydrogenase</a:t>
            </a:r>
            <a:r>
              <a:rPr lang="en-US" sz="1200" kern="1200" dirty="0" smtClean="0">
                <a:solidFill>
                  <a:schemeClr val="tx1"/>
                </a:solidFill>
                <a:effectLst/>
                <a:latin typeface="+mn-lt"/>
                <a:ea typeface="+mn-ea"/>
                <a:cs typeface="+mn-cs"/>
              </a:rPr>
              <a:t> (LDH). </a:t>
            </a:r>
            <a:r>
              <a:rPr lang="en-US" sz="1200" u="sng"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 the structure of LDH from </a:t>
            </a:r>
            <a:r>
              <a:rPr lang="en-US" sz="1200" i="1" kern="1200" dirty="0" smtClean="0">
                <a:solidFill>
                  <a:schemeClr val="tx1"/>
                </a:solidFill>
                <a:effectLst/>
                <a:latin typeface="+mn-lt"/>
                <a:ea typeface="+mn-ea"/>
                <a:cs typeface="+mn-cs"/>
              </a:rPr>
              <a:t>Cryptosporidium </a:t>
            </a:r>
            <a:r>
              <a:rPr lang="en-US" sz="1200" i="1" kern="1200" dirty="0" err="1" smtClean="0">
                <a:solidFill>
                  <a:schemeClr val="tx1"/>
                </a:solidFill>
                <a:effectLst/>
                <a:latin typeface="+mn-lt"/>
                <a:ea typeface="+mn-ea"/>
                <a:cs typeface="+mn-cs"/>
              </a:rPr>
              <a:t>parvum</a:t>
            </a:r>
            <a:r>
              <a:rPr lang="en-US" sz="1200" kern="1200" dirty="0" smtClean="0">
                <a:solidFill>
                  <a:schemeClr val="tx1"/>
                </a:solidFill>
                <a:effectLst/>
                <a:latin typeface="+mn-lt"/>
                <a:ea typeface="+mn-ea"/>
                <a:cs typeface="+mn-cs"/>
              </a:rPr>
              <a:t> is shown (PDB entry 2fm3). </a:t>
            </a:r>
            <a:r>
              <a:rPr lang="en-US" sz="1200" u="sng" kern="1200" dirty="0" smtClean="0">
                <a:solidFill>
                  <a:schemeClr val="tx1"/>
                </a:solidFill>
                <a:effectLst/>
                <a:latin typeface="+mn-lt"/>
                <a:ea typeface="+mn-ea"/>
                <a:cs typeface="+mn-cs"/>
              </a:rPr>
              <a:t>Middle</a:t>
            </a:r>
            <a:r>
              <a:rPr lang="en-US" sz="1200" kern="1200" dirty="0" smtClean="0">
                <a:solidFill>
                  <a:schemeClr val="tx1"/>
                </a:solidFill>
                <a:effectLst/>
                <a:latin typeface="+mn-lt"/>
                <a:ea typeface="+mn-ea"/>
                <a:cs typeface="+mn-cs"/>
              </a:rPr>
              <a:t> – a blow-up of the active site of subunit A, showing NADH and pyruvate (the substrate) as sticks. </a:t>
            </a:r>
            <a:r>
              <a:rPr lang="en-US" sz="1200" u="sng"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 – pyruvate-stabilizing interactions in the active site. Pyruvate and NADH are positioned in the active site so H</a:t>
            </a:r>
            <a:r>
              <a:rPr lang="en-US" sz="1200" kern="1200" baseline="-250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is facing pyruvate’s C2 atom (the hydride acceptor), while H</a:t>
            </a:r>
            <a:r>
              <a:rPr lang="en-US" sz="1200" kern="1200" baseline="-250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(not shown) is facing the opposite direction. Thus, only H</a:t>
            </a:r>
            <a:r>
              <a:rPr lang="en-US" sz="1200" kern="1200" baseline="-250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can be transferred to pyruvate. The hydrogen bonds and salt bridges that hold pyruvate in place are shown as black dashed lines, with the interacting side-chains also presented. (d) The mechanism of </a:t>
            </a:r>
            <a:r>
              <a:rPr lang="en-US" sz="1200" kern="1200" dirty="0" err="1" smtClean="0">
                <a:solidFill>
                  <a:schemeClr val="tx1"/>
                </a:solidFill>
                <a:effectLst/>
                <a:latin typeface="+mn-lt"/>
                <a:ea typeface="+mn-ea"/>
                <a:cs typeface="+mn-cs"/>
              </a:rPr>
              <a:t>ketoreductases</a:t>
            </a:r>
            <a:r>
              <a:rPr lang="en-US" sz="1200" kern="1200" dirty="0" smtClean="0">
                <a:solidFill>
                  <a:schemeClr val="tx1"/>
                </a:solidFill>
                <a:effectLst/>
                <a:latin typeface="+mn-lt"/>
                <a:ea typeface="+mn-ea"/>
                <a:cs typeface="+mn-cs"/>
              </a:rPr>
              <a:t>, which includes hydride transfer from NAD(P)H to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atom of the keto acid, followed by protonation of the negatively charged oxygen to form the hydroxyl group </a:t>
            </a:r>
            <a:r>
              <a:rPr lang="en-US" sz="1200" kern="1200" baseline="30000" dirty="0" smtClean="0">
                <a:solidFill>
                  <a:schemeClr val="tx1"/>
                </a:solidFill>
                <a:effectLst/>
                <a:latin typeface="+mn-lt"/>
                <a:ea typeface="+mn-ea"/>
                <a:cs typeface="+mn-cs"/>
              </a:rPr>
              <a:t>ϴ4</a:t>
            </a:r>
            <a:r>
              <a:rPr lang="en-US" sz="1200" kern="1200" dirty="0" smtClean="0">
                <a:solidFill>
                  <a:schemeClr val="tx1"/>
                </a:solidFill>
                <a:effectLst/>
                <a:latin typeface="+mn-lt"/>
                <a:ea typeface="+mn-ea"/>
                <a:cs typeface="+mn-cs"/>
              </a:rPr>
              <a:t>. The proton is taken from H</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O</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 The four ways in which a hydride ion can be transferred from NAD(P)H to a ketone substrate bound to the active site of a </a:t>
            </a:r>
            <a:r>
              <a:rPr lang="en-US" sz="1200" kern="1200" dirty="0" err="1" smtClean="0">
                <a:solidFill>
                  <a:schemeClr val="tx1"/>
                </a:solidFill>
                <a:effectLst/>
                <a:latin typeface="+mn-lt"/>
                <a:ea typeface="+mn-ea"/>
                <a:cs typeface="+mn-cs"/>
              </a:rPr>
              <a:t>ketoreductase</a:t>
            </a:r>
            <a:r>
              <a:rPr lang="en-US" sz="1200" kern="1200" dirty="0" smtClean="0">
                <a:solidFill>
                  <a:schemeClr val="tx1"/>
                </a:solidFill>
                <a:effectLst/>
                <a:latin typeface="+mn-lt"/>
                <a:ea typeface="+mn-ea"/>
                <a:cs typeface="+mn-cs"/>
              </a:rPr>
              <a:t>. S and L designate the small and large substituents of the substrate’s keto group (the example of </a:t>
            </a:r>
            <a:r>
              <a:rPr lang="en-US" sz="1200" kern="1200" dirty="0" err="1" smtClean="0">
                <a:solidFill>
                  <a:schemeClr val="tx1"/>
                </a:solidFill>
                <a:effectLst/>
                <a:latin typeface="+mn-lt"/>
                <a:ea typeface="+mn-ea"/>
                <a:cs typeface="+mn-cs"/>
              </a:rPr>
              <a:t>acetophenone</a:t>
            </a:r>
            <a:r>
              <a:rPr lang="en-US" sz="1200" kern="1200" dirty="0" smtClean="0">
                <a:solidFill>
                  <a:schemeClr val="tx1"/>
                </a:solidFill>
                <a:effectLst/>
                <a:latin typeface="+mn-lt"/>
                <a:ea typeface="+mn-ea"/>
                <a:cs typeface="+mn-cs"/>
              </a:rPr>
              <a:t> is shown at the bottom of the figure without explicit hydrogen atoms). With E1 and E2 enzymes, the hydride attacks the </a:t>
            </a:r>
            <a:r>
              <a:rPr lang="en-US" sz="1200" i="1"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-face of the carbonyl group, whereas with E3 and E4 enzymes, the hydride attacks the </a:t>
            </a:r>
            <a:r>
              <a:rPr lang="en-US" sz="1200" i="1" kern="1200" dirty="0" smtClean="0">
                <a:solidFill>
                  <a:schemeClr val="tx1"/>
                </a:solidFill>
                <a:effectLst/>
                <a:latin typeface="+mn-lt"/>
                <a:ea typeface="+mn-ea"/>
                <a:cs typeface="+mn-cs"/>
              </a:rPr>
              <a:t>re</a:t>
            </a:r>
            <a:r>
              <a:rPr lang="en-US" sz="1200" kern="1200" dirty="0" smtClean="0">
                <a:solidFill>
                  <a:schemeClr val="tx1"/>
                </a:solidFill>
                <a:effectLst/>
                <a:latin typeface="+mn-lt"/>
                <a:ea typeface="+mn-ea"/>
                <a:cs typeface="+mn-cs"/>
              </a:rPr>
              <a:t>-face, which results in the formation of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)-alcohols, respectively. Taken from </a:t>
            </a:r>
            <a:r>
              <a:rPr lang="en-US" sz="1200" kern="1200" baseline="30000" dirty="0" smtClean="0">
                <a:solidFill>
                  <a:schemeClr val="tx1"/>
                </a:solidFill>
                <a:effectLst/>
                <a:latin typeface="+mn-lt"/>
                <a:ea typeface="+mn-ea"/>
                <a:cs typeface="+mn-cs"/>
              </a:rPr>
              <a:t>[51]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8527924-BE49-4A75-8D93-CBE4124F8C75}" type="slidenum">
              <a:rPr lang="en-US" smtClean="0"/>
              <a:t>22</a:t>
            </a:fld>
            <a:endParaRPr lang="en-US"/>
          </a:p>
        </p:txBody>
      </p:sp>
    </p:spTree>
    <p:extLst>
      <p:ext uri="{BB962C8B-B14F-4D97-AF65-F5344CB8AC3E}">
        <p14:creationId xmlns:p14="http://schemas.microsoft.com/office/powerpoint/2010/main" val="2662030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 Reduction of the isoalloxazine ring system of FAD (or FMN) by transfer of two electrons to the N1 and N5 atoms of FAD. </a:t>
            </a:r>
            <a:r>
              <a:rPr lang="en-US" sz="1200" u="sng"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the simultaneous transfer of two electrons to FAD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electrons are transferred as a hydride ion to N5, accompanied by electronic rearrangements and protonation of N1.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23</a:t>
            </a:fld>
            <a:endParaRPr lang="en-US"/>
          </a:p>
        </p:txBody>
      </p:sp>
    </p:spTree>
    <p:extLst>
      <p:ext uri="{BB962C8B-B14F-4D97-AF65-F5344CB8AC3E}">
        <p14:creationId xmlns:p14="http://schemas.microsoft.com/office/powerpoint/2010/main" val="394690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 Reduction of the isoalloxazine ring system of FAD (or FMN) by transfer of two electrons to the N1 and N5 atoms of FAD. </a:t>
            </a:r>
            <a:r>
              <a:rPr lang="en-US" sz="1200" u="sng"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the simultaneous transfer of two electrons to FAD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electrons are transferred as a hydride ion to N5, accompanied by electronic rearrangements and protonation of N1.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24</a:t>
            </a:fld>
            <a:endParaRPr lang="en-US"/>
          </a:p>
        </p:txBody>
      </p:sp>
    </p:spTree>
    <p:extLst>
      <p:ext uri="{BB962C8B-B14F-4D97-AF65-F5344CB8AC3E}">
        <p14:creationId xmlns:p14="http://schemas.microsoft.com/office/powerpoint/2010/main" val="2076643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 Reduction of the isoalloxazine ring system of FAD (or FMN) by transfer of two electrons to the N1 and N5 atoms of FAD. </a:t>
            </a:r>
            <a:r>
              <a:rPr lang="en-US" sz="1200" u="sng" kern="1200" dirty="0" smtClean="0">
                <a:solidFill>
                  <a:schemeClr val="tx1"/>
                </a:solidFill>
                <a:effectLst/>
                <a:latin typeface="+mn-lt"/>
                <a:ea typeface="+mn-ea"/>
                <a:cs typeface="+mn-cs"/>
              </a:rPr>
              <a:t>Bottom</a:t>
            </a:r>
            <a:r>
              <a:rPr lang="en-US" sz="1200" kern="1200" dirty="0" smtClean="0">
                <a:solidFill>
                  <a:schemeClr val="tx1"/>
                </a:solidFill>
                <a:effectLst/>
                <a:latin typeface="+mn-lt"/>
                <a:ea typeface="+mn-ea"/>
                <a:cs typeface="+mn-cs"/>
              </a:rPr>
              <a:t>: the two-step transfer of two electrons and two protons to FAD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The first step transfers a single electron to N5, creating a </a:t>
            </a:r>
            <a:r>
              <a:rPr lang="en-US" sz="1200" kern="1200" dirty="0" err="1" smtClean="0">
                <a:solidFill>
                  <a:schemeClr val="tx1"/>
                </a:solidFill>
                <a:effectLst/>
                <a:latin typeface="+mn-lt"/>
                <a:ea typeface="+mn-ea"/>
                <a:cs typeface="+mn-cs"/>
              </a:rPr>
              <a:t>semiquinone</a:t>
            </a:r>
            <a:r>
              <a:rPr lang="en-US" sz="1200" kern="1200" dirty="0" smtClean="0">
                <a:solidFill>
                  <a:schemeClr val="tx1"/>
                </a:solidFill>
                <a:effectLst/>
                <a:latin typeface="+mn-lt"/>
                <a:ea typeface="+mn-ea"/>
                <a:cs typeface="+mn-cs"/>
              </a:rPr>
              <a:t> radical. The second step transfers a hydrogen radical (H∙) to N1, which, along with the radical transferred in the first step, creates a fully reduced hydroquinone. </a:t>
            </a:r>
            <a:endParaRPr lang="en-US" dirty="0" smtClean="0"/>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25</a:t>
            </a:fld>
            <a:endParaRPr lang="en-US"/>
          </a:p>
        </p:txBody>
      </p:sp>
    </p:spTree>
    <p:extLst>
      <p:ext uri="{BB962C8B-B14F-4D97-AF65-F5344CB8AC3E}">
        <p14:creationId xmlns:p14="http://schemas.microsoft.com/office/powerpoint/2010/main" val="1606529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 Reduction of the isoalloxazine ring system of FAD (or FMN) by transfer of two electrons to the N1 and N5 atoms of FAD. </a:t>
            </a:r>
            <a:r>
              <a:rPr lang="en-US" sz="1200" u="sng" kern="1200" dirty="0" smtClean="0">
                <a:solidFill>
                  <a:schemeClr val="tx1"/>
                </a:solidFill>
                <a:effectLst/>
                <a:latin typeface="+mn-lt"/>
                <a:ea typeface="+mn-ea"/>
                <a:cs typeface="+mn-cs"/>
              </a:rPr>
              <a:t>Bottom</a:t>
            </a:r>
            <a:r>
              <a:rPr lang="en-US" sz="1200" kern="1200" dirty="0" smtClean="0">
                <a:solidFill>
                  <a:schemeClr val="tx1"/>
                </a:solidFill>
                <a:effectLst/>
                <a:latin typeface="+mn-lt"/>
                <a:ea typeface="+mn-ea"/>
                <a:cs typeface="+mn-cs"/>
              </a:rPr>
              <a:t>: the two-step transfer of two electrons and two protons to FAD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The first step transfers a single electron to N5, creating a </a:t>
            </a:r>
            <a:r>
              <a:rPr lang="en-US" sz="1200" kern="1200" dirty="0" err="1" smtClean="0">
                <a:solidFill>
                  <a:schemeClr val="tx1"/>
                </a:solidFill>
                <a:effectLst/>
                <a:latin typeface="+mn-lt"/>
                <a:ea typeface="+mn-ea"/>
                <a:cs typeface="+mn-cs"/>
              </a:rPr>
              <a:t>semiquinone</a:t>
            </a:r>
            <a:r>
              <a:rPr lang="en-US" sz="1200" kern="1200" dirty="0" smtClean="0">
                <a:solidFill>
                  <a:schemeClr val="tx1"/>
                </a:solidFill>
                <a:effectLst/>
                <a:latin typeface="+mn-lt"/>
                <a:ea typeface="+mn-ea"/>
                <a:cs typeface="+mn-cs"/>
              </a:rPr>
              <a:t> radical. The second step transfers a hydrogen radical (H∙) to N1, which, along with the radical transferred in the first step, creates a fully reduced hydroquinone.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26</a:t>
            </a:fld>
            <a:endParaRPr lang="en-US"/>
          </a:p>
        </p:txBody>
      </p:sp>
    </p:spTree>
    <p:extLst>
      <p:ext uri="{BB962C8B-B14F-4D97-AF65-F5344CB8AC3E}">
        <p14:creationId xmlns:p14="http://schemas.microsoft.com/office/powerpoint/2010/main" val="403032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 The structural basis for the stereospecificity of </a:t>
            </a:r>
            <a:r>
              <a:rPr lang="en-US" sz="1200" i="1" kern="1200" dirty="0" smtClean="0">
                <a:solidFill>
                  <a:schemeClr val="tx1"/>
                </a:solidFill>
                <a:effectLst/>
                <a:latin typeface="+mn-lt"/>
                <a:ea typeface="+mn-ea"/>
                <a:cs typeface="+mn-cs"/>
              </a:rPr>
              <a:t>L-lactate dehydrogenase</a:t>
            </a:r>
            <a:r>
              <a:rPr lang="en-US" sz="1200" kern="1200" dirty="0" smtClean="0">
                <a:solidFill>
                  <a:schemeClr val="tx1"/>
                </a:solidFill>
                <a:effectLst/>
                <a:latin typeface="+mn-lt"/>
                <a:ea typeface="+mn-ea"/>
                <a:cs typeface="+mn-cs"/>
              </a:rPr>
              <a:t> (LDH). </a:t>
            </a:r>
            <a:r>
              <a:rPr lang="en-US" sz="1200" u="sng"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 the structure of LDH from </a:t>
            </a:r>
            <a:r>
              <a:rPr lang="en-US" sz="1200" i="1" kern="1200" dirty="0" smtClean="0">
                <a:solidFill>
                  <a:schemeClr val="tx1"/>
                </a:solidFill>
                <a:effectLst/>
                <a:latin typeface="+mn-lt"/>
                <a:ea typeface="+mn-ea"/>
                <a:cs typeface="+mn-cs"/>
              </a:rPr>
              <a:t>Cryptosporidium </a:t>
            </a:r>
            <a:r>
              <a:rPr lang="en-US" sz="1200" i="1" kern="1200" dirty="0" err="1" smtClean="0">
                <a:solidFill>
                  <a:schemeClr val="tx1"/>
                </a:solidFill>
                <a:effectLst/>
                <a:latin typeface="+mn-lt"/>
                <a:ea typeface="+mn-ea"/>
                <a:cs typeface="+mn-cs"/>
              </a:rPr>
              <a:t>parvum</a:t>
            </a:r>
            <a:r>
              <a:rPr lang="en-US" sz="1200" kern="1200" dirty="0" smtClean="0">
                <a:solidFill>
                  <a:schemeClr val="tx1"/>
                </a:solidFill>
                <a:effectLst/>
                <a:latin typeface="+mn-lt"/>
                <a:ea typeface="+mn-ea"/>
                <a:cs typeface="+mn-cs"/>
              </a:rPr>
              <a:t> is shown (PDB entry 2fm3). </a:t>
            </a:r>
            <a:r>
              <a:rPr lang="en-US" sz="1200" u="sng" kern="1200" dirty="0" smtClean="0">
                <a:solidFill>
                  <a:schemeClr val="tx1"/>
                </a:solidFill>
                <a:effectLst/>
                <a:latin typeface="+mn-lt"/>
                <a:ea typeface="+mn-ea"/>
                <a:cs typeface="+mn-cs"/>
              </a:rPr>
              <a:t>Middle</a:t>
            </a:r>
            <a:r>
              <a:rPr lang="en-US" sz="1200" kern="1200" dirty="0" smtClean="0">
                <a:solidFill>
                  <a:schemeClr val="tx1"/>
                </a:solidFill>
                <a:effectLst/>
                <a:latin typeface="+mn-lt"/>
                <a:ea typeface="+mn-ea"/>
                <a:cs typeface="+mn-cs"/>
              </a:rPr>
              <a:t> – a blow-up of the active site of subunit A, showing NADH and pyruvate (the substrate) as sticks. </a:t>
            </a:r>
            <a:r>
              <a:rPr lang="en-US" sz="1200" u="sng"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 – pyruvate-stabilizing interactions in the active site. Pyruvate and NADH are positioned in the active site so H</a:t>
            </a:r>
            <a:r>
              <a:rPr lang="en-US" sz="1200" kern="1200" baseline="-250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is facing pyruvate’s C2 atom (the hydride acceptor), while H</a:t>
            </a:r>
            <a:r>
              <a:rPr lang="en-US" sz="1200" kern="1200" baseline="-250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(not shown) is facing the opposite direction. Thus, only H</a:t>
            </a:r>
            <a:r>
              <a:rPr lang="en-US" sz="1200" kern="1200" baseline="-250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can be transferred to pyruvate. The hydrogen bonds and salt bridges that hold pyruvate in place are shown as black dashed lines, with the interacting side-chains also presented.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27</a:t>
            </a:fld>
            <a:endParaRPr lang="en-US"/>
          </a:p>
        </p:txBody>
      </p:sp>
    </p:spTree>
    <p:extLst>
      <p:ext uri="{BB962C8B-B14F-4D97-AF65-F5344CB8AC3E}">
        <p14:creationId xmlns:p14="http://schemas.microsoft.com/office/powerpoint/2010/main" val="3155925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 The mechanism of </a:t>
            </a:r>
            <a:r>
              <a:rPr lang="en-US" sz="1200" kern="1200" dirty="0" err="1" smtClean="0">
                <a:solidFill>
                  <a:schemeClr val="tx1"/>
                </a:solidFill>
                <a:effectLst/>
                <a:latin typeface="+mn-lt"/>
                <a:ea typeface="+mn-ea"/>
                <a:cs typeface="+mn-cs"/>
              </a:rPr>
              <a:t>ketoreductases</a:t>
            </a:r>
            <a:r>
              <a:rPr lang="en-US" sz="1200" kern="1200" dirty="0" smtClean="0">
                <a:solidFill>
                  <a:schemeClr val="tx1"/>
                </a:solidFill>
                <a:effectLst/>
                <a:latin typeface="+mn-lt"/>
                <a:ea typeface="+mn-ea"/>
                <a:cs typeface="+mn-cs"/>
              </a:rPr>
              <a:t>, which includes hydride transfer from NAD(P)H to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atom of the keto acid, followed by protonation of the negatively charged oxygen to form the hydroxyl group </a:t>
            </a:r>
            <a:r>
              <a:rPr lang="en-US" sz="1200" kern="1200" baseline="30000" dirty="0" smtClean="0">
                <a:solidFill>
                  <a:schemeClr val="tx1"/>
                </a:solidFill>
                <a:effectLst/>
                <a:latin typeface="+mn-lt"/>
                <a:ea typeface="+mn-ea"/>
                <a:cs typeface="+mn-cs"/>
              </a:rPr>
              <a:t>ϴ4</a:t>
            </a:r>
            <a:r>
              <a:rPr lang="en-US" sz="1200" kern="1200" dirty="0" smtClean="0">
                <a:solidFill>
                  <a:schemeClr val="tx1"/>
                </a:solidFill>
                <a:effectLst/>
                <a:latin typeface="+mn-lt"/>
                <a:ea typeface="+mn-ea"/>
                <a:cs typeface="+mn-cs"/>
              </a:rPr>
              <a:t>. The proton is taken from H</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O</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28</a:t>
            </a:fld>
            <a:endParaRPr lang="en-US"/>
          </a:p>
        </p:txBody>
      </p:sp>
    </p:spTree>
    <p:extLst>
      <p:ext uri="{BB962C8B-B14F-4D97-AF65-F5344CB8AC3E}">
        <p14:creationId xmlns:p14="http://schemas.microsoft.com/office/powerpoint/2010/main" val="2205021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 The mechanism of </a:t>
            </a:r>
            <a:r>
              <a:rPr lang="en-US" sz="1200" kern="1200" dirty="0" err="1" smtClean="0">
                <a:solidFill>
                  <a:schemeClr val="tx1"/>
                </a:solidFill>
                <a:effectLst/>
                <a:latin typeface="+mn-lt"/>
                <a:ea typeface="+mn-ea"/>
                <a:cs typeface="+mn-cs"/>
              </a:rPr>
              <a:t>ketoreductases</a:t>
            </a:r>
            <a:r>
              <a:rPr lang="en-US" sz="1200" kern="1200" dirty="0" smtClean="0">
                <a:solidFill>
                  <a:schemeClr val="tx1"/>
                </a:solidFill>
                <a:effectLst/>
                <a:latin typeface="+mn-lt"/>
                <a:ea typeface="+mn-ea"/>
                <a:cs typeface="+mn-cs"/>
              </a:rPr>
              <a:t>, which includes hydride transfer from NAD(P)H to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atom of the keto acid, followed by protonation of the negatively charged oxygen to form the hydroxyl group </a:t>
            </a:r>
            <a:r>
              <a:rPr lang="en-US" sz="1200" kern="1200" baseline="30000" dirty="0" smtClean="0">
                <a:solidFill>
                  <a:schemeClr val="tx1"/>
                </a:solidFill>
                <a:effectLst/>
                <a:latin typeface="+mn-lt"/>
                <a:ea typeface="+mn-ea"/>
                <a:cs typeface="+mn-cs"/>
              </a:rPr>
              <a:t>ϴ4</a:t>
            </a:r>
            <a:r>
              <a:rPr lang="en-US" sz="1200" kern="1200" dirty="0" smtClean="0">
                <a:solidFill>
                  <a:schemeClr val="tx1"/>
                </a:solidFill>
                <a:effectLst/>
                <a:latin typeface="+mn-lt"/>
                <a:ea typeface="+mn-ea"/>
                <a:cs typeface="+mn-cs"/>
              </a:rPr>
              <a:t>. The proton is taken from H</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O</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29</a:t>
            </a:fld>
            <a:endParaRPr lang="en-US"/>
          </a:p>
        </p:txBody>
      </p:sp>
    </p:spTree>
    <p:extLst>
      <p:ext uri="{BB962C8B-B14F-4D97-AF65-F5344CB8AC3E}">
        <p14:creationId xmlns:p14="http://schemas.microsoft.com/office/powerpoint/2010/main" val="1036205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9.7. Oxidation-reduction of NAD(P)H and FADH</a:t>
            </a:r>
            <a:r>
              <a:rPr lang="en-US" sz="1200" b="1" kern="1200" baseline="-25000" dirty="0" smtClean="0">
                <a:solidFill>
                  <a:schemeClr val="tx1"/>
                </a:solidFill>
                <a:effectLst/>
                <a:latin typeface="+mn-lt"/>
                <a:ea typeface="+mn-ea"/>
                <a:cs typeface="+mn-cs"/>
              </a:rPr>
              <a:t>2</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 The four ways in which a hydride ion can be transferred from NAD(P)H to a ketone substrate bound to the active site of a </a:t>
            </a:r>
            <a:r>
              <a:rPr lang="en-US" sz="1200" kern="1200" dirty="0" err="1" smtClean="0">
                <a:solidFill>
                  <a:schemeClr val="tx1"/>
                </a:solidFill>
                <a:effectLst/>
                <a:latin typeface="+mn-lt"/>
                <a:ea typeface="+mn-ea"/>
                <a:cs typeface="+mn-cs"/>
              </a:rPr>
              <a:t>ketoreductase</a:t>
            </a:r>
            <a:r>
              <a:rPr lang="en-US" sz="1200" kern="1200" dirty="0" smtClean="0">
                <a:solidFill>
                  <a:schemeClr val="tx1"/>
                </a:solidFill>
                <a:effectLst/>
                <a:latin typeface="+mn-lt"/>
                <a:ea typeface="+mn-ea"/>
                <a:cs typeface="+mn-cs"/>
              </a:rPr>
              <a:t>. S and L designate the small and large substituents of the substrate’s keto group (the example of </a:t>
            </a:r>
            <a:r>
              <a:rPr lang="en-US" sz="1200" kern="1200" dirty="0" err="1" smtClean="0">
                <a:solidFill>
                  <a:schemeClr val="tx1"/>
                </a:solidFill>
                <a:effectLst/>
                <a:latin typeface="+mn-lt"/>
                <a:ea typeface="+mn-ea"/>
                <a:cs typeface="+mn-cs"/>
              </a:rPr>
              <a:t>acetophenone</a:t>
            </a:r>
            <a:r>
              <a:rPr lang="en-US" sz="1200" kern="1200" dirty="0" smtClean="0">
                <a:solidFill>
                  <a:schemeClr val="tx1"/>
                </a:solidFill>
                <a:effectLst/>
                <a:latin typeface="+mn-lt"/>
                <a:ea typeface="+mn-ea"/>
                <a:cs typeface="+mn-cs"/>
              </a:rPr>
              <a:t> is shown at the bottom of the figure without explicit hydrogen atoms). With E1 and E2 enzymes, the hydride attacks the </a:t>
            </a:r>
            <a:r>
              <a:rPr lang="en-US" sz="1200" i="1" kern="1200" dirty="0" err="1" smtClean="0">
                <a:solidFill>
                  <a:schemeClr val="tx1"/>
                </a:solidFill>
                <a:effectLst/>
                <a:latin typeface="+mn-lt"/>
                <a:ea typeface="+mn-ea"/>
                <a:cs typeface="+mn-cs"/>
              </a:rPr>
              <a:t>si</a:t>
            </a:r>
            <a:r>
              <a:rPr lang="en-US" sz="1200" kern="1200" dirty="0" smtClean="0">
                <a:solidFill>
                  <a:schemeClr val="tx1"/>
                </a:solidFill>
                <a:effectLst/>
                <a:latin typeface="+mn-lt"/>
                <a:ea typeface="+mn-ea"/>
                <a:cs typeface="+mn-cs"/>
              </a:rPr>
              <a:t>-face of the carbonyl group, whereas with E3 and E4 enzymes, the hydride attacks the </a:t>
            </a:r>
            <a:r>
              <a:rPr lang="en-US" sz="1200" i="1" kern="1200" dirty="0" smtClean="0">
                <a:solidFill>
                  <a:schemeClr val="tx1"/>
                </a:solidFill>
                <a:effectLst/>
                <a:latin typeface="+mn-lt"/>
                <a:ea typeface="+mn-ea"/>
                <a:cs typeface="+mn-cs"/>
              </a:rPr>
              <a:t>re</a:t>
            </a:r>
            <a:r>
              <a:rPr lang="en-US" sz="1200" kern="1200" dirty="0" smtClean="0">
                <a:solidFill>
                  <a:schemeClr val="tx1"/>
                </a:solidFill>
                <a:effectLst/>
                <a:latin typeface="+mn-lt"/>
                <a:ea typeface="+mn-ea"/>
                <a:cs typeface="+mn-cs"/>
              </a:rPr>
              <a:t>-face, which results in the formation of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)-alcohols, respectively. Taken from </a:t>
            </a:r>
            <a:r>
              <a:rPr lang="en-US" sz="1200" kern="1200" baseline="30000" dirty="0" smtClean="0">
                <a:solidFill>
                  <a:schemeClr val="tx1"/>
                </a:solidFill>
                <a:effectLst/>
                <a:latin typeface="+mn-lt"/>
                <a:ea typeface="+mn-ea"/>
                <a:cs typeface="+mn-cs"/>
              </a:rPr>
              <a:t>[51]</a:t>
            </a:r>
            <a:r>
              <a:rPr lang="en-US" sz="1200" kern="1200" dirty="0" smtClean="0">
                <a:solidFill>
                  <a:schemeClr val="tx1"/>
                </a:solidFill>
                <a:effectLst/>
                <a:latin typeface="+mn-lt"/>
                <a:ea typeface="+mn-ea"/>
                <a:cs typeface="+mn-cs"/>
              </a:rPr>
              <a: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30</a:t>
            </a:fld>
            <a:endParaRPr lang="en-US"/>
          </a:p>
        </p:txBody>
      </p:sp>
    </p:spTree>
    <p:extLst>
      <p:ext uri="{BB962C8B-B14F-4D97-AF65-F5344CB8AC3E}">
        <p14:creationId xmlns:p14="http://schemas.microsoft.com/office/powerpoint/2010/main" val="1718081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9.8. Amino acid dehydrogenases (AA-DH). </a:t>
            </a:r>
            <a:r>
              <a:rPr lang="en-US" sz="1200" kern="1200" dirty="0" smtClean="0">
                <a:solidFill>
                  <a:schemeClr val="tx1"/>
                </a:solidFill>
                <a:effectLst/>
                <a:latin typeface="+mn-lt"/>
                <a:ea typeface="+mn-ea"/>
                <a:cs typeface="+mn-cs"/>
              </a:rPr>
              <a:t>(a) The reversible chemical reaction catalyzed by AA-DH. </a:t>
            </a:r>
            <a:endParaRPr lang="en-US" dirty="0"/>
          </a:p>
        </p:txBody>
      </p:sp>
      <p:sp>
        <p:nvSpPr>
          <p:cNvPr id="4" name="Slide Number Placeholder 3"/>
          <p:cNvSpPr>
            <a:spLocks noGrp="1"/>
          </p:cNvSpPr>
          <p:nvPr>
            <p:ph type="sldNum" sz="quarter" idx="10"/>
          </p:nvPr>
        </p:nvSpPr>
        <p:spPr/>
        <p:txBody>
          <a:bodyPr/>
          <a:lstStyle/>
          <a:p>
            <a:fld id="{756F76C5-609E-4420-B67F-471BBE7D7313}" type="slidenum">
              <a:rPr lang="en-US" smtClean="0"/>
              <a:t>31</a:t>
            </a:fld>
            <a:endParaRPr lang="en-US"/>
          </a:p>
        </p:txBody>
      </p:sp>
    </p:spTree>
    <p:extLst>
      <p:ext uri="{BB962C8B-B14F-4D97-AF65-F5344CB8AC3E}">
        <p14:creationId xmlns:p14="http://schemas.microsoft.com/office/powerpoint/2010/main" val="320931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a:t>
            </a:fld>
            <a:endParaRPr lang="en-US"/>
          </a:p>
        </p:txBody>
      </p:sp>
    </p:spTree>
    <p:extLst>
      <p:ext uri="{BB962C8B-B14F-4D97-AF65-F5344CB8AC3E}">
        <p14:creationId xmlns:p14="http://schemas.microsoft.com/office/powerpoint/2010/main" val="3436931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9.8. Amino acid dehydrogenases (AA-DH). </a:t>
            </a:r>
            <a:r>
              <a:rPr lang="en-US" sz="1200" kern="1200" dirty="0" smtClean="0">
                <a:solidFill>
                  <a:schemeClr val="tx1"/>
                </a:solidFill>
                <a:effectLst/>
                <a:latin typeface="+mn-lt"/>
                <a:ea typeface="+mn-ea"/>
                <a:cs typeface="+mn-cs"/>
              </a:rPr>
              <a:t>(b) The mechanism of reductive 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first step involves addition of ammonia (in blue) to the keto acid and protonation of the ketone oxygen. The resulting intermediate is a </a:t>
            </a:r>
            <a:r>
              <a:rPr lang="en-US" sz="1200" b="1" i="1" kern="1200" dirty="0" smtClean="0">
                <a:solidFill>
                  <a:schemeClr val="tx1"/>
                </a:solidFill>
                <a:effectLst/>
                <a:latin typeface="+mn-lt"/>
                <a:ea typeface="+mn-ea"/>
                <a:cs typeface="+mn-cs"/>
              </a:rPr>
              <a:t>carbinolamine</a:t>
            </a:r>
            <a:r>
              <a:rPr lang="en-US" sz="1200" kern="1200" dirty="0" smtClean="0">
                <a:solidFill>
                  <a:schemeClr val="tx1"/>
                </a:solidFill>
                <a:effectLst/>
                <a:latin typeface="+mn-lt"/>
                <a:ea typeface="+mn-ea"/>
                <a:cs typeface="+mn-cs"/>
              </a:rPr>
              <a:t>. The second step is elimination of the original ketone oxygen as water (in red) and formation of an </a:t>
            </a:r>
            <a:r>
              <a:rPr lang="en-US" sz="1200" b="1" i="1" kern="1200" dirty="0" smtClean="0">
                <a:solidFill>
                  <a:schemeClr val="tx1"/>
                </a:solidFill>
                <a:effectLst/>
                <a:latin typeface="+mn-lt"/>
                <a:ea typeface="+mn-ea"/>
                <a:cs typeface="+mn-cs"/>
              </a:rPr>
              <a:t>imine</a:t>
            </a:r>
            <a:r>
              <a:rPr lang="en-US" sz="1200" kern="1200" dirty="0" smtClean="0">
                <a:solidFill>
                  <a:schemeClr val="tx1"/>
                </a:solidFill>
                <a:effectLst/>
                <a:latin typeface="+mn-lt"/>
                <a:ea typeface="+mn-ea"/>
                <a:cs typeface="+mn-cs"/>
              </a:rPr>
              <a:t> intermediate. The last step is the transfer of a hydride ion (in purple) from NAD(P)H to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substrate, converting the imino intermediate into an amino acid.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t>32</a:t>
            </a:fld>
            <a:endParaRPr lang="en-US"/>
          </a:p>
        </p:txBody>
      </p:sp>
    </p:spTree>
    <p:extLst>
      <p:ext uri="{BB962C8B-B14F-4D97-AF65-F5344CB8AC3E}">
        <p14:creationId xmlns:p14="http://schemas.microsoft.com/office/powerpoint/2010/main" val="916897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9.8. Amino acid dehydrogenases (AA-DH). </a:t>
            </a:r>
            <a:r>
              <a:rPr lang="en-US" sz="1200" kern="1200" dirty="0" smtClean="0">
                <a:solidFill>
                  <a:schemeClr val="tx1"/>
                </a:solidFill>
                <a:effectLst/>
                <a:latin typeface="+mn-lt"/>
                <a:ea typeface="+mn-ea"/>
                <a:cs typeface="+mn-cs"/>
              </a:rPr>
              <a:t>(b) The mechanism of reductive 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first step involves addition of ammonia (in blue) to the keto acid and protonation of the ketone oxygen. The resulting intermediate is a </a:t>
            </a:r>
            <a:r>
              <a:rPr lang="en-US" sz="1200" b="1" i="1" kern="1200" dirty="0" smtClean="0">
                <a:solidFill>
                  <a:schemeClr val="tx1"/>
                </a:solidFill>
                <a:effectLst/>
                <a:latin typeface="+mn-lt"/>
                <a:ea typeface="+mn-ea"/>
                <a:cs typeface="+mn-cs"/>
              </a:rPr>
              <a:t>carbinolamine</a:t>
            </a:r>
            <a:r>
              <a:rPr lang="en-US" sz="1200" kern="1200" dirty="0" smtClean="0">
                <a:solidFill>
                  <a:schemeClr val="tx1"/>
                </a:solidFill>
                <a:effectLst/>
                <a:latin typeface="+mn-lt"/>
                <a:ea typeface="+mn-ea"/>
                <a:cs typeface="+mn-cs"/>
              </a:rPr>
              <a:t>. The second step is elimination of the original ketone oxygen as water (in red) and formation of an </a:t>
            </a:r>
            <a:r>
              <a:rPr lang="en-US" sz="1200" b="1" i="1" kern="1200" dirty="0" smtClean="0">
                <a:solidFill>
                  <a:schemeClr val="tx1"/>
                </a:solidFill>
                <a:effectLst/>
                <a:latin typeface="+mn-lt"/>
                <a:ea typeface="+mn-ea"/>
                <a:cs typeface="+mn-cs"/>
              </a:rPr>
              <a:t>imine</a:t>
            </a:r>
            <a:r>
              <a:rPr lang="en-US" sz="1200" kern="1200" dirty="0" smtClean="0">
                <a:solidFill>
                  <a:schemeClr val="tx1"/>
                </a:solidFill>
                <a:effectLst/>
                <a:latin typeface="+mn-lt"/>
                <a:ea typeface="+mn-ea"/>
                <a:cs typeface="+mn-cs"/>
              </a:rPr>
              <a:t> intermediate. The last step is the transfer of a hydride ion (in purple) from NAD(P)H to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substrate, converting the imino intermediate into an amino acid.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t>33</a:t>
            </a:fld>
            <a:endParaRPr lang="en-US"/>
          </a:p>
        </p:txBody>
      </p:sp>
    </p:spTree>
    <p:extLst>
      <p:ext uri="{BB962C8B-B14F-4D97-AF65-F5344CB8AC3E}">
        <p14:creationId xmlns:p14="http://schemas.microsoft.com/office/powerpoint/2010/main" val="2920399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9.8. Amino acid dehydrogenases (AA-DH). </a:t>
            </a:r>
            <a:r>
              <a:rPr lang="en-US" sz="1200" kern="1200" dirty="0" smtClean="0">
                <a:solidFill>
                  <a:schemeClr val="tx1"/>
                </a:solidFill>
                <a:effectLst/>
                <a:latin typeface="+mn-lt"/>
                <a:ea typeface="+mn-ea"/>
                <a:cs typeface="+mn-cs"/>
              </a:rPr>
              <a:t>(c) The structure of </a:t>
            </a:r>
            <a:r>
              <a:rPr lang="en-US" sz="1200" i="1" kern="1200" dirty="0" smtClean="0">
                <a:solidFill>
                  <a:schemeClr val="tx1"/>
                </a:solidFill>
                <a:effectLst/>
                <a:latin typeface="+mn-lt"/>
                <a:ea typeface="+mn-ea"/>
                <a:cs typeface="+mn-cs"/>
              </a:rPr>
              <a:t>phenylalanine dehydrogenase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PheDH</a:t>
            </a:r>
            <a:r>
              <a:rPr lang="en-US" sz="1200" kern="1200" dirty="0" smtClean="0">
                <a:solidFill>
                  <a:schemeClr val="tx1"/>
                </a:solidFill>
                <a:effectLst/>
                <a:latin typeface="+mn-lt"/>
                <a:ea typeface="+mn-ea"/>
                <a:cs typeface="+mn-cs"/>
              </a:rPr>
              <a:t>; EC 1.4.1.20). The structure of </a:t>
            </a:r>
            <a:r>
              <a:rPr lang="en-US" sz="1200" kern="1200" dirty="0" err="1" smtClean="0">
                <a:solidFill>
                  <a:schemeClr val="tx1"/>
                </a:solidFill>
                <a:effectLst/>
                <a:latin typeface="+mn-lt"/>
                <a:ea typeface="+mn-ea"/>
                <a:cs typeface="+mn-cs"/>
              </a:rPr>
              <a:t>PheDH</a:t>
            </a:r>
            <a:r>
              <a:rPr lang="en-US" sz="1200" kern="1200" dirty="0" smtClean="0">
                <a:solidFill>
                  <a:schemeClr val="tx1"/>
                </a:solidFill>
                <a:effectLst/>
                <a:latin typeface="+mn-lt"/>
                <a:ea typeface="+mn-ea"/>
                <a:cs typeface="+mn-cs"/>
              </a:rPr>
              <a:t> from </a:t>
            </a:r>
            <a:r>
              <a:rPr lang="en-US" sz="1200" i="1" kern="1200" dirty="0" err="1" smtClean="0">
                <a:solidFill>
                  <a:schemeClr val="tx1"/>
                </a:solidFill>
                <a:effectLst/>
                <a:latin typeface="+mn-lt"/>
                <a:ea typeface="+mn-ea"/>
                <a:cs typeface="+mn-cs"/>
              </a:rPr>
              <a:t>Rhodococcus</a:t>
            </a:r>
            <a:r>
              <a:rPr lang="en-US" sz="1200" i="1" kern="1200" dirty="0" smtClean="0">
                <a:solidFill>
                  <a:schemeClr val="tx1"/>
                </a:solidFill>
                <a:effectLst/>
                <a:latin typeface="+mn-lt"/>
                <a:ea typeface="+mn-ea"/>
                <a:cs typeface="+mn-cs"/>
              </a:rPr>
              <a:t> sp.</a:t>
            </a:r>
            <a:r>
              <a:rPr lang="en-US" sz="1200" kern="1200" dirty="0" smtClean="0">
                <a:solidFill>
                  <a:schemeClr val="tx1"/>
                </a:solidFill>
                <a:effectLst/>
                <a:latin typeface="+mn-lt"/>
                <a:ea typeface="+mn-ea"/>
                <a:cs typeface="+mn-cs"/>
              </a:rPr>
              <a:t> is shown (PDB entry 1c1d, chain A). The N-terminal domain is colored in magenta and the coenzyme-binding domain in cyan. The substrate, L-phenylalanine, is shown as spheres in the cleft between the two domains.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t>34</a:t>
            </a:fld>
            <a:endParaRPr lang="en-US"/>
          </a:p>
        </p:txBody>
      </p:sp>
    </p:spTree>
    <p:extLst>
      <p:ext uri="{BB962C8B-B14F-4D97-AF65-F5344CB8AC3E}">
        <p14:creationId xmlns:p14="http://schemas.microsoft.com/office/powerpoint/2010/main" val="114791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9.8. Amino acid dehydrogenases (AA-DH). </a:t>
            </a:r>
            <a:r>
              <a:rPr lang="en-US" sz="1200" kern="1200" dirty="0" smtClean="0">
                <a:solidFill>
                  <a:schemeClr val="tx1"/>
                </a:solidFill>
                <a:effectLst/>
                <a:latin typeface="+mn-lt"/>
                <a:ea typeface="+mn-ea"/>
                <a:cs typeface="+mn-cs"/>
              </a:rPr>
              <a:t>(d) The positions and orientations of the pyruvate in Ala-DH (PDB entry 2vhx) compared with those of α-ketoglutarate (α-KG) in </a:t>
            </a:r>
            <a:r>
              <a:rPr lang="en-US" sz="1200" kern="1200" dirty="0" err="1" smtClean="0">
                <a:solidFill>
                  <a:schemeClr val="tx1"/>
                </a:solidFill>
                <a:effectLst/>
                <a:latin typeface="+mn-lt"/>
                <a:ea typeface="+mn-ea"/>
                <a:cs typeface="+mn-cs"/>
              </a:rPr>
              <a:t>Glu</a:t>
            </a:r>
            <a:r>
              <a:rPr lang="en-US" sz="1200" kern="1200" dirty="0" smtClean="0">
                <a:solidFill>
                  <a:schemeClr val="tx1"/>
                </a:solidFill>
                <a:effectLst/>
                <a:latin typeface="+mn-lt"/>
                <a:ea typeface="+mn-ea"/>
                <a:cs typeface="+mn-cs"/>
              </a:rPr>
              <a:t>-DH (PDB entry 1hwy).</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t>35</a:t>
            </a:fld>
            <a:endParaRPr lang="en-US"/>
          </a:p>
        </p:txBody>
      </p:sp>
    </p:spTree>
    <p:extLst>
      <p:ext uri="{BB962C8B-B14F-4D97-AF65-F5344CB8AC3E}">
        <p14:creationId xmlns:p14="http://schemas.microsoft.com/office/powerpoint/2010/main" val="280860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E293D-575C-41E0-AE17-C2516E1681C5}" type="slidenum">
              <a:rPr lang="en-US" smtClean="0"/>
              <a:t>36</a:t>
            </a:fld>
            <a:endParaRPr lang="en-US"/>
          </a:p>
        </p:txBody>
      </p:sp>
    </p:spTree>
    <p:extLst>
      <p:ext uri="{BB962C8B-B14F-4D97-AF65-F5344CB8AC3E}">
        <p14:creationId xmlns:p14="http://schemas.microsoft.com/office/powerpoint/2010/main" val="2544192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E293D-575C-41E0-AE17-C2516E1681C5}" type="slidenum">
              <a:rPr lang="en-US" smtClean="0"/>
              <a:t>37</a:t>
            </a:fld>
            <a:endParaRPr lang="en-US"/>
          </a:p>
        </p:txBody>
      </p:sp>
    </p:spTree>
    <p:extLst>
      <p:ext uri="{BB962C8B-B14F-4D97-AF65-F5344CB8AC3E}">
        <p14:creationId xmlns:p14="http://schemas.microsoft.com/office/powerpoint/2010/main" val="3461880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9.9. Reactions catalyzed by aminotransferases</a:t>
            </a:r>
            <a:r>
              <a:rPr lang="en-US" sz="1200" kern="1200" dirty="0" smtClean="0">
                <a:solidFill>
                  <a:schemeClr val="tx1"/>
                </a:solidFill>
                <a:effectLst/>
                <a:latin typeface="+mn-lt"/>
                <a:ea typeface="+mn-ea"/>
                <a:cs typeface="+mn-cs"/>
              </a:rPr>
              <a:t>. (a) The general reaction catalyzed by aminotransferases, in which a donor (amine or amino acid) transfers its amino group to an acceptor (ketone or keto acid). </a:t>
            </a:r>
            <a:endParaRPr lang="en-US" dirty="0"/>
          </a:p>
        </p:txBody>
      </p:sp>
      <p:sp>
        <p:nvSpPr>
          <p:cNvPr id="4" name="Slide Number Placeholder 3"/>
          <p:cNvSpPr>
            <a:spLocks noGrp="1"/>
          </p:cNvSpPr>
          <p:nvPr>
            <p:ph type="sldNum" sz="quarter" idx="10"/>
          </p:nvPr>
        </p:nvSpPr>
        <p:spPr/>
        <p:txBody>
          <a:bodyPr/>
          <a:lstStyle/>
          <a:p>
            <a:fld id="{72EE293D-575C-41E0-AE17-C2516E1681C5}" type="slidenum">
              <a:rPr lang="en-US" smtClean="0"/>
              <a:t>38</a:t>
            </a:fld>
            <a:endParaRPr lang="en-US"/>
          </a:p>
        </p:txBody>
      </p:sp>
    </p:spTree>
    <p:extLst>
      <p:ext uri="{BB962C8B-B14F-4D97-AF65-F5344CB8AC3E}">
        <p14:creationId xmlns:p14="http://schemas.microsoft.com/office/powerpoint/2010/main" val="227436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9.9. Reactions catalyzed by aminotransferases</a:t>
            </a:r>
            <a:r>
              <a:rPr lang="en-US" sz="1200" kern="1200" dirty="0" smtClean="0">
                <a:solidFill>
                  <a:schemeClr val="tx1"/>
                </a:solidFill>
                <a:effectLst/>
                <a:latin typeface="+mn-lt"/>
                <a:ea typeface="+mn-ea"/>
                <a:cs typeface="+mn-cs"/>
              </a:rPr>
              <a:t>. (b) Biochemically relevant reactions, in which the donor is an amino acid and the acceptor is a keto acid. (c) The reaction catalyzed by aminotransferases in the degradation of L-amino acids in most tissues. The acceptor in this case is α-</a:t>
            </a:r>
            <a:r>
              <a:rPr lang="en-US" sz="1200" kern="1200" dirty="0" err="1" smtClean="0">
                <a:solidFill>
                  <a:schemeClr val="tx1"/>
                </a:solidFill>
                <a:effectLst/>
                <a:latin typeface="+mn-lt"/>
                <a:ea typeface="+mn-ea"/>
                <a:cs typeface="+mn-cs"/>
              </a:rPr>
              <a:t>ketoglutaric</a:t>
            </a:r>
            <a:r>
              <a:rPr lang="en-US" sz="1200" kern="1200" dirty="0" smtClean="0">
                <a:solidFill>
                  <a:schemeClr val="tx1"/>
                </a:solidFill>
                <a:effectLst/>
                <a:latin typeface="+mn-lt"/>
                <a:ea typeface="+mn-ea"/>
                <a:cs typeface="+mn-cs"/>
              </a:rPr>
              <a:t> acid (α-ketoglutarate in the deprotonated form), which is converted to L-glutamic acid (L-glutamate in the deprotonated form). (d) The reaction catalyzed by aminotransferases in the degradation of L-amino acids in muscles. The acceptor in this case is pyruvic acid (pyruvate in the deprotonated form), which is converted to L-alanine</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39</a:t>
            </a:fld>
            <a:endParaRPr lang="en-US"/>
          </a:p>
        </p:txBody>
      </p:sp>
    </p:spTree>
    <p:extLst>
      <p:ext uri="{BB962C8B-B14F-4D97-AF65-F5344CB8AC3E}">
        <p14:creationId xmlns:p14="http://schemas.microsoft.com/office/powerpoint/2010/main" val="3180116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9.9. Reactions catalyzed by aminotransferases</a:t>
            </a:r>
            <a:r>
              <a:rPr lang="en-US" sz="1200" kern="1200" dirty="0" smtClean="0">
                <a:solidFill>
                  <a:schemeClr val="tx1"/>
                </a:solidFill>
                <a:effectLst/>
                <a:latin typeface="+mn-lt"/>
                <a:ea typeface="+mn-ea"/>
                <a:cs typeface="+mn-cs"/>
              </a:rPr>
              <a:t>. (c) The reaction catalyzed by aminotransferases in the degradation of L-amino acids in most tissues. The acceptor in this case is α-</a:t>
            </a:r>
            <a:r>
              <a:rPr lang="en-US" sz="1200" kern="1200" dirty="0" err="1" smtClean="0">
                <a:solidFill>
                  <a:schemeClr val="tx1"/>
                </a:solidFill>
                <a:effectLst/>
                <a:latin typeface="+mn-lt"/>
                <a:ea typeface="+mn-ea"/>
                <a:cs typeface="+mn-cs"/>
              </a:rPr>
              <a:t>ketoglutaric</a:t>
            </a:r>
            <a:r>
              <a:rPr lang="en-US" sz="1200" kern="1200" dirty="0" smtClean="0">
                <a:solidFill>
                  <a:schemeClr val="tx1"/>
                </a:solidFill>
                <a:effectLst/>
                <a:latin typeface="+mn-lt"/>
                <a:ea typeface="+mn-ea"/>
                <a:cs typeface="+mn-cs"/>
              </a:rPr>
              <a:t> acid (α-ketoglutarate in the deprotonated form), which is converted to L-glutamic acid (L-glutamate in the deprotonated form). (d) The reaction catalyzed by aminotransferases in the degradation of L-amino acids in muscles. The acceptor in this case is pyruvic acid (pyruvate in the deprotonated form), which is converted to L-alanine</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40</a:t>
            </a:fld>
            <a:endParaRPr lang="en-US"/>
          </a:p>
        </p:txBody>
      </p:sp>
    </p:spTree>
    <p:extLst>
      <p:ext uri="{BB962C8B-B14F-4D97-AF65-F5344CB8AC3E}">
        <p14:creationId xmlns:p14="http://schemas.microsoft.com/office/powerpoint/2010/main" val="3688342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41</a:t>
            </a:fld>
            <a:endParaRPr lang="en-US"/>
          </a:p>
        </p:txBody>
      </p:sp>
    </p:spTree>
    <p:extLst>
      <p:ext uri="{BB962C8B-B14F-4D97-AF65-F5344CB8AC3E}">
        <p14:creationId xmlns:p14="http://schemas.microsoft.com/office/powerpoint/2010/main" val="1901761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a:t>
            </a:fld>
            <a:endParaRPr lang="en-US"/>
          </a:p>
        </p:txBody>
      </p:sp>
    </p:spTree>
    <p:extLst>
      <p:ext uri="{BB962C8B-B14F-4D97-AF65-F5344CB8AC3E}">
        <p14:creationId xmlns:p14="http://schemas.microsoft.com/office/powerpoint/2010/main" val="41006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42</a:t>
            </a:fld>
            <a:endParaRPr lang="en-US"/>
          </a:p>
        </p:txBody>
      </p:sp>
    </p:spTree>
    <p:extLst>
      <p:ext uri="{BB962C8B-B14F-4D97-AF65-F5344CB8AC3E}">
        <p14:creationId xmlns:p14="http://schemas.microsoft.com/office/powerpoint/2010/main" val="665516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43</a:t>
            </a:fld>
            <a:endParaRPr lang="en-US"/>
          </a:p>
        </p:txBody>
      </p:sp>
    </p:spTree>
    <p:extLst>
      <p:ext uri="{BB962C8B-B14F-4D97-AF65-F5344CB8AC3E}">
        <p14:creationId xmlns:p14="http://schemas.microsoft.com/office/powerpoint/2010/main" val="188987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9.10. The structure of aminotransferases. </a:t>
            </a:r>
            <a:r>
              <a:rPr lang="en-US" sz="1200" kern="1200" dirty="0" smtClean="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three-dimensional structure of branched-chain aminotransferase (EC 2.6.1.42; PDB entry 3uzb). </a:t>
            </a:r>
            <a:r>
              <a:rPr lang="en-US" sz="1200" u="sng"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overall structure, containing two chains (red and blue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traces) with two active sites (ligands are shown as spheres). </a:t>
            </a:r>
            <a:r>
              <a:rPr lang="en-US" sz="1200" u="sng"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 zoom-in view of an active site, showing contribution from both chains. </a:t>
            </a:r>
            <a:endParaRPr lang="en-US" dirty="0"/>
          </a:p>
        </p:txBody>
      </p:sp>
      <p:sp>
        <p:nvSpPr>
          <p:cNvPr id="4" name="Slide Number Placeholder 3"/>
          <p:cNvSpPr>
            <a:spLocks noGrp="1"/>
          </p:cNvSpPr>
          <p:nvPr>
            <p:ph type="sldNum" sz="quarter" idx="10"/>
          </p:nvPr>
        </p:nvSpPr>
        <p:spPr/>
        <p:txBody>
          <a:bodyPr/>
          <a:lstStyle/>
          <a:p>
            <a:fld id="{2D5B6428-D7A8-45F8-A344-D68F72A537F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84975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(a) Enzyme-PLP Schiff base. The enzyme group involved in the process is colored in blue. </a:t>
            </a:r>
            <a:endParaRPr lang="en-US" dirty="0"/>
          </a:p>
        </p:txBody>
      </p:sp>
      <p:sp>
        <p:nvSpPr>
          <p:cNvPr id="4" name="Slide Number Placeholder 3"/>
          <p:cNvSpPr>
            <a:spLocks noGrp="1"/>
          </p:cNvSpPr>
          <p:nvPr>
            <p:ph type="sldNum" sz="quarter" idx="10"/>
          </p:nvPr>
        </p:nvSpPr>
        <p:spPr/>
        <p:txBody>
          <a:bodyPr/>
          <a:lstStyle/>
          <a:p>
            <a:fld id="{76991DE3-393C-4698-9623-2D7E3466457A}"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448283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91DE3-393C-4698-9623-2D7E3466457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678957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47</a:t>
            </a:fld>
            <a:endParaRPr lang="en-US"/>
          </a:p>
        </p:txBody>
      </p:sp>
    </p:spTree>
    <p:extLst>
      <p:ext uri="{BB962C8B-B14F-4D97-AF65-F5344CB8AC3E}">
        <p14:creationId xmlns:p14="http://schemas.microsoft.com/office/powerpoint/2010/main" val="251079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48</a:t>
            </a:fld>
            <a:endParaRPr lang="en-US"/>
          </a:p>
        </p:txBody>
      </p:sp>
    </p:spTree>
    <p:extLst>
      <p:ext uri="{BB962C8B-B14F-4D97-AF65-F5344CB8AC3E}">
        <p14:creationId xmlns:p14="http://schemas.microsoft.com/office/powerpoint/2010/main" val="2328479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49</a:t>
            </a:fld>
            <a:endParaRPr lang="en-US"/>
          </a:p>
        </p:txBody>
      </p:sp>
    </p:spTree>
    <p:extLst>
      <p:ext uri="{BB962C8B-B14F-4D97-AF65-F5344CB8AC3E}">
        <p14:creationId xmlns:p14="http://schemas.microsoft.com/office/powerpoint/2010/main" val="1711864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50</a:t>
            </a:fld>
            <a:endParaRPr lang="en-US"/>
          </a:p>
        </p:txBody>
      </p:sp>
    </p:spTree>
    <p:extLst>
      <p:ext uri="{BB962C8B-B14F-4D97-AF65-F5344CB8AC3E}">
        <p14:creationId xmlns:p14="http://schemas.microsoft.com/office/powerpoint/2010/main" val="1121088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51</a:t>
            </a:fld>
            <a:endParaRPr lang="en-US"/>
          </a:p>
        </p:txBody>
      </p:sp>
    </p:spTree>
    <p:extLst>
      <p:ext uri="{BB962C8B-B14F-4D97-AF65-F5344CB8AC3E}">
        <p14:creationId xmlns:p14="http://schemas.microsoft.com/office/powerpoint/2010/main" val="253727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 Examples of the six types of reactions catalyzed by enzymes, according to the EC method. </a:t>
            </a:r>
            <a:r>
              <a:rPr lang="en-US" sz="1200" kern="1200" dirty="0" smtClean="0">
                <a:solidFill>
                  <a:schemeClr val="tx1"/>
                </a:solidFill>
                <a:effectLst/>
                <a:latin typeface="+mn-lt"/>
                <a:ea typeface="+mn-ea"/>
                <a:cs typeface="+mn-cs"/>
              </a:rPr>
              <a:t>(The individual reactions are adapted from the </a:t>
            </a:r>
            <a:r>
              <a:rPr lang="en-US" sz="1200" kern="1200" dirty="0" err="1" smtClean="0">
                <a:solidFill>
                  <a:schemeClr val="tx1"/>
                </a:solidFill>
                <a:effectLst/>
                <a:latin typeface="+mn-lt"/>
                <a:ea typeface="+mn-ea"/>
                <a:cs typeface="+mn-cs"/>
              </a:rPr>
              <a:t>MetaCyc</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[29]</a:t>
            </a:r>
            <a:r>
              <a:rPr lang="en-US" sz="1200" kern="1200" dirty="0" smtClean="0">
                <a:solidFill>
                  <a:schemeClr val="tx1"/>
                </a:solidFill>
                <a:effectLst/>
                <a:latin typeface="+mn-lt"/>
                <a:ea typeface="+mn-ea"/>
                <a:cs typeface="+mn-cs"/>
              </a:rPr>
              <a:t>.) For clarity, explicit hydrogens are not shown, except around centers in which the number of hydrogen atoms changes during the reaction. (a) Oxidation-reduction (redox): oxidation of ethanol to acetaldehyde, catalyzed by </a:t>
            </a:r>
            <a:r>
              <a:rPr lang="en-US" sz="1200" i="1" kern="1200" dirty="0" smtClean="0">
                <a:solidFill>
                  <a:schemeClr val="tx1"/>
                </a:solidFill>
                <a:effectLst/>
                <a:latin typeface="+mn-lt"/>
                <a:ea typeface="+mn-ea"/>
                <a:cs typeface="+mn-cs"/>
              </a:rPr>
              <a:t>alcohol dehydrogenase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The oxidation involves the transfer of a hydride species (blue) from ethanol’s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to NAD</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 deprotonation of its hydroxyl group (red). (b) Group transfer: amino transfer from alanine to α-ketoglutarate, catalyzed by </a:t>
            </a:r>
            <a:r>
              <a:rPr lang="en-US" sz="1200" i="1" kern="1200" dirty="0" smtClean="0">
                <a:solidFill>
                  <a:schemeClr val="tx1"/>
                </a:solidFill>
                <a:effectLst/>
                <a:latin typeface="+mn-lt"/>
                <a:ea typeface="+mn-ea"/>
                <a:cs typeface="+mn-cs"/>
              </a:rPr>
              <a:t>alanine aminotransferase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transfer of the amino group (blue) from the first co-substrate involves reduction of the corresponding carbon atom to a keto group (red), and vice versa in the other co-substrate. However, since these events involve internal electron transfer between amino and keto groups, the reaction is not considered to be redox (see more in subsection 9.1.5.2.1). (c) Hydrolysis: breakdown of aspirin to salicylate (blue) and acetate (green) by using water (red), as catalyzed by </a:t>
            </a:r>
            <a:r>
              <a:rPr lang="en-US" sz="1200" i="1" kern="1200" dirty="0" smtClean="0">
                <a:solidFill>
                  <a:schemeClr val="tx1"/>
                </a:solidFill>
                <a:effectLst/>
                <a:latin typeface="+mn-lt"/>
                <a:ea typeface="+mn-ea"/>
                <a:cs typeface="+mn-cs"/>
              </a:rPr>
              <a:t>aspirin hydrolase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(d) Water-independent cleavage of covalent bonds: breakdown of </a:t>
            </a:r>
            <a:r>
              <a:rPr lang="en-US" sz="1200" kern="1200" dirty="0" err="1" smtClean="0">
                <a:solidFill>
                  <a:schemeClr val="tx1"/>
                </a:solidFill>
                <a:effectLst/>
                <a:latin typeface="+mn-lt"/>
                <a:ea typeface="+mn-ea"/>
                <a:cs typeface="+mn-cs"/>
              </a:rPr>
              <a:t>isocitrate</a:t>
            </a:r>
            <a:r>
              <a:rPr lang="en-US" sz="1200" kern="1200" dirty="0" smtClean="0">
                <a:solidFill>
                  <a:schemeClr val="tx1"/>
                </a:solidFill>
                <a:effectLst/>
                <a:latin typeface="+mn-lt"/>
                <a:ea typeface="+mn-ea"/>
                <a:cs typeface="+mn-cs"/>
              </a:rPr>
              <a:t> to glyoxylate (blue) and succinate (red), catalyzed by </a:t>
            </a:r>
            <a:r>
              <a:rPr lang="en-US" sz="1200" i="1" kern="1200" dirty="0" err="1" smtClean="0">
                <a:solidFill>
                  <a:schemeClr val="tx1"/>
                </a:solidFill>
                <a:effectLst/>
                <a:latin typeface="+mn-lt"/>
                <a:ea typeface="+mn-ea"/>
                <a:cs typeface="+mn-cs"/>
              </a:rPr>
              <a:t>isocitrate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lyase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ϴ4</a:t>
            </a:r>
            <a:r>
              <a:rPr lang="en-US" sz="1200" kern="1200" dirty="0" smtClean="0">
                <a:solidFill>
                  <a:schemeClr val="tx1"/>
                </a:solidFill>
                <a:effectLst/>
                <a:latin typeface="+mn-lt"/>
                <a:ea typeface="+mn-ea"/>
                <a:cs typeface="+mn-cs"/>
              </a:rPr>
              <a:t>. (e) Isomerization: interconversion between fumarate (</a:t>
            </a:r>
            <a:r>
              <a:rPr lang="en-US" sz="1200" i="1" kern="1200" dirty="0" smtClean="0">
                <a:solidFill>
                  <a:schemeClr val="tx1"/>
                </a:solidFill>
                <a:effectLst/>
                <a:latin typeface="+mn-lt"/>
                <a:ea typeface="+mn-ea"/>
                <a:cs typeface="+mn-cs"/>
              </a:rPr>
              <a:t>trans</a:t>
            </a:r>
            <a:r>
              <a:rPr lang="en-US" sz="1200" kern="1200" dirty="0" smtClean="0">
                <a:solidFill>
                  <a:schemeClr val="tx1"/>
                </a:solidFill>
                <a:effectLst/>
                <a:latin typeface="+mn-lt"/>
                <a:ea typeface="+mn-ea"/>
                <a:cs typeface="+mn-cs"/>
              </a:rPr>
              <a:t> bond) and maleate (</a:t>
            </a:r>
            <a:r>
              <a:rPr lang="en-US" sz="1200" i="1" kern="1200" dirty="0" smtClean="0">
                <a:solidFill>
                  <a:schemeClr val="tx1"/>
                </a:solidFill>
                <a:effectLst/>
                <a:latin typeface="+mn-lt"/>
                <a:ea typeface="+mn-ea"/>
                <a:cs typeface="+mn-cs"/>
              </a:rPr>
              <a:t>cis</a:t>
            </a:r>
            <a:r>
              <a:rPr lang="en-US" sz="1200" kern="1200" dirty="0" smtClean="0">
                <a:solidFill>
                  <a:schemeClr val="tx1"/>
                </a:solidFill>
                <a:effectLst/>
                <a:latin typeface="+mn-lt"/>
                <a:ea typeface="+mn-ea"/>
                <a:cs typeface="+mn-cs"/>
              </a:rPr>
              <a:t> bond), catalyzed by maleate </a:t>
            </a:r>
            <a:r>
              <a:rPr lang="en-US" sz="1200" i="1" kern="1200" dirty="0" smtClean="0">
                <a:solidFill>
                  <a:schemeClr val="tx1"/>
                </a:solidFill>
                <a:effectLst/>
                <a:latin typeface="+mn-lt"/>
                <a:ea typeface="+mn-ea"/>
                <a:cs typeface="+mn-cs"/>
              </a:rPr>
              <a:t>cis-trans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isomerase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ϴ5</a:t>
            </a:r>
            <a:r>
              <a:rPr lang="en-US" sz="1200" kern="1200" dirty="0" smtClean="0">
                <a:solidFill>
                  <a:schemeClr val="tx1"/>
                </a:solidFill>
                <a:effectLst/>
                <a:latin typeface="+mn-lt"/>
                <a:ea typeface="+mn-ea"/>
                <a:cs typeface="+mn-cs"/>
              </a:rPr>
              <a:t>. (f) Ligation: the attachment of two D-alanine molecules (blue and red), catalyzed by </a:t>
            </a:r>
            <a:r>
              <a:rPr lang="en-US" sz="1200" i="1" kern="1200" dirty="0" smtClean="0">
                <a:solidFill>
                  <a:schemeClr val="tx1"/>
                </a:solidFill>
                <a:effectLst/>
                <a:latin typeface="+mn-lt"/>
                <a:ea typeface="+mn-ea"/>
                <a:cs typeface="+mn-cs"/>
              </a:rPr>
              <a:t>D-alanine-D-alanine ligase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ϴ6</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871C9D0-BE92-493E-B314-ABA2F8F81238}" type="slidenum">
              <a:rPr lang="en-US" smtClean="0"/>
              <a:t>7</a:t>
            </a:fld>
            <a:endParaRPr lang="en-US"/>
          </a:p>
        </p:txBody>
      </p:sp>
    </p:spTree>
    <p:extLst>
      <p:ext uri="{BB962C8B-B14F-4D97-AF65-F5344CB8AC3E}">
        <p14:creationId xmlns:p14="http://schemas.microsoft.com/office/powerpoint/2010/main" val="3469432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(c) The mechanism of transamination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the amino group of the donor amino acid attacks PLP and forms a Schiff base with it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This process replaces the original Schiff base between PLP and a lysine residue of the enzyme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of the bound donor is deprotonated by the same lysine residue, creating a negatively charged carbanion.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Electronic rearrangement in the donor turns the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into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an active site water molecule deprotonates (not shown), and the resulting OH</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nucleophile attacks the donor’s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As a result, the imine bond between the donor and PLP is broken, and the donor leaves the active site as a keto acid. PLP is now unattached to the enzyme or to an amino acid. Thus, it is in its amino form (called </a:t>
            </a:r>
            <a:r>
              <a:rPr lang="en-US" sz="1200" kern="1200" dirty="0" err="1" smtClean="0">
                <a:solidFill>
                  <a:schemeClr val="tx1"/>
                </a:solidFill>
                <a:effectLst/>
                <a:latin typeface="+mn-lt"/>
                <a:ea typeface="+mn-ea"/>
                <a:cs typeface="+mn-cs"/>
              </a:rPr>
              <a:t>pyridoxamine</a:t>
            </a:r>
            <a:r>
              <a:rPr lang="en-US" sz="1200" kern="1200" dirty="0" smtClean="0">
                <a:solidFill>
                  <a:schemeClr val="tx1"/>
                </a:solidFill>
                <a:effectLst/>
                <a:latin typeface="+mn-lt"/>
                <a:ea typeface="+mn-ea"/>
                <a:cs typeface="+mn-cs"/>
              </a:rPr>
              <a:t> phosphate or PMP). </a:t>
            </a:r>
            <a:r>
              <a:rPr lang="en-US" sz="1200" u="sng" kern="1200" dirty="0" smtClean="0">
                <a:solidFill>
                  <a:schemeClr val="tx1"/>
                </a:solidFill>
                <a:effectLst/>
                <a:latin typeface="+mn-lt"/>
                <a:ea typeface="+mn-ea"/>
                <a:cs typeface="+mn-cs"/>
              </a:rPr>
              <a:t>Step 5</a:t>
            </a:r>
            <a:r>
              <a:rPr lang="en-US" sz="1200" kern="1200" dirty="0" smtClean="0">
                <a:solidFill>
                  <a:schemeClr val="tx1"/>
                </a:solidFill>
                <a:effectLst/>
                <a:latin typeface="+mn-lt"/>
                <a:ea typeface="+mn-ea"/>
                <a:cs typeface="+mn-cs"/>
              </a:rPr>
              <a:t>: the keto acid acceptor enters the active site, and its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is attacked by PMP’s amino group, resulting in their covalent binding (as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6</a:t>
            </a:r>
            <a:r>
              <a:rPr lang="en-US" sz="1200" kern="1200" dirty="0" smtClean="0">
                <a:solidFill>
                  <a:schemeClr val="tx1"/>
                </a:solidFill>
                <a:effectLst/>
                <a:latin typeface="+mn-lt"/>
                <a:ea typeface="+mn-ea"/>
                <a:cs typeface="+mn-cs"/>
              </a:rPr>
              <a:t>: PLP is deprotonated by the aforementioned lysine residue, which then transfers the proton to the acceptor’s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The acceptor changes from a </a:t>
            </a:r>
            <a:r>
              <a:rPr lang="en-US" sz="1200" kern="1200" dirty="0" err="1" smtClean="0">
                <a:solidFill>
                  <a:schemeClr val="tx1"/>
                </a:solidFill>
                <a:effectLst/>
                <a:latin typeface="+mn-lt"/>
                <a:ea typeface="+mn-ea"/>
                <a:cs typeface="+mn-cs"/>
              </a:rPr>
              <a:t>ketimine</a:t>
            </a:r>
            <a:r>
              <a:rPr lang="en-US" sz="1200" kern="1200" dirty="0" smtClean="0">
                <a:solidFill>
                  <a:schemeClr val="tx1"/>
                </a:solidFill>
                <a:effectLst/>
                <a:latin typeface="+mn-lt"/>
                <a:ea typeface="+mn-ea"/>
                <a:cs typeface="+mn-cs"/>
              </a:rPr>
              <a:t> into an (external)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The protonation of the acceptor is the step that determines the configuration of the acceptor; when the proton is transferred to the acceptor from one side, the resulting amino acid has an L/(</a:t>
            </a:r>
            <a:r>
              <a:rPr lang="en-US" sz="1200" i="1" kern="12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configuration, whereas protonation from the other side creates a D/(</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 configuration.  </a:t>
            </a:r>
            <a:r>
              <a:rPr lang="en-US" sz="1200" u="sng" kern="1200" dirty="0" smtClean="0">
                <a:solidFill>
                  <a:schemeClr val="tx1"/>
                </a:solidFill>
                <a:effectLst/>
                <a:latin typeface="+mn-lt"/>
                <a:ea typeface="+mn-ea"/>
                <a:cs typeface="+mn-cs"/>
              </a:rPr>
              <a:t>Step 7</a:t>
            </a:r>
            <a:r>
              <a:rPr lang="en-US" sz="1200" kern="1200" dirty="0" smtClean="0">
                <a:solidFill>
                  <a:schemeClr val="tx1"/>
                </a:solidFill>
                <a:effectLst/>
                <a:latin typeface="+mn-lt"/>
                <a:ea typeface="+mn-ea"/>
                <a:cs typeface="+mn-cs"/>
              </a:rPr>
              <a:t>: the amino group of the lysine residue attacks PLP and forms a Schiff base with it (internal </a:t>
            </a:r>
            <a:r>
              <a:rPr lang="en-US" sz="1200" kern="1200" dirty="0" err="1" smtClean="0">
                <a:solidFill>
                  <a:schemeClr val="tx1"/>
                </a:solidFill>
                <a:effectLst/>
                <a:latin typeface="+mn-lt"/>
                <a:ea typeface="+mn-ea"/>
                <a:cs typeface="+mn-cs"/>
              </a:rPr>
              <a:t>aldimine</a:t>
            </a:r>
            <a:r>
              <a:rPr lang="en-US" sz="1200" kern="1200" dirty="0" smtClean="0">
                <a:solidFill>
                  <a:schemeClr val="tx1"/>
                </a:solidFill>
                <a:effectLst/>
                <a:latin typeface="+mn-lt"/>
                <a:ea typeface="+mn-ea"/>
                <a:cs typeface="+mn-cs"/>
              </a:rPr>
              <a:t>). As a result, the acceptor detaches from PLP and leaves as an amino acid.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52</a:t>
            </a:fld>
            <a:endParaRPr lang="en-US"/>
          </a:p>
        </p:txBody>
      </p:sp>
    </p:spTree>
    <p:extLst>
      <p:ext uri="{BB962C8B-B14F-4D97-AF65-F5344CB8AC3E}">
        <p14:creationId xmlns:p14="http://schemas.microsoft.com/office/powerpoint/2010/main" val="33971276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(d) orientation of substrate (sticks) and catalytic machinery in </a:t>
            </a:r>
            <a:r>
              <a:rPr lang="en-US" sz="1200" i="1" kern="1200" dirty="0" smtClean="0">
                <a:solidFill>
                  <a:schemeClr val="tx1"/>
                </a:solidFill>
                <a:effectLst/>
                <a:latin typeface="+mn-lt"/>
                <a:ea typeface="+mn-ea"/>
                <a:cs typeface="+mn-cs"/>
              </a:rPr>
              <a:t>branched-chain amino acid aminotransferase</a:t>
            </a:r>
            <a:r>
              <a:rPr lang="en-US" sz="1200" kern="1200" dirty="0" smtClean="0">
                <a:solidFill>
                  <a:schemeClr val="tx1"/>
                </a:solidFill>
                <a:effectLst/>
                <a:latin typeface="+mn-lt"/>
                <a:ea typeface="+mn-ea"/>
                <a:cs typeface="+mn-cs"/>
              </a:rPr>
              <a:t> (EC 2.6.1.42, PDB entry 1iye; orange) and in </a:t>
            </a:r>
            <a:r>
              <a:rPr lang="en-US" sz="1200" i="1" kern="1200" dirty="0" smtClean="0">
                <a:solidFill>
                  <a:schemeClr val="tx1"/>
                </a:solidFill>
                <a:effectLst/>
                <a:latin typeface="+mn-lt"/>
                <a:ea typeface="+mn-ea"/>
                <a:cs typeface="+mn-cs"/>
              </a:rPr>
              <a:t>D-amino acid aminotransferase</a:t>
            </a:r>
            <a:r>
              <a:rPr lang="en-US" sz="1200" kern="1200" dirty="0" smtClean="0">
                <a:solidFill>
                  <a:schemeClr val="tx1"/>
                </a:solidFill>
                <a:effectLst/>
                <a:latin typeface="+mn-lt"/>
                <a:ea typeface="+mn-ea"/>
                <a:cs typeface="+mn-cs"/>
              </a:rPr>
              <a:t> (EC 2.6.1.21, PDB entry 3daa; green). While the catalytic lysine residues of the two enzymes reside on the same face of PLP, the substrates are bound in opposite directions. Thus, protonation of the substrate in the two enzymes results in opposite configurations.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53</a:t>
            </a:fld>
            <a:endParaRPr lang="en-US"/>
          </a:p>
        </p:txBody>
      </p:sp>
    </p:spTree>
    <p:extLst>
      <p:ext uri="{BB962C8B-B14F-4D97-AF65-F5344CB8AC3E}">
        <p14:creationId xmlns:p14="http://schemas.microsoft.com/office/powerpoint/2010/main" val="2382959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(e) The cleavage of other bonds in molecules, facilitated by PLP. Decarboxylation involves α-elimination resulting in cleavage of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-COOH bond. In racemization reactions the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hydrogen (not shown) is eliminated and re-added. Other reactions involve β or γ eliminations.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54</a:t>
            </a:fld>
            <a:endParaRPr lang="en-US"/>
          </a:p>
        </p:txBody>
      </p:sp>
    </p:spTree>
    <p:extLst>
      <p:ext uri="{BB962C8B-B14F-4D97-AF65-F5344CB8AC3E}">
        <p14:creationId xmlns:p14="http://schemas.microsoft.com/office/powerpoint/2010/main" val="613115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9.11. The PLP coenzyme in aminotransferases.</a:t>
            </a:r>
            <a:r>
              <a:rPr lang="en-US" sz="1200" kern="1200" dirty="0" smtClean="0">
                <a:solidFill>
                  <a:schemeClr val="tx1"/>
                </a:solidFill>
                <a:effectLst/>
                <a:latin typeface="+mn-lt"/>
                <a:ea typeface="+mn-ea"/>
                <a:cs typeface="+mn-cs"/>
              </a:rPr>
              <a:t> (f) The </a:t>
            </a:r>
            <a:r>
              <a:rPr lang="en-US" sz="1200" kern="1200" dirty="0" err="1" smtClean="0">
                <a:solidFill>
                  <a:schemeClr val="tx1"/>
                </a:solidFill>
                <a:effectLst/>
                <a:latin typeface="+mn-lt"/>
                <a:ea typeface="+mn-ea"/>
                <a:cs typeface="+mn-cs"/>
              </a:rPr>
              <a:t>Dunathan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stereoelectronic</a:t>
            </a:r>
            <a:r>
              <a:rPr lang="en-US" sz="1200" kern="1200" dirty="0" smtClean="0">
                <a:solidFill>
                  <a:schemeClr val="tx1"/>
                </a:solidFill>
                <a:effectLst/>
                <a:latin typeface="+mn-lt"/>
                <a:ea typeface="+mn-ea"/>
                <a:cs typeface="+mn-cs"/>
              </a:rPr>
              <a:t> hypothesis, demonstrated for deprotonation and decarboxylation. The two substrates are bound to PLP such that the bond to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that is to be broken (the leaving group is in purple) is aligned with the π orbitals of PLP. The image is adapted from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55</a:t>
            </a:fld>
            <a:endParaRPr lang="en-US"/>
          </a:p>
        </p:txBody>
      </p:sp>
    </p:spTree>
    <p:extLst>
      <p:ext uri="{BB962C8B-B14F-4D97-AF65-F5344CB8AC3E}">
        <p14:creationId xmlns:p14="http://schemas.microsoft.com/office/powerpoint/2010/main" val="1938525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Glucose phosphorylation by </a:t>
            </a:r>
            <a:r>
              <a:rPr lang="en-US" sz="1200" i="1" kern="1200" dirty="0" smtClean="0">
                <a:solidFill>
                  <a:schemeClr val="tx1"/>
                </a:solidFill>
                <a:effectLst/>
                <a:latin typeface="+mn-lt"/>
                <a:ea typeface="+mn-ea"/>
                <a:cs typeface="+mn-cs"/>
              </a:rPr>
              <a:t>hexokinase</a:t>
            </a:r>
            <a:r>
              <a:rPr lang="en-US" sz="1200" kern="1200" dirty="0" smtClean="0">
                <a:solidFill>
                  <a:schemeClr val="tx1"/>
                </a:solidFill>
                <a:effectLst/>
                <a:latin typeface="+mn-lt"/>
                <a:ea typeface="+mn-ea"/>
                <a:cs typeface="+mn-cs"/>
              </a:rPr>
              <a:t> during glycolysis, creating a phosphoester bond. The reaction involves a nucleophilic attack of glucose’s hydroxyl at position C6 on the terminal phosphoryl group of ATP (the attack is shown by the red arrow). For clarity, explicit hydrogen atoms are not shown.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56</a:t>
            </a:fld>
            <a:endParaRPr lang="en-US"/>
          </a:p>
        </p:txBody>
      </p:sp>
    </p:spTree>
    <p:extLst>
      <p:ext uri="{BB962C8B-B14F-4D97-AF65-F5344CB8AC3E}">
        <p14:creationId xmlns:p14="http://schemas.microsoft.com/office/powerpoint/2010/main" val="746055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Glucose phosphorylation by </a:t>
            </a:r>
            <a:r>
              <a:rPr lang="en-US" sz="1200" i="1" kern="1200" dirty="0" smtClean="0">
                <a:solidFill>
                  <a:schemeClr val="tx1"/>
                </a:solidFill>
                <a:effectLst/>
                <a:latin typeface="+mn-lt"/>
                <a:ea typeface="+mn-ea"/>
                <a:cs typeface="+mn-cs"/>
              </a:rPr>
              <a:t>hexokinase</a:t>
            </a:r>
            <a:r>
              <a:rPr lang="en-US" sz="1200" kern="1200" dirty="0" smtClean="0">
                <a:solidFill>
                  <a:schemeClr val="tx1"/>
                </a:solidFill>
                <a:effectLst/>
                <a:latin typeface="+mn-lt"/>
                <a:ea typeface="+mn-ea"/>
                <a:cs typeface="+mn-cs"/>
              </a:rPr>
              <a:t> during glycolysis, creating a phosphoester bond. The reaction involves a nucleophilic attack of glucose’s hydroxyl at position C6 on the terminal phosphoryl group of ATP (the attack is shown by the red arrow). For clarity, explicit hydrogen atoms are not shown.</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57</a:t>
            </a:fld>
            <a:endParaRPr lang="en-US"/>
          </a:p>
        </p:txBody>
      </p:sp>
    </p:spTree>
    <p:extLst>
      <p:ext uri="{BB962C8B-B14F-4D97-AF65-F5344CB8AC3E}">
        <p14:creationId xmlns:p14="http://schemas.microsoft.com/office/powerpoint/2010/main" val="1434774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58</a:t>
            </a:fld>
            <a:endParaRPr lang="en-US"/>
          </a:p>
        </p:txBody>
      </p:sp>
    </p:spTree>
    <p:extLst>
      <p:ext uri="{BB962C8B-B14F-4D97-AF65-F5344CB8AC3E}">
        <p14:creationId xmlns:p14="http://schemas.microsoft.com/office/powerpoint/2010/main" val="16997638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CoA is another example of a nucleotide</a:t>
            </a:r>
            <a:r>
              <a:rPr lang="en-US" baseline="0" dirty="0" smtClean="0"/>
              <a:t> enzyme cofactor, whose functional part </a:t>
            </a:r>
            <a:r>
              <a:rPr lang="en-US" baseline="0" smtClean="0"/>
              <a:t>is relatively small, </a:t>
            </a:r>
            <a:r>
              <a:rPr lang="en-US" baseline="0" dirty="0" smtClean="0"/>
              <a:t>and the rest, which is based on adenosine (RNA world relic?), serves as a molecular handle for the enzyme.</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59</a:t>
            </a:fld>
            <a:endParaRPr lang="en-US"/>
          </a:p>
        </p:txBody>
      </p:sp>
    </p:spTree>
    <p:extLst>
      <p:ext uri="{BB962C8B-B14F-4D97-AF65-F5344CB8AC3E}">
        <p14:creationId xmlns:p14="http://schemas.microsoft.com/office/powerpoint/2010/main" val="32164910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(c) Acyl transfer in fatty acid synthesis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pathway includes consecutive reactions that can be iterated to increase the chain length (dashed line leading to </a:t>
            </a:r>
            <a:r>
              <a:rPr lang="en-US" sz="1200" kern="1200" dirty="0" err="1" smtClean="0">
                <a:solidFill>
                  <a:schemeClr val="tx1"/>
                </a:solidFill>
                <a:effectLst/>
                <a:latin typeface="+mn-lt"/>
                <a:ea typeface="+mn-ea"/>
                <a:cs typeface="+mn-cs"/>
              </a:rPr>
              <a:t>palmitoyl</a:t>
            </a:r>
            <a:r>
              <a:rPr lang="en-US" sz="1200" kern="1200" dirty="0" smtClean="0">
                <a:solidFill>
                  <a:schemeClr val="tx1"/>
                </a:solidFill>
                <a:effectLst/>
                <a:latin typeface="+mn-lt"/>
                <a:ea typeface="+mn-ea"/>
                <a:cs typeface="+mn-cs"/>
              </a:rPr>
              <a:t>-CoA).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decarboxylating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Claisen</a:t>
            </a:r>
            <a:r>
              <a:rPr lang="en-US" sz="1200" kern="1200" dirty="0" smtClean="0">
                <a:solidFill>
                  <a:schemeClr val="tx1"/>
                </a:solidFill>
                <a:effectLst/>
                <a:latin typeface="+mn-lt"/>
                <a:ea typeface="+mn-ea"/>
                <a:cs typeface="+mn-cs"/>
              </a:rPr>
              <a:t> condensation of acetyl-CoA and </a:t>
            </a:r>
            <a:r>
              <a:rPr lang="en-US" sz="1200" kern="1200" dirty="0" err="1" smtClean="0">
                <a:solidFill>
                  <a:schemeClr val="tx1"/>
                </a:solidFill>
                <a:effectLst/>
                <a:latin typeface="+mn-lt"/>
                <a:ea typeface="+mn-ea"/>
                <a:cs typeface="+mn-cs"/>
              </a:rPr>
              <a:t>malonyl</a:t>
            </a:r>
            <a:r>
              <a:rPr lang="en-US" sz="1200" kern="1200" dirty="0" smtClean="0">
                <a:solidFill>
                  <a:schemeClr val="tx1"/>
                </a:solidFill>
                <a:effectLst/>
                <a:latin typeface="+mn-lt"/>
                <a:ea typeface="+mn-ea"/>
                <a:cs typeface="+mn-cs"/>
              </a:rPr>
              <a:t>-CoA (in the enzyme-catalyzed reaction both reactants are attached to the enzyme via equivalent thioester bonds).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NADPH-dependent reduction of </a:t>
            </a:r>
            <a:r>
              <a:rPr lang="en-US" sz="1200" kern="1200" dirty="0" err="1" smtClean="0">
                <a:solidFill>
                  <a:schemeClr val="tx1"/>
                </a:solidFill>
                <a:effectLst/>
                <a:latin typeface="+mn-lt"/>
                <a:ea typeface="+mn-ea"/>
                <a:cs typeface="+mn-cs"/>
              </a:rPr>
              <a:t>acetoacetyl</a:t>
            </a:r>
            <a:r>
              <a:rPr lang="en-US" sz="1200" kern="1200" dirty="0" smtClean="0">
                <a:solidFill>
                  <a:schemeClr val="tx1"/>
                </a:solidFill>
                <a:effectLst/>
                <a:latin typeface="+mn-lt"/>
                <a:ea typeface="+mn-ea"/>
                <a:cs typeface="+mn-cs"/>
              </a:rPr>
              <a:t>-CoA’s keto group to a hydroxyl group.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water elimination (dehydration) of the C2-C3 bond.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NADPH-dependent reduction of the C2-C3 double bond.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60</a:t>
            </a:fld>
            <a:endParaRPr lang="en-US"/>
          </a:p>
        </p:txBody>
      </p:sp>
    </p:spTree>
    <p:extLst>
      <p:ext uri="{BB962C8B-B14F-4D97-AF65-F5344CB8AC3E}">
        <p14:creationId xmlns:p14="http://schemas.microsoft.com/office/powerpoint/2010/main" val="3258507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(c) Acyl transfer in fatty acid synthesis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pathway includes consecutive reactions that can be iterated to increase the chain length (dashed line leading to </a:t>
            </a:r>
            <a:r>
              <a:rPr lang="en-US" sz="1200" kern="1200" dirty="0" err="1" smtClean="0">
                <a:solidFill>
                  <a:schemeClr val="tx1"/>
                </a:solidFill>
                <a:effectLst/>
                <a:latin typeface="+mn-lt"/>
                <a:ea typeface="+mn-ea"/>
                <a:cs typeface="+mn-cs"/>
              </a:rPr>
              <a:t>palmitoyl</a:t>
            </a:r>
            <a:r>
              <a:rPr lang="en-US" sz="1200" kern="1200" dirty="0" smtClean="0">
                <a:solidFill>
                  <a:schemeClr val="tx1"/>
                </a:solidFill>
                <a:effectLst/>
                <a:latin typeface="+mn-lt"/>
                <a:ea typeface="+mn-ea"/>
                <a:cs typeface="+mn-cs"/>
              </a:rPr>
              <a:t>-CoA).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decarboxylating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Claisen</a:t>
            </a:r>
            <a:r>
              <a:rPr lang="en-US" sz="1200" kern="1200" dirty="0" smtClean="0">
                <a:solidFill>
                  <a:schemeClr val="tx1"/>
                </a:solidFill>
                <a:effectLst/>
                <a:latin typeface="+mn-lt"/>
                <a:ea typeface="+mn-ea"/>
                <a:cs typeface="+mn-cs"/>
              </a:rPr>
              <a:t> condensation of acetyl-CoA and </a:t>
            </a:r>
            <a:r>
              <a:rPr lang="en-US" sz="1200" kern="1200" dirty="0" err="1" smtClean="0">
                <a:solidFill>
                  <a:schemeClr val="tx1"/>
                </a:solidFill>
                <a:effectLst/>
                <a:latin typeface="+mn-lt"/>
                <a:ea typeface="+mn-ea"/>
                <a:cs typeface="+mn-cs"/>
              </a:rPr>
              <a:t>malonyl</a:t>
            </a:r>
            <a:r>
              <a:rPr lang="en-US" sz="1200" kern="1200" dirty="0" smtClean="0">
                <a:solidFill>
                  <a:schemeClr val="tx1"/>
                </a:solidFill>
                <a:effectLst/>
                <a:latin typeface="+mn-lt"/>
                <a:ea typeface="+mn-ea"/>
                <a:cs typeface="+mn-cs"/>
              </a:rPr>
              <a:t>-CoA (in the enzyme-catalyzed reaction both reactants are attached to the enzyme via equivalent thioester bonds).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NADPH-dependent reduction of </a:t>
            </a:r>
            <a:r>
              <a:rPr lang="en-US" sz="1200" kern="1200" dirty="0" err="1" smtClean="0">
                <a:solidFill>
                  <a:schemeClr val="tx1"/>
                </a:solidFill>
                <a:effectLst/>
                <a:latin typeface="+mn-lt"/>
                <a:ea typeface="+mn-ea"/>
                <a:cs typeface="+mn-cs"/>
              </a:rPr>
              <a:t>acetoacetyl</a:t>
            </a:r>
            <a:r>
              <a:rPr lang="en-US" sz="1200" kern="1200" dirty="0" smtClean="0">
                <a:solidFill>
                  <a:schemeClr val="tx1"/>
                </a:solidFill>
                <a:effectLst/>
                <a:latin typeface="+mn-lt"/>
                <a:ea typeface="+mn-ea"/>
                <a:cs typeface="+mn-cs"/>
              </a:rPr>
              <a:t>-CoA’s keto group to a hydroxyl group.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water elimination (dehydration) of the C2-C3 bond.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NADPH-dependent reduction of the C2-C3 double bond.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61</a:t>
            </a:fld>
            <a:endParaRPr lang="en-US"/>
          </a:p>
        </p:txBody>
      </p:sp>
    </p:spTree>
    <p:extLst>
      <p:ext uri="{BB962C8B-B14F-4D97-AF65-F5344CB8AC3E}">
        <p14:creationId xmlns:p14="http://schemas.microsoft.com/office/powerpoint/2010/main" val="412314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9.3. Examples of the six types of reactions catalyzed by enzymes, according to the EC method. </a:t>
            </a:r>
            <a:r>
              <a:rPr lang="en-US" sz="1200" kern="1200" dirty="0" smtClean="0">
                <a:solidFill>
                  <a:schemeClr val="tx1"/>
                </a:solidFill>
                <a:effectLst/>
                <a:latin typeface="+mn-lt"/>
                <a:ea typeface="+mn-ea"/>
                <a:cs typeface="+mn-cs"/>
              </a:rPr>
              <a:t>(The individual reactions are adapted from the </a:t>
            </a:r>
            <a:r>
              <a:rPr lang="en-US" sz="1200" kern="1200" dirty="0" err="1" smtClean="0">
                <a:solidFill>
                  <a:schemeClr val="tx1"/>
                </a:solidFill>
                <a:effectLst/>
                <a:latin typeface="+mn-lt"/>
                <a:ea typeface="+mn-ea"/>
                <a:cs typeface="+mn-cs"/>
              </a:rPr>
              <a:t>MetaCyc</a:t>
            </a:r>
            <a:r>
              <a:rPr lang="en-US" sz="1200" kern="1200" dirty="0" smtClean="0">
                <a:solidFill>
                  <a:schemeClr val="tx1"/>
                </a:solidFill>
                <a:effectLst/>
                <a:latin typeface="+mn-lt"/>
                <a:ea typeface="+mn-ea"/>
                <a:cs typeface="+mn-cs"/>
              </a:rPr>
              <a:t> database </a:t>
            </a:r>
            <a:r>
              <a:rPr lang="en-US" sz="1200" kern="1200" baseline="30000" dirty="0" smtClean="0">
                <a:solidFill>
                  <a:schemeClr val="tx1"/>
                </a:solidFill>
                <a:effectLst/>
                <a:latin typeface="+mn-lt"/>
                <a:ea typeface="+mn-ea"/>
                <a:cs typeface="+mn-cs"/>
              </a:rPr>
              <a:t>[29]</a:t>
            </a:r>
            <a:r>
              <a:rPr lang="en-US" sz="1200" kern="1200" dirty="0" smtClean="0">
                <a:solidFill>
                  <a:schemeClr val="tx1"/>
                </a:solidFill>
                <a:effectLst/>
                <a:latin typeface="+mn-lt"/>
                <a:ea typeface="+mn-ea"/>
                <a:cs typeface="+mn-cs"/>
              </a:rPr>
              <a:t>.) For clarity, explicit hydrogens are not shown, except around centers in which the number of hydrogen atoms changes during the reaction. (a) Oxidation-reduction (redox): oxidation of ethanol to acetaldehyde, catalyzed by </a:t>
            </a:r>
            <a:r>
              <a:rPr lang="en-US" sz="1200" i="1" kern="1200" dirty="0" smtClean="0">
                <a:solidFill>
                  <a:schemeClr val="tx1"/>
                </a:solidFill>
                <a:effectLst/>
                <a:latin typeface="+mn-lt"/>
                <a:ea typeface="+mn-ea"/>
                <a:cs typeface="+mn-cs"/>
              </a:rPr>
              <a:t>alcohol dehydrogenase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The oxidation involves the transfer of a hydride species (blue) from ethanol’s C</a:t>
            </a:r>
            <a:r>
              <a:rPr lang="en-US" sz="1200" kern="1200" baseline="-250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to NAD</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and the deprotonation of its hydroxyl group (red). (b) Group transfer: amino transfer from alanine to α-ketoglutarate, catalyzed by </a:t>
            </a:r>
            <a:r>
              <a:rPr lang="en-US" sz="1200" i="1" kern="1200" dirty="0" smtClean="0">
                <a:solidFill>
                  <a:schemeClr val="tx1"/>
                </a:solidFill>
                <a:effectLst/>
                <a:latin typeface="+mn-lt"/>
                <a:ea typeface="+mn-ea"/>
                <a:cs typeface="+mn-cs"/>
              </a:rPr>
              <a:t>alanine aminotransferase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ϴ2</a:t>
            </a:r>
            <a:r>
              <a:rPr lang="en-US" sz="1200" kern="1200" dirty="0" smtClean="0">
                <a:solidFill>
                  <a:schemeClr val="tx1"/>
                </a:solidFill>
                <a:effectLst/>
                <a:latin typeface="+mn-lt"/>
                <a:ea typeface="+mn-ea"/>
                <a:cs typeface="+mn-cs"/>
              </a:rPr>
              <a:t>. The transfer of the amino group (blue) from the first co-substrate involves reduction of the corresponding carbon atom to a keto group (red), and vice versa in the other co-substrate. However, since these events involve internal electron transfer between amino and keto groups, the reaction is not considered to be redox (see more in subsection 9.1.5.2.1). (c) Hydrolysis: breakdown of aspirin to salicylate (blue) and acetate (green) by using water (red), as catalyzed by </a:t>
            </a:r>
            <a:r>
              <a:rPr lang="en-US" sz="1200" i="1" kern="1200" dirty="0" smtClean="0">
                <a:solidFill>
                  <a:schemeClr val="tx1"/>
                </a:solidFill>
                <a:effectLst/>
                <a:latin typeface="+mn-lt"/>
                <a:ea typeface="+mn-ea"/>
                <a:cs typeface="+mn-cs"/>
              </a:rPr>
              <a:t>aspirin hydrolase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(d) Water-independent cleavage of covalent bonds: breakdown of </a:t>
            </a:r>
            <a:r>
              <a:rPr lang="en-US" sz="1200" kern="1200" dirty="0" err="1" smtClean="0">
                <a:solidFill>
                  <a:schemeClr val="tx1"/>
                </a:solidFill>
                <a:effectLst/>
                <a:latin typeface="+mn-lt"/>
                <a:ea typeface="+mn-ea"/>
                <a:cs typeface="+mn-cs"/>
              </a:rPr>
              <a:t>isocitrate</a:t>
            </a:r>
            <a:r>
              <a:rPr lang="en-US" sz="1200" kern="1200" dirty="0" smtClean="0">
                <a:solidFill>
                  <a:schemeClr val="tx1"/>
                </a:solidFill>
                <a:effectLst/>
                <a:latin typeface="+mn-lt"/>
                <a:ea typeface="+mn-ea"/>
                <a:cs typeface="+mn-cs"/>
              </a:rPr>
              <a:t> to glyoxylate (blue) and succinate (red), catalyzed by </a:t>
            </a:r>
            <a:r>
              <a:rPr lang="en-US" sz="1200" i="1" kern="1200" dirty="0" err="1" smtClean="0">
                <a:solidFill>
                  <a:schemeClr val="tx1"/>
                </a:solidFill>
                <a:effectLst/>
                <a:latin typeface="+mn-lt"/>
                <a:ea typeface="+mn-ea"/>
                <a:cs typeface="+mn-cs"/>
              </a:rPr>
              <a:t>isocitrate</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lyase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ϴ4</a:t>
            </a:r>
            <a:r>
              <a:rPr lang="en-US" sz="1200" kern="1200" dirty="0" smtClean="0">
                <a:solidFill>
                  <a:schemeClr val="tx1"/>
                </a:solidFill>
                <a:effectLst/>
                <a:latin typeface="+mn-lt"/>
                <a:ea typeface="+mn-ea"/>
                <a:cs typeface="+mn-cs"/>
              </a:rPr>
              <a:t>. (e) Isomerization: interconversion between fumarate (</a:t>
            </a:r>
            <a:r>
              <a:rPr lang="en-US" sz="1200" i="1" kern="1200" dirty="0" smtClean="0">
                <a:solidFill>
                  <a:schemeClr val="tx1"/>
                </a:solidFill>
                <a:effectLst/>
                <a:latin typeface="+mn-lt"/>
                <a:ea typeface="+mn-ea"/>
                <a:cs typeface="+mn-cs"/>
              </a:rPr>
              <a:t>trans</a:t>
            </a:r>
            <a:r>
              <a:rPr lang="en-US" sz="1200" kern="1200" dirty="0" smtClean="0">
                <a:solidFill>
                  <a:schemeClr val="tx1"/>
                </a:solidFill>
                <a:effectLst/>
                <a:latin typeface="+mn-lt"/>
                <a:ea typeface="+mn-ea"/>
                <a:cs typeface="+mn-cs"/>
              </a:rPr>
              <a:t> bond) and maleate (</a:t>
            </a:r>
            <a:r>
              <a:rPr lang="en-US" sz="1200" i="1" kern="1200" dirty="0" smtClean="0">
                <a:solidFill>
                  <a:schemeClr val="tx1"/>
                </a:solidFill>
                <a:effectLst/>
                <a:latin typeface="+mn-lt"/>
                <a:ea typeface="+mn-ea"/>
                <a:cs typeface="+mn-cs"/>
              </a:rPr>
              <a:t>cis</a:t>
            </a:r>
            <a:r>
              <a:rPr lang="en-US" sz="1200" kern="1200" dirty="0" smtClean="0">
                <a:solidFill>
                  <a:schemeClr val="tx1"/>
                </a:solidFill>
                <a:effectLst/>
                <a:latin typeface="+mn-lt"/>
                <a:ea typeface="+mn-ea"/>
                <a:cs typeface="+mn-cs"/>
              </a:rPr>
              <a:t> bond), catalyzed by maleate </a:t>
            </a:r>
            <a:r>
              <a:rPr lang="en-US" sz="1200" i="1" kern="1200" dirty="0" smtClean="0">
                <a:solidFill>
                  <a:schemeClr val="tx1"/>
                </a:solidFill>
                <a:effectLst/>
                <a:latin typeface="+mn-lt"/>
                <a:ea typeface="+mn-ea"/>
                <a:cs typeface="+mn-cs"/>
              </a:rPr>
              <a:t>cis-trans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isomerase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ϴ5</a:t>
            </a:r>
            <a:r>
              <a:rPr lang="en-US" sz="1200" kern="1200" dirty="0" smtClean="0">
                <a:solidFill>
                  <a:schemeClr val="tx1"/>
                </a:solidFill>
                <a:effectLst/>
                <a:latin typeface="+mn-lt"/>
                <a:ea typeface="+mn-ea"/>
                <a:cs typeface="+mn-cs"/>
              </a:rPr>
              <a:t>. (f) Ligation: the attachment of two D-alanine molecules (blue and red), catalyzed by </a:t>
            </a:r>
            <a:r>
              <a:rPr lang="en-US" sz="1200" i="1" kern="1200" dirty="0" smtClean="0">
                <a:solidFill>
                  <a:schemeClr val="tx1"/>
                </a:solidFill>
                <a:effectLst/>
                <a:latin typeface="+mn-lt"/>
                <a:ea typeface="+mn-ea"/>
                <a:cs typeface="+mn-cs"/>
              </a:rPr>
              <a:t>D-alanine-D-alanine ligase</a:t>
            </a:r>
            <a:r>
              <a:rPr lang="en-US" sz="1200" kern="1200" dirty="0" smtClean="0">
                <a:solidFill>
                  <a:schemeClr val="tx1"/>
                </a:solidFill>
                <a:effectLst/>
                <a:latin typeface="+mn-lt"/>
                <a:ea typeface="+mn-ea"/>
                <a:cs typeface="+mn-cs"/>
              </a:rPr>
              <a:t> </a:t>
            </a:r>
            <a:r>
              <a:rPr lang="en-US" sz="1200" kern="1200" baseline="30000" dirty="0" smtClean="0">
                <a:solidFill>
                  <a:schemeClr val="tx1"/>
                </a:solidFill>
                <a:effectLst/>
                <a:latin typeface="+mn-lt"/>
                <a:ea typeface="+mn-ea"/>
                <a:cs typeface="+mn-cs"/>
              </a:rPr>
              <a:t>ϴ6</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871C9D0-BE92-493E-B314-ABA2F8F81238}" type="slidenum">
              <a:rPr lang="en-US" smtClean="0"/>
              <a:t>8</a:t>
            </a:fld>
            <a:endParaRPr lang="en-US"/>
          </a:p>
        </p:txBody>
      </p:sp>
    </p:spTree>
    <p:extLst>
      <p:ext uri="{BB962C8B-B14F-4D97-AF65-F5344CB8AC3E}">
        <p14:creationId xmlns:p14="http://schemas.microsoft.com/office/powerpoint/2010/main" val="2729717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(d) Acyl transfer in the biosynthetic pathways of cholesterol and ketone bodies. In both cases, </a:t>
            </a:r>
            <a:r>
              <a:rPr lang="en-US" sz="1200" kern="1200" dirty="0" err="1" smtClean="0">
                <a:solidFill>
                  <a:schemeClr val="tx1"/>
                </a:solidFill>
                <a:effectLst/>
                <a:latin typeface="+mn-lt"/>
                <a:ea typeface="+mn-ea"/>
                <a:cs typeface="+mn-cs"/>
              </a:rPr>
              <a:t>thiolase</a:t>
            </a:r>
            <a:r>
              <a:rPr lang="en-US" sz="1200" kern="1200" dirty="0" smtClean="0">
                <a:solidFill>
                  <a:schemeClr val="tx1"/>
                </a:solidFill>
                <a:effectLst/>
                <a:latin typeface="+mn-lt"/>
                <a:ea typeface="+mn-ea"/>
                <a:cs typeface="+mn-cs"/>
              </a:rPr>
              <a:t> carries out a non-</a:t>
            </a:r>
            <a:r>
              <a:rPr lang="en-US" sz="1200" kern="1200" dirty="0" err="1" smtClean="0">
                <a:solidFill>
                  <a:schemeClr val="tx1"/>
                </a:solidFill>
                <a:effectLst/>
                <a:latin typeface="+mn-lt"/>
                <a:ea typeface="+mn-ea"/>
                <a:cs typeface="+mn-cs"/>
              </a:rPr>
              <a:t>decarboxylating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Claisen</a:t>
            </a:r>
            <a:r>
              <a:rPr lang="en-US" sz="1200" kern="1200" dirty="0" smtClean="0">
                <a:solidFill>
                  <a:schemeClr val="tx1"/>
                </a:solidFill>
                <a:effectLst/>
                <a:latin typeface="+mn-lt"/>
                <a:ea typeface="+mn-ea"/>
                <a:cs typeface="+mn-cs"/>
              </a:rPr>
              <a:t> condensation to form </a:t>
            </a:r>
            <a:r>
              <a:rPr lang="en-US" sz="1200" kern="1200" dirty="0" err="1" smtClean="0">
                <a:solidFill>
                  <a:schemeClr val="tx1"/>
                </a:solidFill>
                <a:effectLst/>
                <a:latin typeface="+mn-lt"/>
                <a:ea typeface="+mn-ea"/>
                <a:cs typeface="+mn-cs"/>
              </a:rPr>
              <a:t>acetoacetyl</a:t>
            </a:r>
            <a:r>
              <a:rPr lang="en-US" sz="1200" kern="1200" dirty="0" smtClean="0">
                <a:solidFill>
                  <a:schemeClr val="tx1"/>
                </a:solidFill>
                <a:effectLst/>
                <a:latin typeface="+mn-lt"/>
                <a:ea typeface="+mn-ea"/>
                <a:cs typeface="+mn-cs"/>
              </a:rPr>
              <a:t>-CoA from two acetyl-CoA molecules</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62</a:t>
            </a:fld>
            <a:endParaRPr lang="en-US"/>
          </a:p>
        </p:txBody>
      </p:sp>
    </p:spTree>
    <p:extLst>
      <p:ext uri="{BB962C8B-B14F-4D97-AF65-F5344CB8AC3E}">
        <p14:creationId xmlns:p14="http://schemas.microsoft.com/office/powerpoint/2010/main" val="3601888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9.12. Biologically relevant </a:t>
            </a:r>
            <a:r>
              <a:rPr lang="en-US" sz="1200" b="1" kern="1200" dirty="0" err="1" smtClean="0">
                <a:solidFill>
                  <a:schemeClr val="tx1"/>
                </a:solidFill>
                <a:effectLst/>
                <a:latin typeface="+mn-lt"/>
                <a:ea typeface="+mn-ea"/>
                <a:cs typeface="+mn-cs"/>
              </a:rPr>
              <a:t>phosphorylations</a:t>
            </a:r>
            <a:r>
              <a:rPr lang="en-US" sz="1200" b="1" kern="1200" dirty="0" smtClean="0">
                <a:solidFill>
                  <a:schemeClr val="tx1"/>
                </a:solidFill>
                <a:effectLst/>
                <a:latin typeface="+mn-lt"/>
                <a:ea typeface="+mn-ea"/>
                <a:cs typeface="+mn-cs"/>
              </a:rPr>
              <a:t> and acyl transfer reactions. </a:t>
            </a:r>
            <a:r>
              <a:rPr lang="en-US" sz="1200" kern="1200" dirty="0" smtClean="0">
                <a:solidFill>
                  <a:schemeClr val="tx1"/>
                </a:solidFill>
                <a:effectLst/>
                <a:latin typeface="+mn-lt"/>
                <a:ea typeface="+mn-ea"/>
                <a:cs typeface="+mn-cs"/>
              </a:rPr>
              <a:t>(c) Acyl transfer in fatty acid synthesis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The pathway includes consecutive reactions that can be iterated to increase the chain length (dashed line leading to </a:t>
            </a:r>
            <a:r>
              <a:rPr lang="en-US" sz="1200" kern="1200" dirty="0" err="1" smtClean="0">
                <a:solidFill>
                  <a:schemeClr val="tx1"/>
                </a:solidFill>
                <a:effectLst/>
                <a:latin typeface="+mn-lt"/>
                <a:ea typeface="+mn-ea"/>
                <a:cs typeface="+mn-cs"/>
              </a:rPr>
              <a:t>palmitoyl</a:t>
            </a:r>
            <a:r>
              <a:rPr lang="en-US" sz="1200" kern="1200" dirty="0" smtClean="0">
                <a:solidFill>
                  <a:schemeClr val="tx1"/>
                </a:solidFill>
                <a:effectLst/>
                <a:latin typeface="+mn-lt"/>
                <a:ea typeface="+mn-ea"/>
                <a:cs typeface="+mn-cs"/>
              </a:rPr>
              <a:t>-CoA).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decarboxylating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Claisen</a:t>
            </a:r>
            <a:r>
              <a:rPr lang="en-US" sz="1200" kern="1200" dirty="0" smtClean="0">
                <a:solidFill>
                  <a:schemeClr val="tx1"/>
                </a:solidFill>
                <a:effectLst/>
                <a:latin typeface="+mn-lt"/>
                <a:ea typeface="+mn-ea"/>
                <a:cs typeface="+mn-cs"/>
              </a:rPr>
              <a:t> condensation of acetyl-CoA and </a:t>
            </a:r>
            <a:r>
              <a:rPr lang="en-US" sz="1200" kern="1200" dirty="0" err="1" smtClean="0">
                <a:solidFill>
                  <a:schemeClr val="tx1"/>
                </a:solidFill>
                <a:effectLst/>
                <a:latin typeface="+mn-lt"/>
                <a:ea typeface="+mn-ea"/>
                <a:cs typeface="+mn-cs"/>
              </a:rPr>
              <a:t>malonyl</a:t>
            </a:r>
            <a:r>
              <a:rPr lang="en-US" sz="1200" kern="1200" dirty="0" smtClean="0">
                <a:solidFill>
                  <a:schemeClr val="tx1"/>
                </a:solidFill>
                <a:effectLst/>
                <a:latin typeface="+mn-lt"/>
                <a:ea typeface="+mn-ea"/>
                <a:cs typeface="+mn-cs"/>
              </a:rPr>
              <a:t>-CoA (in the enzyme-catalyzed reaction both reactants are attached to the enzyme via equivalent thioester bonds).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NADPH-dependent reduction of </a:t>
            </a:r>
            <a:r>
              <a:rPr lang="en-US" sz="1200" kern="1200" dirty="0" err="1" smtClean="0">
                <a:solidFill>
                  <a:schemeClr val="tx1"/>
                </a:solidFill>
                <a:effectLst/>
                <a:latin typeface="+mn-lt"/>
                <a:ea typeface="+mn-ea"/>
                <a:cs typeface="+mn-cs"/>
              </a:rPr>
              <a:t>acetoacetyl</a:t>
            </a:r>
            <a:r>
              <a:rPr lang="en-US" sz="1200" kern="1200" dirty="0" smtClean="0">
                <a:solidFill>
                  <a:schemeClr val="tx1"/>
                </a:solidFill>
                <a:effectLst/>
                <a:latin typeface="+mn-lt"/>
                <a:ea typeface="+mn-ea"/>
                <a:cs typeface="+mn-cs"/>
              </a:rPr>
              <a:t>-CoA’s keto group to a hydroxyl group. </a:t>
            </a:r>
            <a:r>
              <a:rPr lang="en-US" sz="1200" u="sng" kern="1200" dirty="0" smtClean="0">
                <a:solidFill>
                  <a:schemeClr val="tx1"/>
                </a:solidFill>
                <a:effectLst/>
                <a:latin typeface="+mn-lt"/>
                <a:ea typeface="+mn-ea"/>
                <a:cs typeface="+mn-cs"/>
              </a:rPr>
              <a:t>Step 3</a:t>
            </a:r>
            <a:r>
              <a:rPr lang="en-US" sz="1200" kern="1200" dirty="0" smtClean="0">
                <a:solidFill>
                  <a:schemeClr val="tx1"/>
                </a:solidFill>
                <a:effectLst/>
                <a:latin typeface="+mn-lt"/>
                <a:ea typeface="+mn-ea"/>
                <a:cs typeface="+mn-cs"/>
              </a:rPr>
              <a:t>: water elimination (dehydration) of the C2-C3 bond. </a:t>
            </a:r>
            <a:r>
              <a:rPr lang="en-US" sz="1200" u="sng" kern="1200" dirty="0" smtClean="0">
                <a:solidFill>
                  <a:schemeClr val="tx1"/>
                </a:solidFill>
                <a:effectLst/>
                <a:latin typeface="+mn-lt"/>
                <a:ea typeface="+mn-ea"/>
                <a:cs typeface="+mn-cs"/>
              </a:rPr>
              <a:t>Step 4</a:t>
            </a:r>
            <a:r>
              <a:rPr lang="en-US" sz="1200" kern="1200" dirty="0" smtClean="0">
                <a:solidFill>
                  <a:schemeClr val="tx1"/>
                </a:solidFill>
                <a:effectLst/>
                <a:latin typeface="+mn-lt"/>
                <a:ea typeface="+mn-ea"/>
                <a:cs typeface="+mn-cs"/>
              </a:rPr>
              <a:t>: NADPH-dependent reduction of the C2-C3 double bond.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63</a:t>
            </a:fld>
            <a:endParaRPr lang="en-US"/>
          </a:p>
        </p:txBody>
      </p:sp>
    </p:spTree>
    <p:extLst>
      <p:ext uri="{BB962C8B-B14F-4D97-AF65-F5344CB8AC3E}">
        <p14:creationId xmlns:p14="http://schemas.microsoft.com/office/powerpoint/2010/main" val="1461482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20DBE-5F28-41C0-9965-793F913BE7D6}" type="slidenum">
              <a:rPr lang="en-US" smtClean="0"/>
              <a:t>64</a:t>
            </a:fld>
            <a:endParaRPr lang="en-US"/>
          </a:p>
        </p:txBody>
      </p:sp>
    </p:spTree>
    <p:extLst>
      <p:ext uri="{BB962C8B-B14F-4D97-AF65-F5344CB8AC3E}">
        <p14:creationId xmlns:p14="http://schemas.microsoft.com/office/powerpoint/2010/main" val="30909568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20DBE-5F28-41C0-9965-793F913BE7D6}" type="slidenum">
              <a:rPr lang="en-US" smtClean="0"/>
              <a:t>65</a:t>
            </a:fld>
            <a:endParaRPr lang="en-US"/>
          </a:p>
        </p:txBody>
      </p:sp>
    </p:spTree>
    <p:extLst>
      <p:ext uri="{BB962C8B-B14F-4D97-AF65-F5344CB8AC3E}">
        <p14:creationId xmlns:p14="http://schemas.microsoft.com/office/powerpoint/2010/main" val="231668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(a) A structural model of the bacterial ATP synthase.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is the transmembrane part of the enzyme, responsible for proton transfer.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the extramembrane part of the enzyme, responsible for ATP synthesis/hydrolysis. The subunits of the enzyme are noted. The image is taken from </a:t>
            </a:r>
            <a:r>
              <a:rPr lang="en-US" sz="1200" kern="1200" baseline="30000" dirty="0" smtClean="0">
                <a:solidFill>
                  <a:schemeClr val="tx1"/>
                </a:solidFill>
                <a:effectLst/>
                <a:latin typeface="+mn-lt"/>
                <a:ea typeface="+mn-ea"/>
                <a:cs typeface="+mn-cs"/>
              </a:rPr>
              <a:t>[81]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4620DBE-5F28-41C0-9965-793F913BE7D6}" type="slidenum">
              <a:rPr lang="en-US" smtClean="0"/>
              <a:t>66</a:t>
            </a:fld>
            <a:endParaRPr lang="en-US"/>
          </a:p>
        </p:txBody>
      </p:sp>
    </p:spTree>
    <p:extLst>
      <p:ext uri="{BB962C8B-B14F-4D97-AF65-F5344CB8AC3E}">
        <p14:creationId xmlns:p14="http://schemas.microsoft.com/office/powerpoint/2010/main" val="1340309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(a) A structural model of the bacterial ATP synthase.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is the transmembrane part of the enzyme, responsible for proton transfer.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the extramembrane part of the enzyme, responsible for ATP synthesis/hydrolysis. The subunits of the enzyme are noted. The image is taken from </a:t>
            </a:r>
            <a:r>
              <a:rPr lang="en-US" sz="1200" kern="1200" baseline="30000" dirty="0" smtClean="0">
                <a:solidFill>
                  <a:schemeClr val="tx1"/>
                </a:solidFill>
                <a:effectLst/>
                <a:latin typeface="+mn-lt"/>
                <a:ea typeface="+mn-ea"/>
                <a:cs typeface="+mn-cs"/>
              </a:rPr>
              <a:t>[81]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4620DBE-5F28-41C0-9965-793F913BE7D6}" type="slidenum">
              <a:rPr lang="en-US" smtClean="0"/>
              <a:t>67</a:t>
            </a:fld>
            <a:endParaRPr lang="en-US"/>
          </a:p>
        </p:txBody>
      </p:sp>
    </p:spTree>
    <p:extLst>
      <p:ext uri="{BB962C8B-B14F-4D97-AF65-F5344CB8AC3E}">
        <p14:creationId xmlns:p14="http://schemas.microsoft.com/office/powerpoint/2010/main" val="358995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(b) A schematic model explaining how the flow of protons through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generates rotation (see details in the main text). Taken from </a:t>
            </a:r>
            <a:r>
              <a:rPr lang="en-US" sz="1200" kern="1200" baseline="30000" dirty="0" smtClean="0">
                <a:solidFill>
                  <a:schemeClr val="tx1"/>
                </a:solidFill>
                <a:effectLst/>
                <a:latin typeface="+mn-lt"/>
                <a:ea typeface="+mn-ea"/>
                <a:cs typeface="+mn-cs"/>
              </a:rPr>
              <a:t>[72]</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68</a:t>
            </a:fld>
            <a:endParaRPr lang="en-US"/>
          </a:p>
        </p:txBody>
      </p:sp>
    </p:spTree>
    <p:extLst>
      <p:ext uri="{BB962C8B-B14F-4D97-AF65-F5344CB8AC3E}">
        <p14:creationId xmlns:p14="http://schemas.microsoft.com/office/powerpoint/2010/main" val="36355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(a) A structural model of the bacterial ATP synthase.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is the transmembrane part of the enzyme, responsible for proton transfer.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is the </a:t>
            </a:r>
            <a:r>
              <a:rPr lang="en-US" sz="1200" kern="1200" dirty="0" err="1" smtClean="0">
                <a:solidFill>
                  <a:schemeClr val="tx1"/>
                </a:solidFill>
                <a:effectLst/>
                <a:latin typeface="+mn-lt"/>
                <a:ea typeface="+mn-ea"/>
                <a:cs typeface="+mn-cs"/>
              </a:rPr>
              <a:t>extramembrane</a:t>
            </a:r>
            <a:r>
              <a:rPr lang="en-US" sz="1200" kern="1200" dirty="0" smtClean="0">
                <a:solidFill>
                  <a:schemeClr val="tx1"/>
                </a:solidFill>
                <a:effectLst/>
                <a:latin typeface="+mn-lt"/>
                <a:ea typeface="+mn-ea"/>
                <a:cs typeface="+mn-cs"/>
              </a:rPr>
              <a:t> part of the enzyme, responsible for ATP synthesis/hydrolysis. The subunits of the enzyme are noted. The image is taken from </a:t>
            </a:r>
            <a:r>
              <a:rPr lang="en-US" sz="1200" kern="1200" baseline="30000" dirty="0" smtClean="0">
                <a:solidFill>
                  <a:schemeClr val="tx1"/>
                </a:solidFill>
                <a:effectLst/>
                <a:latin typeface="+mn-lt"/>
                <a:ea typeface="+mn-ea"/>
                <a:cs typeface="+mn-cs"/>
              </a:rPr>
              <a:t>[81]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69</a:t>
            </a:fld>
            <a:endParaRPr lang="en-US"/>
          </a:p>
        </p:txBody>
      </p:sp>
    </p:spTree>
    <p:extLst>
      <p:ext uri="{BB962C8B-B14F-4D97-AF65-F5344CB8AC3E}">
        <p14:creationId xmlns:p14="http://schemas.microsoft.com/office/powerpoint/2010/main" val="31159460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(c) Binding-change model for ATP synthase. Each of the αβ subunits of F</a:t>
            </a:r>
            <a:r>
              <a:rPr lang="en-US" sz="1200" kern="1200" baseline="-250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may possess an empty (O), </a:t>
            </a:r>
            <a:r>
              <a:rPr lang="en-US" sz="1200" kern="1200" dirty="0" err="1" smtClean="0">
                <a:solidFill>
                  <a:schemeClr val="tx1"/>
                </a:solidFill>
                <a:effectLst/>
                <a:latin typeface="+mn-lt"/>
                <a:ea typeface="+mn-ea"/>
                <a:cs typeface="+mn-cs"/>
              </a:rPr>
              <a:t>ADP+Pi-binding</a:t>
            </a:r>
            <a:r>
              <a:rPr lang="en-US" sz="1200" kern="1200" dirty="0" smtClean="0">
                <a:solidFill>
                  <a:schemeClr val="tx1"/>
                </a:solidFill>
                <a:effectLst/>
                <a:latin typeface="+mn-lt"/>
                <a:ea typeface="+mn-ea"/>
                <a:cs typeface="+mn-cs"/>
              </a:rPr>
              <a:t> (L) or ATP-binding (T) conformation, depending on its interactions with the γ subunit (green arrow). Proton flow through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leads to its revolution, which is transmitted to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by the γ subunit. A 360° revolution of the latter takes each β subunit through all of the three conformations, which constitute a complete cycle of ATP synthesis by the three β subunits. This happens in three main steps, each involving a 120° revolution of the γ subunit. The conformation of each β subunit (one is red, the other is blue and the third is green) is shown at each of the steps. The image is adapted from Figure 19-26 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Lehninger</a:t>
            </a:r>
            <a:r>
              <a:rPr lang="en-US" sz="1200" kern="1200" baseline="0" dirty="0" smtClean="0">
                <a:solidFill>
                  <a:schemeClr val="tx1"/>
                </a:solidFill>
                <a:effectLst/>
                <a:latin typeface="+mn-lt"/>
                <a:ea typeface="+mn-ea"/>
                <a:cs typeface="+mn-cs"/>
              </a:rPr>
              <a:t>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edition)</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70</a:t>
            </a:fld>
            <a:endParaRPr lang="en-US"/>
          </a:p>
        </p:txBody>
      </p:sp>
    </p:spTree>
    <p:extLst>
      <p:ext uri="{BB962C8B-B14F-4D97-AF65-F5344CB8AC3E}">
        <p14:creationId xmlns:p14="http://schemas.microsoft.com/office/powerpoint/2010/main" val="3061846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9.13. ATP synthase. </a:t>
            </a:r>
            <a:r>
              <a:rPr lang="en-US" sz="1200" kern="1200" dirty="0" smtClean="0">
                <a:solidFill>
                  <a:schemeClr val="tx1"/>
                </a:solidFill>
                <a:effectLst/>
                <a:latin typeface="+mn-lt"/>
                <a:ea typeface="+mn-ea"/>
                <a:cs typeface="+mn-cs"/>
              </a:rPr>
              <a:t>(c) Binding-change model for ATP synthase. Each of the αβ subunits of F</a:t>
            </a:r>
            <a:r>
              <a:rPr lang="en-US" sz="1200" kern="1200" baseline="-250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may possess an empty (O), </a:t>
            </a:r>
            <a:r>
              <a:rPr lang="en-US" sz="1200" kern="1200" dirty="0" err="1" smtClean="0">
                <a:solidFill>
                  <a:schemeClr val="tx1"/>
                </a:solidFill>
                <a:effectLst/>
                <a:latin typeface="+mn-lt"/>
                <a:ea typeface="+mn-ea"/>
                <a:cs typeface="+mn-cs"/>
              </a:rPr>
              <a:t>ADP+Pi-binding</a:t>
            </a:r>
            <a:r>
              <a:rPr lang="en-US" sz="1200" kern="1200" dirty="0" smtClean="0">
                <a:solidFill>
                  <a:schemeClr val="tx1"/>
                </a:solidFill>
                <a:effectLst/>
                <a:latin typeface="+mn-lt"/>
                <a:ea typeface="+mn-ea"/>
                <a:cs typeface="+mn-cs"/>
              </a:rPr>
              <a:t> (L) or ATP-binding (T) conformation, depending on its interactions with the γ subunit (green arrow). Proton flow through F</a:t>
            </a:r>
            <a:r>
              <a:rPr lang="en-US" sz="1200" kern="1200" baseline="-25000" dirty="0" smtClean="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 leads to its revolution, which is transmitted to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by the γ subunit. A 360° revolution of the latter takes each β subunit through all of the three conformations, which constitute a complete cycle of ATP synthesis by the three β subunits. This happens in three main steps, each involving a 120° revolution of the γ subunit. The conformation of each β subunit (one is red, the other is blue and the third is green) is shown at each of the steps. The image is adapted from Figure 19-26 in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Lehninger</a:t>
            </a:r>
            <a:r>
              <a:rPr lang="en-US" sz="1200" kern="1200" baseline="0" dirty="0" smtClean="0">
                <a:solidFill>
                  <a:schemeClr val="tx1"/>
                </a:solidFill>
                <a:effectLst/>
                <a:latin typeface="+mn-lt"/>
                <a:ea typeface="+mn-ea"/>
                <a:cs typeface="+mn-cs"/>
              </a:rPr>
              <a:t>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edition)</a:t>
            </a:r>
            <a:r>
              <a:rPr lang="en-US"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0871C9D0-BE92-493E-B314-ABA2F8F81238}" type="slidenum">
              <a:rPr lang="en-US" smtClean="0"/>
              <a:t>71</a:t>
            </a:fld>
            <a:endParaRPr lang="en-US"/>
          </a:p>
        </p:txBody>
      </p:sp>
    </p:spTree>
    <p:extLst>
      <p:ext uri="{BB962C8B-B14F-4D97-AF65-F5344CB8AC3E}">
        <p14:creationId xmlns:p14="http://schemas.microsoft.com/office/powerpoint/2010/main" val="117822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9.4. The Enzyme Classification method (Taken from the </a:t>
            </a:r>
            <a:r>
              <a:rPr lang="en-US" sz="1200" b="1" kern="1200" dirty="0" err="1" smtClean="0">
                <a:solidFill>
                  <a:schemeClr val="tx1"/>
                </a:solidFill>
                <a:effectLst/>
                <a:latin typeface="+mn-lt"/>
                <a:ea typeface="+mn-ea"/>
                <a:cs typeface="+mn-cs"/>
              </a:rPr>
              <a:t>MetaCyc</a:t>
            </a:r>
            <a:r>
              <a:rPr lang="en-US" sz="1200" b="1" kern="1200" dirty="0" smtClean="0">
                <a:solidFill>
                  <a:schemeClr val="tx1"/>
                </a:solidFill>
                <a:effectLst/>
                <a:latin typeface="+mn-lt"/>
                <a:ea typeface="+mn-ea"/>
                <a:cs typeface="+mn-cs"/>
              </a:rPr>
              <a:t> database </a:t>
            </a:r>
            <a:r>
              <a:rPr lang="en-US" sz="1200" b="1" kern="1200" baseline="30000" dirty="0" smtClean="0">
                <a:solidFill>
                  <a:schemeClr val="tx1"/>
                </a:solidFill>
                <a:effectLst/>
                <a:latin typeface="+mn-lt"/>
                <a:ea typeface="+mn-ea"/>
                <a:cs typeface="+mn-cs"/>
              </a:rPr>
              <a:t>[29]</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 The reaction catalyzed by the enzyme.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9</a:t>
            </a:fld>
            <a:endParaRPr lang="en-US"/>
          </a:p>
        </p:txBody>
      </p:sp>
    </p:spTree>
    <p:extLst>
      <p:ext uri="{BB962C8B-B14F-4D97-AF65-F5344CB8AC3E}">
        <p14:creationId xmlns:p14="http://schemas.microsoft.com/office/powerpoint/2010/main" val="24446199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3355759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6528839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(a) The chemical structure of thiamine pyrophosphate. The active thiazolium ring is marked. </a:t>
            </a:r>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6037624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(b) The catalytic mechanism involving TPP (see main text)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3905786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(b) The catalytic mechanism involving TPP (see main text)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450554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(b) The catalytic mechanism involving TPP (see main text)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83C22E6-8260-4F01-B16C-CBCE575BB12D}"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955731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(b) The catalytic mechanism involving TPP (see main text)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78</a:t>
            </a:fld>
            <a:endParaRPr lang="en-US"/>
          </a:p>
        </p:txBody>
      </p:sp>
    </p:spTree>
    <p:extLst>
      <p:ext uri="{BB962C8B-B14F-4D97-AF65-F5344CB8AC3E}">
        <p14:creationId xmlns:p14="http://schemas.microsoft.com/office/powerpoint/2010/main" val="35793766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(b) The catalytic mechanism involving TPP (see main text) </a:t>
            </a:r>
            <a:r>
              <a:rPr lang="en-US" sz="1200" kern="1200" baseline="30000" dirty="0" smtClean="0">
                <a:solidFill>
                  <a:schemeClr val="tx1"/>
                </a:solidFill>
                <a:effectLst/>
                <a:latin typeface="+mn-lt"/>
                <a:ea typeface="+mn-ea"/>
                <a:cs typeface="+mn-cs"/>
              </a:rPr>
              <a:t>ϴ1</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79</a:t>
            </a:fld>
            <a:endParaRPr lang="en-US"/>
          </a:p>
        </p:txBody>
      </p:sp>
    </p:spTree>
    <p:extLst>
      <p:ext uri="{BB962C8B-B14F-4D97-AF65-F5344CB8AC3E}">
        <p14:creationId xmlns:p14="http://schemas.microsoft.com/office/powerpoint/2010/main" val="404617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(c) Spontaneous decarboxylation of β-keto acid (I) </a:t>
            </a:r>
            <a:r>
              <a:rPr lang="en-US" sz="1200" kern="1200" baseline="30000" dirty="0" smtClean="0">
                <a:solidFill>
                  <a:schemeClr val="tx1"/>
                </a:solidFill>
                <a:effectLst/>
                <a:latin typeface="+mn-lt"/>
                <a:ea typeface="+mn-ea"/>
                <a:cs typeface="+mn-cs"/>
              </a:rPr>
              <a:t>ϴ2 </a:t>
            </a:r>
            <a:r>
              <a:rPr lang="en-US" sz="1200" kern="1200" dirty="0" smtClean="0">
                <a:solidFill>
                  <a:schemeClr val="tx1"/>
                </a:solidFill>
                <a:effectLst/>
                <a:latin typeface="+mn-lt"/>
                <a:ea typeface="+mn-ea"/>
                <a:cs typeface="+mn-cs"/>
              </a:rPr>
              <a:t>vs. TPP-facilitated decarboxylation of α-keto acids (II)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In both cases the carboxyl group is in red and the keto group is in purple. Only the thiazolium ring of TPP is shown. The α and β positions in the molecules are marked. In α-keto acid decarboxylation, a β-carbonyl group is absent, and TPP acts as a ‘surrogate’ β-group to stabilize the negative charge on the transition state.</a:t>
            </a:r>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80</a:t>
            </a:fld>
            <a:endParaRPr lang="en-US"/>
          </a:p>
        </p:txBody>
      </p:sp>
    </p:spTree>
    <p:extLst>
      <p:ext uri="{BB962C8B-B14F-4D97-AF65-F5344CB8AC3E}">
        <p14:creationId xmlns:p14="http://schemas.microsoft.com/office/powerpoint/2010/main" val="24791004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(c) Spontaneous decarboxylation of β-keto acid (I) </a:t>
            </a:r>
            <a:r>
              <a:rPr lang="en-US" sz="1200" kern="1200" baseline="30000" dirty="0" smtClean="0">
                <a:solidFill>
                  <a:schemeClr val="tx1"/>
                </a:solidFill>
                <a:effectLst/>
                <a:latin typeface="+mn-lt"/>
                <a:ea typeface="+mn-ea"/>
                <a:cs typeface="+mn-cs"/>
              </a:rPr>
              <a:t>ϴ2 </a:t>
            </a:r>
            <a:r>
              <a:rPr lang="en-US" sz="1200" kern="1200" dirty="0" smtClean="0">
                <a:solidFill>
                  <a:schemeClr val="tx1"/>
                </a:solidFill>
                <a:effectLst/>
                <a:latin typeface="+mn-lt"/>
                <a:ea typeface="+mn-ea"/>
                <a:cs typeface="+mn-cs"/>
              </a:rPr>
              <a:t>vs. TPP-facilitated decarboxylation of α-keto acids (II)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In both cases the carboxyl group is in red and the keto group is in purple. Only the thiazolium ring of TPP is shown. The α and β positions in the molecules are marked. In α-keto acid decarboxylation, a β-carbonyl group is absent, and TPP acts as a ‘surrogate’ β-group to stabilize the negative charge on the transition state.</a:t>
            </a:r>
          </a:p>
        </p:txBody>
      </p:sp>
      <p:sp>
        <p:nvSpPr>
          <p:cNvPr id="4" name="Slide Number Placeholder 3"/>
          <p:cNvSpPr>
            <a:spLocks noGrp="1"/>
          </p:cNvSpPr>
          <p:nvPr>
            <p:ph type="sldNum" sz="quarter" idx="10"/>
          </p:nvPr>
        </p:nvSpPr>
        <p:spPr/>
        <p:txBody>
          <a:bodyPr/>
          <a:lstStyle/>
          <a:p>
            <a:fld id="{0871C9D0-BE92-493E-B314-ABA2F8F81238}" type="slidenum">
              <a:rPr lang="en-US" smtClean="0"/>
              <a:t>81</a:t>
            </a:fld>
            <a:endParaRPr lang="en-US"/>
          </a:p>
        </p:txBody>
      </p:sp>
    </p:spTree>
    <p:extLst>
      <p:ext uri="{BB962C8B-B14F-4D97-AF65-F5344CB8AC3E}">
        <p14:creationId xmlns:p14="http://schemas.microsoft.com/office/powerpoint/2010/main" val="828686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10</a:t>
            </a:fld>
            <a:endParaRPr lang="en-US"/>
          </a:p>
        </p:txBody>
      </p:sp>
    </p:spTree>
    <p:extLst>
      <p:ext uri="{BB962C8B-B14F-4D97-AF65-F5344CB8AC3E}">
        <p14:creationId xmlns:p14="http://schemas.microsoft.com/office/powerpoint/2010/main" val="10412675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(c) Spontaneous decarboxylation of β-keto acid (I) </a:t>
            </a:r>
            <a:r>
              <a:rPr lang="en-US" sz="1200" kern="1200" baseline="30000" dirty="0" smtClean="0">
                <a:solidFill>
                  <a:schemeClr val="tx1"/>
                </a:solidFill>
                <a:effectLst/>
                <a:latin typeface="+mn-lt"/>
                <a:ea typeface="+mn-ea"/>
                <a:cs typeface="+mn-cs"/>
              </a:rPr>
              <a:t>ϴ2 </a:t>
            </a:r>
            <a:r>
              <a:rPr lang="en-US" sz="1200" kern="1200" dirty="0" smtClean="0">
                <a:solidFill>
                  <a:schemeClr val="tx1"/>
                </a:solidFill>
                <a:effectLst/>
                <a:latin typeface="+mn-lt"/>
                <a:ea typeface="+mn-ea"/>
                <a:cs typeface="+mn-cs"/>
              </a:rPr>
              <a:t>vs. TPP-facilitated decarboxylation of α-keto acids (II)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In both cases the carboxyl group is in red and the keto group is in purple. Only the thiazolium ring of TPP is shown. The α and β positions in the molecules are marked. In α-keto acid decarboxylation, a β-carbonyl group is absent, and TPP acts as a ‘surrogate’ β-group to stabilize the negative charge on the transition state.</a:t>
            </a:r>
          </a:p>
        </p:txBody>
      </p:sp>
      <p:sp>
        <p:nvSpPr>
          <p:cNvPr id="4" name="Slide Number Placeholder 3"/>
          <p:cNvSpPr>
            <a:spLocks noGrp="1"/>
          </p:cNvSpPr>
          <p:nvPr>
            <p:ph type="sldNum" sz="quarter" idx="10"/>
          </p:nvPr>
        </p:nvSpPr>
        <p:spPr/>
        <p:txBody>
          <a:bodyPr/>
          <a:lstStyle/>
          <a:p>
            <a:fld id="{0871C9D0-BE92-493E-B314-ABA2F8F81238}" type="slidenum">
              <a:rPr lang="en-US" smtClean="0"/>
              <a:t>82</a:t>
            </a:fld>
            <a:endParaRPr lang="en-US"/>
          </a:p>
        </p:txBody>
      </p:sp>
    </p:spTree>
    <p:extLst>
      <p:ext uri="{BB962C8B-B14F-4D97-AF65-F5344CB8AC3E}">
        <p14:creationId xmlns:p14="http://schemas.microsoft.com/office/powerpoint/2010/main" val="3930328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9.15. The use of thiamine pyrophosphate (TPP) for decarboxylation of α-keto acids</a:t>
            </a:r>
            <a:r>
              <a:rPr lang="en-US" sz="1200" kern="1200" dirty="0" smtClean="0">
                <a:solidFill>
                  <a:schemeClr val="tx1"/>
                </a:solidFill>
                <a:effectLst/>
                <a:latin typeface="+mn-lt"/>
                <a:ea typeface="+mn-ea"/>
                <a:cs typeface="+mn-cs"/>
              </a:rPr>
              <a:t>. (c) Spontaneous decarboxylation of β-keto acid (I) </a:t>
            </a:r>
            <a:r>
              <a:rPr lang="en-US" sz="1200" kern="1200" baseline="30000" dirty="0" smtClean="0">
                <a:solidFill>
                  <a:schemeClr val="tx1"/>
                </a:solidFill>
                <a:effectLst/>
                <a:latin typeface="+mn-lt"/>
                <a:ea typeface="+mn-ea"/>
                <a:cs typeface="+mn-cs"/>
              </a:rPr>
              <a:t>ϴ2 </a:t>
            </a:r>
            <a:r>
              <a:rPr lang="en-US" sz="1200" kern="1200" dirty="0" smtClean="0">
                <a:solidFill>
                  <a:schemeClr val="tx1"/>
                </a:solidFill>
                <a:effectLst/>
                <a:latin typeface="+mn-lt"/>
                <a:ea typeface="+mn-ea"/>
                <a:cs typeface="+mn-cs"/>
              </a:rPr>
              <a:t>vs. TPP-facilitated decarboxylation of α-keto acids (II) </a:t>
            </a:r>
            <a:r>
              <a:rPr lang="en-US" sz="1200" kern="1200" baseline="30000" dirty="0" smtClean="0">
                <a:solidFill>
                  <a:schemeClr val="tx1"/>
                </a:solidFill>
                <a:effectLst/>
                <a:latin typeface="+mn-lt"/>
                <a:ea typeface="+mn-ea"/>
                <a:cs typeface="+mn-cs"/>
              </a:rPr>
              <a:t>ϴ3</a:t>
            </a:r>
            <a:r>
              <a:rPr lang="en-US" sz="1200" kern="1200" dirty="0" smtClean="0">
                <a:solidFill>
                  <a:schemeClr val="tx1"/>
                </a:solidFill>
                <a:effectLst/>
                <a:latin typeface="+mn-lt"/>
                <a:ea typeface="+mn-ea"/>
                <a:cs typeface="+mn-cs"/>
              </a:rPr>
              <a:t>. In both cases the carboxyl group is in red and the keto group is in purple. Only the thiazolium ring of TPP is shown. The α and β positions in the molecules are marked. In α-keto acid decarboxylation, a β-carbonyl group is absent, and TPP acts as a ‘surrogate’ β-group to stabilize the negative charge on the transition state.</a:t>
            </a:r>
          </a:p>
        </p:txBody>
      </p:sp>
      <p:sp>
        <p:nvSpPr>
          <p:cNvPr id="4" name="Slide Number Placeholder 3"/>
          <p:cNvSpPr>
            <a:spLocks noGrp="1"/>
          </p:cNvSpPr>
          <p:nvPr>
            <p:ph type="sldNum" sz="quarter" idx="10"/>
          </p:nvPr>
        </p:nvSpPr>
        <p:spPr/>
        <p:txBody>
          <a:bodyPr/>
          <a:lstStyle/>
          <a:p>
            <a:fld id="{0871C9D0-BE92-493E-B314-ABA2F8F81238}" type="slidenum">
              <a:rPr lang="en-US" smtClean="0"/>
              <a:t>83</a:t>
            </a:fld>
            <a:endParaRPr lang="en-US"/>
          </a:p>
        </p:txBody>
      </p:sp>
    </p:spTree>
    <p:extLst>
      <p:ext uri="{BB962C8B-B14F-4D97-AF65-F5344CB8AC3E}">
        <p14:creationId xmlns:p14="http://schemas.microsoft.com/office/powerpoint/2010/main" val="24468624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84</a:t>
            </a:fld>
            <a:endParaRPr lang="en-US"/>
          </a:p>
        </p:txBody>
      </p:sp>
    </p:spTree>
    <p:extLst>
      <p:ext uri="{BB962C8B-B14F-4D97-AF65-F5344CB8AC3E}">
        <p14:creationId xmlns:p14="http://schemas.microsoft.com/office/powerpoint/2010/main" val="2918133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4" name="Slide Number Placeholder 3"/>
          <p:cNvSpPr>
            <a:spLocks noGrp="1"/>
          </p:cNvSpPr>
          <p:nvPr>
            <p:ph type="sldNum" sz="quarter" idx="5"/>
          </p:nvPr>
        </p:nvSpPr>
        <p:spPr/>
        <p:txBody>
          <a:bodyPr/>
          <a:lstStyle/>
          <a:p>
            <a:pPr>
              <a:defRPr/>
            </a:pPr>
            <a:fld id="{305C18F7-7E57-425F-ABC1-21B811767AA1}" type="slidenum">
              <a:rPr lang="en-US" altLang="en-US" smtClean="0">
                <a:solidFill>
                  <a:srgbClr val="000000"/>
                </a:solidFill>
              </a:rPr>
              <a:pPr>
                <a:defRPr/>
              </a:pPr>
              <a:t>85</a:t>
            </a:fld>
            <a:endParaRPr lang="en-US" altLang="en-US">
              <a:solidFill>
                <a:srgbClr val="000000"/>
              </a:solidFill>
            </a:endParaRPr>
          </a:p>
        </p:txBody>
      </p:sp>
    </p:spTree>
    <p:extLst>
      <p:ext uri="{BB962C8B-B14F-4D97-AF65-F5344CB8AC3E}">
        <p14:creationId xmlns:p14="http://schemas.microsoft.com/office/powerpoint/2010/main" val="24547843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4" name="Slide Number Placeholder 3"/>
          <p:cNvSpPr>
            <a:spLocks noGrp="1"/>
          </p:cNvSpPr>
          <p:nvPr>
            <p:ph type="sldNum" sz="quarter" idx="5"/>
          </p:nvPr>
        </p:nvSpPr>
        <p:spPr/>
        <p:txBody>
          <a:bodyPr/>
          <a:lstStyle/>
          <a:p>
            <a:pPr>
              <a:defRPr/>
            </a:pPr>
            <a:fld id="{305C18F7-7E57-425F-ABC1-21B811767AA1}" type="slidenum">
              <a:rPr lang="en-US" altLang="en-US" smtClean="0">
                <a:solidFill>
                  <a:srgbClr val="000000"/>
                </a:solidFill>
              </a:rPr>
              <a:pPr>
                <a:defRPr/>
              </a:pPr>
              <a:t>86</a:t>
            </a:fld>
            <a:endParaRPr lang="en-US" altLang="en-US">
              <a:solidFill>
                <a:srgbClr val="000000"/>
              </a:solidFill>
            </a:endParaRPr>
          </a:p>
        </p:txBody>
      </p:sp>
    </p:spTree>
    <p:extLst>
      <p:ext uri="{BB962C8B-B14F-4D97-AF65-F5344CB8AC3E}">
        <p14:creationId xmlns:p14="http://schemas.microsoft.com/office/powerpoint/2010/main" val="3808693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4" name="Slide Number Placeholder 3"/>
          <p:cNvSpPr>
            <a:spLocks noGrp="1"/>
          </p:cNvSpPr>
          <p:nvPr>
            <p:ph type="sldNum" sz="quarter" idx="5"/>
          </p:nvPr>
        </p:nvSpPr>
        <p:spPr/>
        <p:txBody>
          <a:bodyPr/>
          <a:lstStyle/>
          <a:p>
            <a:pPr>
              <a:defRPr/>
            </a:pPr>
            <a:fld id="{305C18F7-7E57-425F-ABC1-21B811767AA1}" type="slidenum">
              <a:rPr lang="en-US" altLang="en-US" smtClean="0">
                <a:solidFill>
                  <a:srgbClr val="000000"/>
                </a:solidFill>
              </a:rPr>
              <a:pPr>
                <a:defRPr/>
              </a:pPr>
              <a:t>87</a:t>
            </a:fld>
            <a:endParaRPr lang="en-US" altLang="en-US">
              <a:solidFill>
                <a:srgbClr val="000000"/>
              </a:solidFill>
            </a:endParaRPr>
          </a:p>
        </p:txBody>
      </p:sp>
    </p:spTree>
    <p:extLst>
      <p:ext uri="{BB962C8B-B14F-4D97-AF65-F5344CB8AC3E}">
        <p14:creationId xmlns:p14="http://schemas.microsoft.com/office/powerpoint/2010/main" val="18115746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4" name="Slide Number Placeholder 3"/>
          <p:cNvSpPr>
            <a:spLocks noGrp="1"/>
          </p:cNvSpPr>
          <p:nvPr>
            <p:ph type="sldNum" sz="quarter" idx="5"/>
          </p:nvPr>
        </p:nvSpPr>
        <p:spPr/>
        <p:txBody>
          <a:bodyPr/>
          <a:lstStyle/>
          <a:p>
            <a:pPr>
              <a:defRPr/>
            </a:pPr>
            <a:fld id="{305C18F7-7E57-425F-ABC1-21B811767AA1}" type="slidenum">
              <a:rPr lang="en-US" altLang="en-US" smtClean="0">
                <a:solidFill>
                  <a:srgbClr val="000000"/>
                </a:solidFill>
              </a:rPr>
              <a:pPr>
                <a:defRPr/>
              </a:pPr>
              <a:t>88</a:t>
            </a:fld>
            <a:endParaRPr lang="en-US" altLang="en-US">
              <a:solidFill>
                <a:srgbClr val="000000"/>
              </a:solidFill>
            </a:endParaRPr>
          </a:p>
        </p:txBody>
      </p:sp>
    </p:spTree>
    <p:extLst>
      <p:ext uri="{BB962C8B-B14F-4D97-AF65-F5344CB8AC3E}">
        <p14:creationId xmlns:p14="http://schemas.microsoft.com/office/powerpoint/2010/main" val="33406692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1371600" y="1143000"/>
            <a:ext cx="4114800" cy="3086100"/>
          </a:xfrm>
          <a:ln/>
        </p:spPr>
      </p:sp>
      <p:sp>
        <p:nvSpPr>
          <p:cNvPr id="5123" name="Notes Placeholder 2"/>
          <p:cNvSpPr>
            <a:spLocks noGrp="1"/>
          </p:cNvSpPr>
          <p:nvPr>
            <p:ph type="body" idx="1"/>
          </p:nvPr>
        </p:nvSpPr>
        <p:spPr>
          <a:noFill/>
        </p:spPr>
        <p:txBody>
          <a:bodyPr/>
          <a:lstStyle/>
          <a:p>
            <a:pPr algn="l" rtl="0"/>
            <a:endParaRPr lang="en-US" altLang="en-US" dirty="0" smtClean="0"/>
          </a:p>
        </p:txBody>
      </p:sp>
      <p:sp>
        <p:nvSpPr>
          <p:cNvPr id="4" name="Slide Number Placeholder 3"/>
          <p:cNvSpPr>
            <a:spLocks noGrp="1"/>
          </p:cNvSpPr>
          <p:nvPr>
            <p:ph type="sldNum" sz="quarter" idx="5"/>
          </p:nvPr>
        </p:nvSpPr>
        <p:spPr/>
        <p:txBody>
          <a:bodyPr/>
          <a:lstStyle/>
          <a:p>
            <a:pPr>
              <a:defRPr/>
            </a:pPr>
            <a:fld id="{305C18F7-7E57-425F-ABC1-21B811767AA1}" type="slidenum">
              <a:rPr lang="en-US" altLang="en-US" smtClean="0">
                <a:solidFill>
                  <a:srgbClr val="000000"/>
                </a:solidFill>
              </a:rPr>
              <a:pPr>
                <a:defRPr/>
              </a:pPr>
              <a:t>89</a:t>
            </a:fld>
            <a:endParaRPr lang="en-US" altLang="en-US">
              <a:solidFill>
                <a:srgbClr val="000000"/>
              </a:solidFill>
            </a:endParaRPr>
          </a:p>
        </p:txBody>
      </p:sp>
    </p:spTree>
    <p:extLst>
      <p:ext uri="{BB962C8B-B14F-4D97-AF65-F5344CB8AC3E}">
        <p14:creationId xmlns:p14="http://schemas.microsoft.com/office/powerpoint/2010/main" val="26048211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9.17. The mechanism of ligases</a:t>
            </a:r>
            <a:r>
              <a:rPr lang="en-US" sz="1200" kern="1200" dirty="0" smtClean="0">
                <a:solidFill>
                  <a:schemeClr val="tx1"/>
                </a:solidFill>
                <a:effectLst/>
                <a:latin typeface="+mn-lt"/>
                <a:ea typeface="+mn-ea"/>
                <a:cs typeface="+mn-cs"/>
              </a:rPr>
              <a:t>. The figure shows the mechanism of </a:t>
            </a:r>
            <a:r>
              <a:rPr lang="en-US" sz="1200" i="1" kern="1200" dirty="0" err="1" smtClean="0">
                <a:solidFill>
                  <a:schemeClr val="tx1"/>
                </a:solidFill>
                <a:effectLst/>
                <a:latin typeface="+mn-lt"/>
                <a:ea typeface="+mn-ea"/>
                <a:cs typeface="+mn-cs"/>
              </a:rPr>
              <a:t>pantoate</a:t>
            </a:r>
            <a:r>
              <a:rPr lang="en-US" sz="1200" i="1" kern="1200" dirty="0" smtClean="0">
                <a:solidFill>
                  <a:schemeClr val="tx1"/>
                </a:solidFill>
                <a:effectLst/>
                <a:latin typeface="+mn-lt"/>
                <a:ea typeface="+mn-ea"/>
                <a:cs typeface="+mn-cs"/>
              </a:rPr>
              <a:t>-beta-alanine ligase </a:t>
            </a:r>
            <a:r>
              <a:rPr lang="en-US" sz="1200" kern="1200" dirty="0" smtClean="0">
                <a:solidFill>
                  <a:schemeClr val="tx1"/>
                </a:solidFill>
                <a:effectLst/>
                <a:latin typeface="+mn-lt"/>
                <a:ea typeface="+mn-ea"/>
                <a:cs typeface="+mn-cs"/>
              </a:rPr>
              <a:t>(EC 6.3.2.1)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(b) The mechanism of the reaction, adapted from the </a:t>
            </a:r>
            <a:r>
              <a:rPr lang="en-US" sz="1200" kern="1200" dirty="0" err="1" smtClean="0">
                <a:solidFill>
                  <a:schemeClr val="tx1"/>
                </a:solidFill>
                <a:effectLst/>
                <a:latin typeface="+mn-lt"/>
                <a:ea typeface="+mn-ea"/>
                <a:cs typeface="+mn-cs"/>
              </a:rPr>
              <a:t>MACiE</a:t>
            </a:r>
            <a:r>
              <a:rPr lang="en-US" sz="1200" kern="1200" dirty="0" smtClean="0">
                <a:solidFill>
                  <a:schemeClr val="tx1"/>
                </a:solidFill>
                <a:effectLst/>
                <a:latin typeface="+mn-lt"/>
                <a:ea typeface="+mn-ea"/>
                <a:cs typeface="+mn-cs"/>
              </a:rPr>
              <a:t> database (entry M0229).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 a nucleophilic attack of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pantoate’s</a:t>
            </a:r>
            <a:r>
              <a:rPr lang="en-US" sz="1200" kern="1200" dirty="0" smtClean="0">
                <a:solidFill>
                  <a:schemeClr val="tx1"/>
                </a:solidFill>
                <a:effectLst/>
                <a:latin typeface="+mn-lt"/>
                <a:ea typeface="+mn-ea"/>
                <a:cs typeface="+mn-cs"/>
              </a:rPr>
              <a:t> carboxylate on the α-phosphate of ATP (written here as Ad-PO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creating an activated intermediate and releasing pyrophosphate (</a:t>
            </a:r>
            <a:r>
              <a:rPr lang="en-US" sz="1200" kern="1200" dirty="0" err="1" smtClean="0">
                <a:solidFill>
                  <a:schemeClr val="tx1"/>
                </a:solidFill>
                <a:effectLst/>
                <a:latin typeface="+mn-lt"/>
                <a:ea typeface="+mn-ea"/>
                <a:cs typeface="+mn-cs"/>
              </a:rPr>
              <a:t>PP</a:t>
            </a:r>
            <a:r>
              <a:rPr lang="en-US" sz="1200" kern="1200" baseline="-250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 a nucleophilic attack of β-alanine’s amino group (in its deprotonated form), creating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pantethonate</a:t>
            </a:r>
            <a:r>
              <a:rPr lang="en-US" sz="1200" kern="1200" dirty="0" smtClean="0">
                <a:solidFill>
                  <a:schemeClr val="tx1"/>
                </a:solidFill>
                <a:effectLst/>
                <a:latin typeface="+mn-lt"/>
                <a:ea typeface="+mn-ea"/>
                <a:cs typeface="+mn-cs"/>
              </a:rPr>
              <a:t> and releasing AMP (written here as Ad-PO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DAC739C-074B-4C66-BCEE-16D652867F79}"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7369098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9.17. The mechanism of ligases</a:t>
            </a:r>
            <a:r>
              <a:rPr lang="en-US" sz="1200" kern="1200" dirty="0" smtClean="0">
                <a:solidFill>
                  <a:schemeClr val="tx1"/>
                </a:solidFill>
                <a:effectLst/>
                <a:latin typeface="+mn-lt"/>
                <a:ea typeface="+mn-ea"/>
                <a:cs typeface="+mn-cs"/>
              </a:rPr>
              <a:t>. The figure shows the mechanism of </a:t>
            </a:r>
            <a:r>
              <a:rPr lang="en-US" sz="1200" i="1" kern="1200" dirty="0" err="1" smtClean="0">
                <a:solidFill>
                  <a:schemeClr val="tx1"/>
                </a:solidFill>
                <a:effectLst/>
                <a:latin typeface="+mn-lt"/>
                <a:ea typeface="+mn-ea"/>
                <a:cs typeface="+mn-cs"/>
              </a:rPr>
              <a:t>pantoate</a:t>
            </a:r>
            <a:r>
              <a:rPr lang="en-US" sz="1200" i="1" kern="1200" dirty="0" smtClean="0">
                <a:solidFill>
                  <a:schemeClr val="tx1"/>
                </a:solidFill>
                <a:effectLst/>
                <a:latin typeface="+mn-lt"/>
                <a:ea typeface="+mn-ea"/>
                <a:cs typeface="+mn-cs"/>
              </a:rPr>
              <a:t>-beta-alanine ligase </a:t>
            </a:r>
            <a:r>
              <a:rPr lang="en-US" sz="1200" kern="1200" dirty="0" smtClean="0">
                <a:solidFill>
                  <a:schemeClr val="tx1"/>
                </a:solidFill>
                <a:effectLst/>
                <a:latin typeface="+mn-lt"/>
                <a:ea typeface="+mn-ea"/>
                <a:cs typeface="+mn-cs"/>
              </a:rPr>
              <a:t>(EC 6.3.2.1) </a:t>
            </a:r>
            <a:r>
              <a:rPr lang="en-US" sz="1200" kern="1200" baseline="30000" dirty="0"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(b) The mechanism of the reaction, adapted from the </a:t>
            </a:r>
            <a:r>
              <a:rPr lang="en-US" sz="1200" kern="1200" dirty="0" err="1" smtClean="0">
                <a:solidFill>
                  <a:schemeClr val="tx1"/>
                </a:solidFill>
                <a:effectLst/>
                <a:latin typeface="+mn-lt"/>
                <a:ea typeface="+mn-ea"/>
                <a:cs typeface="+mn-cs"/>
              </a:rPr>
              <a:t>MACiE</a:t>
            </a:r>
            <a:r>
              <a:rPr lang="en-US" sz="1200" kern="1200" dirty="0" smtClean="0">
                <a:solidFill>
                  <a:schemeClr val="tx1"/>
                </a:solidFill>
                <a:effectLst/>
                <a:latin typeface="+mn-lt"/>
                <a:ea typeface="+mn-ea"/>
                <a:cs typeface="+mn-cs"/>
              </a:rPr>
              <a:t> database (entry M0229). </a:t>
            </a:r>
            <a:r>
              <a:rPr lang="en-US" sz="1200" u="sng" kern="1200" dirty="0" smtClean="0">
                <a:solidFill>
                  <a:schemeClr val="tx1"/>
                </a:solidFill>
                <a:effectLst/>
                <a:latin typeface="+mn-lt"/>
                <a:ea typeface="+mn-ea"/>
                <a:cs typeface="+mn-cs"/>
              </a:rPr>
              <a:t>Step 1</a:t>
            </a:r>
            <a:r>
              <a:rPr lang="en-US" sz="1200" kern="1200" dirty="0" smtClean="0">
                <a:solidFill>
                  <a:schemeClr val="tx1"/>
                </a:solidFill>
                <a:effectLst/>
                <a:latin typeface="+mn-lt"/>
                <a:ea typeface="+mn-ea"/>
                <a:cs typeface="+mn-cs"/>
              </a:rPr>
              <a:t> – a nucleophilic attack of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pantoate’s</a:t>
            </a:r>
            <a:r>
              <a:rPr lang="en-US" sz="1200" kern="1200" dirty="0" smtClean="0">
                <a:solidFill>
                  <a:schemeClr val="tx1"/>
                </a:solidFill>
                <a:effectLst/>
                <a:latin typeface="+mn-lt"/>
                <a:ea typeface="+mn-ea"/>
                <a:cs typeface="+mn-cs"/>
              </a:rPr>
              <a:t> carboxylate on the α-phosphate of ATP (written here as Ad-PO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creating an activated intermediate and releasing pyrophosphate (</a:t>
            </a:r>
            <a:r>
              <a:rPr lang="en-US" sz="1200" kern="1200" dirty="0" err="1" smtClean="0">
                <a:solidFill>
                  <a:schemeClr val="tx1"/>
                </a:solidFill>
                <a:effectLst/>
                <a:latin typeface="+mn-lt"/>
                <a:ea typeface="+mn-ea"/>
                <a:cs typeface="+mn-cs"/>
              </a:rPr>
              <a:t>PP</a:t>
            </a:r>
            <a:r>
              <a:rPr lang="en-US" sz="1200" kern="1200" baseline="-250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Step 2</a:t>
            </a:r>
            <a:r>
              <a:rPr lang="en-US" sz="1200" kern="1200" dirty="0" smtClean="0">
                <a:solidFill>
                  <a:schemeClr val="tx1"/>
                </a:solidFill>
                <a:effectLst/>
                <a:latin typeface="+mn-lt"/>
                <a:ea typeface="+mn-ea"/>
                <a:cs typeface="+mn-cs"/>
              </a:rPr>
              <a:t> - a nucleophilic attack of β-alanine’s amino group (in its deprotonated form), creating (</a:t>
            </a:r>
            <a:r>
              <a:rPr lang="en-US" sz="1200" i="1" kern="1200" dirty="0" smtClean="0">
                <a:solidFill>
                  <a:schemeClr val="tx1"/>
                </a:solidFill>
                <a:effectLst/>
                <a:latin typeface="+mn-lt"/>
                <a:ea typeface="+mn-ea"/>
                <a:cs typeface="+mn-cs"/>
              </a:rPr>
              <a:t>R</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pantethonate</a:t>
            </a:r>
            <a:r>
              <a:rPr lang="en-US" sz="1200" kern="1200" dirty="0" smtClean="0">
                <a:solidFill>
                  <a:schemeClr val="tx1"/>
                </a:solidFill>
                <a:effectLst/>
                <a:latin typeface="+mn-lt"/>
                <a:ea typeface="+mn-ea"/>
                <a:cs typeface="+mn-cs"/>
              </a:rPr>
              <a:t> and releasing AMP (written here as Ad-PO</a:t>
            </a:r>
            <a:r>
              <a:rPr lang="en-US" sz="1200" kern="1200" baseline="-25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91</a:t>
            </a:fld>
            <a:endParaRPr lang="en-US"/>
          </a:p>
        </p:txBody>
      </p:sp>
    </p:spTree>
    <p:extLst>
      <p:ext uri="{BB962C8B-B14F-4D97-AF65-F5344CB8AC3E}">
        <p14:creationId xmlns:p14="http://schemas.microsoft.com/office/powerpoint/2010/main" val="341707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Arial" charset="0"/>
              </a:rPr>
              <a:t>Structure of HIV-1 protease with KNI-272, a tight-binding transition-state analog containing </a:t>
            </a:r>
            <a:r>
              <a:rPr lang="en-US" sz="1200" b="0" i="0" kern="1200" dirty="0" err="1" smtClean="0">
                <a:solidFill>
                  <a:schemeClr val="tx1"/>
                </a:solidFill>
                <a:effectLst/>
                <a:latin typeface="Arial" charset="0"/>
                <a:ea typeface="+mn-ea"/>
                <a:cs typeface="Arial" charset="0"/>
              </a:rPr>
              <a:t>allophenylnorstatine</a:t>
            </a:r>
            <a:r>
              <a:rPr lang="en-US" sz="1200" b="0" i="0" kern="1200" dirty="0" smtClean="0">
                <a:solidFill>
                  <a:schemeClr val="tx1"/>
                </a:solidFill>
                <a:effectLst/>
                <a:latin typeface="Arial" charset="0"/>
                <a:ea typeface="+mn-ea"/>
                <a:cs typeface="Arial" charset="0"/>
              </a:rPr>
              <a:t> (1hpx)</a:t>
            </a:r>
            <a:endParaRPr lang="en-US" dirty="0"/>
          </a:p>
        </p:txBody>
      </p:sp>
      <p:sp>
        <p:nvSpPr>
          <p:cNvPr id="4" name="Slide Number Placeholder 3"/>
          <p:cNvSpPr>
            <a:spLocks noGrp="1"/>
          </p:cNvSpPr>
          <p:nvPr>
            <p:ph type="sldNum" sz="quarter" idx="10"/>
          </p:nvPr>
        </p:nvSpPr>
        <p:spPr/>
        <p:txBody>
          <a:bodyPr/>
          <a:lstStyle/>
          <a:p>
            <a:fld id="{0871C9D0-BE92-493E-B314-ABA2F8F81238}" type="slidenum">
              <a:rPr lang="en-US" smtClean="0"/>
              <a:t>11</a:t>
            </a:fld>
            <a:endParaRPr lang="en-US"/>
          </a:p>
        </p:txBody>
      </p:sp>
    </p:spTree>
    <p:extLst>
      <p:ext uri="{BB962C8B-B14F-4D97-AF65-F5344CB8AC3E}">
        <p14:creationId xmlns:p14="http://schemas.microsoft.com/office/powerpoint/2010/main" val="236491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prime goal in studying enzymes is to understand their mechanisms. These, however, are complex and rely on multiple steps, each has its own rate and involves certain intermediates. There are several methods that allow us to focus on these steps, e.g. by measuring the rates or by crystallizing the intermediates and solving their structures. A different approach, which was used before these methods were available, is to use mathematical models that interpret measurements of the enzyme’s rate and its dependence on various parameters. </a:t>
            </a:r>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Figure 9.18. Formation of product over time in an enzymatic reaction. </a:t>
            </a:r>
            <a:r>
              <a:rPr lang="en-US" sz="1200" kern="1200" dirty="0" smtClean="0">
                <a:solidFill>
                  <a:schemeClr val="tx1"/>
                </a:solidFill>
                <a:effectLst/>
                <a:latin typeface="+mn-lt"/>
                <a:ea typeface="+mn-ea"/>
                <a:cs typeface="+mn-cs"/>
              </a:rPr>
              <a:t>[P] is the Molar concentration of the reaction’s product. The slope of the plot in its linear region is the initial reaction velocity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 see main text). </a:t>
            </a:r>
            <a:endParaRPr lang="en-US" dirty="0"/>
          </a:p>
        </p:txBody>
      </p:sp>
      <p:sp>
        <p:nvSpPr>
          <p:cNvPr id="4" name="Slide Number Placeholder 3"/>
          <p:cNvSpPr>
            <a:spLocks noGrp="1"/>
          </p:cNvSpPr>
          <p:nvPr>
            <p:ph type="sldNum" sz="quarter" idx="10"/>
          </p:nvPr>
        </p:nvSpPr>
        <p:spPr/>
        <p:txBody>
          <a:bodyPr/>
          <a:lstStyle/>
          <a:p>
            <a:fld id="{A7C35437-9278-4B48-887C-88B0693C7817}"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446639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9.19. Catalyzed (blue plot) and </a:t>
            </a:r>
            <a:r>
              <a:rPr lang="en-US" sz="1200" b="1" kern="1200" dirty="0" err="1" smtClean="0">
                <a:solidFill>
                  <a:schemeClr val="tx1"/>
                </a:solidFill>
                <a:effectLst/>
                <a:latin typeface="+mn-lt"/>
                <a:ea typeface="+mn-ea"/>
                <a:cs typeface="+mn-cs"/>
              </a:rPr>
              <a:t>uncatalyzed</a:t>
            </a:r>
            <a:r>
              <a:rPr lang="en-US" sz="1200" b="1" kern="1200" smtClean="0">
                <a:solidFill>
                  <a:schemeClr val="tx1"/>
                </a:solidFill>
                <a:effectLst/>
                <a:latin typeface="+mn-lt"/>
                <a:ea typeface="+mn-ea"/>
                <a:cs typeface="+mn-cs"/>
              </a:rPr>
              <a:t> (red plot) initial reaction rates (</a:t>
            </a:r>
            <a:r>
              <a:rPr lang="en-US" sz="1200" b="1" i="1" kern="1200" smtClean="0">
                <a:solidFill>
                  <a:schemeClr val="tx1"/>
                </a:solidFill>
                <a:effectLst/>
                <a:latin typeface="+mn-lt"/>
                <a:ea typeface="+mn-ea"/>
                <a:cs typeface="+mn-cs"/>
              </a:rPr>
              <a:t>V</a:t>
            </a:r>
            <a:r>
              <a:rPr lang="en-US" sz="1200" b="1" i="1" kern="1200" baseline="-25000" smtClean="0">
                <a:solidFill>
                  <a:schemeClr val="tx1"/>
                </a:solidFill>
                <a:effectLst/>
                <a:latin typeface="+mn-lt"/>
                <a:ea typeface="+mn-ea"/>
                <a:cs typeface="+mn-cs"/>
              </a:rPr>
              <a:t>0</a:t>
            </a:r>
            <a:r>
              <a:rPr lang="en-US" sz="1200" b="1" kern="1200" smtClean="0">
                <a:solidFill>
                  <a:schemeClr val="tx1"/>
                </a:solidFill>
                <a:effectLst/>
                <a:latin typeface="+mn-lt"/>
                <a:ea typeface="+mn-ea"/>
                <a:cs typeface="+mn-cs"/>
              </a:rPr>
              <a:t>) with increasing substrate concentrations [S]. </a:t>
            </a:r>
            <a:endParaRPr lang="en-US"/>
          </a:p>
        </p:txBody>
      </p:sp>
      <p:sp>
        <p:nvSpPr>
          <p:cNvPr id="4" name="Slide Number Placeholder 3"/>
          <p:cNvSpPr>
            <a:spLocks noGrp="1"/>
          </p:cNvSpPr>
          <p:nvPr>
            <p:ph type="sldNum" sz="quarter" idx="10"/>
          </p:nvPr>
        </p:nvSpPr>
        <p:spPr/>
        <p:txBody>
          <a:bodyPr/>
          <a:lstStyle/>
          <a:p>
            <a:fld id="{8FAE63A6-6E13-436B-86B7-261646DD9096}"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5353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9.20. Graphic representation of the </a:t>
            </a:r>
            <a:r>
              <a:rPr lang="en-US" sz="1200" b="1" kern="1200" dirty="0" err="1" smtClean="0">
                <a:solidFill>
                  <a:schemeClr val="tx1"/>
                </a:solidFill>
                <a:effectLst/>
                <a:latin typeface="+mn-lt"/>
                <a:ea typeface="+mn-ea"/>
                <a:cs typeface="+mn-cs"/>
              </a:rPr>
              <a:t>Michaelis-Menten</a:t>
            </a:r>
            <a:r>
              <a:rPr lang="en-US" sz="1200" b="1" kern="1200" dirty="0" smtClean="0">
                <a:solidFill>
                  <a:schemeClr val="tx1"/>
                </a:solidFill>
                <a:effectLst/>
                <a:latin typeface="+mn-lt"/>
                <a:ea typeface="+mn-ea"/>
                <a:cs typeface="+mn-cs"/>
              </a:rPr>
              <a:t> equation.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dirty="0" smtClean="0">
                <a:solidFill>
                  <a:schemeClr val="tx1"/>
                </a:solidFill>
                <a:effectLst/>
                <a:latin typeface="+mn-lt"/>
                <a:ea typeface="+mn-ea"/>
                <a:cs typeface="+mn-cs"/>
              </a:rPr>
              <a:t> is the maximal velocity and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is the substrate concentration at which the rate is half of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dirty="0" smtClean="0">
                <a:solidFill>
                  <a:schemeClr val="tx1"/>
                </a:solidFill>
                <a:effectLst/>
                <a:latin typeface="+mn-lt"/>
                <a:ea typeface="+mn-ea"/>
                <a:cs typeface="+mn-cs"/>
              </a:rPr>
              <a:t> (see explanation in the main text).</a:t>
            </a:r>
            <a:endParaRPr lang="en-US" dirty="0" smtClean="0"/>
          </a:p>
        </p:txBody>
      </p:sp>
      <p:sp>
        <p:nvSpPr>
          <p:cNvPr id="4" name="Slide Number Placeholder 3"/>
          <p:cNvSpPr>
            <a:spLocks noGrp="1"/>
          </p:cNvSpPr>
          <p:nvPr>
            <p:ph type="sldNum" sz="quarter" idx="10"/>
          </p:nvPr>
        </p:nvSpPr>
        <p:spPr/>
        <p:txBody>
          <a:bodyPr/>
          <a:lstStyle/>
          <a:p>
            <a:fld id="{8FAE63A6-6E13-436B-86B7-261646DD9096}"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7909881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04126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9.20. Graphic representation of the </a:t>
            </a:r>
            <a:r>
              <a:rPr lang="en-US" sz="1200" b="1" kern="1200" dirty="0" err="1" smtClean="0">
                <a:solidFill>
                  <a:schemeClr val="tx1"/>
                </a:solidFill>
                <a:effectLst/>
                <a:latin typeface="+mn-lt"/>
                <a:ea typeface="+mn-ea"/>
                <a:cs typeface="+mn-cs"/>
              </a:rPr>
              <a:t>Michaelis-Menten</a:t>
            </a:r>
            <a:r>
              <a:rPr lang="en-US" sz="1200" b="1" kern="1200" dirty="0" smtClean="0">
                <a:solidFill>
                  <a:schemeClr val="tx1"/>
                </a:solidFill>
                <a:effectLst/>
                <a:latin typeface="+mn-lt"/>
                <a:ea typeface="+mn-ea"/>
                <a:cs typeface="+mn-cs"/>
              </a:rPr>
              <a:t> equation.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dirty="0" smtClean="0">
                <a:solidFill>
                  <a:schemeClr val="tx1"/>
                </a:solidFill>
                <a:effectLst/>
                <a:latin typeface="+mn-lt"/>
                <a:ea typeface="+mn-ea"/>
                <a:cs typeface="+mn-cs"/>
              </a:rPr>
              <a:t> is the maximal velocity and </a:t>
            </a:r>
            <a:r>
              <a:rPr lang="en-US" sz="1200" i="1" kern="1200" dirty="0" smtClean="0">
                <a:solidFill>
                  <a:schemeClr val="tx1"/>
                </a:solidFill>
                <a:effectLst/>
                <a:latin typeface="+mn-lt"/>
                <a:ea typeface="+mn-ea"/>
                <a:cs typeface="+mn-cs"/>
              </a:rPr>
              <a:t>K</a:t>
            </a:r>
            <a:r>
              <a:rPr lang="en-US" sz="1200" i="1" kern="1200" baseline="-250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is the substrate concentration at which the rate is half of </a:t>
            </a:r>
            <a:r>
              <a:rPr lang="en-US" sz="1200" i="1" kern="1200" dirty="0" smtClean="0">
                <a:solidFill>
                  <a:schemeClr val="tx1"/>
                </a:solidFill>
                <a:effectLst/>
                <a:latin typeface="+mn-lt"/>
                <a:ea typeface="+mn-ea"/>
                <a:cs typeface="+mn-cs"/>
              </a:rPr>
              <a:t>V</a:t>
            </a:r>
            <a:r>
              <a:rPr lang="en-US" sz="1200" i="1" kern="1200" baseline="-25000" dirty="0" smtClean="0">
                <a:solidFill>
                  <a:schemeClr val="tx1"/>
                </a:solidFill>
                <a:effectLst/>
                <a:latin typeface="+mn-lt"/>
                <a:ea typeface="+mn-ea"/>
                <a:cs typeface="+mn-cs"/>
              </a:rPr>
              <a:t>max</a:t>
            </a:r>
            <a:r>
              <a:rPr lang="en-US" sz="1200" kern="1200" dirty="0" smtClean="0">
                <a:solidFill>
                  <a:schemeClr val="tx1"/>
                </a:solidFill>
                <a:effectLst/>
                <a:latin typeface="+mn-lt"/>
                <a:ea typeface="+mn-ea"/>
                <a:cs typeface="+mn-cs"/>
              </a:rPr>
              <a:t> (see explanation in the main text).</a:t>
            </a:r>
            <a:endParaRPr lang="en-US" dirty="0"/>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29346924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Briggs and Haldane derived the M-M equation</a:t>
            </a:r>
            <a:r>
              <a:rPr lang="en-US" baseline="0" dirty="0" smtClean="0"/>
              <a:t> under the steady-state assumption, showing that it was more important than the fast equilibrium assumption.</a:t>
            </a:r>
            <a:endParaRPr lang="en-US" dirty="0"/>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31956235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9.20. Graphic representation of the </a:t>
            </a:r>
            <a:r>
              <a:rPr lang="en-US" sz="1200" b="1" kern="1200" dirty="0" err="1" smtClean="0">
                <a:solidFill>
                  <a:schemeClr val="tx1"/>
                </a:solidFill>
                <a:effectLst/>
                <a:latin typeface="+mn-lt"/>
                <a:ea typeface="+mn-ea"/>
                <a:cs typeface="+mn-cs"/>
              </a:rPr>
              <a:t>Michaelis-Menten</a:t>
            </a:r>
            <a:r>
              <a:rPr lang="en-US" sz="1200" b="1" kern="1200" dirty="0" smtClean="0">
                <a:solidFill>
                  <a:schemeClr val="tx1"/>
                </a:solidFill>
                <a:effectLst/>
                <a:latin typeface="+mn-lt"/>
                <a:ea typeface="+mn-ea"/>
                <a:cs typeface="+mn-cs"/>
              </a:rPr>
              <a:t> equation.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is the maximal velocity and </a:t>
            </a:r>
            <a:r>
              <a:rPr lang="en-US" sz="1200" i="1" kern="1200" smtClean="0">
                <a:solidFill>
                  <a:schemeClr val="tx1"/>
                </a:solidFill>
                <a:effectLst/>
                <a:latin typeface="+mn-lt"/>
                <a:ea typeface="+mn-ea"/>
                <a:cs typeface="+mn-cs"/>
              </a:rPr>
              <a:t>K</a:t>
            </a:r>
            <a:r>
              <a:rPr lang="en-US" sz="1200" i="1" kern="1200" baseline="-25000" smtClean="0">
                <a:solidFill>
                  <a:schemeClr val="tx1"/>
                </a:solidFill>
                <a:effectLst/>
                <a:latin typeface="+mn-lt"/>
                <a:ea typeface="+mn-ea"/>
                <a:cs typeface="+mn-cs"/>
              </a:rPr>
              <a:t>M</a:t>
            </a:r>
            <a:r>
              <a:rPr lang="en-US" sz="1200" kern="1200" smtClean="0">
                <a:solidFill>
                  <a:schemeClr val="tx1"/>
                </a:solidFill>
                <a:effectLst/>
                <a:latin typeface="+mn-lt"/>
                <a:ea typeface="+mn-ea"/>
                <a:cs typeface="+mn-cs"/>
              </a:rPr>
              <a:t> is the substrate concentration at which the rate is half of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(see explanation in the main text).</a:t>
            </a:r>
            <a:endParaRPr lang="en-US"/>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653759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9.20. Graphic representation of the </a:t>
            </a:r>
            <a:r>
              <a:rPr lang="en-US" sz="1200" b="1" kern="1200" dirty="0" err="1" smtClean="0">
                <a:solidFill>
                  <a:schemeClr val="tx1"/>
                </a:solidFill>
                <a:effectLst/>
                <a:latin typeface="+mn-lt"/>
                <a:ea typeface="+mn-ea"/>
                <a:cs typeface="+mn-cs"/>
              </a:rPr>
              <a:t>Michaelis-Menten</a:t>
            </a:r>
            <a:r>
              <a:rPr lang="en-US" sz="1200" b="1" kern="1200" dirty="0" smtClean="0">
                <a:solidFill>
                  <a:schemeClr val="tx1"/>
                </a:solidFill>
                <a:effectLst/>
                <a:latin typeface="+mn-lt"/>
                <a:ea typeface="+mn-ea"/>
                <a:cs typeface="+mn-cs"/>
              </a:rPr>
              <a:t> equation.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is the maximal velocity and </a:t>
            </a:r>
            <a:r>
              <a:rPr lang="en-US" sz="1200" i="1" kern="1200" smtClean="0">
                <a:solidFill>
                  <a:schemeClr val="tx1"/>
                </a:solidFill>
                <a:effectLst/>
                <a:latin typeface="+mn-lt"/>
                <a:ea typeface="+mn-ea"/>
                <a:cs typeface="+mn-cs"/>
              </a:rPr>
              <a:t>K</a:t>
            </a:r>
            <a:r>
              <a:rPr lang="en-US" sz="1200" i="1" kern="1200" baseline="-25000" smtClean="0">
                <a:solidFill>
                  <a:schemeClr val="tx1"/>
                </a:solidFill>
                <a:effectLst/>
                <a:latin typeface="+mn-lt"/>
                <a:ea typeface="+mn-ea"/>
                <a:cs typeface="+mn-cs"/>
              </a:rPr>
              <a:t>M</a:t>
            </a:r>
            <a:r>
              <a:rPr lang="en-US" sz="1200" kern="1200" smtClean="0">
                <a:solidFill>
                  <a:schemeClr val="tx1"/>
                </a:solidFill>
                <a:effectLst/>
                <a:latin typeface="+mn-lt"/>
                <a:ea typeface="+mn-ea"/>
                <a:cs typeface="+mn-cs"/>
              </a:rPr>
              <a:t> is the substrate concentration at which the rate is half of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(see explanation in the main text).</a:t>
            </a:r>
            <a:endParaRPr lang="en-US"/>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8278122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Figure 9.20. Graphic representation of the </a:t>
            </a:r>
            <a:r>
              <a:rPr lang="en-US" sz="1200" b="1" kern="1200" dirty="0" err="1" smtClean="0">
                <a:solidFill>
                  <a:schemeClr val="tx1"/>
                </a:solidFill>
                <a:effectLst/>
                <a:latin typeface="+mn-lt"/>
                <a:ea typeface="+mn-ea"/>
                <a:cs typeface="+mn-cs"/>
              </a:rPr>
              <a:t>Michaelis-Menten</a:t>
            </a:r>
            <a:r>
              <a:rPr lang="en-US" sz="1200" b="1" kern="1200" dirty="0" smtClean="0">
                <a:solidFill>
                  <a:schemeClr val="tx1"/>
                </a:solidFill>
                <a:effectLst/>
                <a:latin typeface="+mn-lt"/>
                <a:ea typeface="+mn-ea"/>
                <a:cs typeface="+mn-cs"/>
              </a:rPr>
              <a:t> equation.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is the maximal velocity and </a:t>
            </a:r>
            <a:r>
              <a:rPr lang="en-US" sz="1200" i="1" kern="1200" smtClean="0">
                <a:solidFill>
                  <a:schemeClr val="tx1"/>
                </a:solidFill>
                <a:effectLst/>
                <a:latin typeface="+mn-lt"/>
                <a:ea typeface="+mn-ea"/>
                <a:cs typeface="+mn-cs"/>
              </a:rPr>
              <a:t>K</a:t>
            </a:r>
            <a:r>
              <a:rPr lang="en-US" sz="1200" i="1" kern="1200" baseline="-25000" smtClean="0">
                <a:solidFill>
                  <a:schemeClr val="tx1"/>
                </a:solidFill>
                <a:effectLst/>
                <a:latin typeface="+mn-lt"/>
                <a:ea typeface="+mn-ea"/>
                <a:cs typeface="+mn-cs"/>
              </a:rPr>
              <a:t>M</a:t>
            </a:r>
            <a:r>
              <a:rPr lang="en-US" sz="1200" kern="1200" smtClean="0">
                <a:solidFill>
                  <a:schemeClr val="tx1"/>
                </a:solidFill>
                <a:effectLst/>
                <a:latin typeface="+mn-lt"/>
                <a:ea typeface="+mn-ea"/>
                <a:cs typeface="+mn-cs"/>
              </a:rPr>
              <a:t> is the substrate concentration at which the rate is half of </a:t>
            </a:r>
            <a:r>
              <a:rPr lang="en-US" sz="1200" i="1" kern="1200" smtClean="0">
                <a:solidFill>
                  <a:schemeClr val="tx1"/>
                </a:solidFill>
                <a:effectLst/>
                <a:latin typeface="+mn-lt"/>
                <a:ea typeface="+mn-ea"/>
                <a:cs typeface="+mn-cs"/>
              </a:rPr>
              <a:t>V</a:t>
            </a:r>
            <a:r>
              <a:rPr lang="en-US" sz="1200" i="1" kern="1200" baseline="-25000" smtClean="0">
                <a:solidFill>
                  <a:schemeClr val="tx1"/>
                </a:solidFill>
                <a:effectLst/>
                <a:latin typeface="+mn-lt"/>
                <a:ea typeface="+mn-ea"/>
                <a:cs typeface="+mn-cs"/>
              </a:rPr>
              <a:t>max</a:t>
            </a:r>
            <a:r>
              <a:rPr lang="en-US" sz="1200" kern="1200" smtClean="0">
                <a:solidFill>
                  <a:schemeClr val="tx1"/>
                </a:solidFill>
                <a:effectLst/>
                <a:latin typeface="+mn-lt"/>
                <a:ea typeface="+mn-ea"/>
                <a:cs typeface="+mn-cs"/>
              </a:rPr>
              <a:t> (see explanation in the main text).</a:t>
            </a:r>
            <a:endParaRPr lang="en-US"/>
          </a:p>
        </p:txBody>
      </p:sp>
      <p:sp>
        <p:nvSpPr>
          <p:cNvPr id="4" name="Slide Number Placeholder 3"/>
          <p:cNvSpPr>
            <a:spLocks noGrp="1"/>
          </p:cNvSpPr>
          <p:nvPr>
            <p:ph type="sldNum" sz="quarter" idx="10"/>
          </p:nvPr>
        </p:nvSpPr>
        <p:spPr/>
        <p:txBody>
          <a:bodyPr/>
          <a:lstStyle/>
          <a:p>
            <a:fld id="{4380886B-5454-4953-B840-6BB624EF0CE3}"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7955523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i="1" dirty="0" err="1" smtClean="0"/>
              <a:t>k</a:t>
            </a:r>
            <a:r>
              <a:rPr lang="en-US" i="1" baseline="-25000" dirty="0" err="1" smtClean="0"/>
              <a:t>cat</a:t>
            </a:r>
            <a:r>
              <a:rPr lang="en-US" i="1" dirty="0" smtClean="0"/>
              <a:t> </a:t>
            </a:r>
            <a:r>
              <a:rPr lang="en-US" dirty="0" smtClean="0"/>
              <a:t>and specificity constant values are</a:t>
            </a:r>
            <a:r>
              <a:rPr lang="en-US" baseline="0" dirty="0" smtClean="0"/>
              <a:t> taken from </a:t>
            </a:r>
            <a:r>
              <a:rPr lang="en-US" altLang="en-US" sz="1200" dirty="0" smtClean="0">
                <a:latin typeface="Arial" panose="020B0604020202020204" pitchFamily="34" charset="0"/>
                <a:cs typeface="Arial" panose="020B0604020202020204" pitchFamily="34" charset="0"/>
                <a:sym typeface="Symbol" panose="05050102010706020507" pitchFamily="18" charset="2"/>
              </a:rPr>
              <a:t>Biochemistry (2011) 50:4402</a:t>
            </a:r>
          </a:p>
          <a:p>
            <a:endParaRPr lang="en-US" dirty="0"/>
          </a:p>
        </p:txBody>
      </p:sp>
      <p:sp>
        <p:nvSpPr>
          <p:cNvPr id="4" name="Slide Number Placeholder 3"/>
          <p:cNvSpPr>
            <a:spLocks noGrp="1"/>
          </p:cNvSpPr>
          <p:nvPr>
            <p:ph type="sldNum" sz="quarter" idx="10"/>
          </p:nvPr>
        </p:nvSpPr>
        <p:spPr/>
        <p:txBody>
          <a:bodyPr/>
          <a:lstStyle/>
          <a:p>
            <a:fld id="{4975C0F8-8F46-4919-BEC2-0CA5E88AC1B3}"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424109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8B8C6A-C9C1-4D6E-96A0-5C2F79B673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6592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D786D5-1656-46D0-A27B-C78A0D5327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2422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452F-BA76-46BA-BF27-FCE5CA15324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3157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AA6BA0-2F58-4B18-B92F-506F6C557A3A}"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4229700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AA6BA0-2F58-4B18-B92F-506F6C557A3A}"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3370141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AA6BA0-2F58-4B18-B92F-506F6C557A3A}"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60497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8AA6BA0-2F58-4B18-B92F-506F6C557A3A}"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3554119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AA6BA0-2F58-4B18-B92F-506F6C557A3A}" type="datetimeFigureOut">
              <a:rPr lang="en-US" smtClean="0"/>
              <a:t>4/4/2022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559092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8AA6BA0-2F58-4B18-B92F-506F6C557A3A}" type="datetimeFigureOut">
              <a:rPr lang="en-US" smtClean="0"/>
              <a:t>4/4/2022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2216441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AA6BA0-2F58-4B18-B92F-506F6C557A3A}" type="datetimeFigureOut">
              <a:rPr lang="en-US" smtClean="0"/>
              <a:t>4/4/2022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2093536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A6BA0-2F58-4B18-B92F-506F6C557A3A}"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353222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538734-142D-478D-85BE-B1A66EC3E9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0458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A6BA0-2F58-4B18-B92F-506F6C557A3A}" type="datetimeFigureOut">
              <a:rPr lang="en-US" smtClean="0"/>
              <a:t>4/4/2022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1025506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AA6BA0-2F58-4B18-B92F-506F6C557A3A}"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115403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AA6BA0-2F58-4B18-B92F-506F6C557A3A}" type="datetimeFigureOut">
              <a:rPr lang="en-US" smtClean="0"/>
              <a:t>4/4/2022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867A1-B3D3-4D4F-8D61-965B7CE1484E}" type="slidenum">
              <a:rPr lang="en-US" smtClean="0"/>
              <a:t>‹#›</a:t>
            </a:fld>
            <a:endParaRPr lang="en-US"/>
          </a:p>
        </p:txBody>
      </p:sp>
    </p:spTree>
    <p:extLst>
      <p:ext uri="{BB962C8B-B14F-4D97-AF65-F5344CB8AC3E}">
        <p14:creationId xmlns:p14="http://schemas.microsoft.com/office/powerpoint/2010/main" val="1375967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F237ED2B-2C71-4EB2-81F6-A007FF9E118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571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21168D71-AD8E-41C8-853E-930AB32E753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163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C4EC10DD-3F6F-4DEC-AD3C-455351191E95}"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1698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0BA55267-8273-47CE-BC60-0AE0F846781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8632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a:defRPr/>
            </a:pPr>
            <a:fld id="{9F525389-4848-44CD-B05C-FB604ABDE076}"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57989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a:defRPr/>
            </a:pPr>
            <a:fld id="{745F9FFA-0133-43C9-9C25-50F1FD1B5D3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8628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37A38D44-69EB-490F-AFFE-D28BBBD8192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424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F8E677-5E45-4D39-9A03-133ACC00A45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78767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BA8BFC38-1A19-4434-9DDE-11FAB14449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9927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891745CE-CEB2-49BF-A817-8E9183CB343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0058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24CAD4D0-3B2F-48C7-8262-60C81D615AC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3133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C9D41CD0-8B16-432B-915F-29BB4581A077}"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18954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138640D4-2E07-4816-9FF8-92AD818192E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717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49886B28-E7C1-4F76-89F4-0688841AAD64}"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6898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A57A70C6-7DCF-464D-A9DF-9378F6B0BD7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0160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F75515FB-EDB4-460A-86A0-F53550B2F70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7689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324E1299-65BB-4D8D-A8B1-23062969982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301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16C0A59-47AC-408A-A988-6ACD945DE8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93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5FF53-9813-435F-B9E6-1B6D15B26F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9493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FD82D257-A503-4CD8-AB9C-111CFE44628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4067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28ACF21-28CD-4783-934C-CB3CD65EC69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2457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166FCB13-1843-4435-981A-1EC942FC3B1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1951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A2835053-F9A5-4A8D-A6D5-40B51D9897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287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3AA5DB89-ECEC-48E0-AB68-FA594C890EA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173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EAB00E33-5091-4092-A9CB-53AC9DB101D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4931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AF5FF3E7-C107-4C9B-ADEC-C3059D31218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7929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5E04603E-6E23-47FE-8596-8FA011EAD6A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5255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86DE42DC-C518-466B-A6D5-F2BF1C56F2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53727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a:defRPr/>
            </a:pPr>
            <a:fld id="{A151FF50-C145-4B41-8F30-06457FDB579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024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0D5E17-C40B-4BD1-A246-B788360E8F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27789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a:defRPr/>
            </a:pPr>
            <a:fld id="{31EF78D2-5D97-44B4-984C-F3593D9FBBC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02844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D2CA6C23-8C2A-4779-807B-F6531D25CAA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82162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DAD19B6E-A6E3-45D2-8B75-F4804B5F1742}"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69798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a:defRPr/>
            </a:pPr>
            <a:fld id="{AEB41777-B019-4768-BB03-920C08A7086A}"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1511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CC23B784-69D2-45ED-BE5C-74081E2934B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919066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a:defRPr/>
            </a:pPr>
            <a:fld id="{8C45B473-9AFB-4B07-B312-6750A423C8F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4308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0B8833-4858-456F-8A2F-AB60C6D5BA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49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7E75A-E3B1-47C9-BE8A-21BFC6E9348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94334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7C6B57-73EE-4B71-9D92-F4BC92AFFC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678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9195CD-859C-4E85-B114-A04F03E9308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9432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BB8574-68F1-4B4F-B493-A4FDBA3DCDA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9970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0C129C-9741-4C3E-B1E2-02923F2127C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017866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96CA6B-C9FF-4D1F-8663-22DEAE55F2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86913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34985B-D2BE-417D-997B-975085E4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5336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2B0F4F-3E62-405D-AB2C-644437134AF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03920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519B3E-5DC5-4301-832D-C2E585C0483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1461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B4008-2A8A-4433-AA5F-C543D08D532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01324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A7F9C-C5AE-469D-8A9D-7FD3604626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94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1C6769-58B6-444D-B7AA-D6BE1AFD80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7524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F93A92-F6FB-4AD8-A865-DE29875CF0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458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382B8F-205B-4989-9D3C-9AF0A183A7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7045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lvl1pPr>
          </a:lstStyle>
          <a:p>
            <a:pPr fontAlgn="base">
              <a:spcBef>
                <a:spcPct val="0"/>
              </a:spcBef>
              <a:spcAft>
                <a:spcPct val="0"/>
              </a:spcAft>
              <a:defRPr/>
            </a:pPr>
            <a:fld id="{F761C38E-B17E-491B-A590-647E92B6A8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8"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extLst>
      <p:ext uri="{BB962C8B-B14F-4D97-AF65-F5344CB8AC3E}">
        <p14:creationId xmlns:p14="http://schemas.microsoft.com/office/powerpoint/2010/main" val="31695584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189" algn="ctr" rtl="1" fontAlgn="base">
        <a:spcBef>
          <a:spcPct val="0"/>
        </a:spcBef>
        <a:spcAft>
          <a:spcPct val="0"/>
        </a:spcAft>
        <a:defRPr sz="4400">
          <a:solidFill>
            <a:schemeClr val="tx2"/>
          </a:solidFill>
          <a:latin typeface="Times New Roman" pitchFamily="18" charset="0"/>
          <a:cs typeface="Times New Roman (Hebrew)" charset="0"/>
        </a:defRPr>
      </a:lvl6pPr>
      <a:lvl7pPr marL="914377" algn="ctr" rtl="1" fontAlgn="base">
        <a:spcBef>
          <a:spcPct val="0"/>
        </a:spcBef>
        <a:spcAft>
          <a:spcPct val="0"/>
        </a:spcAft>
        <a:defRPr sz="4400">
          <a:solidFill>
            <a:schemeClr val="tx2"/>
          </a:solidFill>
          <a:latin typeface="Times New Roman" pitchFamily="18" charset="0"/>
          <a:cs typeface="Times New Roman (Hebrew)" charset="0"/>
        </a:defRPr>
      </a:lvl7pPr>
      <a:lvl8pPr marL="1371566" algn="ctr" rtl="1" fontAlgn="base">
        <a:spcBef>
          <a:spcPct val="0"/>
        </a:spcBef>
        <a:spcAft>
          <a:spcPct val="0"/>
        </a:spcAft>
        <a:defRPr sz="4400">
          <a:solidFill>
            <a:schemeClr val="tx2"/>
          </a:solidFill>
          <a:latin typeface="Times New Roman" pitchFamily="18" charset="0"/>
          <a:cs typeface="Times New Roman (Hebrew)" charset="0"/>
        </a:defRPr>
      </a:lvl8pPr>
      <a:lvl9pPr marL="1828754"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891" indent="-342891"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32" indent="-285744"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2971" indent="-228594"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160" indent="-228594"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349" indent="-228594"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537" indent="-228594" algn="r" rtl="1" fontAlgn="base">
        <a:spcBef>
          <a:spcPct val="20000"/>
        </a:spcBef>
        <a:spcAft>
          <a:spcPct val="0"/>
        </a:spcAft>
        <a:buChar char="»"/>
        <a:defRPr sz="2000">
          <a:solidFill>
            <a:schemeClr val="tx1"/>
          </a:solidFill>
          <a:latin typeface="+mn-lt"/>
          <a:cs typeface="+mn-cs"/>
        </a:defRPr>
      </a:lvl6pPr>
      <a:lvl7pPr marL="2971726" indent="-228594" algn="r" rtl="1" fontAlgn="base">
        <a:spcBef>
          <a:spcPct val="20000"/>
        </a:spcBef>
        <a:spcAft>
          <a:spcPct val="0"/>
        </a:spcAft>
        <a:buChar char="»"/>
        <a:defRPr sz="2000">
          <a:solidFill>
            <a:schemeClr val="tx1"/>
          </a:solidFill>
          <a:latin typeface="+mn-lt"/>
          <a:cs typeface="+mn-cs"/>
        </a:defRPr>
      </a:lvl7pPr>
      <a:lvl8pPr marL="3428914" indent="-228594" algn="r" rtl="1" fontAlgn="base">
        <a:spcBef>
          <a:spcPct val="20000"/>
        </a:spcBef>
        <a:spcAft>
          <a:spcPct val="0"/>
        </a:spcAft>
        <a:buChar char="»"/>
        <a:defRPr sz="2000">
          <a:solidFill>
            <a:schemeClr val="tx1"/>
          </a:solidFill>
          <a:latin typeface="+mn-lt"/>
          <a:cs typeface="+mn-cs"/>
        </a:defRPr>
      </a:lvl8pPr>
      <a:lvl9pPr marL="3886103" indent="-228594"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377" rtl="1" eaLnBrk="1" latinLnBrk="0" hangingPunct="1">
        <a:defRPr sz="1800" kern="1200">
          <a:solidFill>
            <a:schemeClr val="tx1"/>
          </a:solidFill>
          <a:latin typeface="+mn-lt"/>
          <a:ea typeface="+mn-ea"/>
          <a:cs typeface="+mn-cs"/>
        </a:defRPr>
      </a:lvl1pPr>
      <a:lvl2pPr marL="457189" algn="r" defTabSz="914377" rtl="1" eaLnBrk="1" latinLnBrk="0" hangingPunct="1">
        <a:defRPr sz="1800" kern="1200">
          <a:solidFill>
            <a:schemeClr val="tx1"/>
          </a:solidFill>
          <a:latin typeface="+mn-lt"/>
          <a:ea typeface="+mn-ea"/>
          <a:cs typeface="+mn-cs"/>
        </a:defRPr>
      </a:lvl2pPr>
      <a:lvl3pPr marL="914377" algn="r" defTabSz="914377" rtl="1" eaLnBrk="1" latinLnBrk="0" hangingPunct="1">
        <a:defRPr sz="1800" kern="1200">
          <a:solidFill>
            <a:schemeClr val="tx1"/>
          </a:solidFill>
          <a:latin typeface="+mn-lt"/>
          <a:ea typeface="+mn-ea"/>
          <a:cs typeface="+mn-cs"/>
        </a:defRPr>
      </a:lvl3pPr>
      <a:lvl4pPr marL="1371566" algn="r" defTabSz="914377" rtl="1" eaLnBrk="1" latinLnBrk="0" hangingPunct="1">
        <a:defRPr sz="1800" kern="1200">
          <a:solidFill>
            <a:schemeClr val="tx1"/>
          </a:solidFill>
          <a:latin typeface="+mn-lt"/>
          <a:ea typeface="+mn-ea"/>
          <a:cs typeface="+mn-cs"/>
        </a:defRPr>
      </a:lvl4pPr>
      <a:lvl5pPr marL="1828754" algn="r" defTabSz="914377" rtl="1" eaLnBrk="1" latinLnBrk="0" hangingPunct="1">
        <a:defRPr sz="1800" kern="1200">
          <a:solidFill>
            <a:schemeClr val="tx1"/>
          </a:solidFill>
          <a:latin typeface="+mn-lt"/>
          <a:ea typeface="+mn-ea"/>
          <a:cs typeface="+mn-cs"/>
        </a:defRPr>
      </a:lvl5pPr>
      <a:lvl6pPr marL="2285943" algn="r" defTabSz="914377" rtl="1" eaLnBrk="1" latinLnBrk="0" hangingPunct="1">
        <a:defRPr sz="1800" kern="1200">
          <a:solidFill>
            <a:schemeClr val="tx1"/>
          </a:solidFill>
          <a:latin typeface="+mn-lt"/>
          <a:ea typeface="+mn-ea"/>
          <a:cs typeface="+mn-cs"/>
        </a:defRPr>
      </a:lvl6pPr>
      <a:lvl7pPr marL="2743131" algn="r" defTabSz="914377" rtl="1" eaLnBrk="1" latinLnBrk="0" hangingPunct="1">
        <a:defRPr sz="1800" kern="1200">
          <a:solidFill>
            <a:schemeClr val="tx1"/>
          </a:solidFill>
          <a:latin typeface="+mn-lt"/>
          <a:ea typeface="+mn-ea"/>
          <a:cs typeface="+mn-cs"/>
        </a:defRPr>
      </a:lvl7pPr>
      <a:lvl8pPr marL="3200320" algn="r" defTabSz="914377" rtl="1" eaLnBrk="1" latinLnBrk="0" hangingPunct="1">
        <a:defRPr sz="1800" kern="1200">
          <a:solidFill>
            <a:schemeClr val="tx1"/>
          </a:solidFill>
          <a:latin typeface="+mn-lt"/>
          <a:ea typeface="+mn-ea"/>
          <a:cs typeface="+mn-cs"/>
        </a:defRPr>
      </a:lvl8pPr>
      <a:lvl9pPr marL="3657509" algn="r" defTabSz="914377"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A6BA0-2F58-4B18-B92F-506F6C557A3A}" type="datetimeFigureOut">
              <a:rPr lang="en-US" smtClean="0"/>
              <a:t>4/4/2022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867A1-B3D3-4D4F-8D61-965B7CE1484E}" type="slidenum">
              <a:rPr lang="en-US" smtClean="0"/>
              <a:t>‹#›</a:t>
            </a:fld>
            <a:endParaRPr lang="en-US"/>
          </a:p>
        </p:txBody>
      </p:sp>
      <p:sp>
        <p:nvSpPr>
          <p:cNvPr id="9"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808080"/>
                </a:solidFill>
                <a:effectLst/>
                <a:uLnTx/>
                <a:uFillTx/>
                <a:latin typeface="Times New Roman" panose="02020603050405020304" pitchFamily="18" charset="0"/>
                <a:cs typeface="Times New Roman (Hebrew)" panose="02020603050405020304" pitchFamily="18" charset="0"/>
              </a:rPr>
              <a:t>Introduction to Proteins, Kessel and Ben-Tal, 2018</a:t>
            </a:r>
            <a:endParaRPr kumimoji="0" lang="en-US" sz="1600" b="1" i="0" u="none" strike="noStrike" kern="1200" cap="none" spc="0" normalizeH="0" baseline="0" noProof="0" dirty="0">
              <a:ln>
                <a:noFill/>
              </a:ln>
              <a:solidFill>
                <a:srgbClr val="808080"/>
              </a:solidFill>
              <a:effectLst/>
              <a:uLnTx/>
              <a:uFillTx/>
              <a:latin typeface="Times New Roman"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31057682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rtl="1" fontAlgn="base">
              <a:spcBef>
                <a:spcPct val="0"/>
              </a:spcBef>
              <a:spcAft>
                <a:spcPct val="0"/>
              </a:spcAft>
            </a:pPr>
            <a:fld id="{FA0524DD-2D11-4748-AFB8-3D0A6B987D9E}" type="slidenum">
              <a:rPr lang="en-US" altLang="en-US" smtClean="0">
                <a:solidFill>
                  <a:srgbClr val="000000"/>
                </a:solidFill>
              </a:rPr>
              <a:pPr algn="r" rtl="1" fontAlgn="base">
                <a:spcBef>
                  <a:spcPct val="0"/>
                </a:spcBef>
                <a:spcAft>
                  <a:spcPct val="0"/>
                </a:spcAft>
              </a:pPr>
              <a:t>‹#›</a:t>
            </a:fld>
            <a:endParaRPr lang="en-US" altLang="en-US" smtClean="0">
              <a:solidFill>
                <a:srgbClr val="000000"/>
              </a:solidFill>
            </a:endParaRPr>
          </a:p>
        </p:txBody>
      </p:sp>
      <p:sp>
        <p:nvSpPr>
          <p:cNvPr id="9"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808080"/>
                </a:solidFill>
                <a:effectLst/>
                <a:uLnTx/>
                <a:uFillTx/>
                <a:latin typeface="Times New Roman" panose="02020603050405020304" pitchFamily="18" charset="0"/>
                <a:cs typeface="Times New Roman (Hebrew)" panose="02020603050405020304" pitchFamily="18" charset="0"/>
              </a:rPr>
              <a:t>Introduction to Proteins, Kessel and Ben-Tal, 2018</a:t>
            </a:r>
            <a:endParaRPr kumimoji="0" lang="en-US" sz="1600" b="1" i="0" u="none" strike="noStrike" kern="1200" cap="none" spc="0" normalizeH="0" baseline="0" noProof="0" dirty="0">
              <a:ln>
                <a:noFill/>
              </a:ln>
              <a:solidFill>
                <a:srgbClr val="808080"/>
              </a:solidFill>
              <a:effectLst/>
              <a:uLnTx/>
              <a:uFillTx/>
              <a:latin typeface="Times New Roman"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2231976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1" fontAlgn="base">
              <a:spcBef>
                <a:spcPct val="0"/>
              </a:spcBef>
              <a:spcAft>
                <a:spcPct val="0"/>
              </a:spcAft>
            </a:pPr>
            <a:endParaRPr lang="en-US" altLang="en-US" smtClean="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1" fontAlgn="base">
              <a:spcBef>
                <a:spcPct val="0"/>
              </a:spcBef>
              <a:spcAft>
                <a:spcPct val="0"/>
              </a:spcAft>
            </a:pPr>
            <a:endParaRPr lang="en-US" altLang="en-US" smtClean="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rtl="1" fontAlgn="base">
              <a:spcBef>
                <a:spcPct val="0"/>
              </a:spcBef>
              <a:spcAft>
                <a:spcPct val="0"/>
              </a:spcAft>
            </a:pPr>
            <a:fld id="{FA0524DD-2D11-4748-AFB8-3D0A6B987D9E}" type="slidenum">
              <a:rPr lang="en-US" altLang="en-US" smtClean="0">
                <a:solidFill>
                  <a:srgbClr val="000000"/>
                </a:solidFill>
              </a:rPr>
              <a:pPr algn="r" rtl="1" fontAlgn="base">
                <a:spcBef>
                  <a:spcPct val="0"/>
                </a:spcBef>
                <a:spcAft>
                  <a:spcPct val="0"/>
                </a:spcAft>
              </a:pPr>
              <a:t>‹#›</a:t>
            </a:fld>
            <a:endParaRPr lang="en-US" altLang="en-US" smtClean="0">
              <a:solidFill>
                <a:srgbClr val="000000"/>
              </a:solidFill>
            </a:endParaRPr>
          </a:p>
        </p:txBody>
      </p:sp>
      <p:sp>
        <p:nvSpPr>
          <p:cNvPr id="8"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808080"/>
                </a:solidFill>
                <a:effectLst/>
                <a:uLnTx/>
                <a:uFillTx/>
                <a:latin typeface="Times New Roman" panose="02020603050405020304" pitchFamily="18" charset="0"/>
                <a:cs typeface="Times New Roman (Hebrew)" panose="02020603050405020304" pitchFamily="18" charset="0"/>
              </a:rPr>
              <a:t>Introduction to Proteins, Kessel and Ben-Tal, 2018</a:t>
            </a:r>
            <a:endParaRPr kumimoji="0" lang="en-US" sz="1600" b="1" i="0" u="none" strike="noStrike" kern="1200" cap="none" spc="0" normalizeH="0" baseline="0" noProof="0" dirty="0">
              <a:ln>
                <a:noFill/>
              </a:ln>
              <a:solidFill>
                <a:srgbClr val="808080"/>
              </a:solidFill>
              <a:effectLst/>
              <a:uLnTx/>
              <a:uFillTx/>
              <a:latin typeface="Times New Roman"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41271985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A67C4C4C-24DB-4C89-A7B2-91D13889D92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
        <p:nvSpPr>
          <p:cNvPr id="8"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808080"/>
                </a:solidFill>
                <a:effectLst/>
                <a:uLnTx/>
                <a:uFillTx/>
                <a:latin typeface="Times New Roman" panose="02020603050405020304" pitchFamily="18" charset="0"/>
                <a:cs typeface="Times New Roman (Hebrew)" panose="02020603050405020304" pitchFamily="18" charset="0"/>
              </a:rPr>
              <a:t>Introduction to Proteins, Kessel and Ben-Tal, 2018</a:t>
            </a:r>
            <a:endParaRPr kumimoji="0" lang="en-US" sz="1600" b="1" i="0" u="none" strike="noStrike" kern="1200" cap="none" spc="0" normalizeH="0" baseline="0" noProof="0" dirty="0">
              <a:ln>
                <a:noFill/>
              </a:ln>
              <a:solidFill>
                <a:srgbClr val="808080"/>
              </a:solidFill>
              <a:effectLst/>
              <a:uLnTx/>
              <a:uFillTx/>
              <a:latin typeface="Times New Roman"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1261914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Times New Roman (Hebrew)" charset="0"/>
                <a:cs typeface="Times New Roman (Hebrew)" charset="0"/>
              </a:defRPr>
            </a:lvl1pPr>
          </a:lstStyle>
          <a:p>
            <a:pPr fontAlgn="base">
              <a:spcBef>
                <a:spcPct val="0"/>
              </a:spcBef>
              <a:spcAft>
                <a:spcPct val="0"/>
              </a:spcAft>
              <a:defRPr/>
            </a:pPr>
            <a:fld id="{95E9B0E1-45EF-4878-B07F-2519B4919A0A}"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8" name="TextBox 6"/>
          <p:cNvSpPr txBox="1"/>
          <p:nvPr userDrawn="1"/>
        </p:nvSpPr>
        <p:spPr>
          <a:xfrm>
            <a:off x="0" y="6499566"/>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808080"/>
                </a:solidFill>
                <a:effectLst/>
                <a:uLnTx/>
                <a:uFillTx/>
                <a:latin typeface="Times New Roman" panose="02020603050405020304" pitchFamily="18" charset="0"/>
                <a:cs typeface="Times New Roman (Hebrew)" panose="02020603050405020304" pitchFamily="18" charset="0"/>
              </a:rPr>
              <a:t>Introduction to Proteins, Kessel and Ben-Tal, 2018</a:t>
            </a:r>
            <a:endParaRPr kumimoji="0" lang="en-US" sz="1600" b="1" i="0" u="none" strike="noStrike" kern="1200" cap="none" spc="0" normalizeH="0" baseline="0" noProof="0" dirty="0">
              <a:ln>
                <a:noFill/>
              </a:ln>
              <a:solidFill>
                <a:srgbClr val="808080"/>
              </a:solidFill>
              <a:effectLst/>
              <a:uLnTx/>
              <a:uFillTx/>
              <a:latin typeface="Times New Roman"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18079496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127.png"/><Relationship Id="rId4" Type="http://schemas.openxmlformats.org/officeDocument/2006/relationships/image" Target="../media/image128.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12.xml"/><Relationship Id="rId5" Type="http://schemas.openxmlformats.org/officeDocument/2006/relationships/image" Target="../media/image131.png"/><Relationship Id="rId4" Type="http://schemas.openxmlformats.org/officeDocument/2006/relationships/image" Target="../media/image130.png"/></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7.xml"/><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8.xml"/><Relationship Id="rId1" Type="http://schemas.openxmlformats.org/officeDocument/2006/relationships/slideLayout" Target="../slideLayouts/slideLayout12.xml"/><Relationship Id="rId5" Type="http://schemas.openxmlformats.org/officeDocument/2006/relationships/image" Target="../media/image140.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0.xml"/><Relationship Id="rId1" Type="http://schemas.openxmlformats.org/officeDocument/2006/relationships/slideLayout" Target="../slideLayouts/slideLayout29.xml"/><Relationship Id="rId4" Type="http://schemas.openxmlformats.org/officeDocument/2006/relationships/image" Target="../media/image152.png"/></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2.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3.xml"/><Relationship Id="rId1" Type="http://schemas.openxmlformats.org/officeDocument/2006/relationships/slideLayout" Target="../slideLayouts/slideLayout29.xml"/><Relationship Id="rId4" Type="http://schemas.openxmlformats.org/officeDocument/2006/relationships/image" Target="../media/image156.png"/></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4.xml"/><Relationship Id="rId1" Type="http://schemas.openxmlformats.org/officeDocument/2006/relationships/slideLayout" Target="../slideLayouts/slideLayout29.xml"/><Relationship Id="rId4" Type="http://schemas.openxmlformats.org/officeDocument/2006/relationships/image" Target="../media/image157.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125.xml"/><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6.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60.gif"/><Relationship Id="rId2" Type="http://schemas.openxmlformats.org/officeDocument/2006/relationships/notesSlide" Target="../notesSlides/notesSlide12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2.xml"/><Relationship Id="rId1" Type="http://schemas.openxmlformats.org/officeDocument/2006/relationships/slideLayout" Target="../slideLayouts/slideLayout29.xml"/><Relationship Id="rId5" Type="http://schemas.openxmlformats.org/officeDocument/2006/relationships/image" Target="../media/image165.jpeg"/><Relationship Id="rId4" Type="http://schemas.openxmlformats.org/officeDocument/2006/relationships/image" Target="../media/image16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3.xml"/><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5.xml"/><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6.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notesSlide" Target="../notesSlides/notesSlide13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8.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1.xml"/><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3.xm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4.xml"/><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5.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6.xml"/><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7.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77.gif"/><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9.xml"/><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0.xml"/><Relationship Id="rId1" Type="http://schemas.openxmlformats.org/officeDocument/2006/relationships/slideLayout" Target="../slideLayouts/slideLayout29.xml"/><Relationship Id="rId5" Type="http://schemas.openxmlformats.org/officeDocument/2006/relationships/image" Target="../media/image181.png"/><Relationship Id="rId4" Type="http://schemas.openxmlformats.org/officeDocument/2006/relationships/image" Target="../media/image180.png"/></Relationships>
</file>

<file path=ppt/slides/_rels/slide1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1.xml"/><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2.xml"/><Relationship Id="rId1" Type="http://schemas.openxmlformats.org/officeDocument/2006/relationships/slideLayout" Target="../slideLayouts/slideLayout29.xml"/><Relationship Id="rId5" Type="http://schemas.openxmlformats.org/officeDocument/2006/relationships/image" Target="../media/image185.png"/><Relationship Id="rId4" Type="http://schemas.openxmlformats.org/officeDocument/2006/relationships/image" Target="../media/image184.png"/></Relationships>
</file>

<file path=ppt/slides/_rels/slide15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3.xml"/><Relationship Id="rId1" Type="http://schemas.openxmlformats.org/officeDocument/2006/relationships/slideLayout" Target="../slideLayouts/slideLayout29.xml"/><Relationship Id="rId4" Type="http://schemas.openxmlformats.org/officeDocument/2006/relationships/image" Target="../media/image187.png"/></Relationships>
</file>

<file path=ppt/slides/_rels/slide15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4.xml"/><Relationship Id="rId1" Type="http://schemas.openxmlformats.org/officeDocument/2006/relationships/slideLayout" Target="../slideLayouts/slideLayout29.xml"/><Relationship Id="rId4" Type="http://schemas.openxmlformats.org/officeDocument/2006/relationships/image" Target="../media/image189.png"/></Relationships>
</file>

<file path=ppt/slides/_rels/slide1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5.xml"/><Relationship Id="rId1" Type="http://schemas.openxmlformats.org/officeDocument/2006/relationships/slideLayout" Target="../slideLayouts/slideLayout29.xml"/><Relationship Id="rId4" Type="http://schemas.openxmlformats.org/officeDocument/2006/relationships/image" Target="../media/image191.png"/></Relationships>
</file>

<file path=ppt/slides/_rels/slide15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6.xml"/><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7.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0.xml"/><Relationship Id="rId1" Type="http://schemas.openxmlformats.org/officeDocument/2006/relationships/slideLayout" Target="../slideLayouts/slideLayout29.xml"/><Relationship Id="rId5" Type="http://schemas.openxmlformats.org/officeDocument/2006/relationships/image" Target="../media/image196.png"/><Relationship Id="rId4" Type="http://schemas.openxmlformats.org/officeDocument/2006/relationships/image" Target="../media/image195.png"/></Relationships>
</file>

<file path=ppt/slides/_rels/slide1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1.xml"/><Relationship Id="rId1" Type="http://schemas.openxmlformats.org/officeDocument/2006/relationships/slideLayout" Target="../slideLayouts/slideLayout29.xml"/><Relationship Id="rId4" Type="http://schemas.openxmlformats.org/officeDocument/2006/relationships/image" Target="../media/image198.png"/></Relationships>
</file>

<file path=ppt/slides/_rels/slide16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2.xml"/><Relationship Id="rId1" Type="http://schemas.openxmlformats.org/officeDocument/2006/relationships/slideLayout" Target="../slideLayouts/slideLayout29.xml"/><Relationship Id="rId4" Type="http://schemas.openxmlformats.org/officeDocument/2006/relationships/image" Target="../media/image198.png"/></Relationships>
</file>

<file path=ppt/slides/_rels/slide16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63.xml"/><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4.xml"/><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65.xml"/><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66.xml"/><Relationship Id="rId1" Type="http://schemas.openxmlformats.org/officeDocument/2006/relationships/slideLayout" Target="../slideLayouts/slideLayout29.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6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67.xml"/><Relationship Id="rId1" Type="http://schemas.openxmlformats.org/officeDocument/2006/relationships/slideLayout" Target="../slideLayouts/slideLayout29.xml"/><Relationship Id="rId6" Type="http://schemas.openxmlformats.org/officeDocument/2006/relationships/image" Target="../media/image205.png"/><Relationship Id="rId5" Type="http://schemas.openxmlformats.org/officeDocument/2006/relationships/image" Target="../media/image203.png"/><Relationship Id="rId4" Type="http://schemas.openxmlformats.org/officeDocument/2006/relationships/image" Target="../media/image20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8.xml"/><Relationship Id="rId1" Type="http://schemas.openxmlformats.org/officeDocument/2006/relationships/slideLayout" Target="../slideLayouts/slideLayout29.xml"/><Relationship Id="rId4" Type="http://schemas.openxmlformats.org/officeDocument/2006/relationships/image" Target="../media/image207.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0.xml"/><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1.xml"/><Relationship Id="rId1" Type="http://schemas.openxmlformats.org/officeDocument/2006/relationships/slideLayout" Target="../slideLayouts/slideLayout29.xml"/><Relationship Id="rId4" Type="http://schemas.openxmlformats.org/officeDocument/2006/relationships/image" Target="../media/image209.png"/></Relationships>
</file>

<file path=ppt/slides/_rels/slide17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2.xml"/><Relationship Id="rId1" Type="http://schemas.openxmlformats.org/officeDocument/2006/relationships/slideLayout" Target="../slideLayouts/slideLayout29.xml"/><Relationship Id="rId5" Type="http://schemas.openxmlformats.org/officeDocument/2006/relationships/image" Target="../media/image211.png"/><Relationship Id="rId4" Type="http://schemas.openxmlformats.org/officeDocument/2006/relationships/image" Target="../media/image210.png"/></Relationships>
</file>

<file path=ppt/slides/_rels/slide1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73.xml"/><Relationship Id="rId1" Type="http://schemas.openxmlformats.org/officeDocument/2006/relationships/slideLayout" Target="../slideLayouts/slideLayout29.xml"/><Relationship Id="rId4" Type="http://schemas.openxmlformats.org/officeDocument/2006/relationships/image" Target="../media/image213.png"/></Relationships>
</file>

<file path=ppt/slides/_rels/slide1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74.xml"/><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76.xml"/><Relationship Id="rId1" Type="http://schemas.openxmlformats.org/officeDocument/2006/relationships/slideLayout" Target="../slideLayouts/slideLayout29.xml"/><Relationship Id="rId4" Type="http://schemas.openxmlformats.org/officeDocument/2006/relationships/image" Target="../media/image215.png"/></Relationships>
</file>

<file path=ppt/slides/_rels/slide1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7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78.xml"/><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79.xml"/><Relationship Id="rId1" Type="http://schemas.openxmlformats.org/officeDocument/2006/relationships/slideLayout" Target="../slideLayouts/slideLayout29.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18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0.xml"/><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81.xml"/><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notesSlide" Target="../notesSlides/notesSlide182.xml"/><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83.xml"/><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86.xml"/><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8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40.xml"/><Relationship Id="rId5" Type="http://schemas.openxmlformats.org/officeDocument/2006/relationships/image" Target="../media/image64.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0.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40.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34.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12.xml"/><Relationship Id="rId5" Type="http://schemas.openxmlformats.org/officeDocument/2006/relationships/image" Target="../media/image109.png"/><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51.xml"/><Relationship Id="rId5" Type="http://schemas.openxmlformats.org/officeDocument/2006/relationships/image" Target="../media/image112.pn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51.xml"/><Relationship Id="rId4" Type="http://schemas.openxmlformats.org/officeDocument/2006/relationships/image" Target="../media/image114.png"/></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123.png"/><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050"/>
          <p:cNvSpPr txBox="1">
            <a:spLocks noChangeArrowheads="1"/>
          </p:cNvSpPr>
          <p:nvPr/>
        </p:nvSpPr>
        <p:spPr bwMode="auto">
          <a:xfrm>
            <a:off x="303216" y="714210"/>
            <a:ext cx="864552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fontAlgn="base">
              <a:spcBef>
                <a:spcPct val="50000"/>
              </a:spcBef>
              <a:spcAft>
                <a:spcPct val="0"/>
              </a:spcAft>
              <a:buFontTx/>
              <a:buNone/>
            </a:pPr>
            <a:r>
              <a:rPr lang="en-US" altLang="en-US" sz="4400" b="1" dirty="0">
                <a:solidFill>
                  <a:srgbClr val="3333CC"/>
                </a:solidFill>
                <a:latin typeface="Arial" panose="020B0604020202020204" pitchFamily="34" charset="0"/>
                <a:cs typeface="Arial" panose="020B0604020202020204" pitchFamily="34" charset="0"/>
              </a:rPr>
              <a:t>Introduction to Proteins: </a:t>
            </a:r>
            <a:r>
              <a:rPr lang="en-US" altLang="en-US" sz="4000" b="1" dirty="0">
                <a:solidFill>
                  <a:srgbClr val="3333CC"/>
                </a:solidFill>
                <a:latin typeface="Arial" panose="020B0604020202020204" pitchFamily="34" charset="0"/>
                <a:cs typeface="Arial" panose="020B0604020202020204" pitchFamily="34" charset="0"/>
              </a:rPr>
              <a:t>Structure, Function, and Motion</a:t>
            </a:r>
          </a:p>
          <a:p>
            <a:pPr algn="ctr" rtl="0" fontAlgn="base">
              <a:spcBef>
                <a:spcPct val="50000"/>
              </a:spcBef>
              <a:spcAft>
                <a:spcPct val="0"/>
              </a:spcAft>
              <a:buFontTx/>
              <a:buNone/>
            </a:pPr>
            <a:r>
              <a:rPr lang="en-US" altLang="en-US" sz="2800" b="1" dirty="0">
                <a:solidFill>
                  <a:srgbClr val="3333CC"/>
                </a:solidFill>
                <a:cs typeface="Arial" panose="020B0604020202020204" pitchFamily="34" charset="0"/>
              </a:rPr>
              <a:t>2</a:t>
            </a:r>
            <a:r>
              <a:rPr lang="en-US" altLang="en-US" sz="2800" b="1" baseline="30000" dirty="0">
                <a:solidFill>
                  <a:srgbClr val="3333CC"/>
                </a:solidFill>
                <a:cs typeface="Arial" panose="020B0604020202020204" pitchFamily="34" charset="0"/>
              </a:rPr>
              <a:t>nd</a:t>
            </a:r>
            <a:r>
              <a:rPr lang="en-US" altLang="en-US" sz="2800" b="1" dirty="0">
                <a:solidFill>
                  <a:srgbClr val="3333CC"/>
                </a:solidFill>
                <a:cs typeface="Arial" panose="020B0604020202020204" pitchFamily="34" charset="0"/>
              </a:rPr>
              <a:t> Edition </a:t>
            </a:r>
            <a:r>
              <a:rPr lang="en-US" altLang="en-US" sz="2800" b="1">
                <a:solidFill>
                  <a:srgbClr val="3333CC"/>
                </a:solidFill>
                <a:cs typeface="Arial" panose="020B0604020202020204" pitchFamily="34" charset="0"/>
              </a:rPr>
              <a:t>(2018)</a:t>
            </a:r>
            <a:endParaRPr lang="en-US" altLang="en-US" sz="2800" b="1" dirty="0">
              <a:solidFill>
                <a:srgbClr val="3333CC"/>
              </a:solidFill>
              <a:cs typeface="Arial" panose="020B0604020202020204" pitchFamily="34" charset="0"/>
            </a:endParaRPr>
          </a:p>
          <a:p>
            <a:pPr algn="ctr" rtl="0" fontAlgn="base">
              <a:spcBef>
                <a:spcPct val="50000"/>
              </a:spcBef>
              <a:spcAft>
                <a:spcPct val="0"/>
              </a:spcAft>
              <a:buFontTx/>
              <a:buNone/>
            </a:pPr>
            <a:r>
              <a:rPr lang="en-US" altLang="en-US" sz="2800" b="1" dirty="0">
                <a:solidFill>
                  <a:srgbClr val="3333CC"/>
                </a:solidFill>
                <a:latin typeface="Arial" panose="020B0604020202020204" pitchFamily="34" charset="0"/>
                <a:cs typeface="Arial" panose="020B0604020202020204" pitchFamily="34" charset="0"/>
              </a:rPr>
              <a:t>Amit Kessel &amp; Nir Ben-Tal</a:t>
            </a:r>
          </a:p>
        </p:txBody>
      </p:sp>
      <p:sp>
        <p:nvSpPr>
          <p:cNvPr id="4100" name="Rectangle 1"/>
          <p:cNvSpPr>
            <a:spLocks noChangeArrowheads="1"/>
          </p:cNvSpPr>
          <p:nvPr/>
        </p:nvSpPr>
        <p:spPr bwMode="auto">
          <a:xfrm>
            <a:off x="53978" y="117478"/>
            <a:ext cx="9090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pPr eaLnBrk="0" fontAlgn="base" hangingPunct="0">
              <a:spcBef>
                <a:spcPct val="0"/>
              </a:spcBef>
              <a:spcAft>
                <a:spcPct val="0"/>
              </a:spcAft>
            </a:pPr>
            <a:r>
              <a:rPr lang="en-US" altLang="en-US">
                <a:solidFill>
                  <a:srgbClr val="000000"/>
                </a:solidFill>
                <a:latin typeface="Helvetica Neue"/>
              </a:rPr>
              <a:t>This PPT presentation is provided as suppl. material to the book:</a:t>
            </a:r>
            <a:endParaRPr lang="en-US" altLang="en-US">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13490"/>
            <a:ext cx="2333992" cy="3157467"/>
          </a:xfrm>
          <a:prstGeom prst="rect">
            <a:avLst/>
          </a:prstGeom>
        </p:spPr>
      </p:pic>
    </p:spTree>
    <p:extLst>
      <p:ext uri="{BB962C8B-B14F-4D97-AF65-F5344CB8AC3E}">
        <p14:creationId xmlns:p14="http://schemas.microsoft.com/office/powerpoint/2010/main" val="918928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4"/>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can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couple energy-demanding reactions to ATP hydrolysis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9" y="1953864"/>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coupling is done by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phosphate transfer </a:t>
            </a:r>
            <a:r>
              <a:rPr lang="en-US" altLang="en-US" sz="2400" dirty="0" smtClean="0">
                <a:latin typeface="Arial" panose="020B0604020202020204" pitchFamily="34" charset="0"/>
                <a:cs typeface="Arial" panose="020B0604020202020204" pitchFamily="34" charset="0"/>
                <a:sym typeface="Symbol" panose="05050102010706020507" pitchFamily="18" charset="2"/>
              </a:rPr>
              <a:t>from ATP to one of the substrates and its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destabilization</a:t>
            </a:r>
          </a:p>
        </p:txBody>
      </p:sp>
      <p:pic>
        <p:nvPicPr>
          <p:cNvPr id="24" name="Picture 2" descr="Image result for enzymes coupling exergonic endergonic a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034" y="2706031"/>
            <a:ext cx="5127173" cy="3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93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35" name="Group 34"/>
          <p:cNvGrpSpPr/>
          <p:nvPr/>
        </p:nvGrpSpPr>
        <p:grpSpPr>
          <a:xfrm>
            <a:off x="127728" y="3025146"/>
            <a:ext cx="4552774" cy="3455230"/>
            <a:chOff x="2526062" y="3328508"/>
            <a:chExt cx="4552774" cy="3455230"/>
          </a:xfrm>
        </p:grpSpPr>
        <p:pic>
          <p:nvPicPr>
            <p:cNvPr id="36" name="Picture 35"/>
            <p:cNvPicPr>
              <a:picLocks noChangeAspect="1"/>
            </p:cNvPicPr>
            <p:nvPr/>
          </p:nvPicPr>
          <p:blipFill>
            <a:blip r:embed="rId3"/>
            <a:stretch>
              <a:fillRect/>
            </a:stretch>
          </p:blipFill>
          <p:spPr>
            <a:xfrm>
              <a:off x="2526062" y="3328508"/>
              <a:ext cx="4552774" cy="3455230"/>
            </a:xfrm>
            <a:prstGeom prst="rect">
              <a:avLst/>
            </a:prstGeom>
          </p:spPr>
        </p:pic>
        <p:sp>
          <p:nvSpPr>
            <p:cNvPr id="37" name="TextBox 36"/>
            <p:cNvSpPr txBox="1"/>
            <p:nvPr/>
          </p:nvSpPr>
          <p:spPr>
            <a:xfrm>
              <a:off x="3296656" y="5830528"/>
              <a:ext cx="393056" cy="461665"/>
            </a:xfrm>
            <a:prstGeom prst="rect">
              <a:avLst/>
            </a:prstGeom>
            <a:noFill/>
          </p:spPr>
          <p:txBody>
            <a:bodyPr wrap="none" rtlCol="0">
              <a:spAutoFit/>
            </a:bodyPr>
            <a:lstStyle/>
            <a:p>
              <a:r>
                <a:rPr lang="en-US" sz="2400" dirty="0">
                  <a:solidFill>
                    <a:srgbClr val="FF0000"/>
                  </a:solidFill>
                </a:rPr>
                <a:t>3</a:t>
              </a:r>
              <a:r>
                <a:rPr lang="en-US" dirty="0">
                  <a:solidFill>
                    <a:srgbClr val="FF0000"/>
                  </a:solidFill>
                </a:rPr>
                <a:t> </a:t>
              </a:r>
            </a:p>
          </p:txBody>
        </p:sp>
        <p:sp>
          <p:nvSpPr>
            <p:cNvPr id="38" name="TextBox 37"/>
            <p:cNvSpPr txBox="1"/>
            <p:nvPr/>
          </p:nvSpPr>
          <p:spPr>
            <a:xfrm>
              <a:off x="3689712" y="5144386"/>
              <a:ext cx="393056" cy="461665"/>
            </a:xfrm>
            <a:prstGeom prst="rect">
              <a:avLst/>
            </a:prstGeom>
            <a:noFill/>
          </p:spPr>
          <p:txBody>
            <a:bodyPr wrap="none" rtlCol="0">
              <a:spAutoFit/>
            </a:bodyPr>
            <a:lstStyle/>
            <a:p>
              <a:r>
                <a:rPr lang="en-US" sz="2400" dirty="0">
                  <a:solidFill>
                    <a:srgbClr val="FF0000"/>
                  </a:solidFill>
                </a:rPr>
                <a:t>2</a:t>
              </a:r>
              <a:r>
                <a:rPr lang="en-US" dirty="0">
                  <a:solidFill>
                    <a:prstClr val="black"/>
                  </a:solidFill>
                </a:rPr>
                <a:t> </a:t>
              </a:r>
            </a:p>
          </p:txBody>
        </p:sp>
        <p:sp>
          <p:nvSpPr>
            <p:cNvPr id="39" name="TextBox 38"/>
            <p:cNvSpPr txBox="1"/>
            <p:nvPr/>
          </p:nvSpPr>
          <p:spPr>
            <a:xfrm>
              <a:off x="5956282" y="4375354"/>
              <a:ext cx="393056" cy="461665"/>
            </a:xfrm>
            <a:prstGeom prst="rect">
              <a:avLst/>
            </a:prstGeom>
            <a:noFill/>
          </p:spPr>
          <p:txBody>
            <a:bodyPr wrap="none" rtlCol="0">
              <a:spAutoFit/>
            </a:bodyPr>
            <a:lstStyle/>
            <a:p>
              <a:r>
                <a:rPr lang="en-US" sz="2400" dirty="0">
                  <a:solidFill>
                    <a:srgbClr val="FF0000"/>
                  </a:solidFill>
                </a:rPr>
                <a:t>1</a:t>
              </a:r>
              <a:r>
                <a:rPr lang="en-US" dirty="0">
                  <a:solidFill>
                    <a:prstClr val="black"/>
                  </a:solidFill>
                </a:rPr>
                <a:t> </a:t>
              </a:r>
            </a:p>
          </p:txBody>
        </p:sp>
      </p:grpSp>
      <p:sp>
        <p:nvSpPr>
          <p:cNvPr id="1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M-M model interpretation of saturation kinetics:</a:t>
            </a:r>
          </a:p>
        </p:txBody>
      </p:sp>
      <p:pic>
        <p:nvPicPr>
          <p:cNvPr id="19" name="Picture 18"/>
          <p:cNvPicPr>
            <a:picLocks noChangeAspect="1"/>
          </p:cNvPicPr>
          <p:nvPr/>
        </p:nvPicPr>
        <p:blipFill>
          <a:blip r:embed="rId4"/>
          <a:stretch>
            <a:fillRect/>
          </a:stretch>
        </p:blipFill>
        <p:spPr>
          <a:xfrm>
            <a:off x="5850242" y="3728646"/>
            <a:ext cx="3274594" cy="260888"/>
          </a:xfrm>
          <a:prstGeom prst="rect">
            <a:avLst/>
          </a:prstGeom>
        </p:spPr>
      </p:pic>
      <p:cxnSp>
        <p:nvCxnSpPr>
          <p:cNvPr id="20" name="Straight Arrow Connector 19"/>
          <p:cNvCxnSpPr/>
          <p:nvPr/>
        </p:nvCxnSpPr>
        <p:spPr>
          <a:xfrm flipV="1">
            <a:off x="7026399" y="3411713"/>
            <a:ext cx="0" cy="2978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998670" y="2910634"/>
            <a:ext cx="1473480" cy="523220"/>
          </a:xfrm>
          <a:prstGeom prst="rect">
            <a:avLst/>
          </a:prstGeom>
          <a:noFill/>
        </p:spPr>
        <p:txBody>
          <a:bodyPr wrap="none" rtlCol="0">
            <a:spAutoFit/>
          </a:bodyPr>
          <a:lstStyle/>
          <a:p>
            <a:r>
              <a:rPr lang="en-US" sz="2800" dirty="0">
                <a:solidFill>
                  <a:prstClr val="black"/>
                </a:solidFill>
              </a:rPr>
              <a:t>[E]</a:t>
            </a:r>
            <a:r>
              <a:rPr lang="en-US" sz="2800" baseline="-25000" dirty="0">
                <a:solidFill>
                  <a:prstClr val="black"/>
                </a:solidFill>
              </a:rPr>
              <a:t>t</a:t>
            </a:r>
            <a:r>
              <a:rPr lang="en-US" sz="2800" dirty="0">
                <a:solidFill>
                  <a:prstClr val="black"/>
                </a:solidFill>
              </a:rPr>
              <a:t> ≈ [</a:t>
            </a:r>
            <a:r>
              <a:rPr lang="en-US" sz="2800" dirty="0" smtClean="0">
                <a:solidFill>
                  <a:prstClr val="black"/>
                </a:solidFill>
              </a:rPr>
              <a:t>E]</a:t>
            </a:r>
            <a:r>
              <a:rPr lang="en-US" sz="2800" i="1" baseline="-25000" dirty="0" smtClean="0">
                <a:solidFill>
                  <a:prstClr val="black"/>
                </a:solidFill>
              </a:rPr>
              <a:t>f</a:t>
            </a:r>
            <a:endParaRPr lang="en-US" sz="2400" dirty="0">
              <a:solidFill>
                <a:prstClr val="black"/>
              </a:solidFill>
            </a:endParaRPr>
          </a:p>
        </p:txBody>
      </p:sp>
      <p:grpSp>
        <p:nvGrpSpPr>
          <p:cNvPr id="8" name="Group 7"/>
          <p:cNvGrpSpPr/>
          <p:nvPr/>
        </p:nvGrpSpPr>
        <p:grpSpPr>
          <a:xfrm>
            <a:off x="62201" y="1414901"/>
            <a:ext cx="8801580" cy="906680"/>
            <a:chOff x="62201" y="1414901"/>
            <a:chExt cx="8801580" cy="906680"/>
          </a:xfrm>
        </p:grpSpPr>
        <p:sp>
          <p:nvSpPr>
            <p:cNvPr id="24" name="TextBox 23"/>
            <p:cNvSpPr txBox="1"/>
            <p:nvPr/>
          </p:nvSpPr>
          <p:spPr>
            <a:xfrm>
              <a:off x="62201" y="1602935"/>
              <a:ext cx="8801580" cy="523220"/>
            </a:xfrm>
            <a:prstGeom prst="rect">
              <a:avLst/>
            </a:prstGeom>
            <a:noFill/>
          </p:spPr>
          <p:txBody>
            <a:bodyPr wrap="square" rtlCol="0">
              <a:spAutoFit/>
            </a:bodyPr>
            <a:lstStyle/>
            <a:p>
              <a:r>
                <a:rPr lang="en-US" sz="2800" dirty="0">
                  <a:solidFill>
                    <a:srgbClr val="FF0066"/>
                  </a:solidFill>
                </a:rPr>
                <a:t>3. [S] &lt;&lt; </a:t>
              </a:r>
              <a:r>
                <a:rPr lang="en-US" sz="2800" i="1" dirty="0">
                  <a:solidFill>
                    <a:srgbClr val="FF0066"/>
                  </a:solidFill>
                </a:rPr>
                <a:t>K</a:t>
              </a:r>
              <a:r>
                <a:rPr lang="en-US" sz="2800" i="1" baseline="-25000" dirty="0">
                  <a:solidFill>
                    <a:srgbClr val="FF0066"/>
                  </a:solidFill>
                </a:rPr>
                <a:t>M</a:t>
              </a:r>
              <a:r>
                <a:rPr lang="en-US" sz="2800" dirty="0">
                  <a:solidFill>
                    <a:srgbClr val="FF0066"/>
                  </a:solidFill>
                </a:rPr>
                <a:t> </a:t>
              </a:r>
              <a:r>
                <a:rPr lang="en-US" sz="2800" dirty="0">
                  <a:solidFill>
                    <a:prstClr val="black"/>
                  </a:solidFill>
                </a:rPr>
                <a:t>→ </a:t>
              </a:r>
              <a:r>
                <a:rPr lang="en-US" sz="2800" i="1" dirty="0">
                  <a:solidFill>
                    <a:prstClr val="black"/>
                  </a:solidFill>
                </a:rPr>
                <a:t>K</a:t>
              </a:r>
              <a:r>
                <a:rPr lang="en-US" sz="2800" i="1" baseline="-25000" dirty="0">
                  <a:solidFill>
                    <a:prstClr val="black"/>
                  </a:solidFill>
                </a:rPr>
                <a:t>M</a:t>
              </a:r>
              <a:r>
                <a:rPr lang="en-US" sz="2800" i="1" dirty="0">
                  <a:solidFill>
                    <a:prstClr val="black"/>
                  </a:solidFill>
                </a:rPr>
                <a:t> </a:t>
              </a:r>
              <a:r>
                <a:rPr lang="en-US" sz="2800" dirty="0">
                  <a:solidFill>
                    <a:prstClr val="black"/>
                  </a:solidFill>
                </a:rPr>
                <a:t>+ [S] ≈ </a:t>
              </a:r>
              <a:r>
                <a:rPr lang="en-US" sz="2800" i="1" dirty="0">
                  <a:solidFill>
                    <a:prstClr val="black"/>
                  </a:solidFill>
                </a:rPr>
                <a:t>K</a:t>
              </a:r>
              <a:r>
                <a:rPr lang="en-US" sz="2800" i="1" baseline="-25000" dirty="0">
                  <a:solidFill>
                    <a:prstClr val="black"/>
                  </a:solidFill>
                </a:rPr>
                <a:t>M</a:t>
              </a:r>
              <a:r>
                <a:rPr lang="en-US" sz="2800" dirty="0">
                  <a:solidFill>
                    <a:prstClr val="black"/>
                  </a:solidFill>
                </a:rPr>
                <a:t> → </a:t>
              </a:r>
              <a:r>
                <a:rPr lang="en-US" sz="2800" i="1" dirty="0">
                  <a:solidFill>
                    <a:srgbClr val="FF0066"/>
                  </a:solidFill>
                </a:rPr>
                <a:t>V</a:t>
              </a:r>
              <a:r>
                <a:rPr lang="en-US" sz="2800" i="1" baseline="-25000" dirty="0">
                  <a:solidFill>
                    <a:srgbClr val="FF0066"/>
                  </a:solidFill>
                </a:rPr>
                <a:t>0</a:t>
              </a:r>
              <a:r>
                <a:rPr lang="en-US" sz="2800" dirty="0">
                  <a:solidFill>
                    <a:srgbClr val="FF0066"/>
                  </a:solidFill>
                </a:rPr>
                <a:t> ≈</a:t>
              </a:r>
              <a:endParaRPr lang="en-US" dirty="0">
                <a:solidFill>
                  <a:srgbClr val="FF0066"/>
                </a:solidFill>
              </a:endParaRPr>
            </a:p>
          </p:txBody>
        </p:sp>
        <p:sp>
          <p:nvSpPr>
            <p:cNvPr id="3" name="Rectangle 2"/>
            <p:cNvSpPr/>
            <p:nvPr/>
          </p:nvSpPr>
          <p:spPr>
            <a:xfrm>
              <a:off x="5198969" y="1414901"/>
              <a:ext cx="1384033" cy="523220"/>
            </a:xfrm>
            <a:prstGeom prst="rect">
              <a:avLst/>
            </a:prstGeom>
          </p:spPr>
          <p:txBody>
            <a:bodyPr wrap="none">
              <a:spAutoFit/>
            </a:bodyPr>
            <a:lstStyle/>
            <a:p>
              <a:r>
                <a:rPr lang="en-US" sz="2800" i="1" dirty="0">
                  <a:solidFill>
                    <a:srgbClr val="FF0066"/>
                  </a:solidFill>
                </a:rPr>
                <a:t>V</a:t>
              </a:r>
              <a:r>
                <a:rPr lang="en-US" sz="2800" i="1" baseline="-25000" dirty="0">
                  <a:solidFill>
                    <a:srgbClr val="FF0066"/>
                  </a:solidFill>
                </a:rPr>
                <a:t>max</a:t>
              </a:r>
              <a:r>
                <a:rPr lang="en-US" sz="2800" dirty="0">
                  <a:solidFill>
                    <a:srgbClr val="FF0066"/>
                  </a:solidFill>
                </a:rPr>
                <a:t>[S]  </a:t>
              </a:r>
            </a:p>
          </p:txBody>
        </p:sp>
        <p:sp>
          <p:nvSpPr>
            <p:cNvPr id="26" name="Rectangle 25"/>
            <p:cNvSpPr/>
            <p:nvPr/>
          </p:nvSpPr>
          <p:spPr>
            <a:xfrm>
              <a:off x="5464436" y="1798361"/>
              <a:ext cx="755335" cy="523220"/>
            </a:xfrm>
            <a:prstGeom prst="rect">
              <a:avLst/>
            </a:prstGeom>
          </p:spPr>
          <p:txBody>
            <a:bodyPr wrap="none">
              <a:spAutoFit/>
            </a:bodyPr>
            <a:lstStyle/>
            <a:p>
              <a:r>
                <a:rPr lang="en-US" sz="2800" i="1" dirty="0">
                  <a:solidFill>
                    <a:srgbClr val="FF0066"/>
                  </a:solidFill>
                </a:rPr>
                <a:t>K</a:t>
              </a:r>
              <a:r>
                <a:rPr lang="en-US" sz="2800" i="1" baseline="-25000" dirty="0">
                  <a:solidFill>
                    <a:srgbClr val="FF0066"/>
                  </a:solidFill>
                </a:rPr>
                <a:t>M</a:t>
              </a:r>
              <a:r>
                <a:rPr lang="en-US" sz="2800" dirty="0">
                  <a:solidFill>
                    <a:srgbClr val="FF0066"/>
                  </a:solidFill>
                </a:rPr>
                <a:t>  </a:t>
              </a:r>
            </a:p>
          </p:txBody>
        </p:sp>
        <p:cxnSp>
          <p:nvCxnSpPr>
            <p:cNvPr id="6" name="Straight Connector 5"/>
            <p:cNvCxnSpPr/>
            <p:nvPr/>
          </p:nvCxnSpPr>
          <p:spPr>
            <a:xfrm>
              <a:off x="5323302" y="1917308"/>
              <a:ext cx="954174"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108327" y="2501926"/>
            <a:ext cx="2408087" cy="906680"/>
            <a:chOff x="6234448" y="2186612"/>
            <a:chExt cx="2408087" cy="906680"/>
          </a:xfrm>
        </p:grpSpPr>
        <p:sp>
          <p:nvSpPr>
            <p:cNvPr id="34" name="TextBox 33"/>
            <p:cNvSpPr txBox="1"/>
            <p:nvPr/>
          </p:nvSpPr>
          <p:spPr>
            <a:xfrm>
              <a:off x="6234448" y="2374646"/>
              <a:ext cx="803038" cy="523220"/>
            </a:xfrm>
            <a:prstGeom prst="rect">
              <a:avLst/>
            </a:prstGeom>
            <a:noFill/>
          </p:spPr>
          <p:txBody>
            <a:bodyPr wrap="square" rtlCol="0">
              <a:spAutoFit/>
            </a:bodyPr>
            <a:lstStyle/>
            <a:p>
              <a:r>
                <a:rPr lang="en-US" sz="2800" i="1" dirty="0">
                  <a:solidFill>
                    <a:srgbClr val="FF0066"/>
                  </a:solidFill>
                </a:rPr>
                <a:t>V</a:t>
              </a:r>
              <a:r>
                <a:rPr lang="en-US" sz="2800" i="1" baseline="-25000" dirty="0">
                  <a:solidFill>
                    <a:srgbClr val="FF0066"/>
                  </a:solidFill>
                </a:rPr>
                <a:t>0</a:t>
              </a:r>
              <a:r>
                <a:rPr lang="en-US" sz="2800" dirty="0">
                  <a:solidFill>
                    <a:srgbClr val="FF0066"/>
                  </a:solidFill>
                </a:rPr>
                <a:t> ≈</a:t>
              </a:r>
              <a:endParaRPr lang="en-US" dirty="0">
                <a:solidFill>
                  <a:srgbClr val="FF0066"/>
                </a:solidFill>
              </a:endParaRPr>
            </a:p>
          </p:txBody>
        </p:sp>
        <p:sp>
          <p:nvSpPr>
            <p:cNvPr id="42" name="Rectangle 41"/>
            <p:cNvSpPr/>
            <p:nvPr/>
          </p:nvSpPr>
          <p:spPr>
            <a:xfrm>
              <a:off x="6902458" y="2186612"/>
              <a:ext cx="816890" cy="523220"/>
            </a:xfrm>
            <a:prstGeom prst="rect">
              <a:avLst/>
            </a:prstGeom>
          </p:spPr>
          <p:txBody>
            <a:bodyPr wrap="none">
              <a:spAutoFit/>
            </a:bodyPr>
            <a:lstStyle/>
            <a:p>
              <a:r>
                <a:rPr lang="en-US" sz="2800" i="1" dirty="0" err="1">
                  <a:solidFill>
                    <a:srgbClr val="FF0066"/>
                  </a:solidFill>
                </a:rPr>
                <a:t>k</a:t>
              </a:r>
              <a:r>
                <a:rPr lang="en-US" sz="2800" i="1" baseline="-25000" dirty="0" err="1">
                  <a:solidFill>
                    <a:srgbClr val="FF0066"/>
                  </a:solidFill>
                </a:rPr>
                <a:t>cat</a:t>
              </a:r>
              <a:r>
                <a:rPr lang="en-US" sz="2800" dirty="0">
                  <a:solidFill>
                    <a:srgbClr val="FF0066"/>
                  </a:solidFill>
                </a:rPr>
                <a:t>  </a:t>
              </a:r>
            </a:p>
          </p:txBody>
        </p:sp>
        <p:sp>
          <p:nvSpPr>
            <p:cNvPr id="43" name="Rectangle 42"/>
            <p:cNvSpPr/>
            <p:nvPr/>
          </p:nvSpPr>
          <p:spPr>
            <a:xfrm>
              <a:off x="6872965" y="2570072"/>
              <a:ext cx="755335" cy="523220"/>
            </a:xfrm>
            <a:prstGeom prst="rect">
              <a:avLst/>
            </a:prstGeom>
          </p:spPr>
          <p:txBody>
            <a:bodyPr wrap="none">
              <a:spAutoFit/>
            </a:bodyPr>
            <a:lstStyle/>
            <a:p>
              <a:r>
                <a:rPr lang="en-US" sz="2800" i="1" dirty="0">
                  <a:solidFill>
                    <a:srgbClr val="FF0066"/>
                  </a:solidFill>
                </a:rPr>
                <a:t>K</a:t>
              </a:r>
              <a:r>
                <a:rPr lang="en-US" sz="2800" i="1" baseline="-25000" dirty="0">
                  <a:solidFill>
                    <a:srgbClr val="FF0066"/>
                  </a:solidFill>
                </a:rPr>
                <a:t>M</a:t>
              </a:r>
              <a:r>
                <a:rPr lang="en-US" sz="2800" dirty="0">
                  <a:solidFill>
                    <a:srgbClr val="FF0066"/>
                  </a:solidFill>
                </a:rPr>
                <a:t>  </a:t>
              </a:r>
            </a:p>
          </p:txBody>
        </p:sp>
        <p:cxnSp>
          <p:nvCxnSpPr>
            <p:cNvPr id="44" name="Straight Connector 43"/>
            <p:cNvCxnSpPr/>
            <p:nvPr/>
          </p:nvCxnSpPr>
          <p:spPr>
            <a:xfrm>
              <a:off x="6964094" y="2689019"/>
              <a:ext cx="489642"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48730" y="2394314"/>
              <a:ext cx="1193805" cy="523220"/>
            </a:xfrm>
            <a:prstGeom prst="rect">
              <a:avLst/>
            </a:prstGeom>
            <a:noFill/>
          </p:spPr>
          <p:txBody>
            <a:bodyPr wrap="square" rtlCol="0">
              <a:spAutoFit/>
            </a:bodyPr>
            <a:lstStyle/>
            <a:p>
              <a:r>
                <a:rPr lang="en-US" sz="2800" dirty="0">
                  <a:solidFill>
                    <a:srgbClr val="FF0066"/>
                  </a:solidFill>
                </a:rPr>
                <a:t>[E]</a:t>
              </a:r>
              <a:r>
                <a:rPr lang="en-US" sz="2800" i="1" baseline="-25000" dirty="0">
                  <a:solidFill>
                    <a:srgbClr val="FF0066"/>
                  </a:solidFill>
                </a:rPr>
                <a:t>f</a:t>
              </a:r>
              <a:r>
                <a:rPr lang="en-US" sz="2800" dirty="0">
                  <a:solidFill>
                    <a:srgbClr val="FF0066"/>
                  </a:solidFill>
                </a:rPr>
                <a:t>[S]</a:t>
              </a:r>
              <a:endParaRPr lang="en-US" dirty="0">
                <a:solidFill>
                  <a:srgbClr val="FF0066"/>
                </a:solidFill>
              </a:endParaRPr>
            </a:p>
          </p:txBody>
        </p:sp>
      </p:grpSp>
      <p:pic>
        <p:nvPicPr>
          <p:cNvPr id="25" name="Picture 24"/>
          <p:cNvPicPr>
            <a:picLocks noChangeAspect="1"/>
          </p:cNvPicPr>
          <p:nvPr/>
        </p:nvPicPr>
        <p:blipFill>
          <a:blip r:embed="rId5"/>
          <a:stretch>
            <a:fillRect/>
          </a:stretch>
        </p:blipFill>
        <p:spPr>
          <a:xfrm>
            <a:off x="5037682" y="4671536"/>
            <a:ext cx="2427996" cy="1213998"/>
          </a:xfrm>
          <a:prstGeom prst="rect">
            <a:avLst/>
          </a:prstGeom>
        </p:spPr>
      </p:pic>
      <p:sp>
        <p:nvSpPr>
          <p:cNvPr id="27" name="TextBox 26"/>
          <p:cNvSpPr txBox="1"/>
          <p:nvPr/>
        </p:nvSpPr>
        <p:spPr>
          <a:xfrm>
            <a:off x="6421320" y="3918031"/>
            <a:ext cx="1682064" cy="369332"/>
          </a:xfrm>
          <a:prstGeom prst="rect">
            <a:avLst/>
          </a:prstGeom>
          <a:noFill/>
        </p:spPr>
        <p:txBody>
          <a:bodyPr wrap="none" rtlCol="0">
            <a:spAutoFit/>
          </a:bodyPr>
          <a:lstStyle/>
          <a:p>
            <a:r>
              <a:rPr lang="en-US" dirty="0">
                <a:solidFill>
                  <a:prstClr val="black"/>
                </a:solidFill>
              </a:rPr>
              <a:t>([E]</a:t>
            </a:r>
            <a:r>
              <a:rPr lang="en-US" i="1" baseline="-25000" dirty="0">
                <a:solidFill>
                  <a:prstClr val="black"/>
                </a:solidFill>
              </a:rPr>
              <a:t>f</a:t>
            </a:r>
            <a:r>
              <a:rPr lang="en-US" dirty="0">
                <a:solidFill>
                  <a:prstClr val="black"/>
                </a:solidFill>
              </a:rPr>
              <a:t> is constant)</a:t>
            </a:r>
          </a:p>
        </p:txBody>
      </p:sp>
      <p:sp>
        <p:nvSpPr>
          <p:cNvPr id="28" name="TextBox 27"/>
          <p:cNvSpPr txBox="1"/>
          <p:nvPr/>
        </p:nvSpPr>
        <p:spPr>
          <a:xfrm>
            <a:off x="3736966" y="2427816"/>
            <a:ext cx="2173783" cy="523220"/>
          </a:xfrm>
          <a:prstGeom prst="rect">
            <a:avLst/>
          </a:prstGeom>
          <a:noFill/>
        </p:spPr>
        <p:txBody>
          <a:bodyPr wrap="square" rtlCol="0">
            <a:spAutoFit/>
          </a:bodyPr>
          <a:lstStyle/>
          <a:p>
            <a:r>
              <a:rPr lang="en-US" sz="2800" i="1" dirty="0">
                <a:solidFill>
                  <a:prstClr val="black"/>
                </a:solidFill>
              </a:rPr>
              <a:t>V</a:t>
            </a:r>
            <a:r>
              <a:rPr lang="en-US" sz="2800" i="1" baseline="-25000" dirty="0">
                <a:solidFill>
                  <a:prstClr val="black"/>
                </a:solidFill>
              </a:rPr>
              <a:t>max</a:t>
            </a:r>
            <a:r>
              <a:rPr lang="en-US" sz="2800" i="1" dirty="0">
                <a:solidFill>
                  <a:prstClr val="black"/>
                </a:solidFill>
              </a:rPr>
              <a:t> </a:t>
            </a:r>
            <a:r>
              <a:rPr lang="en-US" sz="2800" dirty="0">
                <a:solidFill>
                  <a:prstClr val="black"/>
                </a:solidFill>
              </a:rPr>
              <a:t>= </a:t>
            </a:r>
            <a:r>
              <a:rPr lang="en-US" sz="2800" i="1" dirty="0" err="1">
                <a:solidFill>
                  <a:prstClr val="black"/>
                </a:solidFill>
              </a:rPr>
              <a:t>k</a:t>
            </a:r>
            <a:r>
              <a:rPr lang="en-US" sz="2800" i="1" baseline="-25000" dirty="0" err="1">
                <a:solidFill>
                  <a:prstClr val="black"/>
                </a:solidFill>
              </a:rPr>
              <a:t>cat</a:t>
            </a:r>
            <a:r>
              <a:rPr lang="en-US" sz="2800" dirty="0">
                <a:solidFill>
                  <a:prstClr val="black"/>
                </a:solidFill>
              </a:rPr>
              <a:t>[ES</a:t>
            </a:r>
            <a:r>
              <a:rPr lang="en-US" sz="2800" dirty="0" smtClean="0">
                <a:solidFill>
                  <a:prstClr val="black"/>
                </a:solidFill>
              </a:rPr>
              <a:t>]</a:t>
            </a:r>
            <a:endParaRPr lang="en-US" sz="2800" i="1" dirty="0">
              <a:solidFill>
                <a:prstClr val="black"/>
              </a:solidFill>
            </a:endParaRPr>
          </a:p>
        </p:txBody>
      </p:sp>
      <p:sp>
        <p:nvSpPr>
          <p:cNvPr id="29" name="Left Bracket 28"/>
          <p:cNvSpPr/>
          <p:nvPr/>
        </p:nvSpPr>
        <p:spPr>
          <a:xfrm>
            <a:off x="3737773" y="2412675"/>
            <a:ext cx="218372" cy="104056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30" name="Left Bracket 29"/>
          <p:cNvSpPr/>
          <p:nvPr/>
        </p:nvSpPr>
        <p:spPr>
          <a:xfrm flipH="1">
            <a:off x="5631335" y="2428149"/>
            <a:ext cx="227611" cy="104056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2" name="Rectangle 1"/>
          <p:cNvSpPr/>
          <p:nvPr/>
        </p:nvSpPr>
        <p:spPr>
          <a:xfrm>
            <a:off x="5858624" y="2755614"/>
            <a:ext cx="393056" cy="369332"/>
          </a:xfrm>
          <a:prstGeom prst="rect">
            <a:avLst/>
          </a:prstGeom>
        </p:spPr>
        <p:txBody>
          <a:bodyPr wrap="none">
            <a:spAutoFit/>
          </a:bodyPr>
          <a:lstStyle/>
          <a:p>
            <a:r>
              <a:rPr lang="en-US" dirty="0">
                <a:solidFill>
                  <a:prstClr val="black"/>
                </a:solidFill>
              </a:rPr>
              <a:t>→</a:t>
            </a:r>
            <a:endParaRPr lang="en-US" dirty="0"/>
          </a:p>
        </p:txBody>
      </p:sp>
    </p:spTree>
    <p:extLst>
      <p:ext uri="{BB962C8B-B14F-4D97-AF65-F5344CB8AC3E}">
        <p14:creationId xmlns:p14="http://schemas.microsoft.com/office/powerpoint/2010/main" val="404132781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3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Significance of the kinetic parameters: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Rectangle 28"/>
          <p:cNvSpPr>
            <a:spLocks noChangeArrowheads="1"/>
          </p:cNvSpPr>
          <p:nvPr/>
        </p:nvSpPr>
        <p:spPr bwMode="auto">
          <a:xfrm>
            <a:off x="3107099" y="2870661"/>
            <a:ext cx="2194895" cy="820738"/>
          </a:xfrm>
          <a:prstGeom prst="rect">
            <a:avLst/>
          </a:prstGeom>
          <a:solidFill>
            <a:srgbClr val="FF99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solidFill>
                <a:prstClr val="black"/>
              </a:solidFill>
            </a:endParaRPr>
          </a:p>
        </p:txBody>
      </p:sp>
      <p:sp>
        <p:nvSpPr>
          <p:cNvPr id="7" name="Text Box 7"/>
          <p:cNvSpPr txBox="1">
            <a:spLocks noChangeArrowheads="1"/>
          </p:cNvSpPr>
          <p:nvPr/>
        </p:nvSpPr>
        <p:spPr bwMode="auto">
          <a:xfrm>
            <a:off x="782999" y="1983759"/>
            <a:ext cx="92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K</a:t>
            </a:r>
            <a:r>
              <a:rPr lang="en-US" altLang="en-US" sz="2400" baseline="-25000">
                <a:solidFill>
                  <a:prstClr val="black"/>
                </a:solidFill>
                <a:latin typeface="Times New Roman" panose="02020603050405020304" pitchFamily="18" charset="0"/>
              </a:rPr>
              <a:t>M</a:t>
            </a:r>
            <a:r>
              <a:rPr lang="en-US" altLang="en-US" sz="2400">
                <a:solidFill>
                  <a:prstClr val="black"/>
                </a:solidFill>
                <a:latin typeface="Times New Roman" panose="02020603050405020304" pitchFamily="18" charset="0"/>
              </a:rPr>
              <a:t> = </a:t>
            </a:r>
          </a:p>
        </p:txBody>
      </p:sp>
      <p:sp>
        <p:nvSpPr>
          <p:cNvPr id="8" name="Text Box 8"/>
          <p:cNvSpPr txBox="1">
            <a:spLocks noChangeArrowheads="1"/>
          </p:cNvSpPr>
          <p:nvPr/>
        </p:nvSpPr>
        <p:spPr bwMode="auto">
          <a:xfrm>
            <a:off x="1577294" y="1721822"/>
            <a:ext cx="12762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dirty="0" smtClean="0">
                <a:solidFill>
                  <a:prstClr val="black"/>
                </a:solidFill>
                <a:latin typeface="Times New Roman" panose="02020603050405020304" pitchFamily="18" charset="0"/>
              </a:rPr>
              <a:t>(k</a:t>
            </a:r>
            <a:r>
              <a:rPr lang="en-US" altLang="en-US" sz="2400" baseline="-25000" dirty="0" smtClean="0">
                <a:solidFill>
                  <a:prstClr val="black"/>
                </a:solidFill>
                <a:latin typeface="Times New Roman" panose="02020603050405020304" pitchFamily="18" charset="0"/>
              </a:rPr>
              <a:t>-1</a:t>
            </a:r>
            <a:r>
              <a:rPr lang="en-US" altLang="en-US" sz="2400" dirty="0" smtClean="0">
                <a:solidFill>
                  <a:prstClr val="black"/>
                </a:solidFill>
                <a:latin typeface="Times New Roman" panose="02020603050405020304" pitchFamily="18" charset="0"/>
              </a:rPr>
              <a:t> </a:t>
            </a:r>
            <a:r>
              <a:rPr lang="en-US" altLang="en-US" sz="2400" dirty="0">
                <a:solidFill>
                  <a:prstClr val="black"/>
                </a:solidFill>
                <a:latin typeface="Times New Roman" panose="02020603050405020304" pitchFamily="18" charset="0"/>
              </a:rPr>
              <a:t>+ </a:t>
            </a:r>
            <a:r>
              <a:rPr lang="en-US" altLang="en-US" sz="2400" i="1" dirty="0" smtClean="0">
                <a:solidFill>
                  <a:prstClr val="black"/>
                </a:solidFill>
                <a:latin typeface="Times New Roman" panose="02020603050405020304" pitchFamily="18" charset="0"/>
              </a:rPr>
              <a:t>k</a:t>
            </a:r>
            <a:r>
              <a:rPr lang="en-US" altLang="en-US" sz="2400" baseline="-25000" dirty="0" smtClean="0">
                <a:solidFill>
                  <a:prstClr val="black"/>
                </a:solidFill>
                <a:latin typeface="Times New Roman" panose="02020603050405020304" pitchFamily="18" charset="0"/>
              </a:rPr>
              <a:t>2</a:t>
            </a:r>
            <a:r>
              <a:rPr lang="en-US" altLang="en-US" sz="2400" dirty="0" smtClean="0">
                <a:solidFill>
                  <a:prstClr val="black"/>
                </a:solidFill>
                <a:latin typeface="Times New Roman" panose="02020603050405020304" pitchFamily="18" charset="0"/>
              </a:rPr>
              <a:t>)</a:t>
            </a:r>
            <a:endParaRPr lang="en-US" altLang="en-US" sz="2400" dirty="0">
              <a:solidFill>
                <a:prstClr val="black"/>
              </a:solidFill>
              <a:latin typeface="Times New Roman" panose="02020603050405020304" pitchFamily="18" charset="0"/>
            </a:endParaRPr>
          </a:p>
        </p:txBody>
      </p:sp>
      <p:sp>
        <p:nvSpPr>
          <p:cNvPr id="9" name="Text Box 9"/>
          <p:cNvSpPr txBox="1">
            <a:spLocks noChangeArrowheads="1"/>
          </p:cNvSpPr>
          <p:nvPr/>
        </p:nvSpPr>
        <p:spPr bwMode="auto">
          <a:xfrm>
            <a:off x="1978387" y="2212359"/>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k</a:t>
            </a:r>
            <a:r>
              <a:rPr lang="en-US" altLang="en-US" sz="2400" i="1" baseline="-25000">
                <a:solidFill>
                  <a:prstClr val="black"/>
                </a:solidFill>
                <a:latin typeface="Times New Roman" panose="02020603050405020304" pitchFamily="18" charset="0"/>
              </a:rPr>
              <a:t>1</a:t>
            </a:r>
            <a:endParaRPr lang="en-US" altLang="en-US" sz="2400">
              <a:solidFill>
                <a:prstClr val="black"/>
              </a:solidFill>
              <a:latin typeface="Times New Roman" panose="02020603050405020304" pitchFamily="18" charset="0"/>
            </a:endParaRPr>
          </a:p>
        </p:txBody>
      </p:sp>
      <p:sp>
        <p:nvSpPr>
          <p:cNvPr id="10" name="Line 10"/>
          <p:cNvSpPr>
            <a:spLocks noChangeShapeType="1"/>
          </p:cNvSpPr>
          <p:nvPr/>
        </p:nvSpPr>
        <p:spPr bwMode="auto">
          <a:xfrm flipV="1">
            <a:off x="1689462" y="2213947"/>
            <a:ext cx="1041400" cy="7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1" name="Text Box 11"/>
          <p:cNvSpPr txBox="1">
            <a:spLocks noChangeArrowheads="1"/>
          </p:cNvSpPr>
          <p:nvPr/>
        </p:nvSpPr>
        <p:spPr bwMode="auto">
          <a:xfrm>
            <a:off x="2802299" y="1980584"/>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a:t>
            </a:r>
            <a:endParaRPr lang="en-US" altLang="en-US" sz="2400">
              <a:solidFill>
                <a:prstClr val="black"/>
              </a:solidFill>
              <a:latin typeface="Times New Roman" panose="02020603050405020304" pitchFamily="18" charset="0"/>
            </a:endParaRPr>
          </a:p>
        </p:txBody>
      </p:sp>
      <p:sp>
        <p:nvSpPr>
          <p:cNvPr id="12" name="Text Box 12"/>
          <p:cNvSpPr txBox="1">
            <a:spLocks noChangeArrowheads="1"/>
          </p:cNvSpPr>
          <p:nvPr/>
        </p:nvSpPr>
        <p:spPr bwMode="auto">
          <a:xfrm>
            <a:off x="3202349" y="1723409"/>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k</a:t>
            </a:r>
            <a:r>
              <a:rPr lang="en-US" altLang="en-US" sz="2400" baseline="-25000">
                <a:solidFill>
                  <a:prstClr val="black"/>
                </a:solidFill>
                <a:latin typeface="Times New Roman" panose="02020603050405020304" pitchFamily="18" charset="0"/>
              </a:rPr>
              <a:t>-1</a:t>
            </a:r>
            <a:endParaRPr lang="en-US" altLang="en-US" sz="2400">
              <a:solidFill>
                <a:prstClr val="black"/>
              </a:solidFill>
              <a:latin typeface="Times New Roman" panose="02020603050405020304" pitchFamily="18" charset="0"/>
            </a:endParaRPr>
          </a:p>
        </p:txBody>
      </p:sp>
      <p:sp>
        <p:nvSpPr>
          <p:cNvPr id="13" name="Text Box 13"/>
          <p:cNvSpPr txBox="1">
            <a:spLocks noChangeArrowheads="1"/>
          </p:cNvSpPr>
          <p:nvPr/>
        </p:nvSpPr>
        <p:spPr bwMode="auto">
          <a:xfrm>
            <a:off x="3243624" y="2132984"/>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k</a:t>
            </a:r>
            <a:r>
              <a:rPr lang="en-US" altLang="en-US" sz="2400" i="1" baseline="-25000">
                <a:solidFill>
                  <a:prstClr val="black"/>
                </a:solidFill>
                <a:latin typeface="Times New Roman" panose="02020603050405020304" pitchFamily="18" charset="0"/>
              </a:rPr>
              <a:t>1</a:t>
            </a:r>
            <a:endParaRPr lang="en-US" altLang="en-US" sz="2400">
              <a:solidFill>
                <a:prstClr val="black"/>
              </a:solidFill>
              <a:latin typeface="Times New Roman" panose="02020603050405020304" pitchFamily="18" charset="0"/>
            </a:endParaRPr>
          </a:p>
        </p:txBody>
      </p:sp>
      <p:sp>
        <p:nvSpPr>
          <p:cNvPr id="14" name="Line 14"/>
          <p:cNvSpPr>
            <a:spLocks noChangeShapeType="1"/>
          </p:cNvSpPr>
          <p:nvPr/>
        </p:nvSpPr>
        <p:spPr bwMode="auto">
          <a:xfrm>
            <a:off x="3243624" y="2209184"/>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15" name="Text Box 16"/>
          <p:cNvSpPr txBox="1">
            <a:spLocks noChangeArrowheads="1"/>
          </p:cNvSpPr>
          <p:nvPr/>
        </p:nvSpPr>
        <p:spPr bwMode="auto">
          <a:xfrm>
            <a:off x="3724637" y="1980584"/>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a:solidFill>
                  <a:prstClr val="black"/>
                </a:solidFill>
                <a:latin typeface="Times New Roman" panose="02020603050405020304" pitchFamily="18" charset="0"/>
              </a:rPr>
              <a:t>≈ </a:t>
            </a:r>
            <a:r>
              <a:rPr lang="en-US" altLang="en-US" sz="2400" i="1">
                <a:solidFill>
                  <a:prstClr val="black"/>
                </a:solidFill>
                <a:latin typeface="Times New Roman" panose="02020603050405020304" pitchFamily="18" charset="0"/>
              </a:rPr>
              <a:t>K</a:t>
            </a:r>
            <a:r>
              <a:rPr lang="en-US" altLang="en-US" sz="2400" baseline="-25000">
                <a:solidFill>
                  <a:prstClr val="black"/>
                </a:solidFill>
                <a:latin typeface="Times New Roman" panose="02020603050405020304" pitchFamily="18" charset="0"/>
              </a:rPr>
              <a:t>s</a:t>
            </a:r>
            <a:endParaRPr lang="en-US" altLang="en-US" sz="2400">
              <a:solidFill>
                <a:prstClr val="black"/>
              </a:solidFill>
              <a:latin typeface="Times New Roman" panose="02020603050405020304" pitchFamily="18" charset="0"/>
            </a:endParaRPr>
          </a:p>
        </p:txBody>
      </p:sp>
      <p:sp>
        <p:nvSpPr>
          <p:cNvPr id="16" name="Text Box 22"/>
          <p:cNvSpPr txBox="1">
            <a:spLocks noChangeArrowheads="1"/>
          </p:cNvSpPr>
          <p:nvPr/>
        </p:nvSpPr>
        <p:spPr bwMode="auto">
          <a:xfrm>
            <a:off x="194037" y="1985347"/>
            <a:ext cx="466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a:spcBef>
                <a:spcPct val="50000"/>
              </a:spcBef>
              <a:buFontTx/>
              <a:buNone/>
            </a:pPr>
            <a:r>
              <a:rPr lang="en-US" altLang="en-US" sz="2400">
                <a:solidFill>
                  <a:prstClr val="black"/>
                </a:solidFill>
                <a:latin typeface="Times New Roman" panose="02020603050405020304" pitchFamily="18" charset="0"/>
              </a:rPr>
              <a:t>1.</a:t>
            </a:r>
          </a:p>
        </p:txBody>
      </p:sp>
      <p:grpSp>
        <p:nvGrpSpPr>
          <p:cNvPr id="20" name="Group 1"/>
          <p:cNvGrpSpPr>
            <a:grpSpLocks/>
          </p:cNvGrpSpPr>
          <p:nvPr/>
        </p:nvGrpSpPr>
        <p:grpSpPr bwMode="auto">
          <a:xfrm>
            <a:off x="228962" y="3019579"/>
            <a:ext cx="8029575" cy="461962"/>
            <a:chOff x="420688" y="4081463"/>
            <a:chExt cx="8030217" cy="461962"/>
          </a:xfrm>
        </p:grpSpPr>
        <p:sp>
          <p:nvSpPr>
            <p:cNvPr id="21" name="Text Box 5"/>
            <p:cNvSpPr txBox="1">
              <a:spLocks noChangeArrowheads="1"/>
            </p:cNvSpPr>
            <p:nvPr/>
          </p:nvSpPr>
          <p:spPr bwMode="auto">
            <a:xfrm>
              <a:off x="954088" y="4081463"/>
              <a:ext cx="74968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dirty="0">
                  <a:solidFill>
                    <a:prstClr val="black"/>
                  </a:solidFill>
                  <a:latin typeface="Times New Roman" panose="02020603050405020304" pitchFamily="18" charset="0"/>
                </a:rPr>
                <a:t>V</a:t>
              </a:r>
              <a:r>
                <a:rPr lang="en-US" altLang="en-US" sz="2400" i="1" baseline="-25000" dirty="0">
                  <a:solidFill>
                    <a:prstClr val="black"/>
                  </a:solidFill>
                  <a:latin typeface="Times New Roman" panose="02020603050405020304" pitchFamily="18" charset="0"/>
                </a:rPr>
                <a:t>max</a:t>
              </a:r>
              <a:r>
                <a:rPr lang="en-US" altLang="en-US" sz="2400" dirty="0">
                  <a:solidFill>
                    <a:prstClr val="black"/>
                  </a:solidFill>
                  <a:latin typeface="Times New Roman" panose="02020603050405020304" pitchFamily="18" charset="0"/>
                </a:rPr>
                <a:t> ≈ </a:t>
              </a:r>
              <a:r>
                <a:rPr lang="en-US" altLang="en-US" sz="2400" i="1" dirty="0" err="1">
                  <a:solidFill>
                    <a:prstClr val="black"/>
                  </a:solidFill>
                  <a:latin typeface="Times New Roman" panose="02020603050405020304" pitchFamily="18" charset="0"/>
                </a:rPr>
                <a:t>k</a:t>
              </a:r>
              <a:r>
                <a:rPr lang="en-US" altLang="en-US" sz="2400" i="1" baseline="-25000" dirty="0" err="1">
                  <a:solidFill>
                    <a:prstClr val="black"/>
                  </a:solidFill>
                  <a:latin typeface="Times New Roman" panose="02020603050405020304" pitchFamily="18" charset="0"/>
                </a:rPr>
                <a:t>cat</a:t>
              </a:r>
              <a:r>
                <a:rPr lang="en-US" altLang="en-US" sz="2400" dirty="0">
                  <a:solidFill>
                    <a:prstClr val="black"/>
                  </a:solidFill>
                  <a:latin typeface="Times New Roman" panose="02020603050405020304" pitchFamily="18" charset="0"/>
                </a:rPr>
                <a:t> [</a:t>
              </a:r>
              <a:r>
                <a:rPr lang="en-US" altLang="en-US" sz="2400" dirty="0" smtClean="0">
                  <a:solidFill>
                    <a:prstClr val="black"/>
                  </a:solidFill>
                  <a:latin typeface="Times New Roman" panose="02020603050405020304" pitchFamily="18" charset="0"/>
                </a:rPr>
                <a:t>E]</a:t>
              </a:r>
              <a:r>
                <a:rPr lang="en-US" altLang="en-US" sz="2400" baseline="-25000" dirty="0" smtClean="0">
                  <a:solidFill>
                    <a:prstClr val="black"/>
                  </a:solidFill>
                  <a:latin typeface="Times New Roman" panose="02020603050405020304" pitchFamily="18" charset="0"/>
                </a:rPr>
                <a:t>t   </a:t>
              </a:r>
              <a:r>
                <a:rPr lang="en-US" altLang="en-US" sz="2400" dirty="0" smtClean="0">
                  <a:solidFill>
                    <a:prstClr val="black"/>
                  </a:solidFill>
                  <a:latin typeface="Times New Roman" panose="02020603050405020304" pitchFamily="18" charset="0"/>
                </a:rPr>
                <a:t>→   </a:t>
              </a:r>
              <a:r>
                <a:rPr lang="en-US" altLang="en-US" sz="2400" i="1" dirty="0" err="1" smtClean="0">
                  <a:solidFill>
                    <a:prstClr val="black"/>
                  </a:solidFill>
                  <a:latin typeface="Times New Roman" panose="02020603050405020304" pitchFamily="18" charset="0"/>
                </a:rPr>
                <a:t>k</a:t>
              </a:r>
              <a:r>
                <a:rPr lang="en-US" altLang="en-US" sz="2400" i="1" baseline="-25000" dirty="0" err="1" smtClean="0">
                  <a:solidFill>
                    <a:prstClr val="black"/>
                  </a:solidFill>
                  <a:latin typeface="Times New Roman" panose="02020603050405020304" pitchFamily="18" charset="0"/>
                </a:rPr>
                <a:t>cat</a:t>
              </a:r>
              <a:r>
                <a:rPr lang="en-US" altLang="en-US" sz="2400" i="1" dirty="0" smtClean="0">
                  <a:solidFill>
                    <a:prstClr val="black"/>
                  </a:solidFill>
                  <a:latin typeface="Times New Roman" panose="02020603050405020304" pitchFamily="18" charset="0"/>
                </a:rPr>
                <a:t> </a:t>
              </a:r>
              <a:r>
                <a:rPr lang="en-US" altLang="en-US" sz="2400" dirty="0" smtClean="0">
                  <a:solidFill>
                    <a:prstClr val="black"/>
                  </a:solidFill>
                  <a:latin typeface="Times New Roman" panose="02020603050405020304" pitchFamily="18" charset="0"/>
                </a:rPr>
                <a:t>=</a:t>
              </a:r>
              <a:r>
                <a:rPr lang="en-US" altLang="en-US" sz="2400" i="1" dirty="0" smtClean="0">
                  <a:solidFill>
                    <a:prstClr val="black"/>
                  </a:solidFill>
                  <a:latin typeface="Times New Roman" panose="02020603050405020304" pitchFamily="18" charset="0"/>
                </a:rPr>
                <a:t> V</a:t>
              </a:r>
              <a:r>
                <a:rPr lang="en-US" altLang="en-US" sz="2400" i="1" baseline="-25000" dirty="0" smtClean="0">
                  <a:solidFill>
                    <a:prstClr val="black"/>
                  </a:solidFill>
                  <a:latin typeface="Times New Roman" panose="02020603050405020304" pitchFamily="18" charset="0"/>
                </a:rPr>
                <a:t>max</a:t>
              </a:r>
              <a:r>
                <a:rPr lang="en-US" altLang="en-US" sz="2400" dirty="0" smtClean="0">
                  <a:solidFill>
                    <a:prstClr val="black"/>
                  </a:solidFill>
                  <a:latin typeface="Times New Roman" panose="02020603050405020304" pitchFamily="18" charset="0"/>
                </a:rPr>
                <a:t>/[E]</a:t>
              </a:r>
              <a:r>
                <a:rPr lang="en-US" altLang="en-US" sz="2400" baseline="-25000" dirty="0" smtClean="0">
                  <a:solidFill>
                    <a:prstClr val="black"/>
                  </a:solidFill>
                  <a:latin typeface="Times New Roman" panose="02020603050405020304" pitchFamily="18" charset="0"/>
                </a:rPr>
                <a:t>t</a:t>
              </a:r>
              <a:endParaRPr lang="en-US" altLang="en-US" sz="2400" dirty="0">
                <a:solidFill>
                  <a:prstClr val="black"/>
                </a:solidFill>
                <a:latin typeface="Times New Roman" panose="02020603050405020304" pitchFamily="18" charset="0"/>
              </a:endParaRPr>
            </a:p>
          </p:txBody>
        </p:sp>
        <p:sp>
          <p:nvSpPr>
            <p:cNvPr id="22" name="Text Box 23"/>
            <p:cNvSpPr txBox="1">
              <a:spLocks noChangeArrowheads="1"/>
            </p:cNvSpPr>
            <p:nvPr/>
          </p:nvSpPr>
          <p:spPr bwMode="auto">
            <a:xfrm>
              <a:off x="420688" y="4086225"/>
              <a:ext cx="466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a:spcBef>
                  <a:spcPct val="50000"/>
                </a:spcBef>
                <a:buFontTx/>
                <a:buNone/>
              </a:pPr>
              <a:r>
                <a:rPr lang="en-US" altLang="en-US" sz="2400">
                  <a:solidFill>
                    <a:prstClr val="black"/>
                  </a:solidFill>
                  <a:latin typeface="Times New Roman" panose="02020603050405020304" pitchFamily="18" charset="0"/>
                </a:rPr>
                <a:t>2.</a:t>
              </a:r>
            </a:p>
          </p:txBody>
        </p:sp>
      </p:grpSp>
      <p:sp>
        <p:nvSpPr>
          <p:cNvPr id="2" name="Rectangle 1"/>
          <p:cNvSpPr/>
          <p:nvPr/>
        </p:nvSpPr>
        <p:spPr>
          <a:xfrm>
            <a:off x="3107099" y="3821224"/>
            <a:ext cx="4624409" cy="861774"/>
          </a:xfrm>
          <a:prstGeom prst="rect">
            <a:avLst/>
          </a:prstGeom>
        </p:spPr>
        <p:txBody>
          <a:bodyPr wrap="square">
            <a:spAutoFit/>
          </a:bodyPr>
          <a:lstStyle/>
          <a:p>
            <a:pPr marL="342900" indent="-342900">
              <a:spcBef>
                <a:spcPct val="50000"/>
              </a:spcBef>
              <a:buFont typeface="Wingdings" panose="05000000000000000000" pitchFamily="2" charset="2"/>
              <a:buChar char="Ø"/>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‘perfect’ enzyme – </a:t>
            </a:r>
            <a:r>
              <a:rPr lang="en-US" altLang="en-US" sz="2000" i="1" dirty="0" err="1">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000" i="1" baseline="-25000" dirty="0" err="1">
                <a:solidFill>
                  <a:prstClr val="black"/>
                </a:solidFill>
                <a:latin typeface="Arial" panose="020B0604020202020204" pitchFamily="34" charset="0"/>
                <a:cs typeface="Arial" panose="020B0604020202020204" pitchFamily="34" charset="0"/>
                <a:sym typeface="Symbol" panose="05050102010706020507" pitchFamily="18" charset="2"/>
              </a:rPr>
              <a:t>cat</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 10</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7</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s</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p>
          <a:p>
            <a:pPr marL="342900" indent="-342900">
              <a:spcBef>
                <a:spcPct val="50000"/>
              </a:spcBef>
              <a:buFont typeface="Wingdings" panose="05000000000000000000" pitchFamily="2" charset="2"/>
              <a:buChar char="Ø"/>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‘average’ enzyme – </a:t>
            </a:r>
            <a:r>
              <a:rPr lang="en-US" altLang="en-US" sz="2000" i="1" dirty="0" err="1">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000" i="1" baseline="-25000" dirty="0" err="1">
                <a:solidFill>
                  <a:prstClr val="black"/>
                </a:solidFill>
                <a:latin typeface="Arial" panose="020B0604020202020204" pitchFamily="34" charset="0"/>
                <a:cs typeface="Arial" panose="020B0604020202020204" pitchFamily="34" charset="0"/>
                <a:sym typeface="Symbol" panose="05050102010706020507" pitchFamily="18" charset="2"/>
              </a:rPr>
              <a:t>cat</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 10</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s</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p>
        </p:txBody>
      </p:sp>
      <p:sp>
        <p:nvSpPr>
          <p:cNvPr id="4" name="Rectangle 3"/>
          <p:cNvSpPr/>
          <p:nvPr/>
        </p:nvSpPr>
        <p:spPr>
          <a:xfrm>
            <a:off x="4400041" y="2009011"/>
            <a:ext cx="3339569" cy="400110"/>
          </a:xfrm>
          <a:prstGeom prst="rect">
            <a:avLst/>
          </a:prstGeom>
        </p:spPr>
        <p:txBody>
          <a:bodyPr wrap="none">
            <a:spAutoFit/>
          </a:bodyPr>
          <a:lstStyle/>
          <a:p>
            <a:pPr>
              <a:spcBef>
                <a:spcPct val="50000"/>
              </a:spcBef>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(inverse measure of affinity)</a:t>
            </a:r>
            <a:endParaRPr lang="en-US" altLang="en-US" sz="1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7" name="Rectangle 26"/>
          <p:cNvSpPr/>
          <p:nvPr/>
        </p:nvSpPr>
        <p:spPr>
          <a:xfrm>
            <a:off x="5228251" y="3073529"/>
            <a:ext cx="3753143" cy="400110"/>
          </a:xfrm>
          <a:prstGeom prst="rect">
            <a:avLst/>
          </a:prstGeom>
        </p:spPr>
        <p:txBody>
          <a:bodyPr wrap="none">
            <a:spAutoFit/>
          </a:bodyPr>
          <a:lstStyle/>
          <a:p>
            <a:pPr>
              <a:spcBef>
                <a:spcPct val="50000"/>
              </a:spcBef>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(measure of reaction efficiency)</a:t>
            </a:r>
            <a:endParaRPr lang="en-US" altLang="en-US" sz="1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23" name="Picture 22"/>
          <p:cNvPicPr>
            <a:picLocks noChangeAspect="1"/>
          </p:cNvPicPr>
          <p:nvPr/>
        </p:nvPicPr>
        <p:blipFill>
          <a:blip r:embed="rId3"/>
          <a:stretch>
            <a:fillRect/>
          </a:stretch>
        </p:blipFill>
        <p:spPr>
          <a:xfrm>
            <a:off x="2372161" y="5245852"/>
            <a:ext cx="4418729" cy="1240804"/>
          </a:xfrm>
          <a:prstGeom prst="rect">
            <a:avLst/>
          </a:prstGeom>
        </p:spPr>
      </p:pic>
    </p:spTree>
    <p:extLst>
      <p:ext uri="{BB962C8B-B14F-4D97-AF65-F5344CB8AC3E}">
        <p14:creationId xmlns:p14="http://schemas.microsoft.com/office/powerpoint/2010/main" val="21559781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3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Significance of the kinetic parameters: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grpSp>
        <p:nvGrpSpPr>
          <p:cNvPr id="28" name="Group 27"/>
          <p:cNvGrpSpPr>
            <a:grpSpLocks/>
          </p:cNvGrpSpPr>
          <p:nvPr/>
        </p:nvGrpSpPr>
        <p:grpSpPr bwMode="auto">
          <a:xfrm>
            <a:off x="308024" y="1729532"/>
            <a:ext cx="3943350" cy="908050"/>
            <a:chOff x="299" y="1289"/>
            <a:chExt cx="2484" cy="572"/>
          </a:xfrm>
        </p:grpSpPr>
        <p:sp>
          <p:nvSpPr>
            <p:cNvPr id="29" name="Rectangle 28"/>
            <p:cNvSpPr>
              <a:spLocks noChangeArrowheads="1"/>
            </p:cNvSpPr>
            <p:nvPr/>
          </p:nvSpPr>
          <p:spPr bwMode="auto">
            <a:xfrm>
              <a:off x="627" y="1344"/>
              <a:ext cx="2144" cy="517"/>
            </a:xfrm>
            <a:prstGeom prst="rect">
              <a:avLst/>
            </a:prstGeom>
            <a:solidFill>
              <a:srgbClr val="FF9900">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solidFill>
                  <a:prstClr val="black"/>
                </a:solidFill>
              </a:endParaRPr>
            </a:p>
          </p:txBody>
        </p:sp>
        <p:sp>
          <p:nvSpPr>
            <p:cNvPr id="30" name="Text Box 29"/>
            <p:cNvSpPr txBox="1">
              <a:spLocks noChangeArrowheads="1"/>
            </p:cNvSpPr>
            <p:nvPr/>
          </p:nvSpPr>
          <p:spPr bwMode="auto">
            <a:xfrm>
              <a:off x="615" y="1448"/>
              <a:ext cx="1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Specificity constant</a:t>
              </a:r>
              <a:r>
                <a:rPr lang="en-US" altLang="en-US" sz="2400">
                  <a:solidFill>
                    <a:prstClr val="black"/>
                  </a:solidFill>
                  <a:latin typeface="Times New Roman" panose="02020603050405020304" pitchFamily="18" charset="0"/>
                </a:rPr>
                <a:t> = </a:t>
              </a:r>
            </a:p>
          </p:txBody>
        </p:sp>
        <p:sp>
          <p:nvSpPr>
            <p:cNvPr id="31" name="Text Box 30"/>
            <p:cNvSpPr txBox="1">
              <a:spLocks noChangeArrowheads="1"/>
            </p:cNvSpPr>
            <p:nvPr/>
          </p:nvSpPr>
          <p:spPr bwMode="auto">
            <a:xfrm>
              <a:off x="2384" y="1289"/>
              <a:ext cx="36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dirty="0" err="1">
                  <a:solidFill>
                    <a:prstClr val="black"/>
                  </a:solidFill>
                  <a:latin typeface="Times New Roman" panose="02020603050405020304" pitchFamily="18" charset="0"/>
                </a:rPr>
                <a:t>k</a:t>
              </a:r>
              <a:r>
                <a:rPr lang="en-US" altLang="en-US" sz="2400" baseline="-25000" dirty="0" err="1">
                  <a:solidFill>
                    <a:prstClr val="black"/>
                  </a:solidFill>
                  <a:latin typeface="Times New Roman" panose="02020603050405020304" pitchFamily="18" charset="0"/>
                </a:rPr>
                <a:t>cat</a:t>
              </a:r>
              <a:endParaRPr lang="en-US" altLang="en-US" sz="2400" dirty="0">
                <a:solidFill>
                  <a:prstClr val="black"/>
                </a:solidFill>
                <a:latin typeface="Times New Roman" panose="02020603050405020304" pitchFamily="18" charset="0"/>
              </a:endParaRPr>
            </a:p>
          </p:txBody>
        </p:sp>
        <p:sp>
          <p:nvSpPr>
            <p:cNvPr id="32" name="Text Box 31"/>
            <p:cNvSpPr txBox="1">
              <a:spLocks noChangeArrowheads="1"/>
            </p:cNvSpPr>
            <p:nvPr/>
          </p:nvSpPr>
          <p:spPr bwMode="auto">
            <a:xfrm>
              <a:off x="2410" y="1542"/>
              <a:ext cx="3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i="1">
                  <a:solidFill>
                    <a:prstClr val="black"/>
                  </a:solidFill>
                  <a:latin typeface="Times New Roman" panose="02020603050405020304" pitchFamily="18" charset="0"/>
                </a:rPr>
                <a:t>K</a:t>
              </a:r>
              <a:r>
                <a:rPr lang="en-US" altLang="en-US" sz="2400" i="1" baseline="-25000">
                  <a:solidFill>
                    <a:prstClr val="black"/>
                  </a:solidFill>
                  <a:latin typeface="Times New Roman" panose="02020603050405020304" pitchFamily="18" charset="0"/>
                </a:rPr>
                <a:t>M</a:t>
              </a:r>
              <a:endParaRPr lang="en-US" altLang="en-US" sz="2400" i="1">
                <a:solidFill>
                  <a:prstClr val="black"/>
                </a:solidFill>
                <a:latin typeface="Times New Roman" panose="02020603050405020304" pitchFamily="18" charset="0"/>
              </a:endParaRPr>
            </a:p>
          </p:txBody>
        </p:sp>
        <p:sp>
          <p:nvSpPr>
            <p:cNvPr id="33" name="Line 32"/>
            <p:cNvSpPr>
              <a:spLocks noChangeShapeType="1"/>
            </p:cNvSpPr>
            <p:nvPr/>
          </p:nvSpPr>
          <p:spPr bwMode="auto">
            <a:xfrm>
              <a:off x="2410" y="159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endParaRPr>
            </a:p>
          </p:txBody>
        </p:sp>
        <p:sp>
          <p:nvSpPr>
            <p:cNvPr id="34" name="Text Box 33"/>
            <p:cNvSpPr txBox="1">
              <a:spLocks noChangeArrowheads="1"/>
            </p:cNvSpPr>
            <p:nvPr/>
          </p:nvSpPr>
          <p:spPr bwMode="auto">
            <a:xfrm>
              <a:off x="299" y="1457"/>
              <a:ext cx="2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rtl="1">
                <a:spcBef>
                  <a:spcPct val="50000"/>
                </a:spcBef>
                <a:buFontTx/>
                <a:buNone/>
              </a:pPr>
              <a:r>
                <a:rPr lang="en-US" altLang="en-US" sz="2400">
                  <a:solidFill>
                    <a:prstClr val="black"/>
                  </a:solidFill>
                  <a:latin typeface="Times New Roman" panose="02020603050405020304" pitchFamily="18" charset="0"/>
                </a:rPr>
                <a:t>3.</a:t>
              </a:r>
            </a:p>
          </p:txBody>
        </p:sp>
      </p:grpSp>
      <p:grpSp>
        <p:nvGrpSpPr>
          <p:cNvPr id="25" name="Group 24"/>
          <p:cNvGrpSpPr/>
          <p:nvPr/>
        </p:nvGrpSpPr>
        <p:grpSpPr>
          <a:xfrm>
            <a:off x="4372475" y="1723838"/>
            <a:ext cx="4580291" cy="1005015"/>
            <a:chOff x="4372475" y="4892716"/>
            <a:chExt cx="4580291" cy="1005015"/>
          </a:xfrm>
        </p:grpSpPr>
        <p:pic>
          <p:nvPicPr>
            <p:cNvPr id="38" name="Picture 37"/>
            <p:cNvPicPr>
              <a:picLocks noChangeAspect="1"/>
            </p:cNvPicPr>
            <p:nvPr/>
          </p:nvPicPr>
          <p:blipFill>
            <a:blip r:embed="rId3"/>
            <a:stretch>
              <a:fillRect/>
            </a:stretch>
          </p:blipFill>
          <p:spPr>
            <a:xfrm>
              <a:off x="4527325" y="5165110"/>
              <a:ext cx="1401851" cy="471419"/>
            </a:xfrm>
            <a:prstGeom prst="rect">
              <a:avLst/>
            </a:prstGeom>
          </p:spPr>
        </p:pic>
        <p:cxnSp>
          <p:nvCxnSpPr>
            <p:cNvPr id="39" name="Straight Arrow Connector 38"/>
            <p:cNvCxnSpPr/>
            <p:nvPr/>
          </p:nvCxnSpPr>
          <p:spPr>
            <a:xfrm>
              <a:off x="5971434" y="5400820"/>
              <a:ext cx="44245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0" name="Picture 39"/>
            <p:cNvPicPr>
              <a:picLocks noChangeAspect="1"/>
            </p:cNvPicPr>
            <p:nvPr/>
          </p:nvPicPr>
          <p:blipFill rotWithShape="1">
            <a:blip r:embed="rId4"/>
            <a:srcRect t="6366" r="83833"/>
            <a:stretch/>
          </p:blipFill>
          <p:spPr>
            <a:xfrm>
              <a:off x="6456143" y="5157305"/>
              <a:ext cx="471331" cy="557570"/>
            </a:xfrm>
            <a:prstGeom prst="rect">
              <a:avLst/>
            </a:prstGeom>
          </p:spPr>
        </p:pic>
        <p:pic>
          <p:nvPicPr>
            <p:cNvPr id="41" name="Picture 40"/>
            <p:cNvPicPr>
              <a:picLocks noChangeAspect="1"/>
            </p:cNvPicPr>
            <p:nvPr/>
          </p:nvPicPr>
          <p:blipFill>
            <a:blip r:embed="rId5"/>
            <a:stretch>
              <a:fillRect/>
            </a:stretch>
          </p:blipFill>
          <p:spPr>
            <a:xfrm>
              <a:off x="6940852" y="4892716"/>
              <a:ext cx="1793761" cy="1005015"/>
            </a:xfrm>
            <a:prstGeom prst="rect">
              <a:avLst/>
            </a:prstGeom>
          </p:spPr>
        </p:pic>
        <p:sp>
          <p:nvSpPr>
            <p:cNvPr id="23" name="TextBox 22"/>
            <p:cNvSpPr txBox="1"/>
            <p:nvPr/>
          </p:nvSpPr>
          <p:spPr>
            <a:xfrm>
              <a:off x="4372475" y="5048474"/>
              <a:ext cx="324128" cy="646331"/>
            </a:xfrm>
            <a:prstGeom prst="rect">
              <a:avLst/>
            </a:prstGeom>
            <a:noFill/>
          </p:spPr>
          <p:txBody>
            <a:bodyPr wrap="none" rtlCol="0">
              <a:spAutoFit/>
            </a:bodyPr>
            <a:lstStyle/>
            <a:p>
              <a:r>
                <a:rPr lang="en-US" sz="3600" dirty="0">
                  <a:solidFill>
                    <a:prstClr val="black"/>
                  </a:solidFill>
                </a:rPr>
                <a:t>(</a:t>
              </a:r>
            </a:p>
          </p:txBody>
        </p:sp>
        <p:sp>
          <p:nvSpPr>
            <p:cNvPr id="42" name="TextBox 41"/>
            <p:cNvSpPr txBox="1"/>
            <p:nvPr/>
          </p:nvSpPr>
          <p:spPr>
            <a:xfrm>
              <a:off x="8628638" y="5047192"/>
              <a:ext cx="324128" cy="646331"/>
            </a:xfrm>
            <a:prstGeom prst="rect">
              <a:avLst/>
            </a:prstGeom>
            <a:noFill/>
          </p:spPr>
          <p:txBody>
            <a:bodyPr wrap="none" rtlCol="0">
              <a:spAutoFit/>
            </a:bodyPr>
            <a:lstStyle/>
            <a:p>
              <a:r>
                <a:rPr lang="en-US" sz="3600" dirty="0">
                  <a:solidFill>
                    <a:prstClr val="black"/>
                  </a:solidFill>
                </a:rPr>
                <a:t>)</a:t>
              </a:r>
            </a:p>
          </p:txBody>
        </p:sp>
      </p:grpSp>
      <p:sp>
        <p:nvSpPr>
          <p:cNvPr id="44" name="Rectangle 43"/>
          <p:cNvSpPr/>
          <p:nvPr/>
        </p:nvSpPr>
        <p:spPr>
          <a:xfrm>
            <a:off x="840346" y="2753470"/>
            <a:ext cx="4624409" cy="861774"/>
          </a:xfrm>
          <a:prstGeom prst="rect">
            <a:avLst/>
          </a:prstGeom>
        </p:spPr>
        <p:txBody>
          <a:bodyPr wrap="square">
            <a:spAutoFit/>
          </a:bodyPr>
          <a:lstStyle/>
          <a:p>
            <a:pPr marL="342900" indent="-342900">
              <a:spcBef>
                <a:spcPct val="50000"/>
              </a:spcBef>
              <a:buFont typeface="Wingdings" panose="05000000000000000000" pitchFamily="2" charset="2"/>
              <a:buChar char="Ø"/>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‘perfect’ enzyme ≈ 10</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9</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M</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p>
          <a:p>
            <a:pPr marL="342900" indent="-342900">
              <a:spcBef>
                <a:spcPct val="50000"/>
              </a:spcBef>
              <a:buFont typeface="Wingdings" panose="05000000000000000000" pitchFamily="2" charset="2"/>
              <a:buChar char="Ø"/>
            </a:pP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‘average’ enzyme ≈ 10</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5</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 M</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0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-1</a:t>
            </a:r>
          </a:p>
        </p:txBody>
      </p:sp>
    </p:spTree>
    <p:extLst>
      <p:ext uri="{BB962C8B-B14F-4D97-AF65-F5344CB8AC3E}">
        <p14:creationId xmlns:p14="http://schemas.microsoft.com/office/powerpoint/2010/main" val="410397890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1855" y="2550548"/>
            <a:ext cx="4340289" cy="4023673"/>
          </a:xfrm>
          <a:prstGeom prst="rect">
            <a:avLst/>
          </a:prstGeom>
        </p:spPr>
      </p:pic>
      <p:sp>
        <p:nvSpPr>
          <p:cNvPr id="3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36" name="Text Box 18"/>
          <p:cNvSpPr txBox="1">
            <a:spLocks noChangeArrowheads="1"/>
          </p:cNvSpPr>
          <p:nvPr/>
        </p:nvSpPr>
        <p:spPr bwMode="auto">
          <a:xfrm>
            <a:off x="128589" y="972683"/>
            <a:ext cx="8905874" cy="17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double-reciprocal (</a:t>
            </a: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Lineweaver</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-Burk) plot:</a:t>
            </a:r>
          </a:p>
          <a:p>
            <a:pPr lvl="1" algn="l" rtl="0">
              <a:lnSpc>
                <a:spcPct val="150000"/>
              </a:lnSpc>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Advantage: only ~5 values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of substrate concentration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are required to determine K</a:t>
            </a:r>
            <a:r>
              <a:rPr lang="en-US" altLang="en-US" sz="2400"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M</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V</a:t>
            </a:r>
            <a:r>
              <a:rPr lang="en-US" altLang="en-US" sz="2400"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max</a:t>
            </a:r>
            <a:endPar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26" name="Picture 25"/>
          <p:cNvPicPr>
            <a:picLocks noChangeAspect="1"/>
          </p:cNvPicPr>
          <p:nvPr/>
        </p:nvPicPr>
        <p:blipFill>
          <a:blip r:embed="rId4"/>
          <a:stretch>
            <a:fillRect/>
          </a:stretch>
        </p:blipFill>
        <p:spPr>
          <a:xfrm>
            <a:off x="5849649" y="2733939"/>
            <a:ext cx="3019122" cy="1070934"/>
          </a:xfrm>
          <a:prstGeom prst="rect">
            <a:avLst/>
          </a:prstGeom>
        </p:spPr>
      </p:pic>
    </p:spTree>
    <p:extLst>
      <p:ext uri="{BB962C8B-B14F-4D97-AF65-F5344CB8AC3E}">
        <p14:creationId xmlns:p14="http://schemas.microsoft.com/office/powerpoint/2010/main" val="18104399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36" name="Text Box 18"/>
          <p:cNvSpPr txBox="1">
            <a:spLocks noChangeArrowheads="1"/>
          </p:cNvSpPr>
          <p:nvPr/>
        </p:nvSpPr>
        <p:spPr bwMode="auto">
          <a:xfrm>
            <a:off x="128589" y="972683"/>
            <a:ext cx="8905874"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Deviation from M-M kinetics happens when: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a:p>
            <a:pPr lvl="1" algn="l" rtl="0">
              <a:lnSpc>
                <a:spcPct val="150000"/>
              </a:lnSpc>
              <a:spcBef>
                <a:spcPct val="50000"/>
              </a:spcBef>
              <a:buFont typeface="Wingdings" panose="05000000000000000000" pitchFamily="2" charset="2"/>
              <a:buChar char="Ø"/>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here are multiple catalytic steps (</a:t>
            </a:r>
            <a:r>
              <a:rPr lang="en-US" altLang="en-US" sz="2400" i="1" dirty="0"/>
              <a:t>k</a:t>
            </a:r>
            <a:r>
              <a:rPr lang="en-US" altLang="en-US" sz="2400" i="1" baseline="-25000" dirty="0"/>
              <a:t>2</a:t>
            </a:r>
            <a:r>
              <a:rPr lang="en-US" altLang="en-US" sz="2400" dirty="0"/>
              <a:t> ≠ </a:t>
            </a:r>
            <a:r>
              <a:rPr lang="en-US" altLang="en-US" sz="2400" i="1" dirty="0" err="1"/>
              <a:t>k</a:t>
            </a:r>
            <a:r>
              <a:rPr lang="en-US" altLang="en-US" sz="2400" i="1" baseline="-25000" dirty="0" err="1"/>
              <a:t>cat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lvl="1" algn="l" rtl="0">
              <a:lnSpc>
                <a:spcPct val="150000"/>
              </a:lnSpc>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[ES] is not at steady state</a:t>
            </a:r>
          </a:p>
          <a:p>
            <a:pPr lvl="1" algn="l" rtl="0">
              <a:lnSpc>
                <a:spcPct val="150000"/>
              </a:lnSpc>
              <a:spcBef>
                <a:spcPct val="50000"/>
              </a:spcBef>
              <a:buFont typeface="Wingdings" panose="05000000000000000000" pitchFamily="2" charset="2"/>
              <a:buChar char="Ø"/>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he enzyme displays cooperativity</a:t>
            </a:r>
          </a:p>
          <a:p>
            <a:pPr lvl="1" algn="l" rtl="0">
              <a:lnSpc>
                <a:spcPct val="150000"/>
              </a:lnSpc>
              <a:spcBef>
                <a:spcPct val="50000"/>
              </a:spcBef>
              <a:buFont typeface="Wingdings" panose="05000000000000000000" pitchFamily="2" charset="2"/>
              <a:buChar char="Ø"/>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here are multiple substrates</a:t>
            </a:r>
          </a:p>
          <a:p>
            <a:pPr lvl="1" algn="l" rtl="0">
              <a:lnSpc>
                <a:spcPct val="150000"/>
              </a:lnSpc>
              <a:spcBef>
                <a:spcPct val="50000"/>
              </a:spcBef>
              <a:buFont typeface="Wingdings" panose="05000000000000000000" pitchFamily="2" charset="2"/>
              <a:buChar char="Ø"/>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ubstrate binding is irreversible</a:t>
            </a:r>
          </a:p>
        </p:txBody>
      </p:sp>
      <p:pic>
        <p:nvPicPr>
          <p:cNvPr id="4" name="Picture 3"/>
          <p:cNvPicPr>
            <a:picLocks noChangeAspect="1"/>
          </p:cNvPicPr>
          <p:nvPr/>
        </p:nvPicPr>
        <p:blipFill>
          <a:blip r:embed="rId3"/>
          <a:stretch>
            <a:fillRect/>
          </a:stretch>
        </p:blipFill>
        <p:spPr>
          <a:xfrm>
            <a:off x="2372161" y="5245852"/>
            <a:ext cx="4418729" cy="1240804"/>
          </a:xfrm>
          <a:prstGeom prst="rect">
            <a:avLst/>
          </a:prstGeom>
        </p:spPr>
      </p:pic>
    </p:spTree>
    <p:extLst>
      <p:ext uri="{BB962C8B-B14F-4D97-AF65-F5344CB8AC3E}">
        <p14:creationId xmlns:p14="http://schemas.microsoft.com/office/powerpoint/2010/main" val="20678957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9" y="972683"/>
            <a:ext cx="8905874"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catalyze chemical reactions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lowering their transition state energy (a.k.a. activation energy</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i="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Ea</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Enzymatic catalysis is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 and reaction-specific</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Both functionalities are obtained through the enzyme’s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active site</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99" r="10393"/>
          <a:stretch/>
        </p:blipFill>
        <p:spPr>
          <a:xfrm>
            <a:off x="1935684" y="4237486"/>
            <a:ext cx="5044626" cy="2205789"/>
          </a:xfrm>
          <a:prstGeom prst="rect">
            <a:avLst/>
          </a:prstGeom>
        </p:spPr>
      </p:pic>
    </p:spTree>
    <p:extLst>
      <p:ext uri="{BB962C8B-B14F-4D97-AF65-F5344CB8AC3E}">
        <p14:creationId xmlns:p14="http://schemas.microsoft.com/office/powerpoint/2010/main" val="2234781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537" y="2742348"/>
            <a:ext cx="537883" cy="584775"/>
          </a:xfrm>
          <a:prstGeom prst="rect">
            <a:avLst/>
          </a:prstGeom>
          <a:noFill/>
        </p:spPr>
        <p:txBody>
          <a:bodyPr wrap="square" rtlCol="0">
            <a:spAutoFit/>
          </a:bodyPr>
          <a:lstStyle/>
          <a:p>
            <a:pPr algn="ctr"/>
            <a:r>
              <a:rPr lang="en-US" sz="3200" dirty="0">
                <a:solidFill>
                  <a:prstClr val="black"/>
                </a:solidFill>
              </a:rPr>
              <a:t>a</a:t>
            </a:r>
          </a:p>
        </p:txBody>
      </p:sp>
      <p:pic>
        <p:nvPicPr>
          <p:cNvPr id="3" name="Picture 2"/>
          <p:cNvPicPr>
            <a:picLocks noChangeAspect="1"/>
          </p:cNvPicPr>
          <p:nvPr/>
        </p:nvPicPr>
        <p:blipFill>
          <a:blip r:embed="rId3"/>
          <a:stretch>
            <a:fillRect/>
          </a:stretch>
        </p:blipFill>
        <p:spPr>
          <a:xfrm>
            <a:off x="456368" y="2678581"/>
            <a:ext cx="4115632" cy="3860116"/>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active site fulfils two functions: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8"/>
          <p:cNvSpPr txBox="1">
            <a:spLocks noChangeArrowheads="1"/>
          </p:cNvSpPr>
          <p:nvPr/>
        </p:nvSpPr>
        <p:spPr bwMode="auto">
          <a:xfrm>
            <a:off x="128589" y="1465126"/>
            <a:ext cx="890587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914400" lvl="1" indent="-457200" algn="l" rtl="0">
              <a:spcBef>
                <a:spcPct val="50000"/>
              </a:spcBef>
              <a:buFont typeface="+mj-lt"/>
              <a:buAutoNum type="arabicPeriod"/>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Substrate binding</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Mediated 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multiple non-covalent interactions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substrate and enzyme, rendering it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specific </a:t>
            </a:r>
            <a:endParaRPr lang="en-US" altLang="en-US" sz="22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7" name="Group 6"/>
          <p:cNvGrpSpPr/>
          <p:nvPr/>
        </p:nvGrpSpPr>
        <p:grpSpPr>
          <a:xfrm>
            <a:off x="4572000" y="2807250"/>
            <a:ext cx="4462463" cy="3826042"/>
            <a:chOff x="2998693" y="820270"/>
            <a:chExt cx="6266331" cy="5217459"/>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5033" t="11961" r="3595" b="11961"/>
            <a:stretch/>
          </p:blipFill>
          <p:spPr>
            <a:xfrm>
              <a:off x="2998693" y="820270"/>
              <a:ext cx="6266331" cy="5217459"/>
            </a:xfrm>
            <a:prstGeom prst="rect">
              <a:avLst/>
            </a:prstGeom>
          </p:spPr>
        </p:pic>
        <p:sp>
          <p:nvSpPr>
            <p:cNvPr id="10" name="Arc 9"/>
            <p:cNvSpPr/>
            <p:nvPr/>
          </p:nvSpPr>
          <p:spPr>
            <a:xfrm rot="16504556">
              <a:off x="7140387" y="4034117"/>
              <a:ext cx="645459" cy="430306"/>
            </a:xfrm>
            <a:prstGeom prst="arc">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Arc 10"/>
            <p:cNvSpPr/>
            <p:nvPr/>
          </p:nvSpPr>
          <p:spPr>
            <a:xfrm rot="16504556">
              <a:off x="7059704" y="3939988"/>
              <a:ext cx="645459" cy="430306"/>
            </a:xfrm>
            <a:prstGeom prst="arc">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12" name="TextBox 11"/>
          <p:cNvSpPr txBox="1"/>
          <p:nvPr/>
        </p:nvSpPr>
        <p:spPr>
          <a:xfrm>
            <a:off x="4630837" y="2742349"/>
            <a:ext cx="537883" cy="584775"/>
          </a:xfrm>
          <a:prstGeom prst="rect">
            <a:avLst/>
          </a:prstGeom>
          <a:noFill/>
        </p:spPr>
        <p:txBody>
          <a:bodyPr wrap="square" rtlCol="0">
            <a:spAutoFit/>
          </a:bodyPr>
          <a:lstStyle/>
          <a:p>
            <a:pPr algn="ctr"/>
            <a:r>
              <a:rPr lang="en-US" sz="3200" dirty="0">
                <a:solidFill>
                  <a:prstClr val="black"/>
                </a:solidFill>
              </a:rPr>
              <a:t>b</a:t>
            </a:r>
          </a:p>
        </p:txBody>
      </p:sp>
      <p:sp>
        <p:nvSpPr>
          <p:cNvPr id="13" name="TextBox 12"/>
          <p:cNvSpPr txBox="1"/>
          <p:nvPr/>
        </p:nvSpPr>
        <p:spPr>
          <a:xfrm>
            <a:off x="2529950" y="6080049"/>
            <a:ext cx="805477" cy="584775"/>
          </a:xfrm>
          <a:prstGeom prst="rect">
            <a:avLst/>
          </a:prstGeom>
          <a:noFill/>
        </p:spPr>
        <p:txBody>
          <a:bodyPr wrap="square" rtlCol="0">
            <a:spAutoFit/>
          </a:bodyPr>
          <a:lstStyle/>
          <a:p>
            <a:pPr algn="ctr"/>
            <a:r>
              <a:rPr lang="en-US" sz="3200" dirty="0" smtClean="0">
                <a:solidFill>
                  <a:prstClr val="black"/>
                </a:solidFill>
              </a:rPr>
              <a:t>2D</a:t>
            </a:r>
            <a:endParaRPr lang="en-US" sz="3200" dirty="0">
              <a:solidFill>
                <a:prstClr val="black"/>
              </a:solidFill>
            </a:endParaRPr>
          </a:p>
        </p:txBody>
      </p:sp>
      <p:sp>
        <p:nvSpPr>
          <p:cNvPr id="14" name="TextBox 13"/>
          <p:cNvSpPr txBox="1"/>
          <p:nvPr/>
        </p:nvSpPr>
        <p:spPr>
          <a:xfrm>
            <a:off x="6389403" y="6268716"/>
            <a:ext cx="805477" cy="584775"/>
          </a:xfrm>
          <a:prstGeom prst="rect">
            <a:avLst/>
          </a:prstGeom>
          <a:noFill/>
        </p:spPr>
        <p:txBody>
          <a:bodyPr wrap="square" rtlCol="0">
            <a:spAutoFit/>
          </a:bodyPr>
          <a:lstStyle/>
          <a:p>
            <a:pPr algn="ctr"/>
            <a:r>
              <a:rPr lang="en-US" sz="3200" dirty="0">
                <a:solidFill>
                  <a:prstClr val="black"/>
                </a:solidFill>
              </a:rPr>
              <a:t>3</a:t>
            </a:r>
            <a:r>
              <a:rPr lang="en-US" sz="3200" dirty="0" smtClean="0">
                <a:solidFill>
                  <a:prstClr val="black"/>
                </a:solidFill>
              </a:rPr>
              <a:t>D</a:t>
            </a:r>
            <a:endParaRPr lang="en-US" sz="3200" dirty="0">
              <a:solidFill>
                <a:prstClr val="black"/>
              </a:solidFill>
            </a:endParaRPr>
          </a:p>
        </p:txBody>
      </p:sp>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3897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58225" y="2669770"/>
            <a:ext cx="5876238" cy="3782407"/>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active site fulfils two functions: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9" y="1465126"/>
            <a:ext cx="890587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914400" lvl="1" indent="-457200" algn="l" rtl="0">
              <a:spcBef>
                <a:spcPct val="50000"/>
              </a:spcBef>
              <a:buFont typeface="+mj-lt"/>
              <a:buAutoNum type="arabicPeriod"/>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Substrate binding</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Involves a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diverse set of chemical groups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provided by amino acids, as well as bound organic and metal cofactors</a:t>
            </a:r>
            <a:endParaRPr lang="en-US" altLang="en-US" sz="22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2" name="TextBox 1"/>
          <p:cNvSpPr txBox="1"/>
          <p:nvPr/>
        </p:nvSpPr>
        <p:spPr>
          <a:xfrm>
            <a:off x="109538" y="4102583"/>
            <a:ext cx="3048687" cy="830997"/>
          </a:xfrm>
          <a:prstGeom prst="rect">
            <a:avLst/>
          </a:prstGeom>
          <a:noFill/>
        </p:spPr>
        <p:txBody>
          <a:bodyPr wrap="square" rtlCol="0">
            <a:spAutoFit/>
          </a:bodyPr>
          <a:lstStyle/>
          <a:p>
            <a:r>
              <a:rPr lang="en-US" sz="2400" dirty="0" smtClean="0">
                <a:solidFill>
                  <a:prstClr val="black"/>
                </a:solidFill>
              </a:rPr>
              <a:t>Chemical groups in amino acid side chains:</a:t>
            </a:r>
            <a:endParaRPr lang="en-US" sz="2400" dirty="0">
              <a:solidFill>
                <a:prstClr val="black"/>
              </a:solidFill>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4513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b="40785"/>
          <a:stretch>
            <a:fillRect/>
          </a:stretch>
        </p:blipFill>
        <p:spPr bwMode="auto">
          <a:xfrm>
            <a:off x="922701" y="1891813"/>
            <a:ext cx="7170260" cy="411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active site fulfils two functions: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914400" lvl="1" indent="-457200" algn="l" rtl="0">
              <a:spcBef>
                <a:spcPct val="50000"/>
              </a:spcBef>
              <a:buFont typeface="+mj-lt"/>
              <a:buAutoNum type="arabicPeriod" startAt="2"/>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Substrate conversion to product</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 name="Rectangle 1"/>
          <p:cNvSpPr/>
          <p:nvPr/>
        </p:nvSpPr>
        <p:spPr>
          <a:xfrm>
            <a:off x="0" y="5944010"/>
            <a:ext cx="9144000" cy="430887"/>
          </a:xfrm>
          <a:prstGeom prst="rect">
            <a:avLst/>
          </a:prstGeom>
        </p:spPr>
        <p:txBody>
          <a:bodyPr wrap="square">
            <a:spAutoFit/>
          </a:bodyPr>
          <a:lstStyle/>
          <a:p>
            <a:pPr algn="ctr"/>
            <a:r>
              <a:rPr lang="en-US" sz="2200" dirty="0" smtClean="0">
                <a:solidFill>
                  <a:prstClr val="black"/>
                </a:solidFill>
              </a:rPr>
              <a:t>The </a:t>
            </a:r>
            <a:r>
              <a:rPr lang="en-US" sz="2200" dirty="0">
                <a:solidFill>
                  <a:prstClr val="black"/>
                </a:solidFill>
              </a:rPr>
              <a:t>propensity of </a:t>
            </a:r>
            <a:r>
              <a:rPr lang="en-US" sz="2200" dirty="0" smtClean="0">
                <a:solidFill>
                  <a:prstClr val="black"/>
                </a:solidFill>
              </a:rPr>
              <a:t>amino acids to </a:t>
            </a:r>
            <a:r>
              <a:rPr lang="en-US" sz="2200" dirty="0">
                <a:solidFill>
                  <a:prstClr val="black"/>
                </a:solidFill>
              </a:rPr>
              <a:t>be catalytic in each of the six enzyme classes </a:t>
            </a: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2452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Catalytic residues tend to be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highly evolutionary conserved</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5954580" y="5554053"/>
            <a:ext cx="2295525" cy="514350"/>
          </a:xfrm>
          <a:prstGeom prst="rect">
            <a:avLst/>
          </a:prstGeom>
        </p:spPr>
      </p:pic>
      <p:sp>
        <p:nvSpPr>
          <p:cNvPr id="14" name="Rectangle 13"/>
          <p:cNvSpPr/>
          <p:nvPr/>
        </p:nvSpPr>
        <p:spPr>
          <a:xfrm>
            <a:off x="0" y="6038606"/>
            <a:ext cx="9144000" cy="430887"/>
          </a:xfrm>
          <a:prstGeom prst="rect">
            <a:avLst/>
          </a:prstGeom>
        </p:spPr>
        <p:txBody>
          <a:bodyPr wrap="square">
            <a:spAutoFit/>
          </a:bodyPr>
          <a:lstStyle/>
          <a:p>
            <a:pPr algn="ctr"/>
            <a:r>
              <a:rPr lang="en-US" sz="2200" dirty="0" smtClean="0">
                <a:solidFill>
                  <a:prstClr val="black"/>
                </a:solidFill>
              </a:rPr>
              <a:t>The conservation of enzyme residues, mapped on sequence and on structure</a:t>
            </a:r>
            <a:endParaRPr lang="en-US" sz="2200" dirty="0">
              <a:solidFill>
                <a:prstClr val="black"/>
              </a:solidFill>
            </a:endParaRPr>
          </a:p>
        </p:txBody>
      </p:sp>
      <p:pic>
        <p:nvPicPr>
          <p:cNvPr id="8" name="Picture 7"/>
          <p:cNvPicPr>
            <a:picLocks noChangeAspect="1"/>
          </p:cNvPicPr>
          <p:nvPr/>
        </p:nvPicPr>
        <p:blipFill rotWithShape="1">
          <a:blip r:embed="rId4"/>
          <a:srcRect l="48793" t="21634" r="5173" b="13967"/>
          <a:stretch/>
        </p:blipFill>
        <p:spPr>
          <a:xfrm>
            <a:off x="282574" y="1940551"/>
            <a:ext cx="4608509" cy="362467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4313" t="903" r="2233" b="4742"/>
          <a:stretch/>
        </p:blipFill>
        <p:spPr>
          <a:xfrm>
            <a:off x="4887309" y="2159869"/>
            <a:ext cx="4256690" cy="3137339"/>
          </a:xfrm>
          <a:prstGeom prst="rect">
            <a:avLst/>
          </a:prstGeom>
        </p:spPr>
      </p:pic>
    </p:spTree>
    <p:extLst>
      <p:ext uri="{BB962C8B-B14F-4D97-AF65-F5344CB8AC3E}">
        <p14:creationId xmlns:p14="http://schemas.microsoft.com/office/powerpoint/2010/main" val="32010511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5"/>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can be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regulated</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40" t="20320" r="4080" b="23120"/>
          <a:stretch/>
        </p:blipFill>
        <p:spPr>
          <a:xfrm>
            <a:off x="3224332" y="2516996"/>
            <a:ext cx="5888132" cy="3648475"/>
          </a:xfrm>
          <a:prstGeom prst="rect">
            <a:avLst/>
          </a:prstGeom>
        </p:spPr>
      </p:pic>
      <p:sp>
        <p:nvSpPr>
          <p:cNvPr id="7" name="Rectangle 6"/>
          <p:cNvSpPr/>
          <p:nvPr/>
        </p:nvSpPr>
        <p:spPr>
          <a:xfrm>
            <a:off x="4311970" y="6165471"/>
            <a:ext cx="4185826" cy="369332"/>
          </a:xfrm>
          <a:prstGeom prst="rect">
            <a:avLst/>
          </a:prstGeom>
        </p:spPr>
        <p:txBody>
          <a:bodyPr wrap="none">
            <a:spAutoFit/>
          </a:bodyPr>
          <a:lstStyle/>
          <a:p>
            <a:pPr algn="ctr"/>
            <a:r>
              <a:rPr lang="en-US" dirty="0" smtClean="0">
                <a:latin typeface="Arial" charset="0"/>
                <a:cs typeface="Arial" charset="0"/>
              </a:rPr>
              <a:t>Inhibition </a:t>
            </a:r>
            <a:r>
              <a:rPr lang="en-US" dirty="0">
                <a:latin typeface="Arial" charset="0"/>
                <a:cs typeface="Arial" charset="0"/>
              </a:rPr>
              <a:t>of HIV-1 protease </a:t>
            </a:r>
            <a:r>
              <a:rPr lang="en-US" dirty="0" smtClean="0">
                <a:latin typeface="Arial" charset="0"/>
                <a:cs typeface="Arial" charset="0"/>
              </a:rPr>
              <a:t>by KNI-272</a:t>
            </a:r>
            <a:endParaRPr lang="en-US" dirty="0"/>
          </a:p>
        </p:txBody>
      </p:sp>
      <p:sp>
        <p:nvSpPr>
          <p:cNvPr id="13" name="Text Box 18"/>
          <p:cNvSpPr txBox="1">
            <a:spLocks noChangeArrowheads="1"/>
          </p:cNvSpPr>
          <p:nvPr/>
        </p:nvSpPr>
        <p:spPr bwMode="auto">
          <a:xfrm>
            <a:off x="128589" y="1496656"/>
            <a:ext cx="890587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regulation can be done by the following means:</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Small molecules (competition, allostery)</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Phosphorylation</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Degradation</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Synthesis</a:t>
            </a:r>
          </a:p>
        </p:txBody>
      </p:sp>
    </p:spTree>
    <p:extLst>
      <p:ext uri="{BB962C8B-B14F-4D97-AF65-F5344CB8AC3E}">
        <p14:creationId xmlns:p14="http://schemas.microsoft.com/office/powerpoint/2010/main" val="17867270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Binding residues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that determine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 specificity</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tend to be a little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less conserved</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the active site</a:t>
            </a:r>
            <a:endParaRPr lang="en-US" altLang="en-US" b="1" dirty="0">
              <a:solidFill>
                <a:srgbClr val="3333CC"/>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5954580" y="5554053"/>
            <a:ext cx="2295525" cy="514350"/>
          </a:xfrm>
          <a:prstGeom prst="rect">
            <a:avLst/>
          </a:prstGeom>
        </p:spPr>
      </p:pic>
      <p:sp>
        <p:nvSpPr>
          <p:cNvPr id="11" name="Rectangle 10"/>
          <p:cNvSpPr/>
          <p:nvPr/>
        </p:nvSpPr>
        <p:spPr>
          <a:xfrm>
            <a:off x="0" y="6038606"/>
            <a:ext cx="9144000" cy="430887"/>
          </a:xfrm>
          <a:prstGeom prst="rect">
            <a:avLst/>
          </a:prstGeom>
        </p:spPr>
        <p:txBody>
          <a:bodyPr wrap="square">
            <a:spAutoFit/>
          </a:bodyPr>
          <a:lstStyle/>
          <a:p>
            <a:pPr algn="ctr"/>
            <a:r>
              <a:rPr lang="en-US" sz="2200" dirty="0" smtClean="0">
                <a:solidFill>
                  <a:prstClr val="black"/>
                </a:solidFill>
              </a:rPr>
              <a:t>The conservation of enzyme residues, mapped on sequence and on structure</a:t>
            </a:r>
            <a:endParaRPr lang="en-US" sz="2200" dirty="0">
              <a:solidFill>
                <a:prstClr val="black"/>
              </a:solidFill>
            </a:endParaRPr>
          </a:p>
        </p:txBody>
      </p:sp>
      <p:pic>
        <p:nvPicPr>
          <p:cNvPr id="12" name="Picture 11"/>
          <p:cNvPicPr>
            <a:picLocks noChangeAspect="1"/>
          </p:cNvPicPr>
          <p:nvPr/>
        </p:nvPicPr>
        <p:blipFill rotWithShape="1">
          <a:blip r:embed="rId4"/>
          <a:srcRect l="48793" t="21634" r="5173" b="13967"/>
          <a:stretch/>
        </p:blipFill>
        <p:spPr>
          <a:xfrm>
            <a:off x="282574" y="1940551"/>
            <a:ext cx="4608509" cy="362467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313" t="903" r="2233" b="4742"/>
          <a:stretch/>
        </p:blipFill>
        <p:spPr>
          <a:xfrm>
            <a:off x="4887309" y="2159869"/>
            <a:ext cx="4256690" cy="3137339"/>
          </a:xfrm>
          <a:prstGeom prst="rect">
            <a:avLst/>
          </a:prstGeom>
        </p:spPr>
      </p:pic>
    </p:spTree>
    <p:extLst>
      <p:ext uri="{BB962C8B-B14F-4D97-AF65-F5344CB8AC3E}">
        <p14:creationId xmlns:p14="http://schemas.microsoft.com/office/powerpoint/2010/main" val="22499440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878087"/>
            <a:ext cx="9015411"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lower </a:t>
            </a:r>
            <a:r>
              <a:rPr lang="en-US" altLang="en-US" sz="2600" b="1" i="1" dirty="0" err="1" smtClean="0">
                <a:solidFill>
                  <a:srgbClr val="339933"/>
                </a:solidFill>
                <a:latin typeface="Arial" panose="020B0604020202020204" pitchFamily="34" charset="0"/>
                <a:cs typeface="Arial" panose="020B0604020202020204" pitchFamily="34" charset="0"/>
                <a:sym typeface="Symbol" panose="05050102010706020507" pitchFamily="18" charset="2"/>
              </a:rPr>
              <a:t>Ea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by various strategies that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stabilize the transition state or chemically promote its formation</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For example: </a:t>
            </a:r>
          </a:p>
        </p:txBody>
      </p:sp>
      <p:sp>
        <p:nvSpPr>
          <p:cNvPr id="8" name="Text Box 18"/>
          <p:cNvSpPr txBox="1">
            <a:spLocks noChangeArrowheads="1"/>
          </p:cNvSpPr>
          <p:nvPr/>
        </p:nvSpPr>
        <p:spPr bwMode="auto">
          <a:xfrm>
            <a:off x="128589" y="2621818"/>
            <a:ext cx="8905874"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Substrate confinement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 correct positioning of substrates against each other and against catalytic residues</a:t>
            </a:r>
          </a:p>
          <a:p>
            <a:pPr lvl="1" algn="l" rtl="0">
              <a:spcBef>
                <a:spcPct val="50000"/>
              </a:spcBef>
            </a:pP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Non-covalent </a:t>
            </a:r>
            <a:r>
              <a:rPr lang="en-US" altLang="en-US" sz="2300" b="1"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tabilization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of reaction intermediates </a:t>
            </a:r>
          </a:p>
          <a:p>
            <a:pPr lvl="1" algn="l" rtl="0">
              <a:spcBef>
                <a:spcPct val="50000"/>
              </a:spcBef>
            </a:pP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Transfer of electrons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enzyme and substrate atoms (</a:t>
            </a:r>
            <a:r>
              <a:rPr lang="en-US" altLang="en-US" sz="2300" dirty="0" smtClean="0">
                <a:solidFill>
                  <a:srgbClr val="FF0066"/>
                </a:solidFill>
                <a:latin typeface="Arial" panose="020B0604020202020204" pitchFamily="34" charset="0"/>
                <a:cs typeface="Arial" panose="020B0604020202020204" pitchFamily="34" charset="0"/>
                <a:sym typeface="Symbol" panose="05050102010706020507" pitchFamily="18" charset="2"/>
              </a:rPr>
              <a:t>redox catalysis</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pPr>
            <a:r>
              <a:rPr lang="en-US" altLang="en-US" sz="2300" b="1" dirty="0">
                <a:solidFill>
                  <a:prstClr val="black"/>
                </a:solidFill>
                <a:latin typeface="Arial" panose="020B0604020202020204" pitchFamily="34" charset="0"/>
                <a:cs typeface="Arial" panose="020B0604020202020204" pitchFamily="34" charset="0"/>
                <a:sym typeface="Symbol" panose="05050102010706020507" pitchFamily="18" charset="2"/>
              </a:rPr>
              <a:t>Transfer of </a:t>
            </a: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protons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a:t>
            </a:r>
            <a:r>
              <a:rPr lang="en-US" altLang="en-US" sz="2300" dirty="0">
                <a:solidFill>
                  <a:prstClr val="black"/>
                </a:solidFill>
                <a:latin typeface="Arial" panose="020B0604020202020204" pitchFamily="34" charset="0"/>
                <a:cs typeface="Arial" panose="020B0604020202020204" pitchFamily="34" charset="0"/>
                <a:sym typeface="Symbol" panose="05050102010706020507" pitchFamily="18" charset="2"/>
              </a:rPr>
              <a:t>enzyme and substrate atoms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300" dirty="0" smtClean="0">
                <a:solidFill>
                  <a:srgbClr val="FF0066"/>
                </a:solidFill>
                <a:latin typeface="Arial" panose="020B0604020202020204" pitchFamily="34" charset="0"/>
                <a:cs typeface="Arial" panose="020B0604020202020204" pitchFamily="34" charset="0"/>
                <a:sym typeface="Symbol" panose="05050102010706020507" pitchFamily="18" charset="2"/>
              </a:rPr>
              <a:t>acid-base catalysis</a:t>
            </a:r>
            <a:r>
              <a:rPr lang="en-US" altLang="en-US" sz="2300" dirty="0">
                <a:solidFill>
                  <a:prstClr val="black"/>
                </a:solidFill>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pPr>
            <a:r>
              <a:rPr lang="en-US" altLang="en-US" sz="2300" b="1" dirty="0" smtClean="0">
                <a:solidFill>
                  <a:prstClr val="black"/>
                </a:solidFill>
                <a:latin typeface="Arial" panose="020B0604020202020204" pitchFamily="34" charset="0"/>
                <a:cs typeface="Arial" panose="020B0604020202020204" pitchFamily="34" charset="0"/>
                <a:sym typeface="Symbol" panose="05050102010706020507" pitchFamily="18" charset="2"/>
              </a:rPr>
              <a:t>Chemical bonding </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enzyme and substrate (</a:t>
            </a:r>
            <a:r>
              <a:rPr lang="en-US" altLang="en-US" sz="2300" dirty="0" smtClean="0">
                <a:solidFill>
                  <a:srgbClr val="FF0066"/>
                </a:solidFill>
                <a:latin typeface="Arial" panose="020B0604020202020204" pitchFamily="34" charset="0"/>
                <a:cs typeface="Arial" panose="020B0604020202020204" pitchFamily="34" charset="0"/>
                <a:sym typeface="Symbol" panose="05050102010706020507" pitchFamily="18" charset="2"/>
              </a:rPr>
              <a:t>covalent catalysis</a:t>
            </a:r>
            <a:r>
              <a:rPr lang="en-US" altLang="en-US" sz="23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endParaRPr lang="en-US" altLang="en-US" sz="23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0275718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Substrate confinement: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9" y="1465126"/>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solution</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reactants move freely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(large entropy)</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most encounters do not result in reaction</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enzyme’s active site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positions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the substrates correctly</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for reacting</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1026" name="Picture 2" descr="Enzymes | The Life and Times of a U.W.I. Biochemian-for-a-sem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813" y="3426663"/>
            <a:ext cx="7435740" cy="26272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8357" y="5990895"/>
            <a:ext cx="6732773" cy="338554"/>
          </a:xfrm>
          <a:prstGeom prst="rect">
            <a:avLst/>
          </a:prstGeom>
        </p:spPr>
        <p:txBody>
          <a:bodyPr wrap="square">
            <a:spAutoFit/>
          </a:bodyPr>
          <a:lstStyle/>
          <a:p>
            <a:pPr algn="ctr"/>
            <a:r>
              <a:rPr lang="en-US" sz="1600" dirty="0" smtClean="0"/>
              <a:t>(https</a:t>
            </a:r>
            <a:r>
              <a:rPr lang="en-US" sz="1600" dirty="0"/>
              <a:t>://mybiochemlife.wordpress.com/2013/03/21/enzymes</a:t>
            </a:r>
            <a:r>
              <a:rPr lang="en-US" sz="1600" dirty="0" smtClean="0"/>
              <a:t>/)</a:t>
            </a:r>
            <a:endParaRPr lang="en-US" sz="1600" dirty="0"/>
          </a:p>
        </p:txBody>
      </p:sp>
    </p:spTree>
    <p:extLst>
      <p:ext uri="{BB962C8B-B14F-4D97-AF65-F5344CB8AC3E}">
        <p14:creationId xmlns:p14="http://schemas.microsoft.com/office/powerpoint/2010/main" val="22847962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Substrate confinement: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9" y="1465126"/>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decrease in entropy is unfavorable</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but compensated by:</a:t>
            </a:r>
          </a:p>
          <a:p>
            <a:pPr marL="1371600" lvl="2" indent="-457200" algn="l" rtl="0">
              <a:spcBef>
                <a:spcPct val="50000"/>
              </a:spcBef>
              <a:buFont typeface="+mj-lt"/>
              <a:buAutoNum type="arabicPeriod"/>
            </a:pP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Enzyme-substrate binding interactions (decreasing enthalpy)</a:t>
            </a:r>
          </a:p>
          <a:p>
            <a:pPr marL="1371600" lvl="2" indent="-457200" algn="l" rtl="0">
              <a:spcBef>
                <a:spcPct val="50000"/>
              </a:spcBef>
              <a:buFont typeface="+mj-lt"/>
              <a:buAutoNum type="arabicPeriod"/>
            </a:pP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Water release from binding site (increasing entropy)</a:t>
            </a:r>
            <a:endParaRPr lang="en-US" altLang="en-US" sz="20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2" name="Rectangle 1"/>
          <p:cNvSpPr/>
          <p:nvPr/>
        </p:nvSpPr>
        <p:spPr>
          <a:xfrm>
            <a:off x="1323400" y="5990895"/>
            <a:ext cx="6732773" cy="338554"/>
          </a:xfrm>
          <a:prstGeom prst="rect">
            <a:avLst/>
          </a:prstGeom>
        </p:spPr>
        <p:txBody>
          <a:bodyPr wrap="square">
            <a:spAutoFit/>
          </a:bodyPr>
          <a:lstStyle/>
          <a:p>
            <a:pPr algn="ctr"/>
            <a:r>
              <a:rPr lang="en-US" sz="1600" dirty="0"/>
              <a:t>(Communications Chemistry 3(1):19)</a:t>
            </a:r>
          </a:p>
        </p:txBody>
      </p:sp>
      <p:pic>
        <p:nvPicPr>
          <p:cNvPr id="3" name="Picture 2" descr="https://www.researchgate.net/publication/339172507/figure/fig5/AS:959992354074640@1605891421542/Types-of-hydration-essential-for-protein-ligand-binding-a-Protein-and-ligand-desolvation_W640.jpg"/>
          <p:cNvPicPr>
            <a:picLocks noChangeAspect="1" noChangeArrowheads="1"/>
          </p:cNvPicPr>
          <p:nvPr/>
        </p:nvPicPr>
        <p:blipFill rotWithShape="1">
          <a:blip r:embed="rId3">
            <a:extLst>
              <a:ext uri="{28A0092B-C50C-407E-A947-70E740481C1C}">
                <a14:useLocalDpi xmlns:a14="http://schemas.microsoft.com/office/drawing/2010/main" val="0"/>
              </a:ext>
            </a:extLst>
          </a:blip>
          <a:srcRect b="44591"/>
          <a:stretch/>
        </p:blipFill>
        <p:spPr bwMode="auto">
          <a:xfrm>
            <a:off x="831986" y="3484222"/>
            <a:ext cx="7814389" cy="246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1878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Substrate confinement: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14" name="Group 13"/>
          <p:cNvGrpSpPr/>
          <p:nvPr/>
        </p:nvGrpSpPr>
        <p:grpSpPr>
          <a:xfrm>
            <a:off x="1307634" y="2610561"/>
            <a:ext cx="6732773" cy="3718888"/>
            <a:chOff x="1307634" y="2610561"/>
            <a:chExt cx="6732773" cy="3718888"/>
          </a:xfrm>
        </p:grpSpPr>
        <p:grpSp>
          <p:nvGrpSpPr>
            <p:cNvPr id="8" name="Group 7"/>
            <p:cNvGrpSpPr/>
            <p:nvPr/>
          </p:nvGrpSpPr>
          <p:grpSpPr>
            <a:xfrm>
              <a:off x="1307634" y="2610561"/>
              <a:ext cx="6732773" cy="3718888"/>
              <a:chOff x="1307634" y="2610561"/>
              <a:chExt cx="6732773" cy="3718888"/>
            </a:xfrm>
          </p:grpSpPr>
          <p:sp>
            <p:nvSpPr>
              <p:cNvPr id="2" name="Rectangle 1"/>
              <p:cNvSpPr/>
              <p:nvPr/>
            </p:nvSpPr>
            <p:spPr>
              <a:xfrm>
                <a:off x="1307634" y="5990895"/>
                <a:ext cx="6732773" cy="338554"/>
              </a:xfrm>
              <a:prstGeom prst="rect">
                <a:avLst/>
              </a:prstGeom>
            </p:spPr>
            <p:txBody>
              <a:bodyPr wrap="square">
                <a:spAutoFit/>
              </a:bodyPr>
              <a:lstStyle/>
              <a:p>
                <a:pPr algn="ctr"/>
                <a:r>
                  <a:rPr lang="en-US" sz="1600" dirty="0" smtClean="0"/>
                  <a:t>(</a:t>
                </a:r>
                <a:r>
                  <a:rPr lang="de-DE" sz="1600" i="1" dirty="0"/>
                  <a:t>Chem. Rev. </a:t>
                </a:r>
                <a:r>
                  <a:rPr lang="de-DE" sz="1600" dirty="0" smtClean="0"/>
                  <a:t>(2020), 120: 4848</a:t>
                </a:r>
                <a:r>
                  <a:rPr lang="de-DE" sz="1600" dirty="0"/>
                  <a:t>−4878</a:t>
                </a:r>
                <a:r>
                  <a:rPr lang="en-US" sz="1600" dirty="0" smtClean="0"/>
                  <a:t>)</a:t>
                </a:r>
                <a:endParaRPr lang="en-US" sz="1600" dirty="0"/>
              </a:p>
            </p:txBody>
          </p:sp>
          <p:pic>
            <p:nvPicPr>
              <p:cNvPr id="3" name="Picture 2"/>
              <p:cNvPicPr>
                <a:picLocks noChangeAspect="1"/>
              </p:cNvPicPr>
              <p:nvPr/>
            </p:nvPicPr>
            <p:blipFill>
              <a:blip r:embed="rId3"/>
              <a:stretch>
                <a:fillRect/>
              </a:stretch>
            </p:blipFill>
            <p:spPr>
              <a:xfrm>
                <a:off x="1924900" y="2610561"/>
                <a:ext cx="5294200" cy="3380334"/>
              </a:xfrm>
              <a:prstGeom prst="rect">
                <a:avLst/>
              </a:prstGeom>
            </p:spPr>
          </p:pic>
          <p:sp>
            <p:nvSpPr>
              <p:cNvPr id="7" name="Rectangle 6"/>
              <p:cNvSpPr/>
              <p:nvPr/>
            </p:nvSpPr>
            <p:spPr>
              <a:xfrm>
                <a:off x="4272455" y="4587766"/>
                <a:ext cx="1213945" cy="1040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309585" y="4612568"/>
              <a:ext cx="686406" cy="369332"/>
            </a:xfrm>
            <a:prstGeom prst="rect">
              <a:avLst/>
            </a:prstGeom>
            <a:noFill/>
          </p:spPr>
          <p:txBody>
            <a:bodyPr wrap="none" rtlCol="0">
              <a:spAutoFit/>
            </a:bodyPr>
            <a:lstStyle/>
            <a:p>
              <a:r>
                <a:rPr lang="en-US" b="1" dirty="0" smtClean="0"/>
                <a:t>tRNA</a:t>
              </a:r>
              <a:endParaRPr lang="en-US" b="1" dirty="0"/>
            </a:p>
          </p:txBody>
        </p:sp>
        <p:sp>
          <p:nvSpPr>
            <p:cNvPr id="10" name="TextBox 9"/>
            <p:cNvSpPr txBox="1"/>
            <p:nvPr/>
          </p:nvSpPr>
          <p:spPr>
            <a:xfrm>
              <a:off x="6340299" y="4607311"/>
              <a:ext cx="686406" cy="369332"/>
            </a:xfrm>
            <a:prstGeom prst="rect">
              <a:avLst/>
            </a:prstGeom>
            <a:noFill/>
          </p:spPr>
          <p:txBody>
            <a:bodyPr wrap="none" rtlCol="0">
              <a:spAutoFit/>
            </a:bodyPr>
            <a:lstStyle/>
            <a:p>
              <a:r>
                <a:rPr lang="en-US" b="1" dirty="0" smtClean="0"/>
                <a:t>tRNA</a:t>
              </a:r>
              <a:endParaRPr lang="en-US" b="1" dirty="0"/>
            </a:p>
          </p:txBody>
        </p:sp>
        <p:sp>
          <p:nvSpPr>
            <p:cNvPr id="11" name="Rectangle 10"/>
            <p:cNvSpPr/>
            <p:nvPr/>
          </p:nvSpPr>
          <p:spPr>
            <a:xfrm>
              <a:off x="3834941" y="4791977"/>
              <a:ext cx="1887942" cy="707886"/>
            </a:xfrm>
            <a:prstGeom prst="rect">
              <a:avLst/>
            </a:prstGeom>
          </p:spPr>
          <p:txBody>
            <a:bodyPr wrap="square">
              <a:spAutoFit/>
            </a:bodyPr>
            <a:lstStyle/>
            <a:p>
              <a:pPr algn="ctr"/>
              <a:r>
                <a:rPr lang="en-US" sz="2000" dirty="0" smtClean="0"/>
                <a:t>Ester </a:t>
              </a:r>
              <a:r>
                <a:rPr lang="en-US" sz="2000" dirty="0" err="1" smtClean="0"/>
                <a:t>aminolysis</a:t>
              </a:r>
              <a:r>
                <a:rPr lang="en-US" sz="2000" dirty="0" smtClean="0"/>
                <a:t> (occurs readily)</a:t>
              </a:r>
              <a:endParaRPr lang="en-US" sz="2000" dirty="0"/>
            </a:p>
          </p:txBody>
        </p:sp>
        <p:cxnSp>
          <p:nvCxnSpPr>
            <p:cNvPr id="13" name="Straight Arrow Connector 12"/>
            <p:cNvCxnSpPr/>
            <p:nvPr/>
          </p:nvCxnSpPr>
          <p:spPr>
            <a:xfrm flipV="1">
              <a:off x="4981903" y="4477407"/>
              <a:ext cx="173421" cy="3145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5" name="Text Box 18"/>
          <p:cNvSpPr txBox="1">
            <a:spLocks noChangeArrowheads="1"/>
          </p:cNvSpPr>
          <p:nvPr/>
        </p:nvSpPr>
        <p:spPr bwMode="auto">
          <a:xfrm>
            <a:off x="128589" y="1465126"/>
            <a:ext cx="890587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cases where other mechanisms have not been found, this effect my be particularly important</a:t>
            </a:r>
          </a:p>
          <a:p>
            <a:pPr lvl="2" algn="l" rtl="0">
              <a:spcBef>
                <a:spcPct val="50000"/>
              </a:spcBef>
            </a:pP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For example, the </a:t>
            </a:r>
            <a:r>
              <a:rPr lang="en-US" altLang="en-US" sz="2000" dirty="0" smtClean="0">
                <a:solidFill>
                  <a:srgbClr val="FF0066"/>
                </a:solidFill>
                <a:latin typeface="Arial" panose="020B0604020202020204" pitchFamily="34" charset="0"/>
                <a:cs typeface="Arial" panose="020B0604020202020204" pitchFamily="34" charset="0"/>
                <a:sym typeface="Symbol" panose="05050102010706020507" pitchFamily="18" charset="2"/>
              </a:rPr>
              <a:t>ribosomal peptidyl transferase center</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spTree>
    <p:extLst>
      <p:ext uri="{BB962C8B-B14F-4D97-AF65-F5344CB8AC3E}">
        <p14:creationId xmlns:p14="http://schemas.microsoft.com/office/powerpoint/2010/main" val="41655474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9" y="1465126"/>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active site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much more complementary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to the substrate’s transition state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than to its ground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state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Thus, enzyme-substrate binding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promotes the conversion of the ground state to the transition state</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12" name="Group 11"/>
          <p:cNvGrpSpPr/>
          <p:nvPr/>
        </p:nvGrpSpPr>
        <p:grpSpPr>
          <a:xfrm>
            <a:off x="1472101" y="3466936"/>
            <a:ext cx="6394892" cy="2591729"/>
            <a:chOff x="179328" y="2187163"/>
            <a:chExt cx="6394892" cy="2591729"/>
          </a:xfrm>
        </p:grpSpPr>
        <p:pic>
          <p:nvPicPr>
            <p:cNvPr id="13" name="Picture 12"/>
            <p:cNvPicPr>
              <a:picLocks noChangeAspect="1"/>
            </p:cNvPicPr>
            <p:nvPr/>
          </p:nvPicPr>
          <p:blipFill rotWithShape="1">
            <a:blip r:embed="rId3"/>
            <a:srcRect r="1302"/>
            <a:stretch/>
          </p:blipFill>
          <p:spPr>
            <a:xfrm>
              <a:off x="179328" y="2187163"/>
              <a:ext cx="6394892" cy="2591729"/>
            </a:xfrm>
            <a:prstGeom prst="rect">
              <a:avLst/>
            </a:prstGeom>
          </p:spPr>
        </p:pic>
        <p:sp>
          <p:nvSpPr>
            <p:cNvPr id="14" name="Rectangle 13"/>
            <p:cNvSpPr/>
            <p:nvPr/>
          </p:nvSpPr>
          <p:spPr>
            <a:xfrm>
              <a:off x="1283110" y="3642852"/>
              <a:ext cx="4786614" cy="216934"/>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73278" y="4444183"/>
              <a:ext cx="4796445" cy="219644"/>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940552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9" y="1465126"/>
            <a:ext cx="890587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transition state often has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electrostatic features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that are different from the ground state, due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charge delocalization</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For example, the substrate may become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negatively charged</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Rectangle 6"/>
          <p:cNvSpPr/>
          <p:nvPr/>
        </p:nvSpPr>
        <p:spPr>
          <a:xfrm>
            <a:off x="2046984" y="6028091"/>
            <a:ext cx="5239220" cy="400110"/>
          </a:xfrm>
          <a:prstGeom prst="rect">
            <a:avLst/>
          </a:prstGeom>
        </p:spPr>
        <p:txBody>
          <a:bodyPr wrap="square">
            <a:spAutoFit/>
          </a:bodyPr>
          <a:lstStyle/>
          <a:p>
            <a:pPr algn="ct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Formation of a negatively charged carbanion</a:t>
            </a:r>
            <a:endParaRPr lang="en-US" sz="2000" dirty="0">
              <a:solidFill>
                <a:prstClr val="black"/>
              </a:solidFill>
            </a:endParaRPr>
          </a:p>
        </p:txBody>
      </p:sp>
      <p:sp>
        <p:nvSpPr>
          <p:cNvPr id="2" name="TextBox 1"/>
          <p:cNvSpPr txBox="1"/>
          <p:nvPr/>
        </p:nvSpPr>
        <p:spPr>
          <a:xfrm>
            <a:off x="3976711" y="3404118"/>
            <a:ext cx="1548052" cy="461665"/>
          </a:xfrm>
          <a:prstGeom prst="rect">
            <a:avLst/>
          </a:prstGeom>
          <a:noFill/>
        </p:spPr>
        <p:txBody>
          <a:bodyPr wrap="none" rtlCol="0">
            <a:spAutoFit/>
          </a:bodyPr>
          <a:lstStyle/>
          <a:p>
            <a:r>
              <a:rPr lang="en-US" sz="2400" dirty="0" smtClean="0">
                <a:solidFill>
                  <a:prstClr val="black"/>
                </a:solidFill>
              </a:rPr>
              <a:t>Example 1:</a:t>
            </a:r>
            <a:endParaRPr lang="en-US" sz="2400" dirty="0">
              <a:solidFill>
                <a:prstClr val="black"/>
              </a:solidFill>
            </a:endParaRPr>
          </a:p>
        </p:txBody>
      </p:sp>
      <p:pic>
        <p:nvPicPr>
          <p:cNvPr id="8" name="Picture 7"/>
          <p:cNvPicPr>
            <a:picLocks noChangeAspect="1"/>
          </p:cNvPicPr>
          <p:nvPr/>
        </p:nvPicPr>
        <p:blipFill rotWithShape="1">
          <a:blip r:embed="rId3"/>
          <a:srcRect r="17759"/>
          <a:stretch/>
        </p:blipFill>
        <p:spPr>
          <a:xfrm>
            <a:off x="804045" y="3465945"/>
            <a:ext cx="7520152" cy="2405723"/>
          </a:xfrm>
          <a:prstGeom prst="rect">
            <a:avLst/>
          </a:prstGeom>
        </p:spPr>
      </p:pic>
    </p:spTree>
    <p:extLst>
      <p:ext uri="{BB962C8B-B14F-4D97-AF65-F5344CB8AC3E}">
        <p14:creationId xmlns:p14="http://schemas.microsoft.com/office/powerpoint/2010/main" val="17612668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9" y="1465126"/>
            <a:ext cx="890587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transition state often has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electrostatic features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that are different from the ground state, due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charge delocalization</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For example, the substrate may become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negatively charged:</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Rectangle 9"/>
          <p:cNvSpPr/>
          <p:nvPr/>
        </p:nvSpPr>
        <p:spPr>
          <a:xfrm>
            <a:off x="771652" y="6079202"/>
            <a:ext cx="7619748" cy="400110"/>
          </a:xfrm>
          <a:prstGeom prst="rect">
            <a:avLst/>
          </a:prstGeom>
        </p:spPr>
        <p:txBody>
          <a:bodyPr wrap="square">
            <a:spAutoFit/>
          </a:bodyPr>
          <a:lstStyle/>
          <a:p>
            <a:pPr algn="ct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Formation of a negative intermediate in the </a:t>
            </a:r>
            <a:r>
              <a:rPr lang="en-US" altLang="en-US" sz="2000" i="1" dirty="0" smtClean="0">
                <a:solidFill>
                  <a:prstClr val="black"/>
                </a:solidFill>
                <a:latin typeface="Arial" panose="020B0604020202020204" pitchFamily="34" charset="0"/>
                <a:cs typeface="Arial" panose="020B0604020202020204" pitchFamily="34" charset="0"/>
                <a:sym typeface="Symbol" panose="05050102010706020507" pitchFamily="18" charset="2"/>
              </a:rPr>
              <a:t>enolase</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reaction</a:t>
            </a:r>
            <a:endParaRPr lang="en-US" sz="2000" dirty="0">
              <a:solidFill>
                <a:prstClr val="black"/>
              </a:solidFill>
            </a:endParaRPr>
          </a:p>
        </p:txBody>
      </p:sp>
      <p:sp>
        <p:nvSpPr>
          <p:cNvPr id="12" name="TextBox 11"/>
          <p:cNvSpPr txBox="1"/>
          <p:nvPr/>
        </p:nvSpPr>
        <p:spPr>
          <a:xfrm>
            <a:off x="3976711" y="3356820"/>
            <a:ext cx="1548052" cy="461665"/>
          </a:xfrm>
          <a:prstGeom prst="rect">
            <a:avLst/>
          </a:prstGeom>
          <a:noFill/>
        </p:spPr>
        <p:txBody>
          <a:bodyPr wrap="none" rtlCol="0">
            <a:spAutoFit/>
          </a:bodyPr>
          <a:lstStyle/>
          <a:p>
            <a:r>
              <a:rPr lang="en-US" sz="2400" dirty="0" smtClean="0">
                <a:solidFill>
                  <a:prstClr val="black"/>
                </a:solidFill>
              </a:rPr>
              <a:t>Example 2:</a:t>
            </a:r>
            <a:endParaRPr lang="en-US" sz="2400" dirty="0">
              <a:solidFill>
                <a:prstClr val="black"/>
              </a:solidFill>
            </a:endParaRPr>
          </a:p>
        </p:txBody>
      </p:sp>
      <p:pic>
        <p:nvPicPr>
          <p:cNvPr id="2" name="Picture 1"/>
          <p:cNvPicPr>
            <a:picLocks noChangeAspect="1"/>
          </p:cNvPicPr>
          <p:nvPr/>
        </p:nvPicPr>
        <p:blipFill>
          <a:blip r:embed="rId3"/>
          <a:stretch>
            <a:fillRect/>
          </a:stretch>
        </p:blipFill>
        <p:spPr>
          <a:xfrm>
            <a:off x="733336" y="3818485"/>
            <a:ext cx="8057000" cy="2183773"/>
          </a:xfrm>
          <a:prstGeom prst="rect">
            <a:avLst/>
          </a:prstGeom>
        </p:spPr>
      </p:pic>
    </p:spTree>
    <p:extLst>
      <p:ext uri="{BB962C8B-B14F-4D97-AF65-F5344CB8AC3E}">
        <p14:creationId xmlns:p14="http://schemas.microsoft.com/office/powerpoint/2010/main" val="32454050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851213" y="6050704"/>
            <a:ext cx="376517" cy="3444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914377" rtl="1" fontAlgn="base">
              <a:spcBef>
                <a:spcPct val="0"/>
              </a:spcBef>
              <a:spcAft>
                <a:spcPct val="0"/>
              </a:spcAft>
            </a:pPr>
            <a:endParaRPr lang="en-US" sz="2400">
              <a:solidFill>
                <a:prstClr val="black"/>
              </a:solidFill>
              <a:latin typeface="Times New Roman" panose="02020603050405020304" pitchFamily="18" charset="0"/>
              <a:cs typeface="Times New Roman (Hebrew)" panose="02020603050405020304" pitchFamily="18" charset="0"/>
            </a:endParaRPr>
          </a:p>
        </p:txBody>
      </p:sp>
      <p:pic>
        <p:nvPicPr>
          <p:cNvPr id="4" name="Picture 3"/>
          <p:cNvPicPr>
            <a:picLocks noChangeAspect="1"/>
          </p:cNvPicPr>
          <p:nvPr/>
        </p:nvPicPr>
        <p:blipFill rotWithShape="1">
          <a:blip r:embed="rId3"/>
          <a:srcRect t="9278"/>
          <a:stretch/>
        </p:blipFill>
        <p:spPr>
          <a:xfrm>
            <a:off x="3694062" y="2746883"/>
            <a:ext cx="4930900" cy="3780041"/>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8"/>
          <p:cNvSpPr txBox="1">
            <a:spLocks noChangeArrowheads="1"/>
          </p:cNvSpPr>
          <p:nvPr/>
        </p:nvSpPr>
        <p:spPr bwMode="auto">
          <a:xfrm>
            <a:off x="128589" y="1465126"/>
            <a:ext cx="8905874"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active site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electrostatically pre-organized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 stabilize the transition state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amino acids side-chain/main-chain groups</a:t>
            </a: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3" name="Rectangle 2"/>
          <p:cNvSpPr/>
          <p:nvPr/>
        </p:nvSpPr>
        <p:spPr>
          <a:xfrm>
            <a:off x="128589" y="3924935"/>
            <a:ext cx="3513245" cy="1015663"/>
          </a:xfrm>
          <a:prstGeom prst="rect">
            <a:avLst/>
          </a:prstGeom>
        </p:spPr>
        <p:txBody>
          <a:bodyPr wrap="square">
            <a:spAutoFit/>
          </a:bodyPr>
          <a:lstStyle/>
          <a:p>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tabilization </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of a </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negatively charged </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transition </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state in </a:t>
            </a:r>
            <a:r>
              <a:rPr lang="en-US" altLang="en-US" sz="2000" i="1" dirty="0" smtClean="0">
                <a:solidFill>
                  <a:prstClr val="black"/>
                </a:solidFill>
                <a:latin typeface="Arial" panose="020B0604020202020204" pitchFamily="34" charset="0"/>
                <a:cs typeface="Arial" panose="020B0604020202020204" pitchFamily="34" charset="0"/>
                <a:sym typeface="Symbol" panose="05050102010706020507" pitchFamily="18" charset="2"/>
              </a:rPr>
              <a:t>trypsin</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amino acids</a:t>
            </a:r>
            <a:endParaRPr lang="en-US" sz="2000" dirty="0">
              <a:solidFill>
                <a:prstClr val="black"/>
              </a:solidFill>
            </a:endParaRPr>
          </a:p>
        </p:txBody>
      </p:sp>
    </p:spTree>
    <p:extLst>
      <p:ext uri="{BB962C8B-B14F-4D97-AF65-F5344CB8AC3E}">
        <p14:creationId xmlns:p14="http://schemas.microsoft.com/office/powerpoint/2010/main" val="23090514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851213" y="5970494"/>
            <a:ext cx="376517" cy="34442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r" defTabSz="914377" rtl="1" fontAlgn="base">
              <a:spcBef>
                <a:spcPct val="0"/>
              </a:spcBef>
              <a:spcAft>
                <a:spcPct val="0"/>
              </a:spcAft>
            </a:pPr>
            <a:endParaRPr lang="en-US" sz="2400">
              <a:solidFill>
                <a:prstClr val="black"/>
              </a:solidFill>
              <a:latin typeface="Times New Roman" panose="02020603050405020304" pitchFamily="18" charset="0"/>
              <a:cs typeface="Times New Roman (Hebrew)" panose="02020603050405020304" pitchFamily="18" charset="0"/>
            </a:endParaRPr>
          </a:p>
        </p:txBody>
      </p:sp>
      <p:pic>
        <p:nvPicPr>
          <p:cNvPr id="4" name="Picture 3"/>
          <p:cNvPicPr>
            <a:picLocks noChangeAspect="1"/>
          </p:cNvPicPr>
          <p:nvPr/>
        </p:nvPicPr>
        <p:blipFill>
          <a:blip r:embed="rId3"/>
          <a:stretch>
            <a:fillRect/>
          </a:stretch>
        </p:blipFill>
        <p:spPr>
          <a:xfrm>
            <a:off x="4571999" y="2689476"/>
            <a:ext cx="4020207" cy="4052029"/>
          </a:xfrm>
          <a:prstGeom prst="rect">
            <a:avLst/>
          </a:prstGeom>
        </p:spPr>
      </p:pic>
      <p:sp>
        <p:nvSpPr>
          <p:cNvPr id="5" name="Rectangle 4"/>
          <p:cNvSpPr/>
          <p:nvPr/>
        </p:nvSpPr>
        <p:spPr>
          <a:xfrm>
            <a:off x="611354" y="3886431"/>
            <a:ext cx="3232752" cy="1015663"/>
          </a:xfrm>
          <a:prstGeom prst="rect">
            <a:avLst/>
          </a:prstGeom>
        </p:spPr>
        <p:txBody>
          <a:bodyPr wrap="square">
            <a:spAutoFit/>
          </a:bodyPr>
          <a:lstStyle/>
          <a:p>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tabilization </a:t>
            </a:r>
            <a:r>
              <a:rPr lang="en-US" altLang="en-US" sz="2000" dirty="0">
                <a:solidFill>
                  <a:prstClr val="black"/>
                </a:solidFill>
                <a:latin typeface="Arial" panose="020B0604020202020204" pitchFamily="34" charset="0"/>
                <a:cs typeface="Arial" panose="020B0604020202020204" pitchFamily="34" charset="0"/>
                <a:sym typeface="Symbol" panose="05050102010706020507" pitchFamily="18" charset="2"/>
              </a:rPr>
              <a:t>of </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a charged intermediate in </a:t>
            </a:r>
            <a:r>
              <a:rPr lang="en-US" altLang="en-US" sz="2000" i="1" dirty="0" smtClean="0">
                <a:solidFill>
                  <a:prstClr val="black"/>
                </a:solidFill>
                <a:latin typeface="Arial" panose="020B0604020202020204" pitchFamily="34" charset="0"/>
                <a:cs typeface="Arial" panose="020B0604020202020204" pitchFamily="34" charset="0"/>
                <a:sym typeface="Symbol" panose="05050102010706020507" pitchFamily="18" charset="2"/>
              </a:rPr>
              <a:t>enolase</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magnesium cations</a:t>
            </a:r>
            <a:endParaRPr lang="en-US" sz="2000" dirty="0">
              <a:solidFill>
                <a:prstClr val="black"/>
              </a:solidFill>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1465126"/>
            <a:ext cx="901541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active site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electrostatically pre-organized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 stabilize the transition state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Or 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metal cations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(e.g.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Mg</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Cu</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Zn</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Mn</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Co</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Fe</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spTree>
    <p:extLst>
      <p:ext uri="{BB962C8B-B14F-4D97-AF65-F5344CB8AC3E}">
        <p14:creationId xmlns:p14="http://schemas.microsoft.com/office/powerpoint/2010/main" val="3467322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6"/>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Certain enzymes can create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large molecular machines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for carrying out complex tasks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3" name="Text Box 18"/>
          <p:cNvSpPr txBox="1">
            <a:spLocks noChangeArrowheads="1"/>
          </p:cNvSpPr>
          <p:nvPr/>
        </p:nvSpPr>
        <p:spPr bwMode="auto">
          <a:xfrm>
            <a:off x="128589" y="1906566"/>
            <a:ext cx="890587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Examples:</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DNA polymerase (genome replication)</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RNA polymerase (gene expression)</a:t>
            </a:r>
          </a:p>
          <a:p>
            <a:pPr lvl="2" algn="l" rtl="0">
              <a:spcBef>
                <a:spcPct val="50000"/>
              </a:spcBef>
            </a:pPr>
            <a:r>
              <a:rPr lang="en-US" altLang="en-US" sz="2200" smtClean="0">
                <a:latin typeface="Arial" panose="020B0604020202020204" pitchFamily="34" charset="0"/>
                <a:cs typeface="Arial" panose="020B0604020202020204" pitchFamily="34" charset="0"/>
                <a:sym typeface="Symbol" panose="05050102010706020507" pitchFamily="18" charset="2"/>
              </a:rPr>
              <a:t>Spliceosome </a:t>
            </a:r>
            <a:r>
              <a:rPr lang="en-US" altLang="en-US" sz="2200" dirty="0" smtClean="0">
                <a:latin typeface="Arial" panose="020B0604020202020204" pitchFamily="34" charset="0"/>
                <a:cs typeface="Arial" panose="020B0604020202020204" pitchFamily="34" charset="0"/>
                <a:sym typeface="Symbol" panose="05050102010706020507" pitchFamily="18" charset="2"/>
              </a:rPr>
              <a:t>(gene expression)</a:t>
            </a:r>
          </a:p>
          <a:p>
            <a:pPr lvl="2"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Ribosome (protein translation)</a:t>
            </a:r>
          </a:p>
        </p:txBody>
      </p:sp>
      <p:pic>
        <p:nvPicPr>
          <p:cNvPr id="8" name="Picture 2" descr="DNA replic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03076" y="4416239"/>
            <a:ext cx="4131387" cy="23283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273976" y="4030224"/>
            <a:ext cx="3389586" cy="369332"/>
          </a:xfrm>
          <a:prstGeom prst="rect">
            <a:avLst/>
          </a:prstGeom>
        </p:spPr>
        <p:txBody>
          <a:bodyPr wrap="square">
            <a:spAutoFit/>
          </a:bodyPr>
          <a:lstStyle/>
          <a:p>
            <a:pPr algn="ctr"/>
            <a:r>
              <a:rPr lang="en-US" b="1" dirty="0" smtClean="0">
                <a:latin typeface="Arial" charset="0"/>
                <a:cs typeface="Arial" charset="0"/>
              </a:rPr>
              <a:t>DNA polymerase</a:t>
            </a:r>
          </a:p>
        </p:txBody>
      </p:sp>
      <p:sp>
        <p:nvSpPr>
          <p:cNvPr id="2" name="Rectangle 1"/>
          <p:cNvSpPr/>
          <p:nvPr/>
        </p:nvSpPr>
        <p:spPr>
          <a:xfrm>
            <a:off x="1433841" y="5318821"/>
            <a:ext cx="3264283" cy="523220"/>
          </a:xfrm>
          <a:prstGeom prst="rect">
            <a:avLst/>
          </a:prstGeom>
        </p:spPr>
        <p:txBody>
          <a:bodyPr wrap="square">
            <a:spAutoFit/>
          </a:bodyPr>
          <a:lstStyle/>
          <a:p>
            <a:pPr algn="ctr"/>
            <a:r>
              <a:rPr lang="en-US" sz="1400" dirty="0">
                <a:latin typeface="Arial" charset="0"/>
                <a:cs typeface="Arial" charset="0"/>
              </a:rPr>
              <a:t>(http://www.wehi.edu.au/education/wehitv/molecular_visualisations_of_dna/)</a:t>
            </a:r>
            <a:endParaRPr lang="en-US" sz="1400" dirty="0"/>
          </a:p>
        </p:txBody>
      </p:sp>
    </p:spTree>
    <p:extLst>
      <p:ext uri="{BB962C8B-B14F-4D97-AF65-F5344CB8AC3E}">
        <p14:creationId xmlns:p14="http://schemas.microsoft.com/office/powerpoint/2010/main" val="11741209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862"/>
          <a:stretch/>
        </p:blipFill>
        <p:spPr>
          <a:xfrm>
            <a:off x="925545" y="3512126"/>
            <a:ext cx="7683881" cy="2487408"/>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Non-covalent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stabilization: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Rectangle 6"/>
          <p:cNvSpPr/>
          <p:nvPr/>
        </p:nvSpPr>
        <p:spPr>
          <a:xfrm>
            <a:off x="192505" y="6012972"/>
            <a:ext cx="9034462" cy="400110"/>
          </a:xfrm>
          <a:prstGeom prst="rect">
            <a:avLst/>
          </a:prstGeom>
        </p:spPr>
        <p:txBody>
          <a:bodyPr wrap="square">
            <a:spAutoFit/>
          </a:bodyPr>
          <a:lstStyle/>
          <a:p>
            <a:pPr algn="ct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metal cations reduce the substrate’s negative potential</a:t>
            </a:r>
            <a:endParaRPr lang="en-US" sz="2000" dirty="0">
              <a:solidFill>
                <a:prstClr val="black"/>
              </a:solidFill>
            </a:endParaRPr>
          </a:p>
        </p:txBody>
      </p:sp>
      <p:sp>
        <p:nvSpPr>
          <p:cNvPr id="8" name="Text Box 18"/>
          <p:cNvSpPr txBox="1">
            <a:spLocks noChangeArrowheads="1"/>
          </p:cNvSpPr>
          <p:nvPr/>
        </p:nvSpPr>
        <p:spPr bwMode="auto">
          <a:xfrm>
            <a:off x="128588" y="1465126"/>
            <a:ext cx="901541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active site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electrostatically pre-organized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 stabilize the transition state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Or 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metal cations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(e.g.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Mg</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Cu</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Zn</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Mn</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Co</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Fe</a:t>
            </a:r>
            <a:r>
              <a:rPr lang="en-US" altLang="en-US" sz="22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2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spTree>
    <p:extLst>
      <p:ext uri="{BB962C8B-B14F-4D97-AF65-F5344CB8AC3E}">
        <p14:creationId xmlns:p14="http://schemas.microsoft.com/office/powerpoint/2010/main" val="116055288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3076" y="3219452"/>
            <a:ext cx="8326434" cy="3222216"/>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Many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enzymes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use amino acids’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O</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atoms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bond covalently</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with the substrate via a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nucleophilic attack</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covalent bond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transient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but promotes the formation of the transition state</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5363997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most common amino acids in covalent catalysis are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Cys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Lys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Asp</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Ser</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to a lesser extent His, </a:t>
            </a:r>
            <a:r>
              <a:rPr lang="en-US" altLang="en-US" sz="2400" dirty="0" err="1" smtClean="0">
                <a:solidFill>
                  <a:prstClr val="black"/>
                </a:solidFill>
                <a:latin typeface="Arial" panose="020B0604020202020204" pitchFamily="34" charset="0"/>
                <a:cs typeface="Arial" panose="020B0604020202020204" pitchFamily="34" charset="0"/>
                <a:sym typeface="Symbol" panose="05050102010706020507" pitchFamily="18" charset="2"/>
              </a:rPr>
              <a:t>Thr</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err="1" smtClean="0">
                <a:solidFill>
                  <a:prstClr val="black"/>
                </a:solidFill>
                <a:latin typeface="Arial" panose="020B0604020202020204" pitchFamily="34" charset="0"/>
                <a:cs typeface="Arial" panose="020B0604020202020204" pitchFamily="34" charset="0"/>
                <a:sym typeface="Symbol" panose="05050102010706020507" pitchFamily="18" charset="2"/>
              </a:rPr>
              <a:t>Glu</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Tyr </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8" name="Picture 4"/>
          <p:cNvPicPr>
            <a:picLocks noChangeAspect="1"/>
          </p:cNvPicPr>
          <p:nvPr/>
        </p:nvPicPr>
        <p:blipFill rotWithShape="1">
          <a:blip r:embed="rId3">
            <a:extLst>
              <a:ext uri="{28A0092B-C50C-407E-A947-70E740481C1C}">
                <a14:useLocalDpi xmlns:a14="http://schemas.microsoft.com/office/drawing/2010/main" val="0"/>
              </a:ext>
            </a:extLst>
          </a:blip>
          <a:srcRect l="49262" t="27010" r="40839" b="44831"/>
          <a:stretch/>
        </p:blipFill>
        <p:spPr bwMode="auto">
          <a:xfrm>
            <a:off x="898357" y="2869784"/>
            <a:ext cx="1478966" cy="236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p:nvPicPr>
        <p:blipFill rotWithShape="1">
          <a:blip r:embed="rId4">
            <a:extLst>
              <a:ext uri="{28A0092B-C50C-407E-A947-70E740481C1C}">
                <a14:useLocalDpi xmlns:a14="http://schemas.microsoft.com/office/drawing/2010/main" val="0"/>
              </a:ext>
            </a:extLst>
          </a:blip>
          <a:srcRect l="24899" t="54688" r="66507" b="10045"/>
          <a:stretch/>
        </p:blipFill>
        <p:spPr bwMode="auto">
          <a:xfrm>
            <a:off x="2803357" y="3082049"/>
            <a:ext cx="1415715" cy="32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p:cNvPicPr>
          <p:nvPr/>
        </p:nvPicPr>
        <p:blipFill>
          <a:blip r:embed="rId4">
            <a:extLst>
              <a:ext uri="{28A0092B-C50C-407E-A947-70E740481C1C}">
                <a14:useLocalDpi xmlns:a14="http://schemas.microsoft.com/office/drawing/2010/main" val="0"/>
              </a:ext>
            </a:extLst>
          </a:blip>
          <a:srcRect l="30171" t="25000" r="61183" b="45760"/>
          <a:stretch>
            <a:fillRect/>
          </a:stretch>
        </p:blipFill>
        <p:spPr bwMode="auto">
          <a:xfrm>
            <a:off x="4869695" y="3157898"/>
            <a:ext cx="1556000" cy="295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rotWithShape="1">
          <a:blip r:embed="rId3">
            <a:extLst>
              <a:ext uri="{28A0092B-C50C-407E-A947-70E740481C1C}">
                <a14:useLocalDpi xmlns:a14="http://schemas.microsoft.com/office/drawing/2010/main" val="0"/>
              </a:ext>
            </a:extLst>
          </a:blip>
          <a:srcRect l="28038" t="27010" r="62979" b="44640"/>
          <a:stretch/>
        </p:blipFill>
        <p:spPr bwMode="auto">
          <a:xfrm>
            <a:off x="7076318" y="3157899"/>
            <a:ext cx="1493062" cy="264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73395" y="5527477"/>
            <a:ext cx="1350947" cy="461665"/>
          </a:xfrm>
          <a:prstGeom prst="rect">
            <a:avLst/>
          </a:prstGeom>
          <a:noFill/>
        </p:spPr>
        <p:txBody>
          <a:bodyPr wrap="none" rtlCol="0">
            <a:spAutoFit/>
          </a:bodyPr>
          <a:lstStyle/>
          <a:p>
            <a:r>
              <a:rPr lang="en-US" sz="2400" b="1" dirty="0" err="1" smtClean="0">
                <a:solidFill>
                  <a:prstClr val="black"/>
                </a:solidFill>
              </a:rPr>
              <a:t>pKa</a:t>
            </a:r>
            <a:r>
              <a:rPr lang="en-US" sz="2400" b="1" dirty="0" smtClean="0">
                <a:solidFill>
                  <a:prstClr val="black"/>
                </a:solidFill>
              </a:rPr>
              <a:t> = 8.6</a:t>
            </a:r>
            <a:endParaRPr lang="en-US" sz="2400" b="1" dirty="0">
              <a:solidFill>
                <a:prstClr val="black"/>
              </a:solidFill>
            </a:endParaRPr>
          </a:p>
        </p:txBody>
      </p:sp>
      <p:sp>
        <p:nvSpPr>
          <p:cNvPr id="12" name="TextBox 11"/>
          <p:cNvSpPr txBox="1"/>
          <p:nvPr/>
        </p:nvSpPr>
        <p:spPr>
          <a:xfrm>
            <a:off x="7076318" y="5886433"/>
            <a:ext cx="1269194" cy="461665"/>
          </a:xfrm>
          <a:prstGeom prst="rect">
            <a:avLst/>
          </a:prstGeom>
          <a:noFill/>
        </p:spPr>
        <p:txBody>
          <a:bodyPr wrap="none" rtlCol="0">
            <a:spAutoFit/>
          </a:bodyPr>
          <a:lstStyle/>
          <a:p>
            <a:r>
              <a:rPr lang="en-US" sz="2400" b="1" dirty="0" err="1" smtClean="0">
                <a:solidFill>
                  <a:prstClr val="black"/>
                </a:solidFill>
              </a:rPr>
              <a:t>pKa</a:t>
            </a:r>
            <a:r>
              <a:rPr lang="en-US" sz="2400" b="1" dirty="0" smtClean="0">
                <a:solidFill>
                  <a:prstClr val="black"/>
                </a:solidFill>
              </a:rPr>
              <a:t> = 13</a:t>
            </a:r>
            <a:endParaRPr lang="en-US" sz="2400" b="1" dirty="0">
              <a:solidFill>
                <a:prstClr val="black"/>
              </a:solidFill>
            </a:endParaRPr>
          </a:p>
        </p:txBody>
      </p:sp>
    </p:spTree>
    <p:extLst>
      <p:ext uri="{BB962C8B-B14F-4D97-AF65-F5344CB8AC3E}">
        <p14:creationId xmlns:p14="http://schemas.microsoft.com/office/powerpoint/2010/main" val="33798941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98356" y="2788566"/>
            <a:ext cx="7199597" cy="3354029"/>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D</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eprotonation of hydroxyls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can be facilitated through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electronic bond polarization</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a nearby general base</a:t>
            </a:r>
            <a:endPar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9927905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3273"/>
          <a:stretch/>
        </p:blipFill>
        <p:spPr>
          <a:xfrm>
            <a:off x="334738" y="3304309"/>
            <a:ext cx="8623245" cy="2507328"/>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 amide bond cleavage by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trypsin</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Overall reaction:</a:t>
            </a:r>
          </a:p>
        </p:txBody>
      </p:sp>
    </p:spTree>
    <p:extLst>
      <p:ext uri="{BB962C8B-B14F-4D97-AF65-F5344CB8AC3E}">
        <p14:creationId xmlns:p14="http://schemas.microsoft.com/office/powerpoint/2010/main" val="41309295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70984" y="3674508"/>
            <a:ext cx="3968756" cy="2630041"/>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5055017" y="3233169"/>
            <a:ext cx="3713447" cy="3512720"/>
          </a:xfrm>
          <a:prstGeom prst="rect">
            <a:avLst/>
          </a:prstGeom>
        </p:spPr>
      </p:pic>
      <p:sp>
        <p:nvSpPr>
          <p:cNvPr id="10" name="Rectangle 9"/>
          <p:cNvSpPr/>
          <p:nvPr/>
        </p:nvSpPr>
        <p:spPr>
          <a:xfrm>
            <a:off x="3546183" y="4708792"/>
            <a:ext cx="593557"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868653" y="6232542"/>
            <a:ext cx="593557"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Arrow Connector 12"/>
          <p:cNvCxnSpPr/>
          <p:nvPr/>
        </p:nvCxnSpPr>
        <p:spPr>
          <a:xfrm>
            <a:off x="3785936" y="4844711"/>
            <a:ext cx="110690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 Box 18"/>
          <p:cNvSpPr txBox="1">
            <a:spLocks noChangeArrowheads="1"/>
          </p:cNvSpPr>
          <p:nvPr/>
        </p:nvSpPr>
        <p:spPr bwMode="auto">
          <a:xfrm>
            <a:off x="128588" y="1465126"/>
            <a:ext cx="9015411"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 amide bond cleavage by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trypsin</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 (first steps):</a:t>
            </a:r>
          </a:p>
          <a:p>
            <a:pPr marL="1828800" lvl="3" indent="-457200" algn="l" rtl="0">
              <a:spcBef>
                <a:spcPct val="50000"/>
              </a:spcBef>
              <a:buFont typeface="+mj-lt"/>
              <a:buAutoNum type="arabicPeriod"/>
            </a:pPr>
            <a:r>
              <a:rPr lang="en-US" altLang="en-US" dirty="0">
                <a:solidFill>
                  <a:srgbClr val="FF0066"/>
                </a:solidFill>
                <a:latin typeface="Arial" panose="020B0604020202020204" pitchFamily="34" charset="0"/>
                <a:cs typeface="Arial" panose="020B0604020202020204" pitchFamily="34" charset="0"/>
                <a:sym typeface="Symbol" panose="05050102010706020507" pitchFamily="18" charset="2"/>
              </a:rPr>
              <a:t>P</a:t>
            </a:r>
            <a:r>
              <a:rPr lang="en-US" altLang="en-US" dirty="0" smtClean="0">
                <a:solidFill>
                  <a:srgbClr val="FF0066"/>
                </a:solidFill>
                <a:latin typeface="Arial" panose="020B0604020202020204" pitchFamily="34" charset="0"/>
                <a:cs typeface="Arial" panose="020B0604020202020204" pitchFamily="34" charset="0"/>
                <a:sym typeface="Symbol" panose="05050102010706020507" pitchFamily="18" charset="2"/>
              </a:rPr>
              <a:t>olarization and deprotonation </a:t>
            </a:r>
            <a:r>
              <a:rPr lang="en-US" altLang="en-US" dirty="0" smtClean="0">
                <a:solidFill>
                  <a:prstClr val="black"/>
                </a:solidFill>
                <a:latin typeface="Arial" panose="020B0604020202020204" pitchFamily="34" charset="0"/>
                <a:cs typeface="Arial" panose="020B0604020202020204" pitchFamily="34" charset="0"/>
                <a:sym typeface="Symbol" panose="05050102010706020507" pitchFamily="18" charset="2"/>
              </a:rPr>
              <a:t>of Ser195 by His56</a:t>
            </a:r>
          </a:p>
          <a:p>
            <a:pPr marL="1828800" lvl="3" indent="-457200" algn="l" rtl="0">
              <a:spcBef>
                <a:spcPct val="50000"/>
              </a:spcBef>
              <a:buFont typeface="+mj-lt"/>
              <a:buAutoNum type="arabicPeriod"/>
            </a:pPr>
            <a:r>
              <a:rPr lang="en-US" altLang="en-US" dirty="0" smtClean="0">
                <a:solidFill>
                  <a:prstClr val="black"/>
                </a:solidFill>
                <a:latin typeface="Arial" panose="020B0604020202020204" pitchFamily="34" charset="0"/>
                <a:cs typeface="Arial" panose="020B0604020202020204" pitchFamily="34" charset="0"/>
                <a:sym typeface="Symbol" panose="05050102010706020507" pitchFamily="18" charset="2"/>
              </a:rPr>
              <a:t>Ser195 attacks substrate → </a:t>
            </a:r>
            <a:r>
              <a:rPr lang="en-US" altLang="en-US" dirty="0" smtClean="0">
                <a:solidFill>
                  <a:srgbClr val="FF0066"/>
                </a:solidFill>
                <a:latin typeface="Arial" panose="020B0604020202020204" pitchFamily="34" charset="0"/>
                <a:cs typeface="Arial" panose="020B0604020202020204" pitchFamily="34" charset="0"/>
                <a:sym typeface="Symbol" panose="05050102010706020507" pitchFamily="18" charset="2"/>
              </a:rPr>
              <a:t>acyl-enzyme intermediate</a:t>
            </a:r>
          </a:p>
        </p:txBody>
      </p:sp>
    </p:spTree>
    <p:extLst>
      <p:ext uri="{BB962C8B-B14F-4D97-AF65-F5344CB8AC3E}">
        <p14:creationId xmlns:p14="http://schemas.microsoft.com/office/powerpoint/2010/main" val="388960000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16029" y="3060578"/>
            <a:ext cx="3713447" cy="3512720"/>
          </a:xfrm>
          <a:prstGeom prst="rect">
            <a:avLst/>
          </a:prstGeom>
        </p:spPr>
      </p:pic>
      <p:sp>
        <p:nvSpPr>
          <p:cNvPr id="12" name="Rectangle 11"/>
          <p:cNvSpPr/>
          <p:nvPr/>
        </p:nvSpPr>
        <p:spPr>
          <a:xfrm>
            <a:off x="3709874" y="6051239"/>
            <a:ext cx="593557"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Arrow Connector 12"/>
          <p:cNvCxnSpPr/>
          <p:nvPr/>
        </p:nvCxnSpPr>
        <p:spPr>
          <a:xfrm>
            <a:off x="4118947" y="4543784"/>
            <a:ext cx="1106906"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5381462" y="3060578"/>
            <a:ext cx="3469908" cy="3469908"/>
          </a:xfrm>
          <a:prstGeom prst="rect">
            <a:avLst/>
          </a:prstGeom>
        </p:spPr>
      </p:pic>
      <p:sp>
        <p:nvSpPr>
          <p:cNvPr id="15" name="Rectangle 14"/>
          <p:cNvSpPr/>
          <p:nvPr/>
        </p:nvSpPr>
        <p:spPr>
          <a:xfrm>
            <a:off x="6268590" y="6011824"/>
            <a:ext cx="593557"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6268590" y="3060578"/>
            <a:ext cx="593557" cy="64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8"/>
          <p:cNvSpPr txBox="1">
            <a:spLocks noChangeArrowheads="1"/>
          </p:cNvSpPr>
          <p:nvPr/>
        </p:nvSpPr>
        <p:spPr bwMode="auto">
          <a:xfrm>
            <a:off x="128588" y="1465126"/>
            <a:ext cx="9015411"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 amide bond cleavage by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trypsin</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(first steps)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marL="1828800" lvl="3" indent="-457200" algn="l" rtl="0">
              <a:spcBef>
                <a:spcPct val="50000"/>
              </a:spcBef>
              <a:buFont typeface="+mj-lt"/>
              <a:buAutoNum type="arabicPeriod" startAt="3"/>
            </a:pPr>
            <a:r>
              <a:rPr lang="en-US" altLang="en-US" dirty="0" smtClean="0">
                <a:solidFill>
                  <a:srgbClr val="FF0066"/>
                </a:solidFill>
                <a:latin typeface="Arial" panose="020B0604020202020204" pitchFamily="34" charset="0"/>
                <a:cs typeface="Arial" panose="020B0604020202020204" pitchFamily="34" charset="0"/>
                <a:sym typeface="Symbol" panose="05050102010706020507" pitchFamily="18" charset="2"/>
              </a:rPr>
              <a:t>Protonation</a:t>
            </a:r>
            <a:r>
              <a:rPr lang="en-US" altLang="en-US" dirty="0" smtClean="0">
                <a:solidFill>
                  <a:prstClr val="black"/>
                </a:solidFill>
                <a:latin typeface="Arial" panose="020B0604020202020204" pitchFamily="34" charset="0"/>
                <a:cs typeface="Arial" panose="020B0604020202020204" pitchFamily="34" charset="0"/>
                <a:sym typeface="Symbol" panose="05050102010706020507" pitchFamily="18" charset="2"/>
              </a:rPr>
              <a:t> of substrate by His56 → </a:t>
            </a:r>
            <a:r>
              <a:rPr lang="en-US" altLang="en-US" dirty="0" smtClean="0">
                <a:solidFill>
                  <a:srgbClr val="FF0066"/>
                </a:solidFill>
                <a:latin typeface="Arial" panose="020B0604020202020204" pitchFamily="34" charset="0"/>
                <a:cs typeface="Arial" panose="020B0604020202020204" pitchFamily="34" charset="0"/>
                <a:sym typeface="Symbol" panose="05050102010706020507" pitchFamily="18" charset="2"/>
              </a:rPr>
              <a:t>bond cleavage </a:t>
            </a:r>
            <a:r>
              <a:rPr lang="en-US" altLang="en-US" dirty="0" smtClean="0">
                <a:solidFill>
                  <a:prstClr val="black"/>
                </a:solidFill>
                <a:latin typeface="Arial" panose="020B0604020202020204" pitchFamily="34" charset="0"/>
                <a:cs typeface="Arial" panose="020B0604020202020204" pitchFamily="34" charset="0"/>
                <a:sym typeface="Symbol" panose="05050102010706020507" pitchFamily="18" charset="2"/>
              </a:rPr>
              <a:t>in substrate</a:t>
            </a: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0463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072" y="2176461"/>
            <a:ext cx="5981599" cy="3665195"/>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 amide bond cleavage by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trypsin</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 (</a:t>
            </a: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 of entire process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6343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128" y="2491018"/>
            <a:ext cx="9052165" cy="4057196"/>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flipH="1" flipV="1">
            <a:off x="4430110" y="3594538"/>
            <a:ext cx="157656" cy="2995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 Box 18"/>
          <p:cNvSpPr txBox="1">
            <a:spLocks noChangeArrowheads="1"/>
          </p:cNvSpPr>
          <p:nvPr/>
        </p:nvSpPr>
        <p:spPr bwMode="auto">
          <a:xfrm>
            <a:off x="128588" y="1465126"/>
            <a:ext cx="901541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Bond polarization by a bound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Schiff base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inductive effect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in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acetoacetate decarboxylase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a:t>
            </a:r>
          </a:p>
        </p:txBody>
      </p:sp>
    </p:spTree>
    <p:extLst>
      <p:ext uri="{BB962C8B-B14F-4D97-AF65-F5344CB8AC3E}">
        <p14:creationId xmlns:p14="http://schemas.microsoft.com/office/powerpoint/2010/main" val="339047940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647" y="2388972"/>
            <a:ext cx="6806705" cy="4170775"/>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ovalent catalysis and electronic polarization:</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8" y="1465126"/>
            <a:ext cx="901541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Bond polarization by a bound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Schiff base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inductive effect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in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acetoacetate decarboxylase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a:t>
            </a:r>
          </a:p>
        </p:txBody>
      </p:sp>
    </p:spTree>
    <p:extLst>
      <p:ext uri="{BB962C8B-B14F-4D97-AF65-F5344CB8AC3E}">
        <p14:creationId xmlns:p14="http://schemas.microsoft.com/office/powerpoint/2010/main" val="865096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0" y="2428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The principles of catalysis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Chemical reactions convert reactants to products through 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high-energy transition state</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6" name="Rectangle 14"/>
          <p:cNvSpPr>
            <a:spLocks noChangeArrowheads="1"/>
          </p:cNvSpPr>
          <p:nvPr/>
        </p:nvSpPr>
        <p:spPr bwMode="auto">
          <a:xfrm>
            <a:off x="3882239" y="2255182"/>
            <a:ext cx="91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5400" dirty="0" smtClean="0">
                <a:cs typeface="Times New Roman (Hebrew)"/>
              </a:rPr>
              <a:t>A</a:t>
            </a:r>
            <a:r>
              <a:rPr lang="en-US" altLang="en-US" sz="5400" baseline="30000" dirty="0">
                <a:cs typeface="Times New Roman (Hebrew)"/>
              </a:rPr>
              <a:t>#</a:t>
            </a:r>
            <a:endParaRPr lang="en-US" altLang="en-US" sz="5400" dirty="0">
              <a:cs typeface="Times New Roman (Hebrew)"/>
            </a:endParaRPr>
          </a:p>
        </p:txBody>
      </p:sp>
      <p:sp>
        <p:nvSpPr>
          <p:cNvPr id="7" name="Right Arrow 6"/>
          <p:cNvSpPr/>
          <p:nvPr/>
        </p:nvSpPr>
        <p:spPr>
          <a:xfrm>
            <a:off x="4880769" y="2524822"/>
            <a:ext cx="1075340" cy="384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p:cNvSpPr>
            <a:spLocks noChangeArrowheads="1"/>
          </p:cNvSpPr>
          <p:nvPr/>
        </p:nvSpPr>
        <p:spPr bwMode="auto">
          <a:xfrm>
            <a:off x="6269836" y="2255182"/>
            <a:ext cx="149912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5400" dirty="0" smtClean="0">
                <a:cs typeface="Times New Roman (Hebrew)"/>
              </a:rPr>
              <a:t>B+C</a:t>
            </a:r>
            <a:endParaRPr lang="en-US" altLang="en-US" sz="5400" dirty="0">
              <a:cs typeface="Times New Roman (Hebrew)"/>
            </a:endParaRPr>
          </a:p>
        </p:txBody>
      </p:sp>
      <p:sp>
        <p:nvSpPr>
          <p:cNvPr id="11" name="Rectangle 14"/>
          <p:cNvSpPr>
            <a:spLocks noChangeArrowheads="1"/>
          </p:cNvSpPr>
          <p:nvPr/>
        </p:nvSpPr>
        <p:spPr bwMode="auto">
          <a:xfrm>
            <a:off x="1563571" y="4481867"/>
            <a:ext cx="801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4000" i="1" dirty="0" smtClean="0">
                <a:cs typeface="Times New Roman (Hebrew)"/>
              </a:rPr>
              <a:t>G</a:t>
            </a:r>
            <a:r>
              <a:rPr lang="en-US" altLang="en-US" sz="4000" baseline="-25000" dirty="0" smtClean="0">
                <a:cs typeface="Times New Roman (Hebrew)"/>
              </a:rPr>
              <a:t>A</a:t>
            </a:r>
            <a:endParaRPr lang="en-US" altLang="en-US" sz="4000" dirty="0">
              <a:cs typeface="Times New Roman (Hebrew)"/>
            </a:endParaRPr>
          </a:p>
        </p:txBody>
      </p:sp>
      <p:sp>
        <p:nvSpPr>
          <p:cNvPr id="12" name="Rectangle 14"/>
          <p:cNvSpPr>
            <a:spLocks noChangeArrowheads="1"/>
          </p:cNvSpPr>
          <p:nvPr/>
        </p:nvSpPr>
        <p:spPr bwMode="auto">
          <a:xfrm>
            <a:off x="6282704" y="4481867"/>
            <a:ext cx="782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4000" i="1" dirty="0" smtClean="0">
                <a:cs typeface="Times New Roman (Hebrew)"/>
              </a:rPr>
              <a:t>G</a:t>
            </a:r>
            <a:r>
              <a:rPr lang="en-US" altLang="en-US" sz="4000" baseline="-25000" dirty="0">
                <a:cs typeface="Times New Roman (Hebrew)"/>
              </a:rPr>
              <a:t>B</a:t>
            </a:r>
            <a:endParaRPr lang="en-US" altLang="en-US" sz="4000" dirty="0">
              <a:cs typeface="Times New Roman (Hebrew)"/>
            </a:endParaRPr>
          </a:p>
        </p:txBody>
      </p:sp>
      <p:sp>
        <p:nvSpPr>
          <p:cNvPr id="13" name="Right Arrow 12"/>
          <p:cNvSpPr/>
          <p:nvPr/>
        </p:nvSpPr>
        <p:spPr>
          <a:xfrm>
            <a:off x="2595824" y="2524822"/>
            <a:ext cx="1075340" cy="384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p:cNvSpPr>
            <a:spLocks noChangeArrowheads="1"/>
          </p:cNvSpPr>
          <p:nvPr/>
        </p:nvSpPr>
        <p:spPr bwMode="auto">
          <a:xfrm>
            <a:off x="1575429" y="2254377"/>
            <a:ext cx="6848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5400" dirty="0" smtClean="0">
                <a:cs typeface="Times New Roman (Hebrew)"/>
              </a:rPr>
              <a:t>A</a:t>
            </a:r>
            <a:endParaRPr lang="en-US" altLang="en-US" sz="5400" dirty="0">
              <a:cs typeface="Times New Roman (Hebrew)"/>
            </a:endParaRPr>
          </a:p>
        </p:txBody>
      </p:sp>
      <p:sp>
        <p:nvSpPr>
          <p:cNvPr id="15" name="Rectangle 14"/>
          <p:cNvSpPr>
            <a:spLocks noChangeArrowheads="1"/>
          </p:cNvSpPr>
          <p:nvPr/>
        </p:nvSpPr>
        <p:spPr bwMode="auto">
          <a:xfrm>
            <a:off x="3824784" y="4510903"/>
            <a:ext cx="9557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4000" i="1" dirty="0" smtClean="0">
                <a:solidFill>
                  <a:srgbClr val="FF0066"/>
                </a:solidFill>
                <a:cs typeface="Times New Roman (Hebrew)"/>
              </a:rPr>
              <a:t>G</a:t>
            </a:r>
            <a:r>
              <a:rPr lang="en-US" altLang="en-US" sz="4000" baseline="-25000" dirty="0" smtClean="0">
                <a:solidFill>
                  <a:srgbClr val="FF0066"/>
                </a:solidFill>
                <a:cs typeface="Times New Roman (Hebrew)"/>
              </a:rPr>
              <a:t>A</a:t>
            </a:r>
            <a:r>
              <a:rPr lang="en-US" altLang="en-US" sz="2000" dirty="0">
                <a:solidFill>
                  <a:srgbClr val="FF0066"/>
                </a:solidFill>
                <a:cs typeface="Times New Roman (Hebrew)"/>
              </a:rPr>
              <a:t>#</a:t>
            </a:r>
            <a:endParaRPr lang="en-US" altLang="en-US" sz="4000" dirty="0">
              <a:solidFill>
                <a:srgbClr val="FF0066"/>
              </a:solidFill>
              <a:cs typeface="Times New Roman (Hebrew)"/>
            </a:endParaRPr>
          </a:p>
        </p:txBody>
      </p:sp>
      <p:sp>
        <p:nvSpPr>
          <p:cNvPr id="16" name="Rectangle 15"/>
          <p:cNvSpPr>
            <a:spLocks noChangeArrowheads="1"/>
          </p:cNvSpPr>
          <p:nvPr/>
        </p:nvSpPr>
        <p:spPr bwMode="auto">
          <a:xfrm>
            <a:off x="3683720" y="5228822"/>
            <a:ext cx="1096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a:spcBef>
                <a:spcPct val="0"/>
              </a:spcBef>
              <a:buFontTx/>
              <a:buNone/>
            </a:pPr>
            <a:r>
              <a:rPr lang="en-US" altLang="en-US" sz="4000" dirty="0" smtClean="0">
                <a:solidFill>
                  <a:srgbClr val="FF0066"/>
                </a:solidFill>
                <a:cs typeface="Times New Roman (Hebrew)"/>
              </a:rPr>
              <a:t>(</a:t>
            </a:r>
            <a:r>
              <a:rPr lang="en-US" altLang="en-US" sz="4000" i="1" dirty="0" err="1" smtClean="0">
                <a:solidFill>
                  <a:srgbClr val="FF0066"/>
                </a:solidFill>
                <a:cs typeface="Times New Roman (Hebrew)"/>
              </a:rPr>
              <a:t>Ea</a:t>
            </a:r>
            <a:r>
              <a:rPr lang="en-US" altLang="en-US" sz="4000" dirty="0" smtClean="0">
                <a:solidFill>
                  <a:srgbClr val="FF0066"/>
                </a:solidFill>
                <a:cs typeface="Times New Roman (Hebrew)"/>
              </a:rPr>
              <a:t>)</a:t>
            </a:r>
            <a:endParaRPr lang="en-US" altLang="en-US" sz="4000" dirty="0">
              <a:solidFill>
                <a:srgbClr val="FF0066"/>
              </a:solidFill>
              <a:cs typeface="Times New Roman (Hebrew)"/>
            </a:endParaRPr>
          </a:p>
        </p:txBody>
      </p:sp>
      <p:sp>
        <p:nvSpPr>
          <p:cNvPr id="19" name="Rectangle 18"/>
          <p:cNvSpPr/>
          <p:nvPr/>
        </p:nvSpPr>
        <p:spPr>
          <a:xfrm>
            <a:off x="1136435" y="3214502"/>
            <a:ext cx="1881844" cy="250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74168" y="3508920"/>
            <a:ext cx="1687323"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Reactant</a:t>
            </a:r>
            <a:endParaRPr lang="en-US" sz="2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034489" y="3508920"/>
            <a:ext cx="2567664"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Transition state</a:t>
            </a:r>
            <a:endParaRPr lang="en-US" sz="2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781459" y="3508920"/>
            <a:ext cx="2567664" cy="523220"/>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Products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66418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Metal cation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Catalytic metals in enzymes:</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 name="Rectangle 1"/>
          <p:cNvSpPr/>
          <p:nvPr/>
        </p:nvSpPr>
        <p:spPr>
          <a:xfrm>
            <a:off x="165667" y="2076704"/>
            <a:ext cx="4572000" cy="2862322"/>
          </a:xfrm>
          <a:prstGeom prst="rect">
            <a:avLst/>
          </a:prstGeom>
        </p:spPr>
        <p:txBody>
          <a:bodyPr>
            <a:spAutoFit/>
          </a:bodyPr>
          <a:lstStyle/>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Zinc </a:t>
            </a:r>
            <a:r>
              <a:rPr lang="en-US" sz="2400" dirty="0">
                <a:solidFill>
                  <a:prstClr val="black"/>
                </a:solidFill>
                <a:latin typeface="Times New Roman" panose="02020603050405020304" pitchFamily="18" charset="0"/>
                <a:ea typeface="Times New Roman" panose="02020603050405020304" pitchFamily="18" charset="0"/>
              </a:rPr>
              <a:t>(Zn</a:t>
            </a:r>
            <a:r>
              <a:rPr lang="en-US" sz="2400" baseline="30000" dirty="0">
                <a:solidFill>
                  <a:prstClr val="black"/>
                </a:solidFill>
                <a:latin typeface="Times New Roman" panose="02020603050405020304" pitchFamily="18" charset="0"/>
                <a:ea typeface="Times New Roman" panose="02020603050405020304" pitchFamily="18" charset="0"/>
              </a:rPr>
              <a:t>2</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rPr>
              <a:t>C</a:t>
            </a:r>
            <a:r>
              <a:rPr lang="en-US" sz="2400" dirty="0" smtClean="0">
                <a:solidFill>
                  <a:prstClr val="black"/>
                </a:solidFill>
                <a:latin typeface="Times New Roman" panose="02020603050405020304" pitchFamily="18" charset="0"/>
                <a:ea typeface="Times New Roman" panose="02020603050405020304" pitchFamily="18" charset="0"/>
              </a:rPr>
              <a:t>opper </a:t>
            </a:r>
            <a:r>
              <a:rPr lang="en-US" sz="2400" dirty="0">
                <a:solidFill>
                  <a:prstClr val="black"/>
                </a:solidFill>
                <a:latin typeface="Times New Roman" panose="02020603050405020304" pitchFamily="18" charset="0"/>
                <a:ea typeface="Times New Roman" panose="02020603050405020304" pitchFamily="18" charset="0"/>
              </a:rPr>
              <a:t>(Cu</a:t>
            </a:r>
            <a:r>
              <a:rPr lang="en-US" sz="2400" baseline="30000" dirty="0">
                <a:solidFill>
                  <a:prstClr val="black"/>
                </a:solidFill>
                <a:latin typeface="Times New Roman" panose="02020603050405020304" pitchFamily="18" charset="0"/>
                <a:ea typeface="Times New Roman" panose="02020603050405020304" pitchFamily="18" charset="0"/>
              </a:rPr>
              <a:t>2+</a:t>
            </a:r>
            <a:r>
              <a:rPr lang="en-US" sz="2400" dirty="0">
                <a:solidFill>
                  <a:prstClr val="black"/>
                </a:solidFill>
                <a:latin typeface="Times New Roman" panose="02020603050405020304" pitchFamily="18" charset="0"/>
                <a:ea typeface="Times New Roman" panose="02020603050405020304" pitchFamily="18" charset="0"/>
              </a:rPr>
              <a:t>/Cu</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rPr>
              <a:t>M</a:t>
            </a:r>
            <a:r>
              <a:rPr lang="en-US" sz="2400" dirty="0" smtClean="0">
                <a:solidFill>
                  <a:prstClr val="black"/>
                </a:solidFill>
                <a:latin typeface="Times New Roman" panose="02020603050405020304" pitchFamily="18" charset="0"/>
                <a:ea typeface="Times New Roman" panose="02020603050405020304" pitchFamily="18" charset="0"/>
              </a:rPr>
              <a:t>agnesium </a:t>
            </a:r>
            <a:r>
              <a:rPr lang="en-US" sz="2400" dirty="0">
                <a:solidFill>
                  <a:prstClr val="black"/>
                </a:solidFill>
                <a:latin typeface="Times New Roman" panose="02020603050405020304" pitchFamily="18" charset="0"/>
                <a:ea typeface="Times New Roman" panose="02020603050405020304" pitchFamily="18" charset="0"/>
              </a:rPr>
              <a:t>(Mg</a:t>
            </a:r>
            <a:r>
              <a:rPr lang="en-US" sz="2400" baseline="30000" dirty="0">
                <a:solidFill>
                  <a:prstClr val="black"/>
                </a:solidFill>
                <a:latin typeface="Times New Roman" panose="02020603050405020304" pitchFamily="18" charset="0"/>
                <a:ea typeface="Times New Roman" panose="02020603050405020304" pitchFamily="18" charset="0"/>
              </a:rPr>
              <a:t>2</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Manganese </a:t>
            </a:r>
            <a:r>
              <a:rPr lang="en-US" sz="2400" dirty="0">
                <a:solidFill>
                  <a:prstClr val="black"/>
                </a:solidFill>
                <a:latin typeface="Times New Roman" panose="02020603050405020304" pitchFamily="18" charset="0"/>
                <a:ea typeface="Times New Roman" panose="02020603050405020304" pitchFamily="18" charset="0"/>
              </a:rPr>
              <a:t>(Mn</a:t>
            </a:r>
            <a:r>
              <a:rPr lang="en-US" sz="2400" baseline="30000" dirty="0">
                <a:solidFill>
                  <a:prstClr val="black"/>
                </a:solidFill>
                <a:latin typeface="Times New Roman" panose="02020603050405020304" pitchFamily="18" charset="0"/>
                <a:ea typeface="Times New Roman" panose="02020603050405020304" pitchFamily="18" charset="0"/>
              </a:rPr>
              <a:t>2+</a:t>
            </a:r>
            <a:r>
              <a:rPr lang="en-US" sz="2400" dirty="0">
                <a:solidFill>
                  <a:prstClr val="black"/>
                </a:solidFill>
                <a:latin typeface="Times New Roman" panose="02020603050405020304" pitchFamily="18" charset="0"/>
                <a:ea typeface="Times New Roman" panose="02020603050405020304" pitchFamily="18" charset="0"/>
              </a:rPr>
              <a:t>/Mn</a:t>
            </a:r>
            <a:r>
              <a:rPr lang="en-US" sz="2400" baseline="30000" dirty="0">
                <a:solidFill>
                  <a:prstClr val="black"/>
                </a:solidFill>
                <a:latin typeface="Times New Roman" panose="02020603050405020304" pitchFamily="18" charset="0"/>
                <a:ea typeface="Times New Roman" panose="02020603050405020304" pitchFamily="18" charset="0"/>
              </a:rPr>
              <a:t>3</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Iron (Fe</a:t>
            </a:r>
            <a:r>
              <a:rPr lang="en-US" sz="2400" baseline="30000" dirty="0" smtClean="0">
                <a:solidFill>
                  <a:prstClr val="black"/>
                </a:solidFill>
                <a:latin typeface="Times New Roman" panose="02020603050405020304" pitchFamily="18" charset="0"/>
                <a:ea typeface="Times New Roman" panose="02020603050405020304" pitchFamily="18" charset="0"/>
              </a:rPr>
              <a:t>3+</a:t>
            </a:r>
            <a:r>
              <a:rPr lang="en-US" sz="2400" dirty="0" smtClean="0">
                <a:solidFill>
                  <a:prstClr val="black"/>
                </a:solidFill>
                <a:latin typeface="Times New Roman" panose="02020603050405020304" pitchFamily="18" charset="0"/>
                <a:ea typeface="Times New Roman" panose="02020603050405020304" pitchFamily="18" charset="0"/>
              </a:rPr>
              <a:t>/Fe</a:t>
            </a:r>
            <a:r>
              <a:rPr lang="en-US" sz="2400" baseline="30000" dirty="0" smtClean="0">
                <a:solidFill>
                  <a:prstClr val="black"/>
                </a:solidFill>
                <a:latin typeface="Times New Roman" panose="02020603050405020304" pitchFamily="18" charset="0"/>
                <a:ea typeface="Times New Roman" panose="02020603050405020304" pitchFamily="18" charset="0"/>
              </a:rPr>
              <a:t>2+</a:t>
            </a:r>
            <a:r>
              <a:rPr lang="en-US" sz="2400" dirty="0" smtClean="0">
                <a:solidFill>
                  <a:prstClr val="black"/>
                </a:solidFill>
                <a:latin typeface="Times New Roman" panose="02020603050405020304" pitchFamily="18" charset="0"/>
                <a:ea typeface="Times New Roman" panose="02020603050405020304" pitchFamily="18" charset="0"/>
              </a:rPr>
              <a:t>)</a:t>
            </a:r>
          </a:p>
        </p:txBody>
      </p:sp>
      <p:sp>
        <p:nvSpPr>
          <p:cNvPr id="7" name="Rectangle 6"/>
          <p:cNvSpPr/>
          <p:nvPr/>
        </p:nvSpPr>
        <p:spPr>
          <a:xfrm>
            <a:off x="4375070" y="2080576"/>
            <a:ext cx="4572000" cy="2308324"/>
          </a:xfrm>
          <a:prstGeom prst="rect">
            <a:avLst/>
          </a:prstGeom>
        </p:spPr>
        <p:txBody>
          <a:bodyPr>
            <a:spAutoFit/>
          </a:bodyPr>
          <a:lstStyle/>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Cobalt </a:t>
            </a:r>
            <a:r>
              <a:rPr lang="en-US" sz="2400" dirty="0">
                <a:solidFill>
                  <a:prstClr val="black"/>
                </a:solidFill>
                <a:latin typeface="Times New Roman" panose="02020603050405020304" pitchFamily="18" charset="0"/>
                <a:ea typeface="Times New Roman" panose="02020603050405020304" pitchFamily="18" charset="0"/>
              </a:rPr>
              <a:t>(Co</a:t>
            </a:r>
            <a:r>
              <a:rPr lang="en-US" sz="2400" baseline="30000" dirty="0">
                <a:solidFill>
                  <a:prstClr val="black"/>
                </a:solidFill>
                <a:latin typeface="Times New Roman" panose="02020603050405020304" pitchFamily="18" charset="0"/>
                <a:ea typeface="Times New Roman" panose="02020603050405020304" pitchFamily="18" charset="0"/>
              </a:rPr>
              <a:t>2+</a:t>
            </a:r>
            <a:r>
              <a:rPr lang="en-US" sz="2400" dirty="0">
                <a:solidFill>
                  <a:prstClr val="black"/>
                </a:solidFill>
                <a:latin typeface="Times New Roman" panose="02020603050405020304" pitchFamily="18" charset="0"/>
                <a:ea typeface="Times New Roman" panose="02020603050405020304" pitchFamily="18" charset="0"/>
              </a:rPr>
              <a:t>/Co</a:t>
            </a:r>
            <a:r>
              <a:rPr lang="en-US" sz="2400" baseline="30000" dirty="0">
                <a:solidFill>
                  <a:prstClr val="black"/>
                </a:solidFill>
                <a:latin typeface="Times New Roman" panose="02020603050405020304" pitchFamily="18" charset="0"/>
                <a:ea typeface="Times New Roman" panose="02020603050405020304" pitchFamily="18" charset="0"/>
              </a:rPr>
              <a:t>3</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rPr>
              <a:t>M</a:t>
            </a:r>
            <a:r>
              <a:rPr lang="en-US" sz="2400" dirty="0" smtClean="0">
                <a:solidFill>
                  <a:prstClr val="black"/>
                </a:solidFill>
                <a:latin typeface="Times New Roman" panose="02020603050405020304" pitchFamily="18" charset="0"/>
                <a:ea typeface="Times New Roman" panose="02020603050405020304" pitchFamily="18" charset="0"/>
              </a:rPr>
              <a:t>olybdenum </a:t>
            </a:r>
            <a:r>
              <a:rPr lang="en-US" sz="2400" dirty="0">
                <a:solidFill>
                  <a:prstClr val="black"/>
                </a:solidFill>
                <a:latin typeface="Times New Roman" panose="02020603050405020304" pitchFamily="18" charset="0"/>
                <a:ea typeface="Times New Roman" panose="02020603050405020304" pitchFamily="18" charset="0"/>
              </a:rPr>
              <a:t>(Mo</a:t>
            </a:r>
            <a:r>
              <a:rPr lang="en-US" sz="2400" baseline="30000" dirty="0">
                <a:solidFill>
                  <a:prstClr val="black"/>
                </a:solidFill>
                <a:latin typeface="Times New Roman" panose="02020603050405020304" pitchFamily="18" charset="0"/>
                <a:ea typeface="Times New Roman" panose="02020603050405020304" pitchFamily="18" charset="0"/>
              </a:rPr>
              <a:t>3+</a:t>
            </a:r>
            <a:r>
              <a:rPr lang="en-US" sz="2400" dirty="0">
                <a:solidFill>
                  <a:prstClr val="black"/>
                </a:solidFill>
                <a:latin typeface="Times New Roman" panose="02020603050405020304" pitchFamily="18" charset="0"/>
                <a:ea typeface="Times New Roman" panose="02020603050405020304" pitchFamily="18" charset="0"/>
              </a:rPr>
              <a:t>/Mo</a:t>
            </a:r>
            <a:r>
              <a:rPr lang="en-US" sz="2400" baseline="30000" dirty="0">
                <a:solidFill>
                  <a:prstClr val="black"/>
                </a:solidFill>
                <a:latin typeface="Times New Roman" panose="02020603050405020304" pitchFamily="18" charset="0"/>
                <a:ea typeface="Times New Roman" panose="02020603050405020304" pitchFamily="18" charset="0"/>
              </a:rPr>
              <a:t>4+</a:t>
            </a:r>
            <a:r>
              <a:rPr lang="en-US" sz="2400" dirty="0">
                <a:solidFill>
                  <a:prstClr val="black"/>
                </a:solidFill>
                <a:latin typeface="Times New Roman" panose="02020603050405020304" pitchFamily="18" charset="0"/>
                <a:ea typeface="Times New Roman" panose="02020603050405020304" pitchFamily="18" charset="0"/>
              </a:rPr>
              <a:t>/Mo</a:t>
            </a:r>
            <a:r>
              <a:rPr lang="en-US" sz="2400" baseline="30000" dirty="0">
                <a:solidFill>
                  <a:prstClr val="black"/>
                </a:solidFill>
                <a:latin typeface="Times New Roman" panose="02020603050405020304" pitchFamily="18" charset="0"/>
                <a:ea typeface="Times New Roman" panose="02020603050405020304" pitchFamily="18" charset="0"/>
              </a:rPr>
              <a:t>6</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rPr>
              <a:t>V</a:t>
            </a:r>
            <a:r>
              <a:rPr lang="en-US" sz="2400" dirty="0" smtClean="0">
                <a:solidFill>
                  <a:prstClr val="black"/>
                </a:solidFill>
                <a:latin typeface="Times New Roman" panose="02020603050405020304" pitchFamily="18" charset="0"/>
                <a:ea typeface="Times New Roman" panose="02020603050405020304" pitchFamily="18" charset="0"/>
              </a:rPr>
              <a:t>anadium </a:t>
            </a:r>
            <a:r>
              <a:rPr lang="en-US" sz="2400" dirty="0">
                <a:solidFill>
                  <a:prstClr val="black"/>
                </a:solidFill>
                <a:latin typeface="Times New Roman" panose="02020603050405020304" pitchFamily="18" charset="0"/>
                <a:ea typeface="Times New Roman" panose="02020603050405020304" pitchFamily="18" charset="0"/>
              </a:rPr>
              <a:t>(V</a:t>
            </a:r>
            <a:r>
              <a:rPr lang="en-US" sz="2400" baseline="30000" dirty="0">
                <a:solidFill>
                  <a:prstClr val="black"/>
                </a:solidFill>
                <a:latin typeface="Times New Roman" panose="02020603050405020304" pitchFamily="18" charset="0"/>
                <a:ea typeface="Times New Roman" panose="02020603050405020304" pitchFamily="18" charset="0"/>
              </a:rPr>
              <a:t>5</a:t>
            </a:r>
            <a:r>
              <a:rPr lang="en-US" sz="2400" baseline="30000" dirty="0" smtClean="0">
                <a:solidFill>
                  <a:prstClr val="black"/>
                </a:solidFill>
                <a:latin typeface="Times New Roman" panose="02020603050405020304" pitchFamily="18" charset="0"/>
                <a:ea typeface="Times New Roman" panose="02020603050405020304" pitchFamily="18" charset="0"/>
              </a:rPr>
              <a:t>+</a:t>
            </a:r>
            <a:r>
              <a:rPr lang="en-US" sz="2400" dirty="0" smtClean="0">
                <a:solidFill>
                  <a:prstClr val="black"/>
                </a:solidFill>
                <a:latin typeface="Times New Roman" panose="02020603050405020304" pitchFamily="18" charset="0"/>
                <a:ea typeface="Times New Roman" panose="02020603050405020304" pitchFamily="18" charset="0"/>
              </a:rPr>
              <a:t>)</a:t>
            </a:r>
          </a:p>
          <a:p>
            <a:pPr marL="342900" indent="-342900">
              <a:lnSpc>
                <a:spcPct val="150000"/>
              </a:lnSpc>
              <a:buFont typeface="Arial" panose="020B0604020202020204" pitchFamily="34" charset="0"/>
              <a:buChar char="•"/>
            </a:pPr>
            <a:r>
              <a:rPr lang="en-US" sz="2400" dirty="0">
                <a:solidFill>
                  <a:prstClr val="black"/>
                </a:solidFill>
                <a:latin typeface="Times New Roman" panose="02020603050405020304" pitchFamily="18" charset="0"/>
                <a:ea typeface="Times New Roman" panose="02020603050405020304" pitchFamily="18" charset="0"/>
              </a:rPr>
              <a:t>T</a:t>
            </a:r>
            <a:r>
              <a:rPr lang="en-US" sz="2400" dirty="0" smtClean="0">
                <a:solidFill>
                  <a:prstClr val="black"/>
                </a:solidFill>
                <a:latin typeface="Times New Roman" panose="02020603050405020304" pitchFamily="18" charset="0"/>
                <a:ea typeface="Times New Roman" panose="02020603050405020304" pitchFamily="18" charset="0"/>
              </a:rPr>
              <a:t>ungsten </a:t>
            </a:r>
            <a:r>
              <a:rPr lang="en-US" sz="2400" dirty="0">
                <a:solidFill>
                  <a:prstClr val="black"/>
                </a:solidFill>
                <a:latin typeface="Times New Roman" panose="02020603050405020304" pitchFamily="18" charset="0"/>
                <a:ea typeface="Times New Roman" panose="02020603050405020304" pitchFamily="18" charset="0"/>
              </a:rPr>
              <a:t>(W</a:t>
            </a:r>
            <a:r>
              <a:rPr lang="en-US" sz="2400" baseline="30000" dirty="0">
                <a:solidFill>
                  <a:prstClr val="black"/>
                </a:solidFill>
                <a:latin typeface="Times New Roman" panose="02020603050405020304" pitchFamily="18" charset="0"/>
                <a:ea typeface="Times New Roman" panose="02020603050405020304" pitchFamily="18" charset="0"/>
              </a:rPr>
              <a:t>4+</a:t>
            </a:r>
            <a:r>
              <a:rPr lang="en-US" sz="2400" dirty="0">
                <a:solidFill>
                  <a:prstClr val="black"/>
                </a:solidFill>
                <a:latin typeface="Times New Roman" panose="02020603050405020304" pitchFamily="18" charset="0"/>
                <a:ea typeface="Times New Roman" panose="02020603050405020304" pitchFamily="18" charset="0"/>
              </a:rPr>
              <a:t>/W</a:t>
            </a:r>
            <a:r>
              <a:rPr lang="en-US" sz="2400" baseline="30000" dirty="0">
                <a:solidFill>
                  <a:prstClr val="black"/>
                </a:solidFill>
                <a:latin typeface="Times New Roman" panose="02020603050405020304" pitchFamily="18" charset="0"/>
                <a:ea typeface="Times New Roman" panose="02020603050405020304" pitchFamily="18" charset="0"/>
              </a:rPr>
              <a:t>6+</a:t>
            </a:r>
            <a:r>
              <a:rPr lang="en-US"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endParaRPr>
          </a:p>
        </p:txBody>
      </p:sp>
    </p:spTree>
    <p:extLst>
      <p:ext uri="{BB962C8B-B14F-4D97-AF65-F5344CB8AC3E}">
        <p14:creationId xmlns:p14="http://schemas.microsoft.com/office/powerpoint/2010/main" val="26856224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Metal cation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Types </a:t>
            </a:r>
            <a:r>
              <a:rPr lang="en-US" altLang="en-US" sz="2400" smtClean="0">
                <a:solidFill>
                  <a:prstClr val="black"/>
                </a:solidFill>
                <a:latin typeface="Arial" panose="020B0604020202020204" pitchFamily="34" charset="0"/>
                <a:cs typeface="Arial" panose="020B0604020202020204" pitchFamily="34" charset="0"/>
                <a:sym typeface="Symbol" panose="05050102010706020507" pitchFamily="18" charset="2"/>
              </a:rPr>
              <a:t>of reactions:</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 name="Rectangle 1"/>
          <p:cNvSpPr/>
          <p:nvPr/>
        </p:nvSpPr>
        <p:spPr>
          <a:xfrm>
            <a:off x="922421" y="1855984"/>
            <a:ext cx="4572000" cy="1754326"/>
          </a:xfrm>
          <a:prstGeom prst="rect">
            <a:avLst/>
          </a:prstGeom>
        </p:spPr>
        <p:txBody>
          <a:bodyPr>
            <a:spAutoFit/>
          </a:bodyPr>
          <a:lstStyle/>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Oxidation-reduction</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Hydrolysis</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Phosphate and oxygen transfer</a:t>
            </a:r>
          </a:p>
        </p:txBody>
      </p:sp>
      <p:sp>
        <p:nvSpPr>
          <p:cNvPr id="7" name="Text Box 18"/>
          <p:cNvSpPr txBox="1">
            <a:spLocks noChangeArrowheads="1"/>
          </p:cNvSpPr>
          <p:nvPr/>
        </p:nvSpPr>
        <p:spPr bwMode="auto">
          <a:xfrm>
            <a:off x="136610" y="3754723"/>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Specific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roles of catalytic metals:</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8" name="Rectangle 7"/>
          <p:cNvSpPr/>
          <p:nvPr/>
        </p:nvSpPr>
        <p:spPr>
          <a:xfrm>
            <a:off x="930442" y="4145581"/>
            <a:ext cx="7844589" cy="2308324"/>
          </a:xfrm>
          <a:prstGeom prst="rect">
            <a:avLst/>
          </a:prstGeom>
        </p:spPr>
        <p:txBody>
          <a:bodyPr wrap="square">
            <a:spAutoFit/>
          </a:bodyPr>
          <a:lstStyle/>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Electron transport</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Electrostatic stabilization of negatively charged species </a:t>
            </a:r>
          </a:p>
          <a:p>
            <a:pPr marL="342900" indent="-342900">
              <a:lnSpc>
                <a:spcPct val="150000"/>
              </a:lnSpc>
              <a:buFont typeface="Arial" panose="020B0604020202020204" pitchFamily="34" charset="0"/>
              <a:buChar char="•"/>
            </a:pPr>
            <a:r>
              <a:rPr lang="en-US" sz="2400" dirty="0" smtClean="0">
                <a:solidFill>
                  <a:prstClr val="black"/>
                </a:solidFill>
                <a:latin typeface="Times New Roman" panose="02020603050405020304" pitchFamily="18" charset="0"/>
                <a:ea typeface="Times New Roman" panose="02020603050405020304" pitchFamily="18" charset="0"/>
              </a:rPr>
              <a:t>Activation of substrates, coenzymes, and water molecules for catalysis by electronic bond polarization</a:t>
            </a:r>
          </a:p>
        </p:txBody>
      </p:sp>
    </p:spTree>
    <p:extLst>
      <p:ext uri="{BB962C8B-B14F-4D97-AF65-F5344CB8AC3E}">
        <p14:creationId xmlns:p14="http://schemas.microsoft.com/office/powerpoint/2010/main" val="11050605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735" y="2071883"/>
            <a:ext cx="5614043" cy="4407745"/>
          </a:xfrm>
          <a:prstGeom prst="rect">
            <a:avLst/>
          </a:prstGeom>
        </p:spPr>
      </p:pic>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Metal cation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Metal-induced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water deprotonation in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carbonic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anhydrase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a:t>
            </a:r>
          </a:p>
        </p:txBody>
      </p:sp>
    </p:spTree>
    <p:extLst>
      <p:ext uri="{BB962C8B-B14F-4D97-AF65-F5344CB8AC3E}">
        <p14:creationId xmlns:p14="http://schemas.microsoft.com/office/powerpoint/2010/main" val="135970373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835" y="2691107"/>
            <a:ext cx="6174986" cy="3783693"/>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Metal cation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Metal-induced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water deprotonation in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carbonic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anhydrase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a:t>
            </a:r>
          </a:p>
        </p:txBody>
      </p:sp>
    </p:spTree>
    <p:extLst>
      <p:ext uri="{BB962C8B-B14F-4D97-AF65-F5344CB8AC3E}">
        <p14:creationId xmlns:p14="http://schemas.microsoft.com/office/powerpoint/2010/main" val="158439905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1465126"/>
            <a:ext cx="901541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most common</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mechanism (~75% of reactions)</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Involves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H</a:t>
            </a:r>
            <a:r>
              <a:rPr lang="en-US" altLang="en-US" sz="2400"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transfer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enzyme and substrate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Requires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enzyme groups that act as </a:t>
            </a:r>
            <a:r>
              <a:rPr lang="en-US" altLang="en-US" sz="2400" dirty="0" err="1" smtClean="0">
                <a:solidFill>
                  <a:prstClr val="black"/>
                </a:solidFill>
                <a:latin typeface="Arial" panose="020B0604020202020204" pitchFamily="34" charset="0"/>
                <a:cs typeface="Arial" panose="020B0604020202020204" pitchFamily="34" charset="0"/>
                <a:sym typeface="Symbol" panose="05050102010706020507" pitchFamily="18" charset="2"/>
              </a:rPr>
              <a:t>Brønsted</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acids/bases: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Specific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acid and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base: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H</a:t>
            </a:r>
            <a:r>
              <a:rPr lang="en-US" altLang="en-US" sz="22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3</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O</a:t>
            </a:r>
            <a:r>
              <a:rPr lang="en-US" altLang="en-US" sz="2200"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OH</a:t>
            </a:r>
            <a:r>
              <a:rPr lang="en-US" altLang="en-US" sz="2200"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endPar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General acids/bases: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His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(31%), </a:t>
            </a:r>
            <a:r>
              <a:rPr lang="en-US" altLang="en-US" sz="22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Glu</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(21%),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Asp</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(~16%)</a:t>
            </a:r>
          </a:p>
        </p:txBody>
      </p:sp>
      <p:grpSp>
        <p:nvGrpSpPr>
          <p:cNvPr id="12" name="Group 11"/>
          <p:cNvGrpSpPr/>
          <p:nvPr/>
        </p:nvGrpSpPr>
        <p:grpSpPr>
          <a:xfrm>
            <a:off x="2542412" y="4199329"/>
            <a:ext cx="4059176" cy="2322037"/>
            <a:chOff x="2020782" y="4263497"/>
            <a:chExt cx="4059176" cy="2322037"/>
          </a:xfrm>
        </p:grpSpPr>
        <p:pic>
          <p:nvPicPr>
            <p:cNvPr id="6" name="Picture 2" descr="figure 3-05 part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781" t="14689" r="1306" b="33879"/>
            <a:stretch/>
          </p:blipFill>
          <p:spPr bwMode="auto">
            <a:xfrm>
              <a:off x="2020782" y="4263497"/>
              <a:ext cx="1108825" cy="1629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figure 3-05 part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76" t="14689" r="7114" b="9471"/>
            <a:stretch/>
          </p:blipFill>
          <p:spPr bwMode="auto">
            <a:xfrm>
              <a:off x="3597793" y="4263497"/>
              <a:ext cx="2482165" cy="18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1"/>
            <p:cNvSpPr txBox="1">
              <a:spLocks noChangeArrowheads="1"/>
            </p:cNvSpPr>
            <p:nvPr/>
          </p:nvSpPr>
          <p:spPr bwMode="auto">
            <a:xfrm>
              <a:off x="2020782" y="6216202"/>
              <a:ext cx="13947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800" b="1" dirty="0">
                  <a:solidFill>
                    <a:prstClr val="black"/>
                  </a:solidFill>
                  <a:latin typeface="Times New Roman" panose="02020603050405020304" pitchFamily="18" charset="0"/>
                </a:rPr>
                <a:t>(</a:t>
              </a:r>
              <a:r>
                <a:rPr lang="en-US" altLang="en-US" sz="1800" b="1" dirty="0" err="1" smtClean="0">
                  <a:solidFill>
                    <a:prstClr val="black"/>
                  </a:solidFill>
                  <a:latin typeface="Times New Roman" panose="02020603050405020304" pitchFamily="18" charset="0"/>
                </a:rPr>
                <a:t>p</a:t>
              </a:r>
              <a:r>
                <a:rPr lang="en-US" altLang="en-US" sz="1800" b="1" i="1" dirty="0" err="1" smtClean="0">
                  <a:solidFill>
                    <a:prstClr val="black"/>
                  </a:solidFill>
                  <a:latin typeface="Times New Roman" panose="02020603050405020304" pitchFamily="18" charset="0"/>
                </a:rPr>
                <a:t>Ka</a:t>
              </a:r>
              <a:r>
                <a:rPr lang="en-US" altLang="en-US" sz="1800" b="1" i="1" dirty="0" smtClean="0">
                  <a:solidFill>
                    <a:prstClr val="black"/>
                  </a:solidFill>
                  <a:latin typeface="Times New Roman" panose="02020603050405020304" pitchFamily="18" charset="0"/>
                </a:rPr>
                <a:t> </a:t>
              </a:r>
              <a:r>
                <a:rPr lang="en-US" altLang="en-US" sz="1800" b="1" dirty="0" smtClean="0">
                  <a:solidFill>
                    <a:prstClr val="black"/>
                  </a:solidFill>
                  <a:latin typeface="Times New Roman" panose="02020603050405020304" pitchFamily="18" charset="0"/>
                </a:rPr>
                <a:t>= 6.5</a:t>
              </a:r>
              <a:r>
                <a:rPr lang="en-US" altLang="en-US" sz="1800" b="1" dirty="0">
                  <a:solidFill>
                    <a:prstClr val="black"/>
                  </a:solidFill>
                  <a:latin typeface="Times New Roman" panose="02020603050405020304" pitchFamily="18" charset="0"/>
                </a:rPr>
                <a:t>)</a:t>
              </a:r>
            </a:p>
          </p:txBody>
        </p:sp>
        <p:sp>
          <p:nvSpPr>
            <p:cNvPr id="10" name="Text Box 11"/>
            <p:cNvSpPr txBox="1">
              <a:spLocks noChangeArrowheads="1"/>
            </p:cNvSpPr>
            <p:nvPr/>
          </p:nvSpPr>
          <p:spPr bwMode="auto">
            <a:xfrm>
              <a:off x="4442223" y="6216202"/>
              <a:ext cx="1156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1800" b="1" dirty="0">
                  <a:solidFill>
                    <a:prstClr val="black"/>
                  </a:solidFill>
                  <a:latin typeface="Times New Roman" panose="02020603050405020304" pitchFamily="18" charset="0"/>
                </a:rPr>
                <a:t>(</a:t>
              </a:r>
              <a:r>
                <a:rPr lang="en-US" altLang="en-US" sz="1800" b="1" dirty="0" err="1" smtClean="0">
                  <a:solidFill>
                    <a:prstClr val="black"/>
                  </a:solidFill>
                  <a:latin typeface="Times New Roman" panose="02020603050405020304" pitchFamily="18" charset="0"/>
                </a:rPr>
                <a:t>p</a:t>
              </a:r>
              <a:r>
                <a:rPr lang="en-US" altLang="en-US" sz="1800" b="1" i="1" dirty="0" err="1" smtClean="0">
                  <a:solidFill>
                    <a:prstClr val="black"/>
                  </a:solidFill>
                  <a:latin typeface="Times New Roman" panose="02020603050405020304" pitchFamily="18" charset="0"/>
                </a:rPr>
                <a:t>Ka</a:t>
              </a:r>
              <a:r>
                <a:rPr lang="en-US" altLang="en-US" sz="1800" b="1" i="1" dirty="0" smtClean="0">
                  <a:solidFill>
                    <a:prstClr val="black"/>
                  </a:solidFill>
                  <a:latin typeface="Times New Roman" panose="02020603050405020304" pitchFamily="18" charset="0"/>
                </a:rPr>
                <a:t> </a:t>
              </a:r>
              <a:r>
                <a:rPr lang="en-US" altLang="en-US" sz="1800" b="1" dirty="0" smtClean="0">
                  <a:solidFill>
                    <a:prstClr val="black"/>
                  </a:solidFill>
                  <a:latin typeface="Times New Roman" panose="02020603050405020304" pitchFamily="18" charset="0"/>
                </a:rPr>
                <a:t>≈ 4)</a:t>
              </a:r>
              <a:endParaRPr lang="en-US" altLang="en-US" sz="1800" b="1" dirty="0">
                <a:solidFill>
                  <a:prstClr val="black"/>
                </a:solidFill>
                <a:latin typeface="Times New Roman" panose="02020603050405020304" pitchFamily="18" charset="0"/>
              </a:endParaRPr>
            </a:p>
          </p:txBody>
        </p:sp>
        <p:pic>
          <p:nvPicPr>
            <p:cNvPr id="11" name="Picture 2" descr="figure 3-05 part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81" t="81315" r="1306" b="8295"/>
            <a:stretch/>
          </p:blipFill>
          <p:spPr bwMode="auto">
            <a:xfrm>
              <a:off x="2087424" y="5941045"/>
              <a:ext cx="1108825" cy="32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751678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9186" y="2564254"/>
            <a:ext cx="7564679" cy="3364168"/>
          </a:xfrm>
          <a:prstGeom prst="rect">
            <a:avLst/>
          </a:prstGeom>
        </p:spPr>
      </p:pic>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Example1</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triosephosphate</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isomerase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(glycolysis) </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6" name="TextBox 5"/>
          <p:cNvSpPr txBox="1"/>
          <p:nvPr/>
        </p:nvSpPr>
        <p:spPr>
          <a:xfrm>
            <a:off x="1876093" y="3210643"/>
            <a:ext cx="646331" cy="369332"/>
          </a:xfrm>
          <a:prstGeom prst="rect">
            <a:avLst/>
          </a:prstGeom>
          <a:noFill/>
        </p:spPr>
        <p:txBody>
          <a:bodyPr wrap="none" rtlCol="0">
            <a:spAutoFit/>
          </a:bodyPr>
          <a:lstStyle/>
          <a:p>
            <a:r>
              <a:rPr lang="en-US" dirty="0" smtClean="0"/>
              <a:t>(</a:t>
            </a:r>
            <a:r>
              <a:rPr lang="en-US" dirty="0" err="1" smtClean="0"/>
              <a:t>Glu</a:t>
            </a:r>
            <a:r>
              <a:rPr lang="en-US" dirty="0" smtClean="0"/>
              <a:t>)</a:t>
            </a:r>
            <a:endParaRPr lang="en-US" dirty="0"/>
          </a:p>
        </p:txBody>
      </p:sp>
    </p:spTree>
    <p:extLst>
      <p:ext uri="{BB962C8B-B14F-4D97-AF65-F5344CB8AC3E}">
        <p14:creationId xmlns:p14="http://schemas.microsoft.com/office/powerpoint/2010/main" val="171355555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376" y="2434622"/>
            <a:ext cx="6667248" cy="4085324"/>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Example1</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triosephosphate</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isomerase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(glycolysis)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14280724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61063" y="3183737"/>
            <a:ext cx="7491181" cy="3255028"/>
          </a:xfrm>
          <a:prstGeom prst="rect">
            <a:avLst/>
          </a:prstGeom>
        </p:spPr>
      </p:pic>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fumarate hydratase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(Krebs cycle)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Overall reaction:</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2" name="TextBox 1"/>
          <p:cNvSpPr txBox="1"/>
          <p:nvPr/>
        </p:nvSpPr>
        <p:spPr>
          <a:xfrm>
            <a:off x="1403131" y="4114800"/>
            <a:ext cx="301686" cy="369332"/>
          </a:xfrm>
          <a:prstGeom prst="rect">
            <a:avLst/>
          </a:prstGeom>
          <a:noFill/>
        </p:spPr>
        <p:txBody>
          <a:bodyPr wrap="none" rtlCol="0">
            <a:spAutoFit/>
          </a:bodyPr>
          <a:lstStyle/>
          <a:p>
            <a:r>
              <a:rPr lang="en-US" dirty="0" smtClean="0"/>
              <a:t>4</a:t>
            </a:r>
            <a:endParaRPr lang="en-US" dirty="0"/>
          </a:p>
        </p:txBody>
      </p:sp>
      <p:sp>
        <p:nvSpPr>
          <p:cNvPr id="8" name="TextBox 7"/>
          <p:cNvSpPr txBox="1"/>
          <p:nvPr/>
        </p:nvSpPr>
        <p:spPr>
          <a:xfrm>
            <a:off x="1996042" y="4114800"/>
            <a:ext cx="301686" cy="369332"/>
          </a:xfrm>
          <a:prstGeom prst="rect">
            <a:avLst/>
          </a:prstGeom>
          <a:noFill/>
        </p:spPr>
        <p:txBody>
          <a:bodyPr wrap="none" rtlCol="0">
            <a:spAutoFit/>
          </a:bodyPr>
          <a:lstStyle/>
          <a:p>
            <a:r>
              <a:rPr lang="en-US" dirty="0" smtClean="0"/>
              <a:t>3</a:t>
            </a:r>
            <a:endParaRPr lang="en-US" dirty="0"/>
          </a:p>
        </p:txBody>
      </p:sp>
      <p:sp>
        <p:nvSpPr>
          <p:cNvPr id="9" name="TextBox 8"/>
          <p:cNvSpPr txBox="1"/>
          <p:nvPr/>
        </p:nvSpPr>
        <p:spPr>
          <a:xfrm>
            <a:off x="2287267" y="4578728"/>
            <a:ext cx="301686" cy="369332"/>
          </a:xfrm>
          <a:prstGeom prst="rect">
            <a:avLst/>
          </a:prstGeom>
          <a:noFill/>
        </p:spPr>
        <p:txBody>
          <a:bodyPr wrap="none" rtlCol="0">
            <a:spAutoFit/>
          </a:bodyPr>
          <a:lstStyle/>
          <a:p>
            <a:r>
              <a:rPr lang="en-US" dirty="0" smtClean="0"/>
              <a:t>2</a:t>
            </a:r>
            <a:endParaRPr lang="en-US" dirty="0"/>
          </a:p>
        </p:txBody>
      </p:sp>
      <p:sp>
        <p:nvSpPr>
          <p:cNvPr id="10" name="TextBox 9"/>
          <p:cNvSpPr txBox="1"/>
          <p:nvPr/>
        </p:nvSpPr>
        <p:spPr>
          <a:xfrm>
            <a:off x="2879834" y="4570252"/>
            <a:ext cx="301686" cy="369332"/>
          </a:xfrm>
          <a:prstGeom prst="rect">
            <a:avLst/>
          </a:prstGeom>
          <a:noFill/>
        </p:spPr>
        <p:txBody>
          <a:bodyPr wrap="none" rtlCol="0">
            <a:spAutoFit/>
          </a:bodyPr>
          <a:lstStyle/>
          <a:p>
            <a:r>
              <a:rPr lang="en-US" dirty="0" smtClean="0"/>
              <a:t>1</a:t>
            </a:r>
            <a:endParaRPr lang="en-US" dirty="0"/>
          </a:p>
        </p:txBody>
      </p:sp>
      <p:sp>
        <p:nvSpPr>
          <p:cNvPr id="11" name="TextBox 10"/>
          <p:cNvSpPr txBox="1"/>
          <p:nvPr/>
        </p:nvSpPr>
        <p:spPr>
          <a:xfrm>
            <a:off x="6332483" y="4099034"/>
            <a:ext cx="301686" cy="369332"/>
          </a:xfrm>
          <a:prstGeom prst="rect">
            <a:avLst/>
          </a:prstGeom>
          <a:noFill/>
        </p:spPr>
        <p:txBody>
          <a:bodyPr wrap="none" rtlCol="0">
            <a:spAutoFit/>
          </a:bodyPr>
          <a:lstStyle/>
          <a:p>
            <a:r>
              <a:rPr lang="en-US" dirty="0" smtClean="0"/>
              <a:t>4</a:t>
            </a:r>
            <a:endParaRPr lang="en-US" dirty="0"/>
          </a:p>
        </p:txBody>
      </p:sp>
      <p:sp>
        <p:nvSpPr>
          <p:cNvPr id="12" name="TextBox 11"/>
          <p:cNvSpPr txBox="1"/>
          <p:nvPr/>
        </p:nvSpPr>
        <p:spPr>
          <a:xfrm>
            <a:off x="6925394" y="4099034"/>
            <a:ext cx="301686" cy="369332"/>
          </a:xfrm>
          <a:prstGeom prst="rect">
            <a:avLst/>
          </a:prstGeom>
          <a:noFill/>
        </p:spPr>
        <p:txBody>
          <a:bodyPr wrap="none" rtlCol="0">
            <a:spAutoFit/>
          </a:bodyPr>
          <a:lstStyle/>
          <a:p>
            <a:r>
              <a:rPr lang="en-US" dirty="0" smtClean="0"/>
              <a:t>3</a:t>
            </a:r>
            <a:endParaRPr lang="en-US" dirty="0"/>
          </a:p>
        </p:txBody>
      </p:sp>
      <p:sp>
        <p:nvSpPr>
          <p:cNvPr id="13" name="TextBox 12"/>
          <p:cNvSpPr txBox="1"/>
          <p:nvPr/>
        </p:nvSpPr>
        <p:spPr>
          <a:xfrm>
            <a:off x="7185087" y="4594494"/>
            <a:ext cx="301686" cy="369332"/>
          </a:xfrm>
          <a:prstGeom prst="rect">
            <a:avLst/>
          </a:prstGeom>
          <a:noFill/>
        </p:spPr>
        <p:txBody>
          <a:bodyPr wrap="none" rtlCol="0">
            <a:spAutoFit/>
          </a:bodyPr>
          <a:lstStyle/>
          <a:p>
            <a:r>
              <a:rPr lang="en-US" dirty="0" smtClean="0"/>
              <a:t>2</a:t>
            </a:r>
            <a:endParaRPr lang="en-US" dirty="0"/>
          </a:p>
        </p:txBody>
      </p:sp>
      <p:sp>
        <p:nvSpPr>
          <p:cNvPr id="14" name="TextBox 13"/>
          <p:cNvSpPr txBox="1"/>
          <p:nvPr/>
        </p:nvSpPr>
        <p:spPr>
          <a:xfrm>
            <a:off x="7777654" y="4586018"/>
            <a:ext cx="301686" cy="369332"/>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105409088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fumarate hydratase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(Krebs cycle)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grpSp>
        <p:nvGrpSpPr>
          <p:cNvPr id="4" name="Group 3"/>
          <p:cNvGrpSpPr/>
          <p:nvPr/>
        </p:nvGrpSpPr>
        <p:grpSpPr>
          <a:xfrm>
            <a:off x="308412" y="3159918"/>
            <a:ext cx="8327156" cy="2786597"/>
            <a:chOff x="308412" y="3159918"/>
            <a:chExt cx="8327156" cy="2786597"/>
          </a:xfrm>
        </p:grpSpPr>
        <p:grpSp>
          <p:nvGrpSpPr>
            <p:cNvPr id="5" name="Group 4"/>
            <p:cNvGrpSpPr/>
            <p:nvPr/>
          </p:nvGrpSpPr>
          <p:grpSpPr>
            <a:xfrm>
              <a:off x="715684" y="3219453"/>
              <a:ext cx="7919884" cy="2727062"/>
              <a:chOff x="619432" y="2755957"/>
              <a:chExt cx="7919884" cy="2727062"/>
            </a:xfrm>
          </p:grpSpPr>
          <p:pic>
            <p:nvPicPr>
              <p:cNvPr id="2" name="Picture 1"/>
              <p:cNvPicPr>
                <a:picLocks noChangeAspect="1"/>
              </p:cNvPicPr>
              <p:nvPr/>
            </p:nvPicPr>
            <p:blipFill>
              <a:blip r:embed="rId3"/>
              <a:stretch>
                <a:fillRect/>
              </a:stretch>
            </p:blipFill>
            <p:spPr>
              <a:xfrm>
                <a:off x="634181" y="2755957"/>
                <a:ext cx="7905135" cy="2727062"/>
              </a:xfrm>
              <a:prstGeom prst="rect">
                <a:avLst/>
              </a:prstGeom>
            </p:spPr>
          </p:pic>
          <p:sp>
            <p:nvSpPr>
              <p:cNvPr id="3" name="Rectangle 2"/>
              <p:cNvSpPr/>
              <p:nvPr/>
            </p:nvSpPr>
            <p:spPr>
              <a:xfrm>
                <a:off x="619432" y="4896465"/>
                <a:ext cx="191729" cy="58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 name="TextBox 8"/>
            <p:cNvSpPr txBox="1"/>
            <p:nvPr/>
          </p:nvSpPr>
          <p:spPr>
            <a:xfrm>
              <a:off x="907413" y="4102754"/>
              <a:ext cx="301686" cy="369332"/>
            </a:xfrm>
            <a:prstGeom prst="rect">
              <a:avLst/>
            </a:prstGeom>
            <a:noFill/>
          </p:spPr>
          <p:txBody>
            <a:bodyPr wrap="none" rtlCol="0">
              <a:spAutoFit/>
            </a:bodyPr>
            <a:lstStyle/>
            <a:p>
              <a:r>
                <a:rPr lang="en-US" dirty="0" smtClean="0"/>
                <a:t>4</a:t>
              </a:r>
              <a:endParaRPr lang="en-US" dirty="0"/>
            </a:p>
          </p:txBody>
        </p:sp>
        <p:sp>
          <p:nvSpPr>
            <p:cNvPr id="10" name="TextBox 9"/>
            <p:cNvSpPr txBox="1"/>
            <p:nvPr/>
          </p:nvSpPr>
          <p:spPr>
            <a:xfrm>
              <a:off x="1453026" y="4197350"/>
              <a:ext cx="301686" cy="369332"/>
            </a:xfrm>
            <a:prstGeom prst="rect">
              <a:avLst/>
            </a:prstGeom>
            <a:noFill/>
          </p:spPr>
          <p:txBody>
            <a:bodyPr wrap="none" rtlCol="0">
              <a:spAutoFit/>
            </a:bodyPr>
            <a:lstStyle/>
            <a:p>
              <a:r>
                <a:rPr lang="en-US" dirty="0"/>
                <a:t>3</a:t>
              </a:r>
            </a:p>
          </p:txBody>
        </p:sp>
        <p:sp>
          <p:nvSpPr>
            <p:cNvPr id="11" name="TextBox 10"/>
            <p:cNvSpPr txBox="1"/>
            <p:nvPr/>
          </p:nvSpPr>
          <p:spPr>
            <a:xfrm>
              <a:off x="1823081" y="4345958"/>
              <a:ext cx="301686" cy="369332"/>
            </a:xfrm>
            <a:prstGeom prst="rect">
              <a:avLst/>
            </a:prstGeom>
            <a:noFill/>
          </p:spPr>
          <p:txBody>
            <a:bodyPr wrap="none" rtlCol="0">
              <a:spAutoFit/>
            </a:bodyPr>
            <a:lstStyle/>
            <a:p>
              <a:r>
                <a:rPr lang="en-US" dirty="0" smtClean="0"/>
                <a:t>2</a:t>
              </a:r>
              <a:endParaRPr lang="en-US" dirty="0"/>
            </a:p>
          </p:txBody>
        </p:sp>
        <p:sp>
          <p:nvSpPr>
            <p:cNvPr id="12" name="TextBox 11"/>
            <p:cNvSpPr txBox="1"/>
            <p:nvPr/>
          </p:nvSpPr>
          <p:spPr>
            <a:xfrm>
              <a:off x="2305286" y="4447844"/>
              <a:ext cx="301686" cy="369332"/>
            </a:xfrm>
            <a:prstGeom prst="rect">
              <a:avLst/>
            </a:prstGeom>
            <a:noFill/>
          </p:spPr>
          <p:txBody>
            <a:bodyPr wrap="none" rtlCol="0">
              <a:spAutoFit/>
            </a:bodyPr>
            <a:lstStyle/>
            <a:p>
              <a:r>
                <a:rPr lang="en-US" dirty="0" smtClean="0"/>
                <a:t>1</a:t>
              </a:r>
              <a:endParaRPr lang="en-US" dirty="0"/>
            </a:p>
          </p:txBody>
        </p:sp>
        <p:sp>
          <p:nvSpPr>
            <p:cNvPr id="13" name="TextBox 12"/>
            <p:cNvSpPr txBox="1"/>
            <p:nvPr/>
          </p:nvSpPr>
          <p:spPr>
            <a:xfrm>
              <a:off x="3881840" y="4160558"/>
              <a:ext cx="301686" cy="369332"/>
            </a:xfrm>
            <a:prstGeom prst="rect">
              <a:avLst/>
            </a:prstGeom>
            <a:noFill/>
          </p:spPr>
          <p:txBody>
            <a:bodyPr wrap="none" rtlCol="0">
              <a:spAutoFit/>
            </a:bodyPr>
            <a:lstStyle/>
            <a:p>
              <a:r>
                <a:rPr lang="en-US" dirty="0" smtClean="0"/>
                <a:t>4</a:t>
              </a:r>
              <a:endParaRPr lang="en-US" dirty="0"/>
            </a:p>
          </p:txBody>
        </p:sp>
        <p:sp>
          <p:nvSpPr>
            <p:cNvPr id="14" name="TextBox 13"/>
            <p:cNvSpPr txBox="1"/>
            <p:nvPr/>
          </p:nvSpPr>
          <p:spPr>
            <a:xfrm>
              <a:off x="4395921" y="4302452"/>
              <a:ext cx="301686" cy="369332"/>
            </a:xfrm>
            <a:prstGeom prst="rect">
              <a:avLst/>
            </a:prstGeom>
            <a:noFill/>
          </p:spPr>
          <p:txBody>
            <a:bodyPr wrap="none" rtlCol="0">
              <a:spAutoFit/>
            </a:bodyPr>
            <a:lstStyle/>
            <a:p>
              <a:r>
                <a:rPr lang="en-US" dirty="0"/>
                <a:t>3</a:t>
              </a:r>
            </a:p>
          </p:txBody>
        </p:sp>
        <p:sp>
          <p:nvSpPr>
            <p:cNvPr id="15" name="TextBox 14"/>
            <p:cNvSpPr txBox="1"/>
            <p:nvPr/>
          </p:nvSpPr>
          <p:spPr>
            <a:xfrm>
              <a:off x="4797508" y="4403762"/>
              <a:ext cx="301686" cy="369332"/>
            </a:xfrm>
            <a:prstGeom prst="rect">
              <a:avLst/>
            </a:prstGeom>
            <a:noFill/>
          </p:spPr>
          <p:txBody>
            <a:bodyPr wrap="none" rtlCol="0">
              <a:spAutoFit/>
            </a:bodyPr>
            <a:lstStyle/>
            <a:p>
              <a:r>
                <a:rPr lang="en-US" dirty="0" smtClean="0"/>
                <a:t>2</a:t>
              </a:r>
              <a:endParaRPr lang="en-US" dirty="0"/>
            </a:p>
          </p:txBody>
        </p:sp>
        <p:sp>
          <p:nvSpPr>
            <p:cNvPr id="16" name="TextBox 15"/>
            <p:cNvSpPr txBox="1"/>
            <p:nvPr/>
          </p:nvSpPr>
          <p:spPr>
            <a:xfrm>
              <a:off x="5279713" y="4505648"/>
              <a:ext cx="301686" cy="369332"/>
            </a:xfrm>
            <a:prstGeom prst="rect">
              <a:avLst/>
            </a:prstGeom>
            <a:noFill/>
          </p:spPr>
          <p:txBody>
            <a:bodyPr wrap="none" rtlCol="0">
              <a:spAutoFit/>
            </a:bodyPr>
            <a:lstStyle/>
            <a:p>
              <a:r>
                <a:rPr lang="en-US" dirty="0" smtClean="0"/>
                <a:t>1</a:t>
              </a:r>
              <a:endParaRPr lang="en-US" dirty="0"/>
            </a:p>
          </p:txBody>
        </p:sp>
        <p:sp>
          <p:nvSpPr>
            <p:cNvPr id="17" name="TextBox 16"/>
            <p:cNvSpPr txBox="1"/>
            <p:nvPr/>
          </p:nvSpPr>
          <p:spPr>
            <a:xfrm>
              <a:off x="6824735" y="4160558"/>
              <a:ext cx="301686" cy="369332"/>
            </a:xfrm>
            <a:prstGeom prst="rect">
              <a:avLst/>
            </a:prstGeom>
            <a:noFill/>
          </p:spPr>
          <p:txBody>
            <a:bodyPr wrap="none" rtlCol="0">
              <a:spAutoFit/>
            </a:bodyPr>
            <a:lstStyle/>
            <a:p>
              <a:r>
                <a:rPr lang="en-US" dirty="0" smtClean="0"/>
                <a:t>4</a:t>
              </a:r>
              <a:endParaRPr lang="en-US" dirty="0"/>
            </a:p>
          </p:txBody>
        </p:sp>
        <p:sp>
          <p:nvSpPr>
            <p:cNvPr id="18" name="TextBox 17"/>
            <p:cNvSpPr txBox="1"/>
            <p:nvPr/>
          </p:nvSpPr>
          <p:spPr>
            <a:xfrm>
              <a:off x="7323050" y="4270920"/>
              <a:ext cx="301686" cy="369332"/>
            </a:xfrm>
            <a:prstGeom prst="rect">
              <a:avLst/>
            </a:prstGeom>
            <a:noFill/>
          </p:spPr>
          <p:txBody>
            <a:bodyPr wrap="none" rtlCol="0">
              <a:spAutoFit/>
            </a:bodyPr>
            <a:lstStyle/>
            <a:p>
              <a:r>
                <a:rPr lang="en-US" dirty="0"/>
                <a:t>3</a:t>
              </a:r>
            </a:p>
          </p:txBody>
        </p:sp>
        <p:sp>
          <p:nvSpPr>
            <p:cNvPr id="19" name="TextBox 18"/>
            <p:cNvSpPr txBox="1"/>
            <p:nvPr/>
          </p:nvSpPr>
          <p:spPr>
            <a:xfrm>
              <a:off x="7771935" y="4403762"/>
              <a:ext cx="301686" cy="369332"/>
            </a:xfrm>
            <a:prstGeom prst="rect">
              <a:avLst/>
            </a:prstGeom>
            <a:noFill/>
          </p:spPr>
          <p:txBody>
            <a:bodyPr wrap="none" rtlCol="0">
              <a:spAutoFit/>
            </a:bodyPr>
            <a:lstStyle/>
            <a:p>
              <a:r>
                <a:rPr lang="en-US" dirty="0" smtClean="0"/>
                <a:t>2</a:t>
              </a:r>
              <a:endParaRPr lang="en-US" dirty="0"/>
            </a:p>
          </p:txBody>
        </p:sp>
        <p:sp>
          <p:nvSpPr>
            <p:cNvPr id="20" name="TextBox 19"/>
            <p:cNvSpPr txBox="1"/>
            <p:nvPr/>
          </p:nvSpPr>
          <p:spPr>
            <a:xfrm>
              <a:off x="8254140" y="4505648"/>
              <a:ext cx="301686" cy="369332"/>
            </a:xfrm>
            <a:prstGeom prst="rect">
              <a:avLst/>
            </a:prstGeom>
            <a:noFill/>
          </p:spPr>
          <p:txBody>
            <a:bodyPr wrap="none" rtlCol="0">
              <a:spAutoFit/>
            </a:bodyPr>
            <a:lstStyle/>
            <a:p>
              <a:r>
                <a:rPr lang="en-US" dirty="0" smtClean="0"/>
                <a:t>1</a:t>
              </a:r>
              <a:endParaRPr lang="en-US" dirty="0"/>
            </a:p>
          </p:txBody>
        </p:sp>
        <p:sp>
          <p:nvSpPr>
            <p:cNvPr id="21" name="TextBox 20"/>
            <p:cNvSpPr txBox="1"/>
            <p:nvPr/>
          </p:nvSpPr>
          <p:spPr>
            <a:xfrm>
              <a:off x="308412" y="4820611"/>
              <a:ext cx="486030" cy="369332"/>
            </a:xfrm>
            <a:prstGeom prst="rect">
              <a:avLst/>
            </a:prstGeom>
            <a:noFill/>
          </p:spPr>
          <p:txBody>
            <a:bodyPr wrap="none" rtlCol="0">
              <a:spAutoFit/>
            </a:bodyPr>
            <a:lstStyle/>
            <a:p>
              <a:r>
                <a:rPr lang="en-US" dirty="0" err="1" smtClean="0"/>
                <a:t>Ser</a:t>
              </a:r>
              <a:endParaRPr lang="en-US" dirty="0"/>
            </a:p>
          </p:txBody>
        </p:sp>
        <p:sp>
          <p:nvSpPr>
            <p:cNvPr id="22" name="TextBox 21"/>
            <p:cNvSpPr txBox="1"/>
            <p:nvPr/>
          </p:nvSpPr>
          <p:spPr>
            <a:xfrm>
              <a:off x="841373" y="3159918"/>
              <a:ext cx="471604" cy="369332"/>
            </a:xfrm>
            <a:prstGeom prst="rect">
              <a:avLst/>
            </a:prstGeom>
            <a:noFill/>
          </p:spPr>
          <p:txBody>
            <a:bodyPr wrap="none" rtlCol="0">
              <a:spAutoFit/>
            </a:bodyPr>
            <a:lstStyle/>
            <a:p>
              <a:r>
                <a:rPr lang="en-US" dirty="0" smtClean="0"/>
                <a:t>His</a:t>
              </a:r>
              <a:endParaRPr lang="en-US" dirty="0"/>
            </a:p>
          </p:txBody>
        </p:sp>
        <p:sp>
          <p:nvSpPr>
            <p:cNvPr id="23" name="TextBox 22"/>
            <p:cNvSpPr txBox="1"/>
            <p:nvPr/>
          </p:nvSpPr>
          <p:spPr>
            <a:xfrm>
              <a:off x="3427342" y="4990629"/>
              <a:ext cx="486030" cy="369332"/>
            </a:xfrm>
            <a:prstGeom prst="rect">
              <a:avLst/>
            </a:prstGeom>
            <a:noFill/>
          </p:spPr>
          <p:txBody>
            <a:bodyPr wrap="none" rtlCol="0">
              <a:spAutoFit/>
            </a:bodyPr>
            <a:lstStyle/>
            <a:p>
              <a:r>
                <a:rPr lang="en-US" dirty="0" err="1" smtClean="0"/>
                <a:t>Ser</a:t>
              </a:r>
              <a:endParaRPr lang="en-US" dirty="0"/>
            </a:p>
          </p:txBody>
        </p:sp>
        <p:sp>
          <p:nvSpPr>
            <p:cNvPr id="24" name="TextBox 23"/>
            <p:cNvSpPr txBox="1"/>
            <p:nvPr/>
          </p:nvSpPr>
          <p:spPr>
            <a:xfrm>
              <a:off x="3833974" y="3201587"/>
              <a:ext cx="471604" cy="369332"/>
            </a:xfrm>
            <a:prstGeom prst="rect">
              <a:avLst/>
            </a:prstGeom>
            <a:noFill/>
          </p:spPr>
          <p:txBody>
            <a:bodyPr wrap="none" rtlCol="0">
              <a:spAutoFit/>
            </a:bodyPr>
            <a:lstStyle/>
            <a:p>
              <a:r>
                <a:rPr lang="en-US" dirty="0" smtClean="0"/>
                <a:t>His</a:t>
              </a:r>
              <a:endParaRPr lang="en-US" dirty="0"/>
            </a:p>
          </p:txBody>
        </p:sp>
        <p:sp>
          <p:nvSpPr>
            <p:cNvPr id="25" name="TextBox 24"/>
            <p:cNvSpPr txBox="1"/>
            <p:nvPr/>
          </p:nvSpPr>
          <p:spPr>
            <a:xfrm>
              <a:off x="6100083" y="4878415"/>
              <a:ext cx="486030" cy="369332"/>
            </a:xfrm>
            <a:prstGeom prst="rect">
              <a:avLst/>
            </a:prstGeom>
            <a:noFill/>
          </p:spPr>
          <p:txBody>
            <a:bodyPr wrap="none" rtlCol="0">
              <a:spAutoFit/>
            </a:bodyPr>
            <a:lstStyle/>
            <a:p>
              <a:r>
                <a:rPr lang="en-US" dirty="0" err="1" smtClean="0"/>
                <a:t>Ser</a:t>
              </a:r>
              <a:endParaRPr lang="en-US" dirty="0"/>
            </a:p>
          </p:txBody>
        </p:sp>
        <p:sp>
          <p:nvSpPr>
            <p:cNvPr id="26" name="TextBox 25"/>
            <p:cNvSpPr txBox="1"/>
            <p:nvPr/>
          </p:nvSpPr>
          <p:spPr>
            <a:xfrm>
              <a:off x="6860691" y="3185820"/>
              <a:ext cx="471604" cy="369332"/>
            </a:xfrm>
            <a:prstGeom prst="rect">
              <a:avLst/>
            </a:prstGeom>
            <a:noFill/>
          </p:spPr>
          <p:txBody>
            <a:bodyPr wrap="none" rtlCol="0">
              <a:spAutoFit/>
            </a:bodyPr>
            <a:lstStyle/>
            <a:p>
              <a:r>
                <a:rPr lang="en-US" dirty="0" smtClean="0"/>
                <a:t>His</a:t>
              </a:r>
              <a:endParaRPr lang="en-US" dirty="0"/>
            </a:p>
          </p:txBody>
        </p:sp>
      </p:grpSp>
    </p:spTree>
    <p:extLst>
      <p:ext uri="{BB962C8B-B14F-4D97-AF65-F5344CB8AC3E}">
        <p14:creationId xmlns:p14="http://schemas.microsoft.com/office/powerpoint/2010/main" val="5761670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52" y="2139359"/>
            <a:ext cx="7125512" cy="4366122"/>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cid-base catalysis: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i="1" dirty="0">
                <a:solidFill>
                  <a:prstClr val="black"/>
                </a:solidFill>
                <a:latin typeface="Arial" panose="020B0604020202020204" pitchFamily="34" charset="0"/>
                <a:cs typeface="Arial" panose="020B0604020202020204" pitchFamily="34" charset="0"/>
                <a:sym typeface="Symbol" panose="05050102010706020507" pitchFamily="18" charset="2"/>
              </a:rPr>
              <a:t>fumarate hydratase</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(Krebs cycle)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643449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transition state energy (</a:t>
            </a:r>
            <a:r>
              <a:rPr lang="en-US" altLang="en-US" sz="2600" b="1" i="1" dirty="0" err="1" smtClean="0">
                <a:solidFill>
                  <a:srgbClr val="339933"/>
                </a:solidFill>
                <a:latin typeface="Arial" panose="020B0604020202020204" pitchFamily="34" charset="0"/>
                <a:cs typeface="Arial" panose="020B0604020202020204" pitchFamily="34" charset="0"/>
                <a:sym typeface="Symbol" panose="05050102010706020507" pitchFamily="18" charset="2"/>
              </a:rPr>
              <a:t>Ea</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determines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reaction rate (</a:t>
            </a:r>
            <a:r>
              <a:rPr lang="en-US" altLang="en-US" sz="2600" b="1" i="1" dirty="0" smtClean="0">
                <a:solidFill>
                  <a:srgbClr val="FF0066"/>
                </a:solidFill>
                <a:latin typeface="Arial" panose="020B0604020202020204" pitchFamily="34" charset="0"/>
                <a:cs typeface="Arial" panose="020B0604020202020204" pitchFamily="34" charset="0"/>
                <a:sym typeface="Symbol" panose="05050102010706020507" pitchFamily="18" charset="2"/>
              </a:rPr>
              <a:t>k</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6" name="Text Box 19"/>
          <p:cNvSpPr txBox="1">
            <a:spLocks noChangeArrowheads="1"/>
          </p:cNvSpPr>
          <p:nvPr/>
        </p:nvSpPr>
        <p:spPr bwMode="auto">
          <a:xfrm>
            <a:off x="0" y="2428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The principles of catalysis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srcRect b="7693"/>
          <a:stretch/>
        </p:blipFill>
        <p:spPr>
          <a:xfrm>
            <a:off x="1711717" y="3174351"/>
            <a:ext cx="6043389" cy="3354537"/>
          </a:xfrm>
          <a:prstGeom prst="rect">
            <a:avLst/>
          </a:prstGeom>
        </p:spPr>
      </p:pic>
      <p:sp>
        <p:nvSpPr>
          <p:cNvPr id="10" name="Text Box 7"/>
          <p:cNvSpPr txBox="1">
            <a:spLocks noChangeArrowheads="1"/>
          </p:cNvSpPr>
          <p:nvPr/>
        </p:nvSpPr>
        <p:spPr bwMode="auto">
          <a:xfrm>
            <a:off x="5090802" y="3994158"/>
            <a:ext cx="730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i="1" dirty="0" err="1" smtClean="0"/>
              <a:t>Ea</a:t>
            </a:r>
            <a:endParaRPr lang="en-US" altLang="en-US" sz="1800" dirty="0"/>
          </a:p>
        </p:txBody>
      </p:sp>
      <p:sp>
        <p:nvSpPr>
          <p:cNvPr id="13" name="Text Box 7"/>
          <p:cNvSpPr txBox="1">
            <a:spLocks noChangeArrowheads="1"/>
          </p:cNvSpPr>
          <p:nvPr/>
        </p:nvSpPr>
        <p:spPr bwMode="auto">
          <a:xfrm>
            <a:off x="1404017" y="2691423"/>
            <a:ext cx="13057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i="1" dirty="0" smtClean="0"/>
              <a:t>G</a:t>
            </a:r>
            <a:r>
              <a:rPr lang="en-US" altLang="en-US" sz="1800" dirty="0" smtClean="0"/>
              <a:t> (kcal/</a:t>
            </a:r>
            <a:r>
              <a:rPr lang="en-US" altLang="en-US" sz="1800" dirty="0" err="1" smtClean="0"/>
              <a:t>mol</a:t>
            </a:r>
            <a:r>
              <a:rPr lang="en-US" altLang="en-US" sz="1800" dirty="0" smtClean="0"/>
              <a:t>)</a:t>
            </a:r>
            <a:endParaRPr lang="en-US" altLang="en-US" sz="1800" dirty="0"/>
          </a:p>
        </p:txBody>
      </p:sp>
      <p:cxnSp>
        <p:nvCxnSpPr>
          <p:cNvPr id="14" name="Straight Connector 13"/>
          <p:cNvCxnSpPr/>
          <p:nvPr/>
        </p:nvCxnSpPr>
        <p:spPr>
          <a:xfrm>
            <a:off x="2134172" y="5453548"/>
            <a:ext cx="4713759" cy="0"/>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15" name="Text Box 7"/>
          <p:cNvSpPr txBox="1">
            <a:spLocks noChangeArrowheads="1"/>
          </p:cNvSpPr>
          <p:nvPr/>
        </p:nvSpPr>
        <p:spPr bwMode="auto">
          <a:xfrm>
            <a:off x="2120947" y="4991883"/>
            <a:ext cx="523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A</a:t>
            </a:r>
            <a:endParaRPr lang="en-US" altLang="en-US" sz="2400" b="1" dirty="0"/>
          </a:p>
        </p:txBody>
      </p:sp>
      <p:sp>
        <p:nvSpPr>
          <p:cNvPr id="16" name="Text Box 7"/>
          <p:cNvSpPr txBox="1">
            <a:spLocks noChangeArrowheads="1"/>
          </p:cNvSpPr>
          <p:nvPr/>
        </p:nvSpPr>
        <p:spPr bwMode="auto">
          <a:xfrm>
            <a:off x="4899332" y="3072438"/>
            <a:ext cx="5236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A</a:t>
            </a:r>
            <a:r>
              <a:rPr lang="en-US" altLang="en-US" sz="2400" b="1" baseline="30000" dirty="0"/>
              <a:t>#</a:t>
            </a:r>
            <a:endParaRPr lang="en-US" altLang="en-US" sz="2400" b="1" dirty="0"/>
          </a:p>
        </p:txBody>
      </p:sp>
      <p:sp>
        <p:nvSpPr>
          <p:cNvPr id="17" name="Text Box 7"/>
          <p:cNvSpPr txBox="1">
            <a:spLocks noChangeArrowheads="1"/>
          </p:cNvSpPr>
          <p:nvPr/>
        </p:nvSpPr>
        <p:spPr bwMode="auto">
          <a:xfrm>
            <a:off x="6578653" y="5798388"/>
            <a:ext cx="8554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smtClean="0"/>
              <a:t>B+C</a:t>
            </a:r>
            <a:endParaRPr lang="en-US" altLang="en-US" sz="2400" b="1" dirty="0"/>
          </a:p>
        </p:txBody>
      </p:sp>
      <p:cxnSp>
        <p:nvCxnSpPr>
          <p:cNvPr id="18" name="Straight Arrow Connector 17"/>
          <p:cNvCxnSpPr/>
          <p:nvPr/>
        </p:nvCxnSpPr>
        <p:spPr>
          <a:xfrm>
            <a:off x="5091357" y="3534103"/>
            <a:ext cx="0" cy="191944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 Box 7"/>
          <p:cNvSpPr txBox="1">
            <a:spLocks noChangeArrowheads="1"/>
          </p:cNvSpPr>
          <p:nvPr/>
        </p:nvSpPr>
        <p:spPr bwMode="auto">
          <a:xfrm>
            <a:off x="6840804" y="5491282"/>
            <a:ext cx="5729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l-GR" altLang="en-US" sz="1800" dirty="0" smtClean="0"/>
              <a:t>Δ</a:t>
            </a:r>
            <a:r>
              <a:rPr lang="en-US" altLang="en-US" sz="1800" dirty="0"/>
              <a:t>G</a:t>
            </a:r>
          </a:p>
        </p:txBody>
      </p:sp>
      <p:cxnSp>
        <p:nvCxnSpPr>
          <p:cNvPr id="20" name="Straight Arrow Connector 19"/>
          <p:cNvCxnSpPr/>
          <p:nvPr/>
        </p:nvCxnSpPr>
        <p:spPr>
          <a:xfrm>
            <a:off x="6819582" y="5453548"/>
            <a:ext cx="0" cy="45950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stretch>
            <a:fillRect/>
          </a:stretch>
        </p:blipFill>
        <p:spPr>
          <a:xfrm>
            <a:off x="3926504" y="1685929"/>
            <a:ext cx="2363428" cy="959274"/>
          </a:xfrm>
          <a:prstGeom prst="rect">
            <a:avLst/>
          </a:prstGeom>
        </p:spPr>
      </p:pic>
      <p:sp>
        <p:nvSpPr>
          <p:cNvPr id="21" name="Rectangle 20"/>
          <p:cNvSpPr/>
          <p:nvPr/>
        </p:nvSpPr>
        <p:spPr>
          <a:xfrm>
            <a:off x="3780093" y="2417513"/>
            <a:ext cx="2555636" cy="400110"/>
          </a:xfrm>
          <a:prstGeom prst="rect">
            <a:avLst/>
          </a:prstGeom>
        </p:spPr>
        <p:txBody>
          <a:bodyPr wrap="none">
            <a:spAutoFit/>
          </a:bodyPr>
          <a:lstStyle/>
          <a:p>
            <a:pPr algn="ctr"/>
            <a:r>
              <a:rPr lang="en-US" sz="2000" dirty="0" smtClean="0">
                <a:latin typeface="Arial" panose="020B0604020202020204" pitchFamily="34" charset="0"/>
                <a:ea typeface="Times New Roman" panose="02020603050405020304" pitchFamily="18" charset="0"/>
                <a:cs typeface="Arial" panose="020B0604020202020204" pitchFamily="34" charset="0"/>
              </a:rPr>
              <a:t>(Arrhenius’ equation)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57645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385" y="2085257"/>
            <a:ext cx="6861188" cy="428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Dynamics-related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mechanisms: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timescales of protein dynamics and catalysis overlap</a:t>
            </a:r>
          </a:p>
        </p:txBody>
      </p:sp>
    </p:spTree>
    <p:extLst>
      <p:ext uri="{BB962C8B-B14F-4D97-AF65-F5344CB8AC3E}">
        <p14:creationId xmlns:p14="http://schemas.microsoft.com/office/powerpoint/2010/main" val="25023901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Dynamics-related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mechanisms: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Catalysis: mechanisms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Enzymes use atomic motions to promote catalysis:</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Facilitate ligand diffusion into active site and product release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breathing’ motions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that create tunnels on the surface</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Optimize substrate binding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induced fit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motions</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Increase catalytic rate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fast motions (10</a:t>
            </a:r>
            <a:r>
              <a:rPr lang="en-US" altLang="en-US" sz="22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-13</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-10</a:t>
            </a:r>
            <a:r>
              <a:rPr lang="en-US" altLang="en-US" sz="22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-9</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s) that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optimize quantum phenomena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and help</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 crossing energy barriers</a:t>
            </a:r>
            <a:endParaRPr lang="en-US" altLang="en-US" sz="18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25609415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577420"/>
            <a:ext cx="9015411"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lnSpc>
                <a:spcPct val="150000"/>
              </a:lnSpc>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Binding or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of a chemical group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the substrate</a:t>
            </a:r>
          </a:p>
          <a:p>
            <a:pPr lvl="1" algn="l" rtl="0">
              <a:lnSpc>
                <a:spcPct val="150000"/>
              </a:lnSpc>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Stabilizing</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charged intermediates electrostatically</a:t>
            </a:r>
          </a:p>
          <a:p>
            <a:pPr lvl="1" algn="l" rtl="0">
              <a:lnSpc>
                <a:spcPct val="150000"/>
              </a:lnSpc>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of electrons or protons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to/from the substrate</a:t>
            </a:r>
          </a:p>
          <a:p>
            <a:pPr lvl="1" algn="l" rtl="0">
              <a:lnSpc>
                <a:spcPct val="150000"/>
              </a:lnSpc>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Polarization of a chemical bond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the substrate or enzyme</a:t>
            </a:r>
          </a:p>
          <a:p>
            <a:pPr lvl="1" algn="l" rtl="0">
              <a:lnSpc>
                <a:spcPct val="150000"/>
              </a:lnSpc>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 transport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different enzyme parts</a:t>
            </a:r>
          </a:p>
          <a:p>
            <a:pPr lvl="1" algn="l" rtl="0">
              <a:lnSpc>
                <a:spcPct val="150000"/>
              </a:lnSpc>
              <a:spcBef>
                <a:spcPct val="50000"/>
              </a:spcBef>
            </a:pP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C</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hanneling light energy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 the substrate (activation)</a:t>
            </a:r>
          </a:p>
        </p:txBody>
      </p:sp>
    </p:spTree>
    <p:extLst>
      <p:ext uri="{BB962C8B-B14F-4D97-AF65-F5344CB8AC3E}">
        <p14:creationId xmlns:p14="http://schemas.microsoft.com/office/powerpoint/2010/main" val="38716497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Include two main types: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Cationic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metals</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(e.g. Mg</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Cu</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Zn</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Mn</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Co</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Fe</a:t>
            </a:r>
            <a:r>
              <a:rPr lang="en-US" altLang="en-US" sz="2400" baseline="30000" dirty="0">
                <a:solidFill>
                  <a:prstClr val="black"/>
                </a:solidFill>
                <a:latin typeface="Arial" panose="020B0604020202020204" pitchFamily="34" charset="0"/>
                <a:cs typeface="Arial" panose="020B0604020202020204" pitchFamily="34" charset="0"/>
                <a:sym typeface="Symbol" panose="05050102010706020507" pitchFamily="18" charset="2"/>
              </a:rPr>
              <a:t>2</a:t>
            </a:r>
            <a:r>
              <a:rPr lang="en-US" altLang="en-US" sz="24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pic>
        <p:nvPicPr>
          <p:cNvPr id="9" name="Picture 8"/>
          <p:cNvPicPr>
            <a:picLocks noChangeAspect="1"/>
          </p:cNvPicPr>
          <p:nvPr/>
        </p:nvPicPr>
        <p:blipFill>
          <a:blip r:embed="rId3"/>
          <a:stretch>
            <a:fillRect/>
          </a:stretch>
        </p:blipFill>
        <p:spPr>
          <a:xfrm>
            <a:off x="2464920" y="2239619"/>
            <a:ext cx="4115494" cy="4115494"/>
          </a:xfrm>
          <a:prstGeom prst="rect">
            <a:avLst/>
          </a:prstGeom>
        </p:spPr>
      </p:pic>
    </p:spTree>
    <p:extLst>
      <p:ext uri="{BB962C8B-B14F-4D97-AF65-F5344CB8AC3E}">
        <p14:creationId xmlns:p14="http://schemas.microsoft.com/office/powerpoint/2010/main" val="2666462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Include two main types: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8"/>
          <p:cNvSpPr txBox="1">
            <a:spLocks noChangeArrowheads="1"/>
          </p:cNvSpPr>
          <p:nvPr/>
        </p:nvSpPr>
        <p:spPr bwMode="auto">
          <a:xfrm>
            <a:off x="128588" y="1465126"/>
            <a:ext cx="9015411"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Organic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many derived from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vitamins. </a:t>
            </a:r>
            <a:r>
              <a:rPr lang="en-US" altLang="en-US" sz="2400" dirty="0" smtClean="0">
                <a:latin typeface="Arial" panose="020B0604020202020204" pitchFamily="34" charset="0"/>
                <a:cs typeface="Arial" panose="020B0604020202020204" pitchFamily="34" charset="0"/>
                <a:sym typeface="Symbol" panose="05050102010706020507" pitchFamily="18" charset="2"/>
              </a:rPr>
              <a:t>For example:</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Thiamine pyrophosphate (TPP)</a:t>
            </a:r>
            <a:r>
              <a:rPr lang="en-US" altLang="en-US" sz="2200" dirty="0" smtClean="0">
                <a:latin typeface="Arial" panose="020B0604020202020204" pitchFamily="34" charset="0"/>
                <a:cs typeface="Arial" panose="020B0604020202020204" pitchFamily="34" charset="0"/>
                <a:sym typeface="Symbol" panose="05050102010706020507" pitchFamily="18" charset="2"/>
              </a:rPr>
              <a:t> – vitamin 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1</a:t>
            </a:r>
            <a:endParaRPr lang="en-US" altLang="en-US" sz="2200" dirty="0" smtClean="0">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Flavin adenine dinucleotide (FADH</a:t>
            </a:r>
            <a:r>
              <a:rPr lang="en-US" altLang="en-US" sz="2200" b="1" baseline="-25000" dirty="0" smtClean="0">
                <a:latin typeface="Arial" panose="020B0604020202020204" pitchFamily="34" charset="0"/>
                <a:cs typeface="Arial" panose="020B0604020202020204" pitchFamily="34" charset="0"/>
                <a:sym typeface="Symbol" panose="05050102010706020507" pitchFamily="18" charset="2"/>
              </a:rPr>
              <a:t>2</a:t>
            </a:r>
            <a:r>
              <a:rPr lang="en-US" altLang="en-US" sz="2200" b="1" dirty="0" smtClean="0">
                <a:latin typeface="Arial" panose="020B0604020202020204" pitchFamily="34" charset="0"/>
                <a:cs typeface="Arial" panose="020B0604020202020204" pitchFamily="34" charset="0"/>
                <a:sym typeface="Symbol" panose="05050102010706020507" pitchFamily="18" charset="2"/>
              </a:rPr>
              <a:t>) </a:t>
            </a:r>
            <a:r>
              <a:rPr lang="en-US" altLang="en-US" sz="2200" dirty="0">
                <a:latin typeface="Arial" panose="020B0604020202020204" pitchFamily="34" charset="0"/>
                <a:cs typeface="Arial" panose="020B0604020202020204" pitchFamily="34" charset="0"/>
                <a:sym typeface="Symbol" panose="05050102010706020507" pitchFamily="18" charset="2"/>
              </a:rPr>
              <a:t>– vitamin </a:t>
            </a:r>
            <a:r>
              <a:rPr lang="en-US" altLang="en-US" sz="2200" dirty="0" smtClean="0">
                <a:latin typeface="Arial" panose="020B0604020202020204" pitchFamily="34" charset="0"/>
                <a:cs typeface="Arial" panose="020B0604020202020204" pitchFamily="34" charset="0"/>
                <a:sym typeface="Symbol" panose="05050102010706020507" pitchFamily="18" charset="2"/>
              </a:rPr>
              <a:t>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2</a:t>
            </a:r>
            <a:endParaRPr lang="en-US" altLang="en-US" sz="2200" dirty="0">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Nicotinamide adenine dinucleotide (NADH) </a:t>
            </a:r>
            <a:r>
              <a:rPr lang="en-US" altLang="en-US" sz="2200" dirty="0">
                <a:latin typeface="Arial" panose="020B0604020202020204" pitchFamily="34" charset="0"/>
                <a:cs typeface="Arial" panose="020B0604020202020204" pitchFamily="34" charset="0"/>
                <a:sym typeface="Symbol" panose="05050102010706020507" pitchFamily="18" charset="2"/>
              </a:rPr>
              <a:t>– vitamin </a:t>
            </a:r>
            <a:r>
              <a:rPr lang="en-US" altLang="en-US" sz="2200" dirty="0" smtClean="0">
                <a:latin typeface="Arial" panose="020B0604020202020204" pitchFamily="34" charset="0"/>
                <a:cs typeface="Arial" panose="020B0604020202020204" pitchFamily="34" charset="0"/>
                <a:sym typeface="Symbol" panose="05050102010706020507" pitchFamily="18" charset="2"/>
              </a:rPr>
              <a:t>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3</a:t>
            </a:r>
            <a:endParaRPr lang="en-US" altLang="en-US" sz="2200" dirty="0">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Coenzyme A (CoA)</a:t>
            </a:r>
            <a:r>
              <a:rPr lang="en-US" altLang="en-US" sz="2200" dirty="0" smtClean="0">
                <a:latin typeface="Arial" panose="020B0604020202020204" pitchFamily="34" charset="0"/>
                <a:cs typeface="Arial" panose="020B0604020202020204" pitchFamily="34" charset="0"/>
                <a:sym typeface="Symbol" panose="05050102010706020507" pitchFamily="18" charset="2"/>
              </a:rPr>
              <a:t> – vitamin 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5</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Biotin</a:t>
            </a:r>
            <a:r>
              <a:rPr lang="en-US" altLang="en-US" sz="2200" dirty="0" smtClean="0">
                <a:latin typeface="Arial" panose="020B0604020202020204" pitchFamily="34" charset="0"/>
                <a:cs typeface="Arial" panose="020B0604020202020204" pitchFamily="34" charset="0"/>
                <a:sym typeface="Symbol" panose="05050102010706020507" pitchFamily="18" charset="2"/>
              </a:rPr>
              <a:t> – vitamin 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7</a:t>
            </a:r>
            <a:r>
              <a:rPr lang="en-US" altLang="en-US" sz="2200" dirty="0" smtClean="0">
                <a:latin typeface="Arial" panose="020B0604020202020204" pitchFamily="34" charset="0"/>
                <a:cs typeface="Arial" panose="020B0604020202020204" pitchFamily="34" charset="0"/>
                <a:sym typeface="Symbol" panose="05050102010706020507" pitchFamily="18" charset="2"/>
              </a:rPr>
              <a:t>/H</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Tetrahydrofolate (THF) </a:t>
            </a:r>
            <a:r>
              <a:rPr lang="en-US" altLang="en-US" sz="2200" dirty="0" smtClean="0">
                <a:latin typeface="Arial" panose="020B0604020202020204" pitchFamily="34" charset="0"/>
                <a:cs typeface="Arial" panose="020B0604020202020204" pitchFamily="34" charset="0"/>
                <a:sym typeface="Symbol" panose="05050102010706020507" pitchFamily="18" charset="2"/>
              </a:rPr>
              <a:t>– vitamin 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9</a:t>
            </a:r>
            <a:r>
              <a:rPr lang="en-US" altLang="en-US" sz="2200" dirty="0" smtClean="0">
                <a:latin typeface="Arial" panose="020B0604020202020204" pitchFamily="34" charset="0"/>
                <a:cs typeface="Arial" panose="020B0604020202020204" pitchFamily="34" charset="0"/>
                <a:sym typeface="Symbol" panose="05050102010706020507" pitchFamily="18" charset="2"/>
              </a:rPr>
              <a:t> (folic acid)</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Cobalamin (CoB</a:t>
            </a:r>
            <a:r>
              <a:rPr lang="en-US" altLang="en-US" sz="2200" b="1" baseline="-25000" dirty="0" smtClean="0">
                <a:latin typeface="Arial" panose="020B0604020202020204" pitchFamily="34" charset="0"/>
                <a:cs typeface="Arial" panose="020B0604020202020204" pitchFamily="34" charset="0"/>
                <a:sym typeface="Symbol" panose="05050102010706020507" pitchFamily="18" charset="2"/>
              </a:rPr>
              <a:t>12</a:t>
            </a:r>
            <a:r>
              <a:rPr lang="en-US" altLang="en-US" sz="2200" b="1" dirty="0" smtClean="0">
                <a:latin typeface="Arial" panose="020B0604020202020204" pitchFamily="34" charset="0"/>
                <a:cs typeface="Arial" panose="020B0604020202020204" pitchFamily="34" charset="0"/>
                <a:sym typeface="Symbol" panose="05050102010706020507" pitchFamily="18" charset="2"/>
              </a:rPr>
              <a:t>) </a:t>
            </a:r>
            <a:r>
              <a:rPr lang="en-US" altLang="en-US" sz="2200" dirty="0" smtClean="0">
                <a:latin typeface="Arial" panose="020B0604020202020204" pitchFamily="34" charset="0"/>
                <a:cs typeface="Arial" panose="020B0604020202020204" pitchFamily="34" charset="0"/>
                <a:sym typeface="Symbol" panose="05050102010706020507" pitchFamily="18" charset="2"/>
              </a:rPr>
              <a:t>– vitamin B</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12</a:t>
            </a:r>
            <a:endParaRPr lang="en-US" altLang="en-US" sz="2200" dirty="0" smtClean="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7277085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Example1: Cationic metals</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Positively charged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binding and stabilizing negatively charged species, polarize chemical bonds</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Exist in various oxidation states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 transfer electrons, coordinate O, S, N atoms </a:t>
            </a:r>
          </a:p>
        </p:txBody>
      </p:sp>
      <p:pic>
        <p:nvPicPr>
          <p:cNvPr id="3" name="Picture 2"/>
          <p:cNvPicPr>
            <a:picLocks noChangeAspect="1"/>
          </p:cNvPicPr>
          <p:nvPr/>
        </p:nvPicPr>
        <p:blipFill>
          <a:blip r:embed="rId3"/>
          <a:stretch>
            <a:fillRect/>
          </a:stretch>
        </p:blipFill>
        <p:spPr>
          <a:xfrm>
            <a:off x="5164807" y="3222639"/>
            <a:ext cx="3561018" cy="3561018"/>
          </a:xfrm>
          <a:prstGeom prst="rect">
            <a:avLst/>
          </a:prstGeom>
        </p:spPr>
      </p:pic>
    </p:spTree>
    <p:extLst>
      <p:ext uri="{BB962C8B-B14F-4D97-AF65-F5344CB8AC3E}">
        <p14:creationId xmlns:p14="http://schemas.microsoft.com/office/powerpoint/2010/main" val="355963078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Example2: Organic cofactors that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chemical groups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between substrates or substrate and enzyme</a:t>
            </a:r>
          </a:p>
        </p:txBody>
      </p:sp>
      <p:pic>
        <p:nvPicPr>
          <p:cNvPr id="7" name="Picture 6"/>
          <p:cNvPicPr>
            <a:picLocks noChangeAspect="1"/>
          </p:cNvPicPr>
          <p:nvPr/>
        </p:nvPicPr>
        <p:blipFill>
          <a:blip r:embed="rId3"/>
          <a:stretch>
            <a:fillRect/>
          </a:stretch>
        </p:blipFill>
        <p:spPr>
          <a:xfrm>
            <a:off x="-1" y="2435918"/>
            <a:ext cx="9144000" cy="2867264"/>
          </a:xfrm>
          <a:prstGeom prst="rect">
            <a:avLst/>
          </a:prstGeom>
        </p:spPr>
      </p:pic>
    </p:spTree>
    <p:extLst>
      <p:ext uri="{BB962C8B-B14F-4D97-AF65-F5344CB8AC3E}">
        <p14:creationId xmlns:p14="http://schemas.microsoft.com/office/powerpoint/2010/main" val="94211159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0349" y="2529218"/>
            <a:ext cx="4898391" cy="3950315"/>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Example3: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 B</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12</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intramolecular rearrangements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Structure of CoB</a:t>
            </a:r>
            <a:r>
              <a:rPr lang="en-US" altLang="en-US" sz="2200"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12</a:t>
            </a:r>
            <a:r>
              <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p>
        </p:txBody>
      </p:sp>
      <p:sp>
        <p:nvSpPr>
          <p:cNvPr id="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2414378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8530" y="3556755"/>
            <a:ext cx="6902245" cy="2156952"/>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Example3: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 B</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12</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molecular rearrangements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catalyzed reaction in </a:t>
            </a:r>
            <a:r>
              <a:rPr lang="en-US" altLang="en-US" sz="2200" i="1" dirty="0" smtClean="0">
                <a:solidFill>
                  <a:srgbClr val="FF0066"/>
                </a:solidFill>
                <a:latin typeface="Arial" panose="020B0604020202020204" pitchFamily="34" charset="0"/>
                <a:cs typeface="Arial" panose="020B0604020202020204" pitchFamily="34" charset="0"/>
                <a:sym typeface="Symbol" panose="05050102010706020507" pitchFamily="18" charset="2"/>
              </a:rPr>
              <a:t>mutases</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(EC 5.4.x.x)</a:t>
            </a:r>
            <a:endPar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7434212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15222" y="2286000"/>
            <a:ext cx="5595026" cy="4272454"/>
            <a:chOff x="1467925" y="1800481"/>
            <a:chExt cx="5972175" cy="4708030"/>
          </a:xfrm>
        </p:grpSpPr>
        <p:pic>
          <p:nvPicPr>
            <p:cNvPr id="2" name="Picture 1"/>
            <p:cNvPicPr>
              <a:picLocks noChangeAspect="1"/>
            </p:cNvPicPr>
            <p:nvPr/>
          </p:nvPicPr>
          <p:blipFill>
            <a:blip r:embed="rId3"/>
            <a:stretch>
              <a:fillRect/>
            </a:stretch>
          </p:blipFill>
          <p:spPr>
            <a:xfrm>
              <a:off x="1467925" y="1898411"/>
              <a:ext cx="5972175" cy="4610100"/>
            </a:xfrm>
            <a:prstGeom prst="rect">
              <a:avLst/>
            </a:prstGeom>
          </p:spPr>
        </p:pic>
        <p:sp>
          <p:nvSpPr>
            <p:cNvPr id="3" name="Rectangle 2"/>
            <p:cNvSpPr/>
            <p:nvPr/>
          </p:nvSpPr>
          <p:spPr>
            <a:xfrm>
              <a:off x="1467925" y="1800481"/>
              <a:ext cx="242888" cy="195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Example3: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 B</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12</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molecular rearrangements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 (radical-induced homolytic cleavage of bonds)</a:t>
            </a:r>
            <a:endPar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608755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rate-limiting step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of the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reaction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i="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k</a:t>
            </a:r>
            <a:r>
              <a:rPr lang="en-US" altLang="en-US" sz="2600" b="1" i="1" baseline="-250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cat</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depends on several factors:</a:t>
            </a:r>
          </a:p>
        </p:txBody>
      </p:sp>
      <p:sp>
        <p:nvSpPr>
          <p:cNvPr id="6" name="Text Box 19"/>
          <p:cNvSpPr txBox="1">
            <a:spLocks noChangeArrowheads="1"/>
          </p:cNvSpPr>
          <p:nvPr/>
        </p:nvSpPr>
        <p:spPr bwMode="auto">
          <a:xfrm>
            <a:off x="0" y="2428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The principles of catalysis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Rectangle 11"/>
          <p:cNvSpPr/>
          <p:nvPr/>
        </p:nvSpPr>
        <p:spPr>
          <a:xfrm>
            <a:off x="3210576" y="2011437"/>
            <a:ext cx="3135795" cy="400110"/>
          </a:xfrm>
          <a:prstGeom prst="rect">
            <a:avLst/>
          </a:prstGeom>
        </p:spPr>
        <p:txBody>
          <a:bodyPr wrap="none">
            <a:spAutoFit/>
          </a:bodyPr>
          <a:lstStyle/>
          <a:p>
            <a:r>
              <a:rPr lang="en-US" sz="2000" dirty="0" smtClean="0">
                <a:latin typeface="Arial" panose="020B0604020202020204" pitchFamily="34" charset="0"/>
                <a:ea typeface="Times New Roman" panose="02020603050405020304" pitchFamily="18" charset="0"/>
                <a:cs typeface="Arial" panose="020B0604020202020204" pitchFamily="34" charset="0"/>
              </a:rPr>
              <a:t>(</a:t>
            </a:r>
            <a:r>
              <a:rPr lang="en-US" sz="2000" dirty="0" err="1" smtClean="0">
                <a:latin typeface="Arial" panose="020B0604020202020204" pitchFamily="34" charset="0"/>
                <a:ea typeface="Times New Roman" panose="02020603050405020304" pitchFamily="18" charset="0"/>
                <a:cs typeface="Arial" panose="020B0604020202020204" pitchFamily="34" charset="0"/>
              </a:rPr>
              <a:t>Eyring</a:t>
            </a:r>
            <a:r>
              <a:rPr lang="en-US" sz="2000" dirty="0" smtClean="0">
                <a:latin typeface="Arial" panose="020B0604020202020204" pitchFamily="34" charset="0"/>
                <a:ea typeface="Times New Roman" panose="02020603050405020304" pitchFamily="18" charset="0"/>
                <a:cs typeface="Arial" panose="020B0604020202020204" pitchFamily="34" charset="0"/>
              </a:rPr>
              <a:t>-Polanyi equation) </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128589" y="3696254"/>
            <a:ext cx="8905874" cy="2862322"/>
          </a:xfrm>
          <a:prstGeom prst="rect">
            <a:avLst/>
          </a:prstGeom>
        </p:spPr>
        <p:txBody>
          <a:bodyPr wrap="square">
            <a:spAutoFit/>
          </a:bodyPr>
          <a:lstStyle/>
          <a:p>
            <a:pPr>
              <a:lnSpc>
                <a:spcPct val="150000"/>
              </a:lnSpc>
            </a:pPr>
            <a:r>
              <a:rPr lang="en-US" sz="2000" b="1" i="1" dirty="0">
                <a:solidFill>
                  <a:srgbClr val="242021"/>
                </a:solidFill>
                <a:latin typeface="Arial" panose="020B0604020202020204" pitchFamily="34" charset="0"/>
                <a:cs typeface="Arial" panose="020B0604020202020204" pitchFamily="34" charset="0"/>
              </a:rPr>
              <a:t>γ</a:t>
            </a:r>
            <a:r>
              <a:rPr lang="en-US" sz="2000" i="1" dirty="0">
                <a:solidFill>
                  <a:srgbClr val="242021"/>
                </a:solidFill>
                <a:latin typeface="Arial" panose="020B0604020202020204" pitchFamily="34" charset="0"/>
                <a:cs typeface="Arial" panose="020B0604020202020204" pitchFamily="34" charset="0"/>
              </a:rPr>
              <a:t> </a:t>
            </a:r>
            <a:r>
              <a:rPr lang="en-US" sz="2000" dirty="0">
                <a:solidFill>
                  <a:srgbClr val="242021"/>
                </a:solidFill>
                <a:latin typeface="Arial" panose="020B0604020202020204" pitchFamily="34" charset="0"/>
                <a:cs typeface="Arial" panose="020B0604020202020204" pitchFamily="34" charset="0"/>
              </a:rPr>
              <a:t>(</a:t>
            </a:r>
            <a:r>
              <a:rPr lang="en-US" sz="2000" dirty="0" smtClean="0">
                <a:solidFill>
                  <a:srgbClr val="242021"/>
                </a:solidFill>
                <a:latin typeface="Arial" panose="020B0604020202020204" pitchFamily="34" charset="0"/>
                <a:cs typeface="Arial" panose="020B0604020202020204" pitchFamily="34" charset="0"/>
              </a:rPr>
              <a:t>generalized </a:t>
            </a:r>
            <a:r>
              <a:rPr lang="en-US" sz="2000" dirty="0">
                <a:solidFill>
                  <a:srgbClr val="242021"/>
                </a:solidFill>
                <a:latin typeface="Arial" panose="020B0604020202020204" pitchFamily="34" charset="0"/>
                <a:cs typeface="Arial" panose="020B0604020202020204" pitchFamily="34" charset="0"/>
              </a:rPr>
              <a:t>transmission </a:t>
            </a:r>
            <a:r>
              <a:rPr lang="en-US" sz="2000" dirty="0" smtClean="0">
                <a:solidFill>
                  <a:srgbClr val="242021"/>
                </a:solidFill>
                <a:latin typeface="Arial" panose="020B0604020202020204" pitchFamily="34" charset="0"/>
                <a:cs typeface="Arial" panose="020B0604020202020204" pitchFamily="34" charset="0"/>
              </a:rPr>
              <a:t>coefficient) – relates </a:t>
            </a:r>
            <a:r>
              <a:rPr lang="en-US" sz="2000" dirty="0">
                <a:solidFill>
                  <a:srgbClr val="242021"/>
                </a:solidFill>
                <a:latin typeface="Arial" panose="020B0604020202020204" pitchFamily="34" charset="0"/>
                <a:cs typeface="Arial" panose="020B0604020202020204" pitchFamily="34" charset="0"/>
              </a:rPr>
              <a:t>to the fraction of </a:t>
            </a:r>
            <a:r>
              <a:rPr lang="en-US" sz="2000" dirty="0" smtClean="0">
                <a:solidFill>
                  <a:srgbClr val="242021"/>
                </a:solidFill>
                <a:latin typeface="Arial" panose="020B0604020202020204" pitchFamily="34" charset="0"/>
                <a:cs typeface="Arial" panose="020B0604020202020204" pitchFamily="34" charset="0"/>
              </a:rPr>
              <a:t>product-yielding encounters between reactants. </a:t>
            </a:r>
          </a:p>
          <a:p>
            <a:pPr>
              <a:lnSpc>
                <a:spcPct val="150000"/>
              </a:lnSpc>
            </a:pPr>
            <a:r>
              <a:rPr lang="en-US" sz="2000" b="1" i="1" dirty="0" smtClean="0">
                <a:solidFill>
                  <a:srgbClr val="242021"/>
                </a:solidFill>
                <a:latin typeface="Arial" panose="020B0604020202020204" pitchFamily="34" charset="0"/>
                <a:cs typeface="Arial" panose="020B0604020202020204" pitchFamily="34" charset="0"/>
              </a:rPr>
              <a:t>k</a:t>
            </a:r>
            <a:r>
              <a:rPr lang="en-US" sz="2000" b="1" i="1" baseline="-25000" dirty="0" smtClean="0">
                <a:solidFill>
                  <a:srgbClr val="242021"/>
                </a:solidFill>
                <a:latin typeface="Arial" panose="020B0604020202020204" pitchFamily="34" charset="0"/>
                <a:cs typeface="Arial" panose="020B0604020202020204" pitchFamily="34" charset="0"/>
              </a:rPr>
              <a:t>B</a:t>
            </a:r>
            <a:r>
              <a:rPr lang="en-US" sz="2000" i="1" dirty="0" smtClean="0">
                <a:solidFill>
                  <a:srgbClr val="242021"/>
                </a:solidFill>
                <a:latin typeface="Arial" panose="020B0604020202020204" pitchFamily="34" charset="0"/>
                <a:cs typeface="Arial" panose="020B0604020202020204" pitchFamily="34" charset="0"/>
              </a:rPr>
              <a:t> </a:t>
            </a:r>
            <a:r>
              <a:rPr lang="en-US" sz="2000" dirty="0" smtClean="0">
                <a:solidFill>
                  <a:srgbClr val="242021"/>
                </a:solidFill>
                <a:latin typeface="Arial" panose="020B0604020202020204" pitchFamily="34" charset="0"/>
                <a:cs typeface="Arial" panose="020B0604020202020204" pitchFamily="34" charset="0"/>
              </a:rPr>
              <a:t>– Boltzmann’s constant.</a:t>
            </a:r>
          </a:p>
          <a:p>
            <a:pPr>
              <a:lnSpc>
                <a:spcPct val="150000"/>
              </a:lnSpc>
            </a:pPr>
            <a:r>
              <a:rPr lang="en-US" sz="2000" b="1" i="1" dirty="0" smtClean="0">
                <a:solidFill>
                  <a:srgbClr val="242021"/>
                </a:solidFill>
                <a:latin typeface="Arial" panose="020B0604020202020204" pitchFamily="34" charset="0"/>
                <a:cs typeface="Arial" panose="020B0604020202020204" pitchFamily="34" charset="0"/>
              </a:rPr>
              <a:t>h</a:t>
            </a:r>
            <a:r>
              <a:rPr lang="en-US" sz="2000" i="1" dirty="0" smtClean="0">
                <a:solidFill>
                  <a:srgbClr val="242021"/>
                </a:solidFill>
                <a:latin typeface="Arial" panose="020B0604020202020204" pitchFamily="34" charset="0"/>
                <a:cs typeface="Arial" panose="020B0604020202020204" pitchFamily="34" charset="0"/>
              </a:rPr>
              <a:t> </a:t>
            </a:r>
            <a:r>
              <a:rPr lang="en-US" sz="2000" dirty="0" smtClean="0">
                <a:solidFill>
                  <a:srgbClr val="242021"/>
                </a:solidFill>
                <a:latin typeface="Arial" panose="020B0604020202020204" pitchFamily="34" charset="0"/>
                <a:cs typeface="Arial" panose="020B0604020202020204" pitchFamily="34" charset="0"/>
              </a:rPr>
              <a:t>– Planck’s constant.</a:t>
            </a:r>
          </a:p>
          <a:p>
            <a:pPr>
              <a:lnSpc>
                <a:spcPct val="150000"/>
              </a:lnSpc>
            </a:pPr>
            <a:r>
              <a:rPr lang="en-US" sz="2000" b="1" i="1" dirty="0" err="1" smtClean="0">
                <a:solidFill>
                  <a:srgbClr val="242021"/>
                </a:solidFill>
                <a:latin typeface="Arial" panose="020B0604020202020204" pitchFamily="34" charset="0"/>
                <a:cs typeface="Arial" panose="020B0604020202020204" pitchFamily="34" charset="0"/>
              </a:rPr>
              <a:t>k</a:t>
            </a:r>
            <a:r>
              <a:rPr lang="en-US" sz="2000" b="1" i="1" baseline="-25000" dirty="0" err="1" smtClean="0">
                <a:solidFill>
                  <a:srgbClr val="242021"/>
                </a:solidFill>
                <a:latin typeface="Arial" panose="020B0604020202020204" pitchFamily="34" charset="0"/>
                <a:cs typeface="Arial" panose="020B0604020202020204" pitchFamily="34" charset="0"/>
              </a:rPr>
              <a:t>B</a:t>
            </a:r>
            <a:r>
              <a:rPr lang="en-US" sz="2000" b="1" i="1" dirty="0" err="1" smtClean="0">
                <a:solidFill>
                  <a:srgbClr val="242021"/>
                </a:solidFill>
                <a:latin typeface="Arial" panose="020B0604020202020204" pitchFamily="34" charset="0"/>
                <a:cs typeface="Arial" panose="020B0604020202020204" pitchFamily="34" charset="0"/>
              </a:rPr>
              <a:t>T</a:t>
            </a:r>
            <a:r>
              <a:rPr lang="en-US" sz="2000" b="1" dirty="0" smtClean="0">
                <a:solidFill>
                  <a:srgbClr val="242021"/>
                </a:solidFill>
                <a:latin typeface="Arial" panose="020B0604020202020204" pitchFamily="34" charset="0"/>
                <a:cs typeface="Arial" panose="020B0604020202020204" pitchFamily="34" charset="0"/>
              </a:rPr>
              <a:t>/</a:t>
            </a:r>
            <a:r>
              <a:rPr lang="en-US" sz="2000" b="1" i="1" dirty="0" smtClean="0">
                <a:solidFill>
                  <a:srgbClr val="242021"/>
                </a:solidFill>
                <a:latin typeface="Arial" panose="020B0604020202020204" pitchFamily="34" charset="0"/>
                <a:cs typeface="Arial" panose="020B0604020202020204" pitchFamily="34" charset="0"/>
              </a:rPr>
              <a:t>h</a:t>
            </a:r>
            <a:r>
              <a:rPr lang="en-US" sz="2000" i="1" dirty="0" smtClean="0">
                <a:solidFill>
                  <a:srgbClr val="242021"/>
                </a:solidFill>
                <a:latin typeface="Arial" panose="020B0604020202020204" pitchFamily="34" charset="0"/>
                <a:cs typeface="Arial" panose="020B0604020202020204" pitchFamily="34" charset="0"/>
              </a:rPr>
              <a:t> </a:t>
            </a:r>
            <a:r>
              <a:rPr lang="en-US" sz="2000" dirty="0" smtClean="0">
                <a:solidFill>
                  <a:srgbClr val="242021"/>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the universal frequency factor</a:t>
            </a:r>
            <a:r>
              <a:rPr lang="en-US" sz="2000" dirty="0" smtClean="0">
                <a:solidFill>
                  <a:srgbClr val="242021"/>
                </a:solidFill>
                <a:latin typeface="Arial" panose="020B0604020202020204" pitchFamily="34" charset="0"/>
                <a:cs typeface="Arial" panose="020B0604020202020204" pitchFamily="34" charset="0"/>
              </a:rPr>
              <a:t>) – </a:t>
            </a:r>
            <a:r>
              <a:rPr lang="en-US" sz="2000" dirty="0">
                <a:solidFill>
                  <a:srgbClr val="242021"/>
                </a:solidFill>
                <a:latin typeface="Arial" panose="020B0604020202020204" pitchFamily="34" charset="0"/>
                <a:cs typeface="Arial" panose="020B0604020202020204" pitchFamily="34" charset="0"/>
              </a:rPr>
              <a:t>the rate factor for crossing the transition state.</a:t>
            </a:r>
            <a:r>
              <a:rPr lang="en-US" sz="2000" dirty="0">
                <a:latin typeface="Arial" panose="020B0604020202020204" pitchFamily="34" charset="0"/>
                <a:cs typeface="Arial" panose="020B0604020202020204" pitchFamily="34" charset="0"/>
              </a:rPr>
              <a:t> Also, the upper limit of covalent bond breaking </a:t>
            </a:r>
            <a:r>
              <a:rPr lang="en-US" sz="2000" dirty="0" smtClean="0">
                <a:latin typeface="Arial" panose="020B0604020202020204" pitchFamily="34" charset="0"/>
                <a:cs typeface="Arial" panose="020B0604020202020204" pitchFamily="34" charset="0"/>
              </a:rPr>
              <a:t>frequency.</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540591" y="2447387"/>
            <a:ext cx="4475764" cy="1295978"/>
          </a:xfrm>
          <a:prstGeom prst="rect">
            <a:avLst/>
          </a:prstGeom>
        </p:spPr>
      </p:pic>
    </p:spTree>
    <p:extLst>
      <p:ext uri="{BB962C8B-B14F-4D97-AF65-F5344CB8AC3E}">
        <p14:creationId xmlns:p14="http://schemas.microsoft.com/office/powerpoint/2010/main" val="16160613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972" y="3072085"/>
            <a:ext cx="5552658" cy="3402364"/>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465126"/>
            <a:ext cx="901541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Example3: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 B</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12</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molecular rearrangements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Mechanism (animation)</a:t>
            </a:r>
            <a:endPar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84383770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8" y="1465126"/>
            <a:ext cx="9015411"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Example4: </a:t>
            </a:r>
            <a:r>
              <a:rPr lang="en-US" altLang="en-US" sz="2400" i="1" dirty="0" smtClean="0">
                <a:solidFill>
                  <a:srgbClr val="FF0066"/>
                </a:solidFill>
                <a:latin typeface="Arial" panose="020B0604020202020204" pitchFamily="34" charset="0"/>
                <a:cs typeface="Arial" panose="020B0604020202020204" pitchFamily="34" charset="0"/>
                <a:sym typeface="Symbol" panose="05050102010706020507" pitchFamily="18" charset="2"/>
              </a:rPr>
              <a:t>S</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adenosylmethionine</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(SAM)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methylations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Electron drawing by S</a:t>
            </a:r>
            <a:r>
              <a:rPr lang="en-US" altLang="en-US" sz="2200" baseline="300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makes the CH</a:t>
            </a:r>
            <a:r>
              <a:rPr lang="en-US" altLang="en-US" sz="2200"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3</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electrophilic and easily transferable to nearby nucleophiles</a:t>
            </a:r>
            <a:endParaRPr lang="en-US" altLang="en-US" sz="20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Perform certain tasks better than amino acids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pic>
        <p:nvPicPr>
          <p:cNvPr id="4" name="Picture 3"/>
          <p:cNvPicPr>
            <a:picLocks noChangeAspect="1"/>
          </p:cNvPicPr>
          <p:nvPr/>
        </p:nvPicPr>
        <p:blipFill>
          <a:blip r:embed="rId3"/>
          <a:stretch>
            <a:fillRect/>
          </a:stretch>
        </p:blipFill>
        <p:spPr>
          <a:xfrm>
            <a:off x="268958" y="3164165"/>
            <a:ext cx="8749463" cy="3109314"/>
          </a:xfrm>
          <a:prstGeom prst="rect">
            <a:avLst/>
          </a:prstGeom>
        </p:spPr>
      </p:pic>
    </p:spTree>
    <p:extLst>
      <p:ext uri="{BB962C8B-B14F-4D97-AF65-F5344CB8AC3E}">
        <p14:creationId xmlns:p14="http://schemas.microsoft.com/office/powerpoint/2010/main" val="13238498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62254" y="2027153"/>
            <a:ext cx="6539409" cy="4522627"/>
            <a:chOff x="1226422" y="2105983"/>
            <a:chExt cx="6539409" cy="4522627"/>
          </a:xfrm>
        </p:grpSpPr>
        <p:pic>
          <p:nvPicPr>
            <p:cNvPr id="2" name="Picture 1"/>
            <p:cNvPicPr>
              <a:picLocks noChangeAspect="1"/>
            </p:cNvPicPr>
            <p:nvPr/>
          </p:nvPicPr>
          <p:blipFill>
            <a:blip r:embed="rId3"/>
            <a:stretch>
              <a:fillRect/>
            </a:stretch>
          </p:blipFill>
          <p:spPr>
            <a:xfrm>
              <a:off x="1226422" y="2105983"/>
              <a:ext cx="3037528" cy="1971729"/>
            </a:xfrm>
            <a:prstGeom prst="rect">
              <a:avLst/>
            </a:prstGeom>
          </p:spPr>
        </p:pic>
        <p:pic>
          <p:nvPicPr>
            <p:cNvPr id="8" name="Picture 7"/>
            <p:cNvPicPr>
              <a:picLocks noChangeAspect="1"/>
            </p:cNvPicPr>
            <p:nvPr/>
          </p:nvPicPr>
          <p:blipFill>
            <a:blip r:embed="rId4"/>
            <a:stretch>
              <a:fillRect/>
            </a:stretch>
          </p:blipFill>
          <p:spPr>
            <a:xfrm>
              <a:off x="1533160" y="4077712"/>
              <a:ext cx="5925933" cy="2550898"/>
            </a:xfrm>
            <a:prstGeom prst="rect">
              <a:avLst/>
            </a:prstGeom>
          </p:spPr>
        </p:pic>
        <p:pic>
          <p:nvPicPr>
            <p:cNvPr id="9" name="Picture 8"/>
            <p:cNvPicPr>
              <a:picLocks noChangeAspect="1"/>
            </p:cNvPicPr>
            <p:nvPr/>
          </p:nvPicPr>
          <p:blipFill>
            <a:blip r:embed="rId5"/>
            <a:stretch>
              <a:fillRect/>
            </a:stretch>
          </p:blipFill>
          <p:spPr>
            <a:xfrm>
              <a:off x="5189756" y="2105983"/>
              <a:ext cx="2576075" cy="2070060"/>
            </a:xfrm>
            <a:prstGeom prst="rect">
              <a:avLst/>
            </a:prstGeom>
          </p:spPr>
        </p:pic>
      </p:grpSp>
      <p:sp>
        <p:nvSpPr>
          <p:cNvPr id="11"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Overall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similar to biological metabolites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3"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Many contain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amino acids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adenosine</a:t>
            </a:r>
          </a:p>
        </p:txBody>
      </p:sp>
    </p:spTree>
    <p:extLst>
      <p:ext uri="{BB962C8B-B14F-4D97-AF65-F5344CB8AC3E}">
        <p14:creationId xmlns:p14="http://schemas.microsoft.com/office/powerpoint/2010/main" val="335298635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3846" y="2224872"/>
            <a:ext cx="6391275" cy="4305300"/>
            <a:chOff x="1523846" y="2319467"/>
            <a:chExt cx="6391275" cy="4305300"/>
          </a:xfrm>
        </p:grpSpPr>
        <p:pic>
          <p:nvPicPr>
            <p:cNvPr id="2" name="Picture 1"/>
            <p:cNvPicPr>
              <a:picLocks noChangeAspect="1"/>
            </p:cNvPicPr>
            <p:nvPr/>
          </p:nvPicPr>
          <p:blipFill>
            <a:blip r:embed="rId3"/>
            <a:stretch>
              <a:fillRect/>
            </a:stretch>
          </p:blipFill>
          <p:spPr>
            <a:xfrm>
              <a:off x="1523846" y="2319467"/>
              <a:ext cx="6391275" cy="4305300"/>
            </a:xfrm>
            <a:prstGeom prst="rect">
              <a:avLst/>
            </a:prstGeom>
          </p:spPr>
        </p:pic>
        <p:sp>
          <p:nvSpPr>
            <p:cNvPr id="6" name="Rectangle 5"/>
            <p:cNvSpPr/>
            <p:nvPr/>
          </p:nvSpPr>
          <p:spPr>
            <a:xfrm>
              <a:off x="1548581" y="2319467"/>
              <a:ext cx="221225" cy="128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Overall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similar to biological metabolites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8" y="1465126"/>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Some contain the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pteridine</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ring system</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which is synthesized from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GTP</a:t>
            </a:r>
          </a:p>
        </p:txBody>
      </p:sp>
    </p:spTree>
    <p:extLst>
      <p:ext uri="{BB962C8B-B14F-4D97-AF65-F5344CB8AC3E}">
        <p14:creationId xmlns:p14="http://schemas.microsoft.com/office/powerpoint/2010/main" val="290292844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Contain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chemical groups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with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specialized functions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Box 11"/>
          <p:cNvSpPr txBox="1"/>
          <p:nvPr/>
        </p:nvSpPr>
        <p:spPr>
          <a:xfrm>
            <a:off x="128589" y="1740438"/>
            <a:ext cx="2847574" cy="523220"/>
          </a:xfrm>
          <a:prstGeom prst="rect">
            <a:avLst/>
          </a:prstGeom>
          <a:noFill/>
        </p:spPr>
        <p:txBody>
          <a:bodyPr wrap="none" rtlCol="0">
            <a:spAutoFit/>
          </a:bodyPr>
          <a:lstStyle/>
          <a:p>
            <a:r>
              <a:rPr lang="en-US" sz="2800" dirty="0" smtClean="0">
                <a:solidFill>
                  <a:prstClr val="black"/>
                </a:solidFill>
              </a:rPr>
              <a:t>Bond polarization:</a:t>
            </a:r>
            <a:endParaRPr lang="en-US" sz="2400" dirty="0">
              <a:solidFill>
                <a:prstClr val="black"/>
              </a:solidFill>
            </a:endParaRPr>
          </a:p>
        </p:txBody>
      </p:sp>
      <p:sp>
        <p:nvSpPr>
          <p:cNvPr id="5" name="TextBox 4"/>
          <p:cNvSpPr txBox="1"/>
          <p:nvPr/>
        </p:nvSpPr>
        <p:spPr>
          <a:xfrm>
            <a:off x="173706" y="4490911"/>
            <a:ext cx="1369157" cy="707886"/>
          </a:xfrm>
          <a:prstGeom prst="rect">
            <a:avLst/>
          </a:prstGeom>
          <a:noFill/>
        </p:spPr>
        <p:txBody>
          <a:bodyPr wrap="none" rtlCol="0">
            <a:spAutoFit/>
          </a:bodyPr>
          <a:lstStyle/>
          <a:p>
            <a:pPr algn="ctr"/>
            <a:r>
              <a:rPr lang="en-US" sz="2000" dirty="0" smtClean="0">
                <a:solidFill>
                  <a:prstClr val="black"/>
                </a:solidFill>
              </a:rPr>
              <a:t>Pyridinium </a:t>
            </a:r>
          </a:p>
          <a:p>
            <a:pPr algn="ctr"/>
            <a:r>
              <a:rPr lang="en-US" sz="2000" dirty="0" smtClean="0">
                <a:solidFill>
                  <a:prstClr val="black"/>
                </a:solidFill>
              </a:rPr>
              <a:t>(PLP)</a:t>
            </a:r>
            <a:endParaRPr lang="en-US" dirty="0">
              <a:solidFill>
                <a:prstClr val="black"/>
              </a:solidFill>
            </a:endParaRPr>
          </a:p>
        </p:txBody>
      </p:sp>
      <p:sp>
        <p:nvSpPr>
          <p:cNvPr id="14" name="TextBox 13"/>
          <p:cNvSpPr txBox="1"/>
          <p:nvPr/>
        </p:nvSpPr>
        <p:spPr>
          <a:xfrm>
            <a:off x="3506412" y="4547735"/>
            <a:ext cx="1315553" cy="707886"/>
          </a:xfrm>
          <a:prstGeom prst="rect">
            <a:avLst/>
          </a:prstGeom>
          <a:noFill/>
        </p:spPr>
        <p:txBody>
          <a:bodyPr wrap="none" rtlCol="0">
            <a:spAutoFit/>
          </a:bodyPr>
          <a:lstStyle/>
          <a:p>
            <a:pPr algn="ctr"/>
            <a:r>
              <a:rPr lang="en-US" sz="2000" dirty="0" smtClean="0">
                <a:solidFill>
                  <a:prstClr val="black"/>
                </a:solidFill>
              </a:rPr>
              <a:t>Thiazolium</a:t>
            </a:r>
          </a:p>
          <a:p>
            <a:pPr algn="ctr"/>
            <a:r>
              <a:rPr lang="en-US" sz="2000" dirty="0" smtClean="0">
                <a:solidFill>
                  <a:prstClr val="black"/>
                </a:solidFill>
              </a:rPr>
              <a:t>(TPP)</a:t>
            </a:r>
            <a:endParaRPr lang="en-US" dirty="0">
              <a:solidFill>
                <a:prstClr val="black"/>
              </a:solidFill>
            </a:endParaRPr>
          </a:p>
        </p:txBody>
      </p:sp>
      <p:pic>
        <p:nvPicPr>
          <p:cNvPr id="17" name="Picture 16"/>
          <p:cNvPicPr>
            <a:picLocks noChangeAspect="1"/>
          </p:cNvPicPr>
          <p:nvPr/>
        </p:nvPicPr>
        <p:blipFill>
          <a:blip r:embed="rId3"/>
          <a:stretch>
            <a:fillRect/>
          </a:stretch>
        </p:blipFill>
        <p:spPr>
          <a:xfrm>
            <a:off x="6160170" y="2795461"/>
            <a:ext cx="2743200" cy="1695450"/>
          </a:xfrm>
          <a:prstGeom prst="rect">
            <a:avLst/>
          </a:prstGeom>
        </p:spPr>
      </p:pic>
      <p:sp>
        <p:nvSpPr>
          <p:cNvPr id="19" name="TextBox 18"/>
          <p:cNvSpPr txBox="1"/>
          <p:nvPr/>
        </p:nvSpPr>
        <p:spPr>
          <a:xfrm>
            <a:off x="7053914" y="4490911"/>
            <a:ext cx="955711" cy="707886"/>
          </a:xfrm>
          <a:prstGeom prst="rect">
            <a:avLst/>
          </a:prstGeom>
          <a:noFill/>
        </p:spPr>
        <p:txBody>
          <a:bodyPr wrap="none" rtlCol="0">
            <a:spAutoFit/>
          </a:bodyPr>
          <a:lstStyle/>
          <a:p>
            <a:pPr algn="ctr"/>
            <a:r>
              <a:rPr lang="en-US" sz="2000" dirty="0" err="1" smtClean="0">
                <a:solidFill>
                  <a:prstClr val="black"/>
                </a:solidFill>
              </a:rPr>
              <a:t>Ureido</a:t>
            </a:r>
            <a:endParaRPr lang="en-US" sz="2000" dirty="0" smtClean="0">
              <a:solidFill>
                <a:prstClr val="black"/>
              </a:solidFill>
            </a:endParaRPr>
          </a:p>
          <a:p>
            <a:pPr algn="ctr"/>
            <a:r>
              <a:rPr lang="en-US" sz="2000" dirty="0">
                <a:solidFill>
                  <a:prstClr val="black"/>
                </a:solidFill>
              </a:rPr>
              <a:t>(</a:t>
            </a:r>
            <a:r>
              <a:rPr lang="en-US" sz="2000" dirty="0" smtClean="0">
                <a:solidFill>
                  <a:prstClr val="black"/>
                </a:solidFill>
              </a:rPr>
              <a:t>Biotin)</a:t>
            </a:r>
            <a:endParaRPr lang="en-US" dirty="0">
              <a:solidFill>
                <a:prstClr val="black"/>
              </a:solidFill>
            </a:endParaRPr>
          </a:p>
        </p:txBody>
      </p:sp>
      <p:pic>
        <p:nvPicPr>
          <p:cNvPr id="18" name="Picture 17"/>
          <p:cNvPicPr>
            <a:picLocks noChangeAspect="1"/>
          </p:cNvPicPr>
          <p:nvPr/>
        </p:nvPicPr>
        <p:blipFill>
          <a:blip r:embed="rId4"/>
          <a:stretch>
            <a:fillRect/>
          </a:stretch>
        </p:blipFill>
        <p:spPr>
          <a:xfrm>
            <a:off x="2406827" y="2471611"/>
            <a:ext cx="3514725" cy="2019300"/>
          </a:xfrm>
          <a:prstGeom prst="rect">
            <a:avLst/>
          </a:prstGeom>
        </p:spPr>
      </p:pic>
      <p:pic>
        <p:nvPicPr>
          <p:cNvPr id="21" name="Picture 20"/>
          <p:cNvPicPr>
            <a:picLocks noChangeAspect="1"/>
          </p:cNvPicPr>
          <p:nvPr/>
        </p:nvPicPr>
        <p:blipFill>
          <a:blip r:embed="rId5"/>
          <a:stretch>
            <a:fillRect/>
          </a:stretch>
        </p:blipFill>
        <p:spPr>
          <a:xfrm>
            <a:off x="128589" y="2985961"/>
            <a:ext cx="2038350" cy="1504950"/>
          </a:xfrm>
          <a:prstGeom prst="rect">
            <a:avLst/>
          </a:prstGeom>
        </p:spPr>
      </p:pic>
      <p:sp>
        <p:nvSpPr>
          <p:cNvPr id="22" name="Rectangle 21"/>
          <p:cNvSpPr/>
          <p:nvPr/>
        </p:nvSpPr>
        <p:spPr>
          <a:xfrm>
            <a:off x="3506412" y="3288631"/>
            <a:ext cx="840999" cy="978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8009626" y="3288631"/>
            <a:ext cx="1024838" cy="12022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65222" y="3465097"/>
            <a:ext cx="625642" cy="10258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0643701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26592" y="2391758"/>
            <a:ext cx="5172075" cy="1790700"/>
          </a:xfrm>
          <a:prstGeom prst="rect">
            <a:avLst/>
          </a:prstGeom>
        </p:spPr>
      </p:pic>
      <p:pic>
        <p:nvPicPr>
          <p:cNvPr id="23" name="Picture 22"/>
          <p:cNvPicPr>
            <a:picLocks noChangeAspect="1"/>
          </p:cNvPicPr>
          <p:nvPr/>
        </p:nvPicPr>
        <p:blipFill>
          <a:blip r:embed="rId4"/>
          <a:stretch>
            <a:fillRect/>
          </a:stretch>
        </p:blipFill>
        <p:spPr>
          <a:xfrm>
            <a:off x="2257426" y="4306588"/>
            <a:ext cx="4953000" cy="2238375"/>
          </a:xfrm>
          <a:prstGeom prst="rect">
            <a:avLst/>
          </a:prstGeom>
        </p:spPr>
      </p:pic>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Contain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chemical groups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with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specialized functions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Box 11"/>
          <p:cNvSpPr txBox="1"/>
          <p:nvPr/>
        </p:nvSpPr>
        <p:spPr>
          <a:xfrm>
            <a:off x="128589" y="1740438"/>
            <a:ext cx="3188886" cy="523220"/>
          </a:xfrm>
          <a:prstGeom prst="rect">
            <a:avLst/>
          </a:prstGeom>
          <a:noFill/>
        </p:spPr>
        <p:txBody>
          <a:bodyPr wrap="none" rtlCol="0">
            <a:spAutoFit/>
          </a:bodyPr>
          <a:lstStyle/>
          <a:p>
            <a:r>
              <a:rPr lang="en-US" sz="2800" dirty="0" smtClean="0">
                <a:solidFill>
                  <a:prstClr val="black"/>
                </a:solidFill>
              </a:rPr>
              <a:t>Hydride ion transfer:</a:t>
            </a:r>
            <a:endParaRPr lang="en-US" sz="2400" dirty="0">
              <a:solidFill>
                <a:prstClr val="black"/>
              </a:solidFill>
            </a:endParaRPr>
          </a:p>
        </p:txBody>
      </p:sp>
      <p:sp>
        <p:nvSpPr>
          <p:cNvPr id="5" name="TextBox 4"/>
          <p:cNvSpPr txBox="1"/>
          <p:nvPr/>
        </p:nvSpPr>
        <p:spPr>
          <a:xfrm>
            <a:off x="0" y="2666619"/>
            <a:ext cx="1859805" cy="707886"/>
          </a:xfrm>
          <a:prstGeom prst="rect">
            <a:avLst/>
          </a:prstGeom>
          <a:noFill/>
        </p:spPr>
        <p:txBody>
          <a:bodyPr wrap="none" rtlCol="0">
            <a:spAutoFit/>
          </a:bodyPr>
          <a:lstStyle/>
          <a:p>
            <a:pPr algn="ctr"/>
            <a:r>
              <a:rPr lang="en-US" sz="2000" dirty="0" smtClean="0">
                <a:solidFill>
                  <a:prstClr val="black"/>
                </a:solidFill>
              </a:rPr>
              <a:t>Nicotinamide</a:t>
            </a:r>
          </a:p>
          <a:p>
            <a:pPr algn="ctr"/>
            <a:r>
              <a:rPr lang="en-US" sz="2000" dirty="0" smtClean="0">
                <a:solidFill>
                  <a:prstClr val="black"/>
                </a:solidFill>
              </a:rPr>
              <a:t>(NADH, NADPH)</a:t>
            </a:r>
            <a:endParaRPr lang="en-US" dirty="0">
              <a:solidFill>
                <a:prstClr val="black"/>
              </a:solidFill>
            </a:endParaRPr>
          </a:p>
        </p:txBody>
      </p:sp>
      <p:sp>
        <p:nvSpPr>
          <p:cNvPr id="19" name="TextBox 18"/>
          <p:cNvSpPr txBox="1"/>
          <p:nvPr/>
        </p:nvSpPr>
        <p:spPr>
          <a:xfrm>
            <a:off x="128589" y="4717890"/>
            <a:ext cx="1508746" cy="707886"/>
          </a:xfrm>
          <a:prstGeom prst="rect">
            <a:avLst/>
          </a:prstGeom>
          <a:noFill/>
        </p:spPr>
        <p:txBody>
          <a:bodyPr wrap="none" rtlCol="0">
            <a:spAutoFit/>
          </a:bodyPr>
          <a:lstStyle/>
          <a:p>
            <a:pPr algn="ctr"/>
            <a:r>
              <a:rPr lang="en-US" sz="2000" dirty="0" smtClean="0">
                <a:solidFill>
                  <a:prstClr val="black"/>
                </a:solidFill>
              </a:rPr>
              <a:t>Isoalloxazine</a:t>
            </a:r>
          </a:p>
          <a:p>
            <a:pPr algn="ctr"/>
            <a:r>
              <a:rPr lang="en-US" sz="2000" dirty="0" smtClean="0">
                <a:solidFill>
                  <a:prstClr val="black"/>
                </a:solidFill>
              </a:rPr>
              <a:t>(FAD, FMN)</a:t>
            </a:r>
            <a:endParaRPr lang="en-US" dirty="0">
              <a:solidFill>
                <a:prstClr val="black"/>
              </a:solidFill>
            </a:endParaRPr>
          </a:p>
        </p:txBody>
      </p:sp>
      <p:sp>
        <p:nvSpPr>
          <p:cNvPr id="15" name="Rectangle 14"/>
          <p:cNvSpPr/>
          <p:nvPr/>
        </p:nvSpPr>
        <p:spPr>
          <a:xfrm>
            <a:off x="2229251" y="2397079"/>
            <a:ext cx="1267928" cy="12469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2229250" y="4358301"/>
            <a:ext cx="2246497" cy="1143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574157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57426" y="4334156"/>
            <a:ext cx="4648200" cy="1990725"/>
          </a:xfrm>
          <a:prstGeom prst="rect">
            <a:avLst/>
          </a:prstGeom>
        </p:spPr>
      </p:pic>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Contain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chemical groups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with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specialized functions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Box 11"/>
          <p:cNvSpPr txBox="1"/>
          <p:nvPr/>
        </p:nvSpPr>
        <p:spPr>
          <a:xfrm>
            <a:off x="128589" y="1740438"/>
            <a:ext cx="3595984" cy="523220"/>
          </a:xfrm>
          <a:prstGeom prst="rect">
            <a:avLst/>
          </a:prstGeom>
          <a:noFill/>
        </p:spPr>
        <p:txBody>
          <a:bodyPr wrap="none" rtlCol="0">
            <a:spAutoFit/>
          </a:bodyPr>
          <a:lstStyle/>
          <a:p>
            <a:r>
              <a:rPr lang="en-US" sz="2800" dirty="0" smtClean="0">
                <a:solidFill>
                  <a:prstClr val="black"/>
                </a:solidFill>
              </a:rPr>
              <a:t>Single carbon transfer:</a:t>
            </a:r>
            <a:endParaRPr lang="en-US" sz="2400" dirty="0">
              <a:solidFill>
                <a:prstClr val="black"/>
              </a:solidFill>
            </a:endParaRPr>
          </a:p>
        </p:txBody>
      </p:sp>
      <p:sp>
        <p:nvSpPr>
          <p:cNvPr id="5" name="TextBox 4"/>
          <p:cNvSpPr txBox="1"/>
          <p:nvPr/>
        </p:nvSpPr>
        <p:spPr>
          <a:xfrm>
            <a:off x="310468" y="2808511"/>
            <a:ext cx="1238865" cy="707886"/>
          </a:xfrm>
          <a:prstGeom prst="rect">
            <a:avLst/>
          </a:prstGeom>
          <a:noFill/>
        </p:spPr>
        <p:txBody>
          <a:bodyPr wrap="none" rtlCol="0">
            <a:spAutoFit/>
          </a:bodyPr>
          <a:lstStyle/>
          <a:p>
            <a:pPr algn="ctr"/>
            <a:r>
              <a:rPr lang="en-US" sz="2000" dirty="0" smtClean="0">
                <a:solidFill>
                  <a:prstClr val="black"/>
                </a:solidFill>
              </a:rPr>
              <a:t>Sulfonium</a:t>
            </a:r>
          </a:p>
          <a:p>
            <a:pPr algn="ctr"/>
            <a:r>
              <a:rPr lang="en-US" sz="2000" dirty="0" smtClean="0">
                <a:solidFill>
                  <a:prstClr val="black"/>
                </a:solidFill>
              </a:rPr>
              <a:t>(SAM)</a:t>
            </a:r>
            <a:endParaRPr lang="en-US" dirty="0">
              <a:solidFill>
                <a:prstClr val="black"/>
              </a:solidFill>
            </a:endParaRPr>
          </a:p>
        </p:txBody>
      </p:sp>
      <p:sp>
        <p:nvSpPr>
          <p:cNvPr id="19" name="TextBox 18"/>
          <p:cNvSpPr txBox="1"/>
          <p:nvPr/>
        </p:nvSpPr>
        <p:spPr>
          <a:xfrm>
            <a:off x="449189" y="4859782"/>
            <a:ext cx="867545" cy="707886"/>
          </a:xfrm>
          <a:prstGeom prst="rect">
            <a:avLst/>
          </a:prstGeom>
          <a:noFill/>
        </p:spPr>
        <p:txBody>
          <a:bodyPr wrap="none" rtlCol="0">
            <a:spAutoFit/>
          </a:bodyPr>
          <a:lstStyle/>
          <a:p>
            <a:pPr algn="ctr"/>
            <a:r>
              <a:rPr lang="en-US" sz="2000" dirty="0" smtClean="0">
                <a:solidFill>
                  <a:prstClr val="black"/>
                </a:solidFill>
              </a:rPr>
              <a:t>Amino</a:t>
            </a:r>
            <a:endParaRPr lang="en-US" sz="2000" dirty="0" smtClean="0">
              <a:solidFill>
                <a:prstClr val="black"/>
              </a:solidFill>
            </a:endParaRPr>
          </a:p>
          <a:p>
            <a:pPr algn="ctr"/>
            <a:r>
              <a:rPr lang="en-US" sz="2000" dirty="0" smtClean="0">
                <a:solidFill>
                  <a:prstClr val="black"/>
                </a:solidFill>
              </a:rPr>
              <a:t>(THF)</a:t>
            </a:r>
            <a:endParaRPr lang="en-US" dirty="0">
              <a:solidFill>
                <a:prstClr val="black"/>
              </a:solidFill>
            </a:endParaRPr>
          </a:p>
        </p:txBody>
      </p:sp>
      <p:pic>
        <p:nvPicPr>
          <p:cNvPr id="3" name="Picture 2"/>
          <p:cNvPicPr>
            <a:picLocks noChangeAspect="1"/>
          </p:cNvPicPr>
          <p:nvPr/>
        </p:nvPicPr>
        <p:blipFill>
          <a:blip r:embed="rId4"/>
          <a:stretch>
            <a:fillRect/>
          </a:stretch>
        </p:blipFill>
        <p:spPr>
          <a:xfrm>
            <a:off x="2513363" y="2247616"/>
            <a:ext cx="3676650" cy="2047875"/>
          </a:xfrm>
          <a:prstGeom prst="rect">
            <a:avLst/>
          </a:prstGeom>
        </p:spPr>
      </p:pic>
      <p:sp>
        <p:nvSpPr>
          <p:cNvPr id="13" name="Rectangle 12"/>
          <p:cNvSpPr/>
          <p:nvPr/>
        </p:nvSpPr>
        <p:spPr>
          <a:xfrm>
            <a:off x="3673641" y="2808511"/>
            <a:ext cx="529389" cy="544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203030" y="5361871"/>
            <a:ext cx="390414" cy="4115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7016537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05087" y="1852612"/>
            <a:ext cx="3933825" cy="3152775"/>
          </a:xfrm>
          <a:prstGeom prst="rect">
            <a:avLst/>
          </a:prstGeom>
        </p:spPr>
      </p:pic>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Contain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chemical groups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with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specialized functions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Box 11"/>
          <p:cNvSpPr txBox="1"/>
          <p:nvPr/>
        </p:nvSpPr>
        <p:spPr>
          <a:xfrm>
            <a:off x="128589" y="1740438"/>
            <a:ext cx="2106282" cy="523220"/>
          </a:xfrm>
          <a:prstGeom prst="rect">
            <a:avLst/>
          </a:prstGeom>
          <a:noFill/>
        </p:spPr>
        <p:txBody>
          <a:bodyPr wrap="none" rtlCol="0">
            <a:spAutoFit/>
          </a:bodyPr>
          <a:lstStyle/>
          <a:p>
            <a:r>
              <a:rPr lang="en-US" sz="2800" dirty="0" smtClean="0">
                <a:solidFill>
                  <a:prstClr val="black"/>
                </a:solidFill>
              </a:rPr>
              <a:t>Acyl transfer:</a:t>
            </a:r>
            <a:endParaRPr lang="en-US" sz="2400" dirty="0">
              <a:solidFill>
                <a:prstClr val="black"/>
              </a:solidFill>
            </a:endParaRPr>
          </a:p>
        </p:txBody>
      </p:sp>
      <p:sp>
        <p:nvSpPr>
          <p:cNvPr id="5" name="TextBox 4"/>
          <p:cNvSpPr txBox="1"/>
          <p:nvPr/>
        </p:nvSpPr>
        <p:spPr>
          <a:xfrm>
            <a:off x="549029" y="2808511"/>
            <a:ext cx="761747" cy="707886"/>
          </a:xfrm>
          <a:prstGeom prst="rect">
            <a:avLst/>
          </a:prstGeom>
          <a:noFill/>
        </p:spPr>
        <p:txBody>
          <a:bodyPr wrap="none" rtlCol="0">
            <a:spAutoFit/>
          </a:bodyPr>
          <a:lstStyle/>
          <a:p>
            <a:pPr algn="ctr"/>
            <a:r>
              <a:rPr lang="en-US" sz="2000" dirty="0" smtClean="0">
                <a:solidFill>
                  <a:prstClr val="black"/>
                </a:solidFill>
              </a:rPr>
              <a:t>Thiol</a:t>
            </a:r>
          </a:p>
          <a:p>
            <a:pPr algn="ctr"/>
            <a:r>
              <a:rPr lang="en-US" sz="2000" dirty="0" smtClean="0">
                <a:solidFill>
                  <a:prstClr val="black"/>
                </a:solidFill>
              </a:rPr>
              <a:t>(CoA)</a:t>
            </a:r>
            <a:endParaRPr lang="en-US" dirty="0">
              <a:solidFill>
                <a:prstClr val="black"/>
              </a:solidFill>
            </a:endParaRPr>
          </a:p>
        </p:txBody>
      </p:sp>
      <p:sp>
        <p:nvSpPr>
          <p:cNvPr id="19" name="TextBox 18"/>
          <p:cNvSpPr txBox="1"/>
          <p:nvPr/>
        </p:nvSpPr>
        <p:spPr>
          <a:xfrm>
            <a:off x="191908" y="4859782"/>
            <a:ext cx="1382110" cy="707886"/>
          </a:xfrm>
          <a:prstGeom prst="rect">
            <a:avLst/>
          </a:prstGeom>
          <a:noFill/>
        </p:spPr>
        <p:txBody>
          <a:bodyPr wrap="none" rtlCol="0">
            <a:spAutoFit/>
          </a:bodyPr>
          <a:lstStyle/>
          <a:p>
            <a:pPr algn="ctr"/>
            <a:r>
              <a:rPr lang="en-US" sz="2000" dirty="0" smtClean="0">
                <a:solidFill>
                  <a:prstClr val="black"/>
                </a:solidFill>
              </a:rPr>
              <a:t>Thiol</a:t>
            </a:r>
          </a:p>
          <a:p>
            <a:pPr algn="ctr"/>
            <a:r>
              <a:rPr lang="en-US" sz="2000" dirty="0" smtClean="0">
                <a:solidFill>
                  <a:prstClr val="black"/>
                </a:solidFill>
              </a:rPr>
              <a:t>(lipoic acid)</a:t>
            </a:r>
            <a:endParaRPr lang="en-US" dirty="0">
              <a:solidFill>
                <a:prstClr val="black"/>
              </a:solidFill>
            </a:endParaRPr>
          </a:p>
        </p:txBody>
      </p:sp>
      <p:sp>
        <p:nvSpPr>
          <p:cNvPr id="13" name="Rectangle 12"/>
          <p:cNvSpPr/>
          <p:nvPr/>
        </p:nvSpPr>
        <p:spPr>
          <a:xfrm>
            <a:off x="6112042" y="4193712"/>
            <a:ext cx="442911" cy="544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p:nvPicPr>
        <p:blipFill>
          <a:blip r:embed="rId4"/>
          <a:stretch>
            <a:fillRect/>
          </a:stretch>
        </p:blipFill>
        <p:spPr>
          <a:xfrm>
            <a:off x="3321217" y="5191971"/>
            <a:ext cx="2790825" cy="1171575"/>
          </a:xfrm>
          <a:prstGeom prst="rect">
            <a:avLst/>
          </a:prstGeom>
        </p:spPr>
      </p:pic>
      <p:sp>
        <p:nvSpPr>
          <p:cNvPr id="14" name="Rectangle 13"/>
          <p:cNvSpPr/>
          <p:nvPr/>
        </p:nvSpPr>
        <p:spPr>
          <a:xfrm>
            <a:off x="4844716" y="5392874"/>
            <a:ext cx="980321" cy="783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2420722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82749" y="3195543"/>
            <a:ext cx="367408" cy="584775"/>
          </a:xfrm>
          <a:prstGeom prst="rect">
            <a:avLst/>
          </a:prstGeom>
          <a:noFill/>
        </p:spPr>
        <p:txBody>
          <a:bodyPr wrap="none" rtlCol="0">
            <a:spAutoFit/>
          </a:bodyPr>
          <a:lstStyle/>
          <a:p>
            <a:r>
              <a:rPr lang="en-US" sz="3200" dirty="0">
                <a:solidFill>
                  <a:prstClr val="black"/>
                </a:solidFill>
                <a:latin typeface="Times New Roman" panose="02020603050405020304" pitchFamily="18" charset="0"/>
                <a:cs typeface="Times New Roman" panose="02020603050405020304" pitchFamily="18" charset="0"/>
              </a:rPr>
              <a:t>a</a:t>
            </a:r>
          </a:p>
        </p:txBody>
      </p:sp>
      <p:sp>
        <p:nvSpPr>
          <p:cNvPr id="34" name="TextBox 33"/>
          <p:cNvSpPr txBox="1"/>
          <p:nvPr/>
        </p:nvSpPr>
        <p:spPr>
          <a:xfrm>
            <a:off x="482749" y="5693756"/>
            <a:ext cx="389850" cy="584775"/>
          </a:xfrm>
          <a:prstGeom prst="rect">
            <a:avLst/>
          </a:prstGeom>
          <a:noFill/>
        </p:spPr>
        <p:txBody>
          <a:bodyPr wrap="none" rtlCol="0">
            <a:spAutoFit/>
          </a:bodyPr>
          <a:lstStyle/>
          <a:p>
            <a:r>
              <a:rPr lang="en-US" sz="3200" dirty="0">
                <a:solidFill>
                  <a:prstClr val="black"/>
                </a:solidFill>
                <a:latin typeface="Times New Roman" panose="02020603050405020304" pitchFamily="18" charset="0"/>
                <a:cs typeface="Times New Roman" panose="02020603050405020304" pitchFamily="18" charset="0"/>
              </a:rPr>
              <a:t>b</a:t>
            </a:r>
          </a:p>
        </p:txBody>
      </p:sp>
      <p:pic>
        <p:nvPicPr>
          <p:cNvPr id="4" name="Picture 3"/>
          <p:cNvPicPr>
            <a:picLocks noChangeAspect="1"/>
          </p:cNvPicPr>
          <p:nvPr/>
        </p:nvPicPr>
        <p:blipFill rotWithShape="1">
          <a:blip r:embed="rId3"/>
          <a:srcRect l="9177" t="27941" r="42662" b="26470"/>
          <a:stretch/>
        </p:blipFill>
        <p:spPr>
          <a:xfrm>
            <a:off x="1938127" y="3005212"/>
            <a:ext cx="6266331" cy="3334872"/>
          </a:xfrm>
          <a:prstGeom prst="rect">
            <a:avLst/>
          </a:prstGeom>
        </p:spPr>
      </p:pic>
      <p:sp>
        <p:nvSpPr>
          <p:cNvPr id="5"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activates acyl groups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for subsequent condensations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via a</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thioester bond</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91430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Thioesters are less stable than oxygen esters because they do not experience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electronic resonance</a:t>
            </a:r>
          </a:p>
        </p:txBody>
      </p:sp>
    </p:spTree>
    <p:extLst>
      <p:ext uri="{BB962C8B-B14F-4D97-AF65-F5344CB8AC3E}">
        <p14:creationId xmlns:p14="http://schemas.microsoft.com/office/powerpoint/2010/main" val="325709220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activates acyl groups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for subsequent condensations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via a</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thioester bond</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cofactors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1914305"/>
            <a:ext cx="90154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Therefore, breaking of a thioester bond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provides more energy for subsequent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condensations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than breaking of an oxygen ester bond</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103207" y="3226768"/>
            <a:ext cx="8372475" cy="3124200"/>
          </a:xfrm>
          <a:prstGeom prst="rect">
            <a:avLst/>
          </a:prstGeom>
        </p:spPr>
      </p:pic>
    </p:spTree>
    <p:extLst>
      <p:ext uri="{BB962C8B-B14F-4D97-AF65-F5344CB8AC3E}">
        <p14:creationId xmlns:p14="http://schemas.microsoft.com/office/powerpoint/2010/main" val="3956082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37974" y="2373066"/>
            <a:ext cx="4587452" cy="4070704"/>
          </a:xfrm>
          <a:prstGeom prst="rect">
            <a:avLst/>
          </a:prstGeom>
        </p:spPr>
      </p:pic>
      <p:sp>
        <p:nvSpPr>
          <p:cNvPr id="9" name="Text Box 18"/>
          <p:cNvSpPr txBox="1">
            <a:spLocks noChangeArrowheads="1"/>
          </p:cNvSpPr>
          <p:nvPr/>
        </p:nvSpPr>
        <p:spPr bwMode="auto">
          <a:xfrm>
            <a:off x="128589" y="972683"/>
            <a:ext cx="8905874"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Catalysts accelerate reactions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lowering the transition state energy</a:t>
            </a:r>
          </a:p>
          <a:p>
            <a:pPr lvl="1"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Simple catalyst (e.g. metal):</a:t>
            </a:r>
            <a:endParaRPr lang="en-US" altLang="en-US" sz="2200" dirty="0">
              <a:latin typeface="Arial" panose="020B0604020202020204" pitchFamily="34" charset="0"/>
              <a:cs typeface="Arial" panose="020B0604020202020204" pitchFamily="34" charset="0"/>
              <a:sym typeface="Symbol" panose="05050102010706020507" pitchFamily="18" charset="2"/>
            </a:endParaRPr>
          </a:p>
        </p:txBody>
      </p:sp>
      <p:sp>
        <p:nvSpPr>
          <p:cNvPr id="6" name="Text Box 19"/>
          <p:cNvSpPr txBox="1">
            <a:spLocks noChangeArrowheads="1"/>
          </p:cNvSpPr>
          <p:nvPr/>
        </p:nvSpPr>
        <p:spPr bwMode="auto">
          <a:xfrm>
            <a:off x="0" y="2428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The principles of catalysis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13345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
          <p:cNvSpPr txBox="1">
            <a:spLocks noChangeArrowheads="1"/>
          </p:cNvSpPr>
          <p:nvPr/>
        </p:nvSpPr>
        <p:spPr bwMode="auto">
          <a:xfrm>
            <a:off x="128589" y="972683"/>
            <a:ext cx="8905874"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Cells 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small molecules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to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regulate the rates of metabolic enzymes</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Many of the small regulators act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inhibiting specific enzymes</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regulators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bind specifically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and</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reversibly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to binding sites in their target enzymes: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8" y="3839351"/>
            <a:ext cx="90154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b="1" dirty="0" smtClean="0">
                <a:solidFill>
                  <a:prstClr val="black"/>
                </a:solidFill>
                <a:latin typeface="Arial" panose="020B0604020202020204" pitchFamily="34" charset="0"/>
                <a:cs typeface="Arial" panose="020B0604020202020204" pitchFamily="34" charset="0"/>
                <a:sym typeface="Symbol" panose="05050102010706020507" pitchFamily="18" charset="2"/>
              </a:rPr>
              <a:t>The active site:</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is targeted by regulators that compete with the enzyme’s natural substrate</a:t>
            </a:r>
          </a:p>
          <a:p>
            <a:pPr lvl="1" algn="l" rtl="0">
              <a:spcBef>
                <a:spcPct val="50000"/>
              </a:spcBef>
            </a:pPr>
            <a:r>
              <a:rPr lang="en-US" altLang="en-US" sz="2400" b="1" dirty="0" smtClean="0">
                <a:solidFill>
                  <a:prstClr val="black"/>
                </a:solidFill>
                <a:latin typeface="Arial" panose="020B0604020202020204" pitchFamily="34" charset="0"/>
                <a:cs typeface="Arial" panose="020B0604020202020204" pitchFamily="34" charset="0"/>
                <a:sym typeface="Symbol" panose="05050102010706020507" pitchFamily="18" charset="2"/>
              </a:rPr>
              <a:t>A non-active site:</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is targeted by regulators that act by inducing conformational changes in the enzyme</a:t>
            </a:r>
          </a:p>
        </p:txBody>
      </p:sp>
    </p:spTree>
    <p:extLst>
      <p:ext uri="{BB962C8B-B14F-4D97-AF65-F5344CB8AC3E}">
        <p14:creationId xmlns:p14="http://schemas.microsoft.com/office/powerpoint/2010/main" val="288592928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8" y="988996"/>
            <a:ext cx="901541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Many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pharmaceutical drugs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act by binding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reversibly</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or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irreversibly</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to specific enzymes and inhibiting them</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5932065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19541"/>
            <a:ext cx="6851804" cy="3801001"/>
          </a:xfrm>
          <a:prstGeom prst="rect">
            <a:avLst/>
          </a:prstGeom>
        </p:spPr>
      </p:pic>
      <p:pic>
        <p:nvPicPr>
          <p:cNvPr id="35" name="Picture 34"/>
          <p:cNvPicPr>
            <a:picLocks noChangeAspect="1"/>
          </p:cNvPicPr>
          <p:nvPr/>
        </p:nvPicPr>
        <p:blipFill>
          <a:blip r:embed="rId4"/>
          <a:stretch>
            <a:fillRect/>
          </a:stretch>
        </p:blipFill>
        <p:spPr>
          <a:xfrm>
            <a:off x="3991589" y="5358242"/>
            <a:ext cx="4562475" cy="1209675"/>
          </a:xfrm>
          <a:prstGeom prst="rect">
            <a:avLst/>
          </a:prstGeom>
        </p:spPr>
      </p:pic>
      <p:pic>
        <p:nvPicPr>
          <p:cNvPr id="3" name="Picture 2"/>
          <p:cNvPicPr>
            <a:picLocks noChangeAspect="1"/>
          </p:cNvPicPr>
          <p:nvPr/>
        </p:nvPicPr>
        <p:blipFill>
          <a:blip r:embed="rId5"/>
          <a:stretch>
            <a:fillRect/>
          </a:stretch>
        </p:blipFill>
        <p:spPr>
          <a:xfrm>
            <a:off x="3991589" y="4520042"/>
            <a:ext cx="2647950" cy="838200"/>
          </a:xfrm>
          <a:prstGeom prst="rect">
            <a:avLst/>
          </a:prstGeom>
        </p:spPr>
      </p:pic>
      <p:sp>
        <p:nvSpPr>
          <p:cNvPr id="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inhibitor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competes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with the enzyme’s natural substrate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for binding to the active site</a:t>
            </a:r>
          </a:p>
        </p:txBody>
      </p:sp>
    </p:spTree>
    <p:extLst>
      <p:ext uri="{BB962C8B-B14F-4D97-AF65-F5344CB8AC3E}">
        <p14:creationId xmlns:p14="http://schemas.microsoft.com/office/powerpoint/2010/main" val="19576244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9260" y="1894955"/>
            <a:ext cx="5243205" cy="4665660"/>
          </a:xfrm>
          <a:prstGeom prst="rect">
            <a:avLst/>
          </a:prstGeom>
        </p:spPr>
      </p:pic>
      <p:pic>
        <p:nvPicPr>
          <p:cNvPr id="5" name="Picture 4"/>
          <p:cNvPicPr>
            <a:picLocks noChangeAspect="1"/>
          </p:cNvPicPr>
          <p:nvPr/>
        </p:nvPicPr>
        <p:blipFill>
          <a:blip r:embed="rId4"/>
          <a:stretch>
            <a:fillRect/>
          </a:stretch>
        </p:blipFill>
        <p:spPr>
          <a:xfrm>
            <a:off x="283448" y="3169887"/>
            <a:ext cx="3705225" cy="847725"/>
          </a:xfrm>
          <a:prstGeom prst="rect">
            <a:avLst/>
          </a:prstGeom>
        </p:spPr>
      </p:pic>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K</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M(app)</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&gt; K</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(apparent affinity is low due to competition) </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726823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869260" y="1894955"/>
            <a:ext cx="5243205" cy="4665660"/>
          </a:xfrm>
          <a:prstGeom prst="rect">
            <a:avLst/>
          </a:prstGeom>
        </p:spPr>
      </p:pic>
      <p:pic>
        <p:nvPicPr>
          <p:cNvPr id="5" name="Picture 4"/>
          <p:cNvPicPr>
            <a:picLocks noChangeAspect="1"/>
          </p:cNvPicPr>
          <p:nvPr/>
        </p:nvPicPr>
        <p:blipFill>
          <a:blip r:embed="rId4"/>
          <a:stretch>
            <a:fillRect/>
          </a:stretch>
        </p:blipFill>
        <p:spPr>
          <a:xfrm>
            <a:off x="283448" y="3169887"/>
            <a:ext cx="3705225" cy="847725"/>
          </a:xfrm>
          <a:prstGeom prst="rect">
            <a:avLst/>
          </a:prstGeom>
        </p:spPr>
      </p:pic>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V</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is unchanged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because of inhibitor displacement at high substrate concentrations</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58714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Competitive inhibitors are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usually similar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structure and chemical properties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to the enzyme’s natural substrate</a:t>
            </a:r>
          </a:p>
        </p:txBody>
      </p:sp>
      <p:sp>
        <p:nvSpPr>
          <p:cNvPr id="9" name="TextBox 8"/>
          <p:cNvSpPr txBox="1"/>
          <p:nvPr/>
        </p:nvSpPr>
        <p:spPr>
          <a:xfrm>
            <a:off x="286239" y="5152353"/>
            <a:ext cx="1909011" cy="707886"/>
          </a:xfrm>
          <a:prstGeom prst="rect">
            <a:avLst/>
          </a:prstGeom>
          <a:noFill/>
        </p:spPr>
        <p:txBody>
          <a:bodyPr wrap="square" rtlCol="0">
            <a:spAutoFit/>
          </a:bodyPr>
          <a:lstStyle/>
          <a:p>
            <a:pPr algn="ctr"/>
            <a:r>
              <a:rPr lang="en-US" sz="2000" dirty="0" smtClean="0">
                <a:solidFill>
                  <a:prstClr val="black"/>
                </a:solidFill>
              </a:rPr>
              <a:t>Krebs Cycle intermediate</a:t>
            </a:r>
            <a:endParaRPr lang="en-US" dirty="0">
              <a:solidFill>
                <a:prstClr val="black"/>
              </a:solidFill>
            </a:endParaRPr>
          </a:p>
        </p:txBody>
      </p:sp>
      <p:sp>
        <p:nvSpPr>
          <p:cNvPr id="10" name="TextBox 9"/>
          <p:cNvSpPr txBox="1"/>
          <p:nvPr/>
        </p:nvSpPr>
        <p:spPr>
          <a:xfrm>
            <a:off x="2331609" y="5144333"/>
            <a:ext cx="2176223" cy="707886"/>
          </a:xfrm>
          <a:prstGeom prst="rect">
            <a:avLst/>
          </a:prstGeom>
          <a:noFill/>
        </p:spPr>
        <p:txBody>
          <a:bodyPr wrap="square" rtlCol="0">
            <a:spAutoFit/>
          </a:bodyPr>
          <a:lstStyle/>
          <a:p>
            <a:pPr algn="ctr"/>
            <a:r>
              <a:rPr lang="en-US" sz="2000" dirty="0" smtClean="0">
                <a:solidFill>
                  <a:prstClr val="black"/>
                </a:solidFill>
              </a:rPr>
              <a:t>Naturally occurring inhibitor</a:t>
            </a:r>
            <a:endParaRPr lang="en-US" dirty="0">
              <a:solidFill>
                <a:prstClr val="black"/>
              </a:solidFill>
            </a:endParaRPr>
          </a:p>
        </p:txBody>
      </p:sp>
      <p:sp>
        <p:nvSpPr>
          <p:cNvPr id="11" name="TextBox 10"/>
          <p:cNvSpPr txBox="1"/>
          <p:nvPr/>
        </p:nvSpPr>
        <p:spPr>
          <a:xfrm>
            <a:off x="5716489" y="5144333"/>
            <a:ext cx="1909011" cy="1015663"/>
          </a:xfrm>
          <a:prstGeom prst="rect">
            <a:avLst/>
          </a:prstGeom>
          <a:noFill/>
        </p:spPr>
        <p:txBody>
          <a:bodyPr wrap="square" rtlCol="0">
            <a:spAutoFit/>
          </a:bodyPr>
          <a:lstStyle/>
          <a:p>
            <a:pPr algn="ctr"/>
            <a:r>
              <a:rPr lang="en-US" sz="2000" dirty="0" smtClean="0">
                <a:solidFill>
                  <a:prstClr val="black"/>
                </a:solidFill>
              </a:rPr>
              <a:t>Bacterial precursor of folic acid</a:t>
            </a:r>
            <a:endParaRPr lang="en-US" dirty="0">
              <a:solidFill>
                <a:prstClr val="black"/>
              </a:solidFill>
            </a:endParaRPr>
          </a:p>
        </p:txBody>
      </p:sp>
      <p:sp>
        <p:nvSpPr>
          <p:cNvPr id="12" name="TextBox 11"/>
          <p:cNvSpPr txBox="1"/>
          <p:nvPr/>
        </p:nvSpPr>
        <p:spPr>
          <a:xfrm>
            <a:off x="7234988" y="5152353"/>
            <a:ext cx="1909011" cy="707886"/>
          </a:xfrm>
          <a:prstGeom prst="rect">
            <a:avLst/>
          </a:prstGeom>
          <a:noFill/>
        </p:spPr>
        <p:txBody>
          <a:bodyPr wrap="square" rtlCol="0">
            <a:spAutoFit/>
          </a:bodyPr>
          <a:lstStyle/>
          <a:p>
            <a:pPr algn="ctr"/>
            <a:r>
              <a:rPr lang="en-US" sz="2000" dirty="0" smtClean="0">
                <a:solidFill>
                  <a:prstClr val="black"/>
                </a:solidFill>
              </a:rPr>
              <a:t>Synthetic inhibitor</a:t>
            </a:r>
            <a:endParaRPr lang="en-US" dirty="0">
              <a:solidFill>
                <a:prstClr val="black"/>
              </a:solidFill>
            </a:endParaRPr>
          </a:p>
        </p:txBody>
      </p:sp>
      <p:grpSp>
        <p:nvGrpSpPr>
          <p:cNvPr id="4" name="Group 3"/>
          <p:cNvGrpSpPr/>
          <p:nvPr/>
        </p:nvGrpSpPr>
        <p:grpSpPr>
          <a:xfrm>
            <a:off x="286239" y="2652099"/>
            <a:ext cx="8622873" cy="2414819"/>
            <a:chOff x="286239" y="3117317"/>
            <a:chExt cx="8622873" cy="2414819"/>
          </a:xfrm>
        </p:grpSpPr>
        <p:pic>
          <p:nvPicPr>
            <p:cNvPr id="3" name="Picture 2"/>
            <p:cNvPicPr>
              <a:picLocks noChangeAspect="1"/>
            </p:cNvPicPr>
            <p:nvPr/>
          </p:nvPicPr>
          <p:blipFill>
            <a:blip r:embed="rId3"/>
            <a:stretch>
              <a:fillRect/>
            </a:stretch>
          </p:blipFill>
          <p:spPr>
            <a:xfrm>
              <a:off x="286239" y="3117317"/>
              <a:ext cx="8622873" cy="2414819"/>
            </a:xfrm>
            <a:prstGeom prst="rect">
              <a:avLst/>
            </a:prstGeom>
          </p:spPr>
        </p:pic>
        <p:sp>
          <p:nvSpPr>
            <p:cNvPr id="2" name="Rectangle 1"/>
            <p:cNvSpPr/>
            <p:nvPr/>
          </p:nvSpPr>
          <p:spPr>
            <a:xfrm>
              <a:off x="286239" y="3117317"/>
              <a:ext cx="114814" cy="12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p:cNvSpPr txBox="1"/>
          <p:nvPr/>
        </p:nvSpPr>
        <p:spPr>
          <a:xfrm>
            <a:off x="404036" y="6192080"/>
            <a:ext cx="3895250" cy="400110"/>
          </a:xfrm>
          <a:prstGeom prst="rect">
            <a:avLst/>
          </a:prstGeom>
          <a:noFill/>
        </p:spPr>
        <p:txBody>
          <a:bodyPr wrap="square" rtlCol="0">
            <a:spAutoFit/>
          </a:bodyPr>
          <a:lstStyle/>
          <a:p>
            <a:pPr algn="ctr"/>
            <a:r>
              <a:rPr lang="en-US" sz="2000" dirty="0" smtClean="0">
                <a:solidFill>
                  <a:prstClr val="black"/>
                </a:solidFill>
              </a:rPr>
              <a:t>(enzyme: </a:t>
            </a:r>
            <a:r>
              <a:rPr lang="en-US" sz="2000" i="1" dirty="0" smtClean="0">
                <a:solidFill>
                  <a:prstClr val="black"/>
                </a:solidFill>
              </a:rPr>
              <a:t>succinate dehydrogenase</a:t>
            </a:r>
            <a:r>
              <a:rPr lang="en-US" sz="2000" dirty="0" smtClean="0">
                <a:solidFill>
                  <a:prstClr val="black"/>
                </a:solidFill>
              </a:rPr>
              <a:t>)</a:t>
            </a:r>
            <a:endParaRPr lang="en-US" dirty="0">
              <a:solidFill>
                <a:prstClr val="black"/>
              </a:solidFill>
            </a:endParaRPr>
          </a:p>
        </p:txBody>
      </p:sp>
      <p:sp>
        <p:nvSpPr>
          <p:cNvPr id="16" name="TextBox 15"/>
          <p:cNvSpPr txBox="1"/>
          <p:nvPr/>
        </p:nvSpPr>
        <p:spPr>
          <a:xfrm>
            <a:off x="5021179" y="6192080"/>
            <a:ext cx="4013284" cy="400110"/>
          </a:xfrm>
          <a:prstGeom prst="rect">
            <a:avLst/>
          </a:prstGeom>
          <a:noFill/>
        </p:spPr>
        <p:txBody>
          <a:bodyPr wrap="square" rtlCol="0">
            <a:spAutoFit/>
          </a:bodyPr>
          <a:lstStyle/>
          <a:p>
            <a:pPr algn="ctr"/>
            <a:r>
              <a:rPr lang="en-US" sz="2000" dirty="0" smtClean="0">
                <a:solidFill>
                  <a:prstClr val="black"/>
                </a:solidFill>
              </a:rPr>
              <a:t>(enzyme: </a:t>
            </a:r>
            <a:r>
              <a:rPr lang="en-US" sz="2000" i="1" dirty="0" err="1" smtClean="0">
                <a:solidFill>
                  <a:prstClr val="black"/>
                </a:solidFill>
              </a:rPr>
              <a:t>dihydropterolate</a:t>
            </a:r>
            <a:r>
              <a:rPr lang="en-US" sz="2000" i="1" dirty="0" smtClean="0">
                <a:solidFill>
                  <a:prstClr val="black"/>
                </a:solidFill>
              </a:rPr>
              <a:t> synthase</a:t>
            </a:r>
            <a:r>
              <a:rPr lang="en-US" sz="2000" dirty="0" smtClean="0">
                <a:solidFill>
                  <a:prstClr val="black"/>
                </a:solidFill>
              </a:rPr>
              <a:t>)</a:t>
            </a:r>
            <a:endParaRPr lang="en-US" dirty="0">
              <a:solidFill>
                <a:prstClr val="black"/>
              </a:solidFill>
            </a:endParaRPr>
          </a:p>
        </p:txBody>
      </p:sp>
      <p:sp>
        <p:nvSpPr>
          <p:cNvPr id="1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99986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8271" y="2657787"/>
            <a:ext cx="5106192" cy="3914211"/>
          </a:xfrm>
          <a:prstGeom prst="rect">
            <a:avLst/>
          </a:prstGeom>
        </p:spPr>
      </p:pic>
      <p:sp>
        <p:nvSpPr>
          <p:cNvPr id="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89058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Efficient competitive inhibitors are often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transition state analogues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Example1: oseltamivir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(Tamiflu®)</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4503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94673" y="2799287"/>
            <a:ext cx="6093243" cy="3729702"/>
          </a:xfrm>
          <a:prstGeom prst="rect">
            <a:avLst/>
          </a:prstGeom>
        </p:spPr>
      </p:pic>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Efficient competitive inhibitors are often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transition state analogues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Example2</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dirty="0" err="1">
                <a:solidFill>
                  <a:prstClr val="black"/>
                </a:solidFill>
                <a:latin typeface="Arial" panose="020B0604020202020204" pitchFamily="34" charset="0"/>
                <a:cs typeface="Arial" panose="020B0604020202020204" pitchFamily="34" charset="0"/>
                <a:sym typeface="Symbol" panose="05050102010706020507" pitchFamily="18" charset="2"/>
              </a:rPr>
              <a:t>Aliskiren</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4431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27469" y="2635356"/>
            <a:ext cx="2295525" cy="1143000"/>
          </a:xfrm>
          <a:prstGeom prst="rect">
            <a:avLst/>
          </a:prstGeom>
        </p:spPr>
      </p:pic>
      <p:pic>
        <p:nvPicPr>
          <p:cNvPr id="6" name="Picture 5"/>
          <p:cNvPicPr>
            <a:picLocks noChangeAspect="1"/>
          </p:cNvPicPr>
          <p:nvPr/>
        </p:nvPicPr>
        <p:blipFill>
          <a:blip r:embed="rId4"/>
          <a:stretch>
            <a:fillRect/>
          </a:stretch>
        </p:blipFill>
        <p:spPr>
          <a:xfrm>
            <a:off x="527469" y="3877356"/>
            <a:ext cx="2533650" cy="1095375"/>
          </a:xfrm>
          <a:prstGeom prst="rect">
            <a:avLst/>
          </a:prstGeom>
        </p:spPr>
      </p:pic>
      <p:sp>
        <p:nvSpPr>
          <p:cNvPr id="8"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inhibitor binds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an allosteric site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substrate-bound enzyme</a:t>
            </a: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Uncompetitive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12" name="Picture 11"/>
          <p:cNvPicPr>
            <a:picLocks noChangeAspect="1"/>
          </p:cNvPicPr>
          <p:nvPr/>
        </p:nvPicPr>
        <p:blipFill>
          <a:blip r:embed="rId5"/>
          <a:stretch>
            <a:fillRect/>
          </a:stretch>
        </p:blipFill>
        <p:spPr>
          <a:xfrm>
            <a:off x="4522842" y="2509577"/>
            <a:ext cx="4397136" cy="3719959"/>
          </a:xfrm>
          <a:prstGeom prst="rect">
            <a:avLst/>
          </a:prstGeom>
        </p:spPr>
      </p:pic>
      <p:pic>
        <p:nvPicPr>
          <p:cNvPr id="7" name="Picture 6"/>
          <p:cNvPicPr>
            <a:picLocks noChangeAspect="1"/>
          </p:cNvPicPr>
          <p:nvPr/>
        </p:nvPicPr>
        <p:blipFill>
          <a:blip r:embed="rId6"/>
          <a:stretch>
            <a:fillRect/>
          </a:stretch>
        </p:blipFill>
        <p:spPr>
          <a:xfrm>
            <a:off x="473126" y="5147181"/>
            <a:ext cx="4495800" cy="1190625"/>
          </a:xfrm>
          <a:prstGeom prst="rect">
            <a:avLst/>
          </a:prstGeom>
        </p:spPr>
      </p:pic>
    </p:spTree>
    <p:extLst>
      <p:ext uri="{BB962C8B-B14F-4D97-AF65-F5344CB8AC3E}">
        <p14:creationId xmlns:p14="http://schemas.microsoft.com/office/powerpoint/2010/main" val="422647464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17430" y="3047865"/>
            <a:ext cx="4375833" cy="3701937"/>
          </a:xfrm>
          <a:prstGeom prst="rect">
            <a:avLst/>
          </a:prstGeom>
        </p:spPr>
      </p:pic>
      <p:sp>
        <p:nvSpPr>
          <p:cNvPr id="5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27469" y="2793012"/>
            <a:ext cx="2295525" cy="1143000"/>
          </a:xfrm>
          <a:prstGeom prst="rect">
            <a:avLst/>
          </a:prstGeom>
        </p:spPr>
      </p:pic>
      <p:pic>
        <p:nvPicPr>
          <p:cNvPr id="6" name="Picture 5"/>
          <p:cNvPicPr>
            <a:picLocks noChangeAspect="1"/>
          </p:cNvPicPr>
          <p:nvPr/>
        </p:nvPicPr>
        <p:blipFill>
          <a:blip r:embed="rId5"/>
          <a:stretch>
            <a:fillRect/>
          </a:stretch>
        </p:blipFill>
        <p:spPr>
          <a:xfrm>
            <a:off x="527469" y="4035012"/>
            <a:ext cx="2533650" cy="1095375"/>
          </a:xfrm>
          <a:prstGeom prst="rect">
            <a:avLst/>
          </a:prstGeom>
        </p:spPr>
      </p:pic>
      <p:pic>
        <p:nvPicPr>
          <p:cNvPr id="7" name="Picture 6"/>
          <p:cNvPicPr>
            <a:picLocks noChangeAspect="1"/>
          </p:cNvPicPr>
          <p:nvPr/>
        </p:nvPicPr>
        <p:blipFill>
          <a:blip r:embed="rId6"/>
          <a:stretch>
            <a:fillRect/>
          </a:stretch>
        </p:blipFill>
        <p:spPr>
          <a:xfrm>
            <a:off x="473126" y="5304837"/>
            <a:ext cx="4495800" cy="1190625"/>
          </a:xfrm>
          <a:prstGeom prst="rect">
            <a:avLst/>
          </a:prstGeom>
        </p:spPr>
      </p:pic>
      <p:sp>
        <p:nvSpPr>
          <p:cNvPr id="8" name="Text Box 18"/>
          <p:cNvSpPr txBox="1">
            <a:spLocks noChangeArrowheads="1"/>
          </p:cNvSpPr>
          <p:nvPr/>
        </p:nvSpPr>
        <p:spPr bwMode="auto">
          <a:xfrm>
            <a:off x="128588" y="1513255"/>
            <a:ext cx="90154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Inhibitor binding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stabilizes a less active conformation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that</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binds the substrate more strongly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than the native one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Thus: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K</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M(app)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&gt; K</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(increased affinity)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and</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V</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max(app)</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&lt; V</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Uncompetitive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573925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412610" y="2174815"/>
            <a:ext cx="4647671" cy="4307865"/>
          </a:xfrm>
          <a:prstGeom prst="rect">
            <a:avLst/>
          </a:prstGeom>
        </p:spPr>
      </p:pic>
      <p:sp>
        <p:nvSpPr>
          <p:cNvPr id="6" name="Text Box 19"/>
          <p:cNvSpPr txBox="1">
            <a:spLocks noChangeArrowheads="1"/>
          </p:cNvSpPr>
          <p:nvPr/>
        </p:nvSpPr>
        <p:spPr bwMode="auto">
          <a:xfrm>
            <a:off x="0" y="2428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The principles of catalysis</a:t>
            </a:r>
            <a:endParaRPr lang="en-US" altLang="en-US" b="1" dirty="0">
              <a:solidFill>
                <a:srgbClr val="3333CC"/>
              </a:solidFill>
              <a:latin typeface="Arial" panose="020B0604020202020204" pitchFamily="34" charset="0"/>
              <a:cs typeface="Arial" panose="020B0604020202020204" pitchFamily="34" charset="0"/>
            </a:endParaRPr>
          </a:p>
        </p:txBody>
      </p:sp>
      <p:cxnSp>
        <p:nvCxnSpPr>
          <p:cNvPr id="3" name="Straight Arrow Connector 2"/>
          <p:cNvCxnSpPr/>
          <p:nvPr/>
        </p:nvCxnSpPr>
        <p:spPr>
          <a:xfrm flipV="1">
            <a:off x="2207172" y="4382814"/>
            <a:ext cx="772511" cy="34684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1686" y="4328747"/>
            <a:ext cx="2254956" cy="923330"/>
          </a:xfrm>
          <a:prstGeom prst="rect">
            <a:avLst/>
          </a:prstGeom>
          <a:noFill/>
        </p:spPr>
        <p:txBody>
          <a:bodyPr wrap="square" rtlCol="0">
            <a:spAutoFit/>
          </a:bodyPr>
          <a:lstStyle/>
          <a:p>
            <a:pPr algn="ctr"/>
            <a:r>
              <a:rPr lang="en-US" dirty="0" smtClean="0"/>
              <a:t>Enzyme-substrate complex</a:t>
            </a:r>
          </a:p>
          <a:p>
            <a:pPr algn="ctr"/>
            <a:r>
              <a:rPr lang="en-US" dirty="0" smtClean="0"/>
              <a:t>(‘</a:t>
            </a:r>
            <a:r>
              <a:rPr lang="en-US" dirty="0" err="1" smtClean="0"/>
              <a:t>Michaelis</a:t>
            </a:r>
            <a:r>
              <a:rPr lang="en-US" dirty="0" smtClean="0"/>
              <a:t> complex’)</a:t>
            </a:r>
            <a:endParaRPr lang="en-US" dirty="0"/>
          </a:p>
        </p:txBody>
      </p:sp>
      <p:sp>
        <p:nvSpPr>
          <p:cNvPr id="8" name="Text Box 18"/>
          <p:cNvSpPr txBox="1">
            <a:spLocks noChangeArrowheads="1"/>
          </p:cNvSpPr>
          <p:nvPr/>
        </p:nvSpPr>
        <p:spPr bwMode="auto">
          <a:xfrm>
            <a:off x="128589" y="972683"/>
            <a:ext cx="8905874"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Catalysts accelerate reactions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lowering the transition state energy</a:t>
            </a:r>
          </a:p>
          <a:p>
            <a:pPr lvl="1"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Enzyme:</a:t>
            </a:r>
            <a:endParaRPr lang="en-US" altLang="en-US" sz="22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03805803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95034" y="1946170"/>
            <a:ext cx="5480255" cy="4390942"/>
          </a:xfrm>
          <a:prstGeom prst="rect">
            <a:avLst/>
          </a:prstGeom>
        </p:spPr>
      </p:pic>
      <p:pic>
        <p:nvPicPr>
          <p:cNvPr id="3" name="Picture 2"/>
          <p:cNvPicPr>
            <a:picLocks noChangeAspect="1"/>
          </p:cNvPicPr>
          <p:nvPr/>
        </p:nvPicPr>
        <p:blipFill>
          <a:blip r:embed="rId4"/>
          <a:stretch>
            <a:fillRect/>
          </a:stretch>
        </p:blipFill>
        <p:spPr>
          <a:xfrm>
            <a:off x="218921" y="2643186"/>
            <a:ext cx="3514725" cy="962025"/>
          </a:xfrm>
          <a:prstGeom prst="rect">
            <a:avLst/>
          </a:prstGeom>
        </p:spPr>
      </p:pic>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Uncompetitive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59860566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Uncompetitive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8"/>
          <p:cNvSpPr txBox="1">
            <a:spLocks noChangeArrowheads="1"/>
          </p:cNvSpPr>
          <p:nvPr/>
        </p:nvSpPr>
        <p:spPr bwMode="auto">
          <a:xfrm>
            <a:off x="128588" y="1513255"/>
            <a:ext cx="90154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Uncompetitive inhibition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relatively rare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Known examples:</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Inhibition of </a:t>
            </a:r>
            <a:r>
              <a:rPr lang="en-US" altLang="en-US" sz="2200" i="1" dirty="0">
                <a:solidFill>
                  <a:prstClr val="black"/>
                </a:solidFill>
                <a:latin typeface="Arial" panose="020B0604020202020204" pitchFamily="34" charset="0"/>
                <a:cs typeface="Arial" panose="020B0604020202020204" pitchFamily="34" charset="0"/>
                <a:sym typeface="Symbol" panose="05050102010706020507" pitchFamily="18" charset="2"/>
              </a:rPr>
              <a:t>inositol </a:t>
            </a:r>
            <a:r>
              <a:rPr lang="en-US" altLang="en-US" sz="2200" i="1" dirty="0" err="1">
                <a:solidFill>
                  <a:prstClr val="black"/>
                </a:solidFill>
                <a:latin typeface="Arial" panose="020B0604020202020204" pitchFamily="34" charset="0"/>
                <a:cs typeface="Arial" panose="020B0604020202020204" pitchFamily="34" charset="0"/>
                <a:sym typeface="Symbol" panose="05050102010706020507" pitchFamily="18" charset="2"/>
              </a:rPr>
              <a:t>monophosphatase</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(EC 3.1.3.25) by </a:t>
            </a:r>
            <a:r>
              <a:rPr lang="en-US" altLang="en-US" sz="2200" i="1" dirty="0">
                <a:solidFill>
                  <a:prstClr val="black"/>
                </a:solidFill>
                <a:latin typeface="Arial" panose="020B0604020202020204" pitchFamily="34" charset="0"/>
                <a:cs typeface="Arial" panose="020B0604020202020204" pitchFamily="34" charset="0"/>
                <a:sym typeface="Symbol" panose="05050102010706020507" pitchFamily="18" charset="2"/>
              </a:rPr>
              <a:t>lithium</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a mood-stabilizing drug used to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treat bipolar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disorders</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inhibition of 3-phosphoshikimate </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1-carboxyvinyltransferase</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(EC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2.5.1.19) by the herbicide </a:t>
            </a:r>
            <a:r>
              <a:rPr lang="en-US" altLang="en-US" sz="2200" i="1" dirty="0">
                <a:solidFill>
                  <a:prstClr val="black"/>
                </a:solidFill>
                <a:latin typeface="Arial" panose="020B0604020202020204" pitchFamily="34" charset="0"/>
                <a:cs typeface="Arial" panose="020B0604020202020204" pitchFamily="34" charset="0"/>
                <a:sym typeface="Symbol" panose="05050102010706020507" pitchFamily="18" charset="2"/>
              </a:rPr>
              <a:t>N-</a:t>
            </a:r>
            <a:r>
              <a:rPr lang="en-US" altLang="en-US" sz="2200" i="1" dirty="0" err="1">
                <a:solidFill>
                  <a:prstClr val="black"/>
                </a:solidFill>
                <a:latin typeface="Arial" panose="020B0604020202020204" pitchFamily="34" charset="0"/>
                <a:cs typeface="Arial" panose="020B0604020202020204" pitchFamily="34" charset="0"/>
                <a:sym typeface="Symbol" panose="05050102010706020507" pitchFamily="18" charset="2"/>
              </a:rPr>
              <a:t>phosphonomethylglycine</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(a.k.a. </a:t>
            </a:r>
            <a:r>
              <a:rPr lang="en-US" altLang="en-US" sz="2200" i="1" dirty="0">
                <a:solidFill>
                  <a:prstClr val="black"/>
                </a:solidFill>
                <a:latin typeface="Arial" panose="020B0604020202020204" pitchFamily="34" charset="0"/>
                <a:cs typeface="Arial" panose="020B0604020202020204" pitchFamily="34" charset="0"/>
                <a:sym typeface="Symbol" panose="05050102010706020507" pitchFamily="18" charset="2"/>
              </a:rPr>
              <a:t>glyphosate</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trade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name </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Roundup</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a:t>
            </a:r>
          </a:p>
        </p:txBody>
      </p:sp>
    </p:spTree>
    <p:extLst>
      <p:ext uri="{BB962C8B-B14F-4D97-AF65-F5344CB8AC3E}">
        <p14:creationId xmlns:p14="http://schemas.microsoft.com/office/powerpoint/2010/main" val="8270326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3393" y="2309533"/>
            <a:ext cx="4659541" cy="4147185"/>
          </a:xfrm>
          <a:prstGeom prst="rect">
            <a:avLst/>
          </a:prstGeom>
        </p:spPr>
      </p:pic>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inhibitor binds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an allosteric site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either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substrate-free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or</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substrate-bound enzyme</a:t>
            </a:r>
          </a:p>
        </p:txBody>
      </p:sp>
    </p:spTree>
    <p:extLst>
      <p:ext uri="{BB962C8B-B14F-4D97-AF65-F5344CB8AC3E}">
        <p14:creationId xmlns:p14="http://schemas.microsoft.com/office/powerpoint/2010/main" val="23615368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 Box 18"/>
          <p:cNvSpPr txBox="1">
            <a:spLocks noChangeArrowheads="1"/>
          </p:cNvSpPr>
          <p:nvPr/>
        </p:nvSpPr>
        <p:spPr bwMode="auto">
          <a:xfrm>
            <a:off x="128588" y="1513255"/>
            <a:ext cx="90154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It stabilizes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 conformation less active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than the native one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Thus: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V</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max(app)</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&lt; V</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13" name="Picture 12"/>
          <p:cNvPicPr>
            <a:picLocks noChangeAspect="1"/>
          </p:cNvPicPr>
          <p:nvPr/>
        </p:nvPicPr>
        <p:blipFill>
          <a:blip r:embed="rId3"/>
          <a:stretch>
            <a:fillRect/>
          </a:stretch>
        </p:blipFill>
        <p:spPr>
          <a:xfrm>
            <a:off x="507061" y="2528918"/>
            <a:ext cx="4474358" cy="3982364"/>
          </a:xfrm>
          <a:prstGeom prst="rect">
            <a:avLst/>
          </a:prstGeom>
        </p:spPr>
      </p:pic>
      <p:sp>
        <p:nvSpPr>
          <p:cNvPr id="1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20" name="Picture 19"/>
          <p:cNvPicPr>
            <a:picLocks noChangeAspect="1"/>
          </p:cNvPicPr>
          <p:nvPr/>
        </p:nvPicPr>
        <p:blipFill>
          <a:blip r:embed="rId4"/>
          <a:stretch>
            <a:fillRect/>
          </a:stretch>
        </p:blipFill>
        <p:spPr>
          <a:xfrm>
            <a:off x="4839529" y="3935665"/>
            <a:ext cx="3529406" cy="1668007"/>
          </a:xfrm>
          <a:prstGeom prst="rect">
            <a:avLst/>
          </a:prstGeom>
        </p:spPr>
      </p:pic>
    </p:spTree>
    <p:extLst>
      <p:ext uri="{BB962C8B-B14F-4D97-AF65-F5344CB8AC3E}">
        <p14:creationId xmlns:p14="http://schemas.microsoft.com/office/powerpoint/2010/main" val="148093936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0425" y="2369004"/>
            <a:ext cx="4659541" cy="4147185"/>
          </a:xfrm>
          <a:prstGeom prst="rect">
            <a:avLst/>
          </a:prstGeom>
        </p:spPr>
      </p:pic>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8" y="1513255"/>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non-competitive inhibition: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4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I(b)</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4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I(f)</a:t>
            </a:r>
            <a:endParaRPr lang="en-US" altLang="en-US" sz="2400" i="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17" name="Picture 16"/>
          <p:cNvPicPr>
            <a:picLocks noChangeAspect="1"/>
          </p:cNvPicPr>
          <p:nvPr/>
        </p:nvPicPr>
        <p:blipFill>
          <a:blip r:embed="rId4"/>
          <a:stretch>
            <a:fillRect/>
          </a:stretch>
        </p:blipFill>
        <p:spPr>
          <a:xfrm>
            <a:off x="4042611" y="3959807"/>
            <a:ext cx="4831431" cy="1289058"/>
          </a:xfrm>
          <a:prstGeom prst="rect">
            <a:avLst/>
          </a:prstGeom>
        </p:spPr>
      </p:pic>
      <p:pic>
        <p:nvPicPr>
          <p:cNvPr id="18" name="Picture 17"/>
          <p:cNvPicPr>
            <a:picLocks noChangeAspect="1"/>
          </p:cNvPicPr>
          <p:nvPr/>
        </p:nvPicPr>
        <p:blipFill>
          <a:blip r:embed="rId5"/>
          <a:stretch>
            <a:fillRect/>
          </a:stretch>
        </p:blipFill>
        <p:spPr>
          <a:xfrm>
            <a:off x="4042611" y="5248865"/>
            <a:ext cx="2194971" cy="343431"/>
          </a:xfrm>
          <a:prstGeom prst="rect">
            <a:avLst/>
          </a:prstGeom>
        </p:spPr>
      </p:pic>
    </p:spTree>
    <p:extLst>
      <p:ext uri="{BB962C8B-B14F-4D97-AF65-F5344CB8AC3E}">
        <p14:creationId xmlns:p14="http://schemas.microsoft.com/office/powerpoint/2010/main" val="144582673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01730" y="2110056"/>
            <a:ext cx="4880453" cy="4215927"/>
          </a:xfrm>
          <a:prstGeom prst="rect">
            <a:avLst/>
          </a:prstGeom>
        </p:spPr>
      </p:pic>
      <p:pic>
        <p:nvPicPr>
          <p:cNvPr id="3" name="Picture 2"/>
          <p:cNvPicPr>
            <a:picLocks noChangeAspect="1"/>
          </p:cNvPicPr>
          <p:nvPr/>
        </p:nvPicPr>
        <p:blipFill>
          <a:blip r:embed="rId4"/>
          <a:stretch>
            <a:fillRect/>
          </a:stretch>
        </p:blipFill>
        <p:spPr>
          <a:xfrm>
            <a:off x="109538" y="2916001"/>
            <a:ext cx="4167494" cy="799478"/>
          </a:xfrm>
          <a:prstGeom prst="rect">
            <a:avLst/>
          </a:prstGeom>
        </p:spPr>
      </p:pic>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14311572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39936" y="2810714"/>
            <a:ext cx="4096892" cy="3646404"/>
          </a:xfrm>
          <a:prstGeom prst="rect">
            <a:avLst/>
          </a:prstGeom>
        </p:spPr>
      </p:pic>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8" y="1513255"/>
            <a:ext cx="90154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mixed inhibition: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4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I(b)</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4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I(f)</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Thus, substrate binding increases or decreases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24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I</a:t>
            </a:r>
            <a:endPar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43604842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8" y="1513255"/>
            <a:ext cx="90154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Some non-competitive inhibitors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distort the active site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reduce affinity</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to the substrate</a:t>
            </a:r>
          </a:p>
          <a:p>
            <a:pPr lvl="1" algn="l" rtl="0">
              <a:spcBef>
                <a:spcPct val="50000"/>
              </a:spcBef>
            </a:pPr>
            <a:r>
              <a:rPr lang="en-US" altLang="en-US" sz="2400" u="sng"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inhibition of muscle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phosphofructokinase-1</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(PFK-1) by </a:t>
            </a:r>
            <a:r>
              <a:rPr lang="en-US" altLang="en-US" sz="24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ATP – product inhibition</a:t>
            </a:r>
            <a:endPar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grpSp>
        <p:nvGrpSpPr>
          <p:cNvPr id="45" name="Group 44"/>
          <p:cNvGrpSpPr/>
          <p:nvPr/>
        </p:nvGrpSpPr>
        <p:grpSpPr>
          <a:xfrm>
            <a:off x="180273" y="3797467"/>
            <a:ext cx="8786678" cy="1700650"/>
            <a:chOff x="180273" y="4587879"/>
            <a:chExt cx="8786678" cy="1700650"/>
          </a:xfrm>
        </p:grpSpPr>
        <p:sp>
          <p:nvSpPr>
            <p:cNvPr id="2" name="TextBox 1"/>
            <p:cNvSpPr txBox="1"/>
            <p:nvPr/>
          </p:nvSpPr>
          <p:spPr>
            <a:xfrm>
              <a:off x="180273" y="5483954"/>
              <a:ext cx="1505348" cy="584775"/>
            </a:xfrm>
            <a:prstGeom prst="rect">
              <a:avLst/>
            </a:prstGeom>
            <a:noFill/>
          </p:spPr>
          <p:txBody>
            <a:bodyPr wrap="none" rtlCol="0">
              <a:spAutoFit/>
            </a:bodyPr>
            <a:lstStyle/>
            <a:p>
              <a:r>
                <a:rPr lang="en-US" sz="3200" dirty="0" smtClean="0">
                  <a:solidFill>
                    <a:prstClr val="black"/>
                  </a:solidFill>
                </a:rPr>
                <a:t>Glucose</a:t>
              </a:r>
              <a:endParaRPr lang="en-US" dirty="0">
                <a:solidFill>
                  <a:prstClr val="black"/>
                </a:solidFill>
              </a:endParaRPr>
            </a:p>
          </p:txBody>
        </p:sp>
        <p:sp>
          <p:nvSpPr>
            <p:cNvPr id="9" name="TextBox 8"/>
            <p:cNvSpPr txBox="1"/>
            <p:nvPr/>
          </p:nvSpPr>
          <p:spPr>
            <a:xfrm>
              <a:off x="6899334" y="5454992"/>
              <a:ext cx="2067617" cy="584775"/>
            </a:xfrm>
            <a:prstGeom prst="rect">
              <a:avLst/>
            </a:prstGeom>
            <a:noFill/>
          </p:spPr>
          <p:txBody>
            <a:bodyPr wrap="none" rtlCol="0">
              <a:spAutoFit/>
            </a:bodyPr>
            <a:lstStyle/>
            <a:p>
              <a:r>
                <a:rPr lang="en-US" sz="3200" dirty="0" smtClean="0">
                  <a:solidFill>
                    <a:prstClr val="black"/>
                  </a:solidFill>
                </a:rPr>
                <a:t>2×Pyruvate</a:t>
              </a:r>
              <a:endParaRPr lang="en-US" sz="1600" dirty="0">
                <a:solidFill>
                  <a:prstClr val="black"/>
                </a:solidFill>
              </a:endParaRPr>
            </a:p>
          </p:txBody>
        </p:sp>
        <p:cxnSp>
          <p:nvCxnSpPr>
            <p:cNvPr id="5" name="Straight Arrow Connector 4"/>
            <p:cNvCxnSpPr/>
            <p:nvPr/>
          </p:nvCxnSpPr>
          <p:spPr>
            <a:xfrm>
              <a:off x="1661588" y="582424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2198996" y="581622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2712344" y="581622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3257777" y="581622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795185" y="580820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4308533" y="5808209"/>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4813863" y="5800187"/>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5351271" y="5792167"/>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5864619" y="5792167"/>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6402027" y="5784147"/>
              <a:ext cx="52939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1698508" y="5872375"/>
              <a:ext cx="314510" cy="400110"/>
            </a:xfrm>
            <a:prstGeom prst="rect">
              <a:avLst/>
            </a:prstGeom>
            <a:noFill/>
          </p:spPr>
          <p:txBody>
            <a:bodyPr wrap="none" rtlCol="0">
              <a:spAutoFit/>
            </a:bodyPr>
            <a:lstStyle/>
            <a:p>
              <a:r>
                <a:rPr lang="en-US" sz="2000" dirty="0" smtClean="0">
                  <a:solidFill>
                    <a:prstClr val="black"/>
                  </a:solidFill>
                </a:rPr>
                <a:t>1</a:t>
              </a:r>
              <a:endParaRPr lang="en-US" sz="1100" dirty="0">
                <a:solidFill>
                  <a:prstClr val="black"/>
                </a:solidFill>
              </a:endParaRPr>
            </a:p>
          </p:txBody>
        </p:sp>
        <p:sp>
          <p:nvSpPr>
            <p:cNvPr id="22" name="TextBox 21"/>
            <p:cNvSpPr txBox="1"/>
            <p:nvPr/>
          </p:nvSpPr>
          <p:spPr>
            <a:xfrm>
              <a:off x="2288856" y="5872375"/>
              <a:ext cx="314510" cy="400110"/>
            </a:xfrm>
            <a:prstGeom prst="rect">
              <a:avLst/>
            </a:prstGeom>
            <a:noFill/>
          </p:spPr>
          <p:txBody>
            <a:bodyPr wrap="none" rtlCol="0">
              <a:spAutoFit/>
            </a:bodyPr>
            <a:lstStyle/>
            <a:p>
              <a:r>
                <a:rPr lang="en-US" sz="2000" dirty="0" smtClean="0">
                  <a:solidFill>
                    <a:prstClr val="black"/>
                  </a:solidFill>
                </a:rPr>
                <a:t>2</a:t>
              </a:r>
              <a:endParaRPr lang="en-US" sz="1100" dirty="0">
                <a:solidFill>
                  <a:prstClr val="black"/>
                </a:solidFill>
              </a:endParaRPr>
            </a:p>
          </p:txBody>
        </p:sp>
        <p:sp>
          <p:nvSpPr>
            <p:cNvPr id="23" name="TextBox 22"/>
            <p:cNvSpPr txBox="1"/>
            <p:nvPr/>
          </p:nvSpPr>
          <p:spPr>
            <a:xfrm>
              <a:off x="2813434" y="5880397"/>
              <a:ext cx="314510" cy="400110"/>
            </a:xfrm>
            <a:prstGeom prst="rect">
              <a:avLst/>
            </a:prstGeom>
            <a:noFill/>
          </p:spPr>
          <p:txBody>
            <a:bodyPr wrap="none" rtlCol="0">
              <a:spAutoFit/>
            </a:bodyPr>
            <a:lstStyle/>
            <a:p>
              <a:r>
                <a:rPr lang="en-US" sz="2000" dirty="0" smtClean="0">
                  <a:solidFill>
                    <a:prstClr val="black"/>
                  </a:solidFill>
                </a:rPr>
                <a:t>3</a:t>
              </a:r>
              <a:endParaRPr lang="en-US" sz="1100" dirty="0">
                <a:solidFill>
                  <a:prstClr val="black"/>
                </a:solidFill>
              </a:endParaRPr>
            </a:p>
          </p:txBody>
        </p:sp>
        <p:sp>
          <p:nvSpPr>
            <p:cNvPr id="24" name="TextBox 23"/>
            <p:cNvSpPr txBox="1"/>
            <p:nvPr/>
          </p:nvSpPr>
          <p:spPr>
            <a:xfrm>
              <a:off x="3355656" y="5880397"/>
              <a:ext cx="314510" cy="400110"/>
            </a:xfrm>
            <a:prstGeom prst="rect">
              <a:avLst/>
            </a:prstGeom>
            <a:noFill/>
          </p:spPr>
          <p:txBody>
            <a:bodyPr wrap="none" rtlCol="0">
              <a:spAutoFit/>
            </a:bodyPr>
            <a:lstStyle/>
            <a:p>
              <a:r>
                <a:rPr lang="en-US" sz="2000" dirty="0" smtClean="0">
                  <a:solidFill>
                    <a:prstClr val="black"/>
                  </a:solidFill>
                </a:rPr>
                <a:t>4</a:t>
              </a:r>
              <a:endParaRPr lang="en-US" sz="1100" dirty="0">
                <a:solidFill>
                  <a:prstClr val="black"/>
                </a:solidFill>
              </a:endParaRPr>
            </a:p>
          </p:txBody>
        </p:sp>
        <p:sp>
          <p:nvSpPr>
            <p:cNvPr id="33" name="TextBox 32"/>
            <p:cNvSpPr txBox="1"/>
            <p:nvPr/>
          </p:nvSpPr>
          <p:spPr>
            <a:xfrm>
              <a:off x="3824085" y="5880397"/>
              <a:ext cx="314510" cy="400110"/>
            </a:xfrm>
            <a:prstGeom prst="rect">
              <a:avLst/>
            </a:prstGeom>
            <a:noFill/>
          </p:spPr>
          <p:txBody>
            <a:bodyPr wrap="none" rtlCol="0">
              <a:spAutoFit/>
            </a:bodyPr>
            <a:lstStyle/>
            <a:p>
              <a:r>
                <a:rPr lang="en-US" sz="2000" dirty="0">
                  <a:solidFill>
                    <a:prstClr val="black"/>
                  </a:solidFill>
                </a:rPr>
                <a:t>5</a:t>
              </a:r>
              <a:endParaRPr lang="en-US" sz="1100" dirty="0">
                <a:solidFill>
                  <a:prstClr val="black"/>
                </a:solidFill>
              </a:endParaRPr>
            </a:p>
          </p:txBody>
        </p:sp>
        <p:sp>
          <p:nvSpPr>
            <p:cNvPr id="34" name="TextBox 33"/>
            <p:cNvSpPr txBox="1"/>
            <p:nvPr/>
          </p:nvSpPr>
          <p:spPr>
            <a:xfrm>
              <a:off x="4414433" y="5880397"/>
              <a:ext cx="314510" cy="400110"/>
            </a:xfrm>
            <a:prstGeom prst="rect">
              <a:avLst/>
            </a:prstGeom>
            <a:noFill/>
          </p:spPr>
          <p:txBody>
            <a:bodyPr wrap="none" rtlCol="0">
              <a:spAutoFit/>
            </a:bodyPr>
            <a:lstStyle/>
            <a:p>
              <a:r>
                <a:rPr lang="en-US" sz="2000" dirty="0" smtClean="0">
                  <a:solidFill>
                    <a:prstClr val="black"/>
                  </a:solidFill>
                </a:rPr>
                <a:t>6</a:t>
              </a:r>
              <a:endParaRPr lang="en-US" sz="1100" dirty="0">
                <a:solidFill>
                  <a:prstClr val="black"/>
                </a:solidFill>
              </a:endParaRPr>
            </a:p>
          </p:txBody>
        </p:sp>
        <p:sp>
          <p:nvSpPr>
            <p:cNvPr id="35" name="TextBox 34"/>
            <p:cNvSpPr txBox="1"/>
            <p:nvPr/>
          </p:nvSpPr>
          <p:spPr>
            <a:xfrm>
              <a:off x="4939011" y="5888419"/>
              <a:ext cx="314510" cy="400110"/>
            </a:xfrm>
            <a:prstGeom prst="rect">
              <a:avLst/>
            </a:prstGeom>
            <a:noFill/>
          </p:spPr>
          <p:txBody>
            <a:bodyPr wrap="none" rtlCol="0">
              <a:spAutoFit/>
            </a:bodyPr>
            <a:lstStyle/>
            <a:p>
              <a:r>
                <a:rPr lang="en-US" sz="2000" dirty="0" smtClean="0">
                  <a:solidFill>
                    <a:prstClr val="black"/>
                  </a:solidFill>
                </a:rPr>
                <a:t>7</a:t>
              </a:r>
              <a:endParaRPr lang="en-US" sz="1100" dirty="0">
                <a:solidFill>
                  <a:prstClr val="black"/>
                </a:solidFill>
              </a:endParaRPr>
            </a:p>
          </p:txBody>
        </p:sp>
        <p:sp>
          <p:nvSpPr>
            <p:cNvPr id="36" name="TextBox 35"/>
            <p:cNvSpPr txBox="1"/>
            <p:nvPr/>
          </p:nvSpPr>
          <p:spPr>
            <a:xfrm>
              <a:off x="5433107" y="5888419"/>
              <a:ext cx="314510" cy="400110"/>
            </a:xfrm>
            <a:prstGeom prst="rect">
              <a:avLst/>
            </a:prstGeom>
            <a:noFill/>
          </p:spPr>
          <p:txBody>
            <a:bodyPr wrap="none" rtlCol="0">
              <a:spAutoFit/>
            </a:bodyPr>
            <a:lstStyle/>
            <a:p>
              <a:r>
                <a:rPr lang="en-US" sz="2000" dirty="0" smtClean="0">
                  <a:solidFill>
                    <a:prstClr val="black"/>
                  </a:solidFill>
                </a:rPr>
                <a:t>8</a:t>
              </a:r>
              <a:endParaRPr lang="en-US" sz="1100" dirty="0">
                <a:solidFill>
                  <a:prstClr val="black"/>
                </a:solidFill>
              </a:endParaRPr>
            </a:p>
          </p:txBody>
        </p:sp>
        <p:sp>
          <p:nvSpPr>
            <p:cNvPr id="37" name="TextBox 36"/>
            <p:cNvSpPr txBox="1"/>
            <p:nvPr/>
          </p:nvSpPr>
          <p:spPr>
            <a:xfrm>
              <a:off x="5957959" y="5885292"/>
              <a:ext cx="314510" cy="400110"/>
            </a:xfrm>
            <a:prstGeom prst="rect">
              <a:avLst/>
            </a:prstGeom>
            <a:noFill/>
          </p:spPr>
          <p:txBody>
            <a:bodyPr wrap="none" rtlCol="0">
              <a:spAutoFit/>
            </a:bodyPr>
            <a:lstStyle/>
            <a:p>
              <a:r>
                <a:rPr lang="en-US" sz="2000" dirty="0" smtClean="0">
                  <a:solidFill>
                    <a:prstClr val="black"/>
                  </a:solidFill>
                </a:rPr>
                <a:t>9</a:t>
              </a:r>
              <a:endParaRPr lang="en-US" sz="1100" dirty="0">
                <a:solidFill>
                  <a:prstClr val="black"/>
                </a:solidFill>
              </a:endParaRPr>
            </a:p>
          </p:txBody>
        </p:sp>
        <p:sp>
          <p:nvSpPr>
            <p:cNvPr id="38" name="TextBox 37"/>
            <p:cNvSpPr txBox="1"/>
            <p:nvPr/>
          </p:nvSpPr>
          <p:spPr>
            <a:xfrm>
              <a:off x="6439821" y="5885292"/>
              <a:ext cx="444352" cy="400110"/>
            </a:xfrm>
            <a:prstGeom prst="rect">
              <a:avLst/>
            </a:prstGeom>
            <a:noFill/>
          </p:spPr>
          <p:txBody>
            <a:bodyPr wrap="none" rtlCol="0">
              <a:spAutoFit/>
            </a:bodyPr>
            <a:lstStyle/>
            <a:p>
              <a:r>
                <a:rPr lang="en-US" sz="2000" dirty="0" smtClean="0">
                  <a:solidFill>
                    <a:prstClr val="black"/>
                  </a:solidFill>
                </a:rPr>
                <a:t>10</a:t>
              </a:r>
              <a:endParaRPr lang="en-US" sz="1100" dirty="0">
                <a:solidFill>
                  <a:prstClr val="black"/>
                </a:solidFill>
              </a:endParaRPr>
            </a:p>
          </p:txBody>
        </p:sp>
        <p:sp>
          <p:nvSpPr>
            <p:cNvPr id="39" name="TextBox 38"/>
            <p:cNvSpPr txBox="1"/>
            <p:nvPr/>
          </p:nvSpPr>
          <p:spPr>
            <a:xfrm>
              <a:off x="2588150" y="5376013"/>
              <a:ext cx="777777" cy="400110"/>
            </a:xfrm>
            <a:prstGeom prst="rect">
              <a:avLst/>
            </a:prstGeom>
            <a:noFill/>
          </p:spPr>
          <p:txBody>
            <a:bodyPr wrap="none" rtlCol="0">
              <a:spAutoFit/>
            </a:bodyPr>
            <a:lstStyle/>
            <a:p>
              <a:r>
                <a:rPr lang="en-US" sz="2000" dirty="0" smtClean="0">
                  <a:solidFill>
                    <a:prstClr val="black"/>
                  </a:solidFill>
                </a:rPr>
                <a:t>PFK-1</a:t>
              </a:r>
              <a:endParaRPr lang="en-US" sz="1100" dirty="0">
                <a:solidFill>
                  <a:prstClr val="black"/>
                </a:solidFill>
              </a:endParaRPr>
            </a:p>
          </p:txBody>
        </p:sp>
        <p:sp>
          <p:nvSpPr>
            <p:cNvPr id="40" name="TextBox 39"/>
            <p:cNvSpPr txBox="1"/>
            <p:nvPr/>
          </p:nvSpPr>
          <p:spPr>
            <a:xfrm>
              <a:off x="4832351" y="5127480"/>
              <a:ext cx="571760" cy="400110"/>
            </a:xfrm>
            <a:prstGeom prst="rect">
              <a:avLst/>
            </a:prstGeom>
            <a:noFill/>
          </p:spPr>
          <p:txBody>
            <a:bodyPr wrap="none" rtlCol="0">
              <a:spAutoFit/>
            </a:bodyPr>
            <a:lstStyle/>
            <a:p>
              <a:r>
                <a:rPr lang="en-US" sz="2000" dirty="0" smtClean="0">
                  <a:solidFill>
                    <a:prstClr val="black"/>
                  </a:solidFill>
                </a:rPr>
                <a:t>ATP</a:t>
              </a:r>
              <a:endParaRPr lang="en-US" sz="1100" dirty="0">
                <a:solidFill>
                  <a:prstClr val="black"/>
                </a:solidFill>
              </a:endParaRPr>
            </a:p>
          </p:txBody>
        </p:sp>
        <p:sp>
          <p:nvSpPr>
            <p:cNvPr id="6" name="Arc 5"/>
            <p:cNvSpPr/>
            <p:nvPr/>
          </p:nvSpPr>
          <p:spPr>
            <a:xfrm rot="5667112">
              <a:off x="4569361" y="5185490"/>
              <a:ext cx="646059" cy="597661"/>
            </a:xfrm>
            <a:prstGeom prst="arc">
              <a:avLst>
                <a:gd name="adj1" fmla="val 15487712"/>
                <a:gd name="adj2" fmla="val 0"/>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41" name="TextBox 40"/>
            <p:cNvSpPr txBox="1"/>
            <p:nvPr/>
          </p:nvSpPr>
          <p:spPr>
            <a:xfrm>
              <a:off x="6379600" y="5124898"/>
              <a:ext cx="571760" cy="400110"/>
            </a:xfrm>
            <a:prstGeom prst="rect">
              <a:avLst/>
            </a:prstGeom>
            <a:noFill/>
          </p:spPr>
          <p:txBody>
            <a:bodyPr wrap="none" rtlCol="0">
              <a:spAutoFit/>
            </a:bodyPr>
            <a:lstStyle/>
            <a:p>
              <a:r>
                <a:rPr lang="en-US" sz="2000" dirty="0" smtClean="0">
                  <a:solidFill>
                    <a:prstClr val="black"/>
                  </a:solidFill>
                </a:rPr>
                <a:t>ATP</a:t>
              </a:r>
              <a:endParaRPr lang="en-US" sz="1100" dirty="0">
                <a:solidFill>
                  <a:prstClr val="black"/>
                </a:solidFill>
              </a:endParaRPr>
            </a:p>
          </p:txBody>
        </p:sp>
        <p:sp>
          <p:nvSpPr>
            <p:cNvPr id="42" name="Arc 41"/>
            <p:cNvSpPr/>
            <p:nvPr/>
          </p:nvSpPr>
          <p:spPr>
            <a:xfrm rot="5667112">
              <a:off x="6116610" y="5182908"/>
              <a:ext cx="646059" cy="597661"/>
            </a:xfrm>
            <a:prstGeom prst="arc">
              <a:avLst>
                <a:gd name="adj1" fmla="val 15487712"/>
                <a:gd name="adj2" fmla="val 19954944"/>
              </a:avLst>
            </a:prstGeom>
            <a:ln>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7" name="Arc 6"/>
            <p:cNvSpPr/>
            <p:nvPr/>
          </p:nvSpPr>
          <p:spPr>
            <a:xfrm>
              <a:off x="3035867" y="4587879"/>
              <a:ext cx="3611982" cy="1451888"/>
            </a:xfrm>
            <a:prstGeom prst="arc">
              <a:avLst>
                <a:gd name="adj1" fmla="val 10850527"/>
                <a:gd name="adj2" fmla="val 21332728"/>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cxnSp>
          <p:nvCxnSpPr>
            <p:cNvPr id="44" name="Straight Connector 43"/>
            <p:cNvCxnSpPr/>
            <p:nvPr/>
          </p:nvCxnSpPr>
          <p:spPr>
            <a:xfrm>
              <a:off x="2813434" y="5295376"/>
              <a:ext cx="428300"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46" name="Arc 45"/>
            <p:cNvSpPr/>
            <p:nvPr/>
          </p:nvSpPr>
          <p:spPr>
            <a:xfrm>
              <a:off x="3035868" y="4852956"/>
              <a:ext cx="2080848" cy="523058"/>
            </a:xfrm>
            <a:prstGeom prst="arc">
              <a:avLst>
                <a:gd name="adj1" fmla="val 11603528"/>
                <a:gd name="adj2" fmla="val 0"/>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grpSp>
      <p:sp>
        <p:nvSpPr>
          <p:cNvPr id="47" name="TextBox 46"/>
          <p:cNvSpPr txBox="1"/>
          <p:nvPr/>
        </p:nvSpPr>
        <p:spPr>
          <a:xfrm>
            <a:off x="322896" y="5850650"/>
            <a:ext cx="8657114" cy="461665"/>
          </a:xfrm>
          <a:prstGeom prst="rect">
            <a:avLst/>
          </a:prstGeom>
          <a:noFill/>
        </p:spPr>
        <p:txBody>
          <a:bodyPr wrap="none" rtlCol="0">
            <a:spAutoFit/>
          </a:bodyPr>
          <a:lstStyle/>
          <a:p>
            <a:r>
              <a:rPr lang="en-US" sz="2400" dirty="0" smtClean="0">
                <a:solidFill>
                  <a:prstClr val="black"/>
                </a:solidFill>
              </a:rPr>
              <a:t>Product inhibition of glycolytic PFK-1 by downstream-produced ATP </a:t>
            </a:r>
            <a:endParaRPr lang="en-US" sz="2400" dirty="0">
              <a:solidFill>
                <a:prstClr val="black"/>
              </a:solidFill>
            </a:endParaRPr>
          </a:p>
        </p:txBody>
      </p:sp>
    </p:spTree>
    <p:extLst>
      <p:ext uri="{BB962C8B-B14F-4D97-AF65-F5344CB8AC3E}">
        <p14:creationId xmlns:p14="http://schemas.microsoft.com/office/powerpoint/2010/main" val="297335708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Non-competitive &amp; mixed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8" y="1513255"/>
            <a:ext cx="901541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Examples for non-competitive inhibitors used as pharmaceutical drugs: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Protein kinase inhibitors, e.g. the anti-cancer drug </a:t>
            </a:r>
            <a:r>
              <a:rPr lang="en-US" altLang="en-US" sz="22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imatinib</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Gleevec</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lvl="2" algn="l" rtl="0">
              <a:spcBef>
                <a:spcPct val="50000"/>
              </a:spcBef>
            </a:pP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Non-nucleoside </a:t>
            </a:r>
            <a:r>
              <a:rPr lang="en-US" altLang="en-US" sz="2200" i="1" dirty="0">
                <a:solidFill>
                  <a:prstClr val="black"/>
                </a:solidFill>
                <a:latin typeface="Arial" panose="020B0604020202020204" pitchFamily="34" charset="0"/>
                <a:cs typeface="Arial" panose="020B0604020202020204" pitchFamily="34" charset="0"/>
                <a:sym typeface="Symbol" panose="05050102010706020507" pitchFamily="18" charset="2"/>
              </a:rPr>
              <a:t>reverse transcriptase</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inhibitors such as </a:t>
            </a:r>
            <a:r>
              <a:rPr lang="en-US" altLang="en-US" sz="2200" i="1" dirty="0" err="1">
                <a:solidFill>
                  <a:prstClr val="black"/>
                </a:solidFill>
                <a:latin typeface="Arial" panose="020B0604020202020204" pitchFamily="34" charset="0"/>
                <a:cs typeface="Arial" panose="020B0604020202020204" pitchFamily="34" charset="0"/>
                <a:sym typeface="Symbol" panose="05050102010706020507" pitchFamily="18" charset="2"/>
              </a:rPr>
              <a:t>nevirapine</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i="1" dirty="0" err="1">
                <a:solidFill>
                  <a:prstClr val="black"/>
                </a:solidFill>
                <a:latin typeface="Arial" panose="020B0604020202020204" pitchFamily="34" charset="0"/>
                <a:cs typeface="Arial" panose="020B0604020202020204" pitchFamily="34" charset="0"/>
                <a:sym typeface="Symbol" panose="05050102010706020507" pitchFamily="18" charset="2"/>
              </a:rPr>
              <a:t>Viramune</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 used as anti-HIV drugs to treat AIDS</a:t>
            </a:r>
          </a:p>
        </p:txBody>
      </p:sp>
      <p:pic>
        <p:nvPicPr>
          <p:cNvPr id="2050" name="Picture 2" descr="Imatinib2DACS.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217" y="4044501"/>
            <a:ext cx="2904521" cy="160329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995478" y="5695927"/>
            <a:ext cx="2110000" cy="830997"/>
          </a:xfrm>
          <a:prstGeom prst="rect">
            <a:avLst/>
          </a:prstGeom>
          <a:noFill/>
        </p:spPr>
        <p:txBody>
          <a:bodyPr wrap="square" rtlCol="0">
            <a:spAutoFit/>
          </a:bodyPr>
          <a:lstStyle/>
          <a:p>
            <a:pPr algn="ctr"/>
            <a:r>
              <a:rPr lang="en-US" sz="2400" dirty="0" err="1" smtClean="0">
                <a:solidFill>
                  <a:prstClr val="black"/>
                </a:solidFill>
              </a:rPr>
              <a:t>Imatinib</a:t>
            </a:r>
            <a:r>
              <a:rPr lang="en-US" sz="2400" dirty="0" smtClean="0">
                <a:solidFill>
                  <a:prstClr val="black"/>
                </a:solidFill>
              </a:rPr>
              <a:t> (</a:t>
            </a:r>
            <a:r>
              <a:rPr lang="en-US" sz="2400" dirty="0" err="1">
                <a:solidFill>
                  <a:prstClr val="black"/>
                </a:solidFill>
              </a:rPr>
              <a:t>Gleevec</a:t>
            </a:r>
            <a:r>
              <a:rPr lang="en-US" sz="2400" dirty="0" smtClean="0">
                <a:solidFill>
                  <a:prstClr val="black"/>
                </a:solidFill>
              </a:rPr>
              <a:t>®)</a:t>
            </a:r>
            <a:endParaRPr lang="en-US" sz="2400" dirty="0">
              <a:solidFill>
                <a:prstClr val="black"/>
              </a:solidFill>
            </a:endParaRPr>
          </a:p>
        </p:txBody>
      </p:sp>
      <p:pic>
        <p:nvPicPr>
          <p:cNvPr id="2052" name="Picture 4" descr="Nevirapi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361" y="4314595"/>
            <a:ext cx="1489671" cy="1381332"/>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6044196" y="5722130"/>
            <a:ext cx="2110000" cy="830997"/>
          </a:xfrm>
          <a:prstGeom prst="rect">
            <a:avLst/>
          </a:prstGeom>
          <a:noFill/>
        </p:spPr>
        <p:txBody>
          <a:bodyPr wrap="square" rtlCol="0">
            <a:spAutoFit/>
          </a:bodyPr>
          <a:lstStyle/>
          <a:p>
            <a:pPr algn="ctr"/>
            <a:r>
              <a:rPr lang="en-US" sz="2400" dirty="0" err="1" smtClean="0">
                <a:solidFill>
                  <a:prstClr val="black"/>
                </a:solidFill>
              </a:rPr>
              <a:t>Nevirapine</a:t>
            </a:r>
            <a:r>
              <a:rPr lang="en-US" sz="2400" dirty="0">
                <a:solidFill>
                  <a:prstClr val="black"/>
                </a:solidFill>
              </a:rPr>
              <a:t> (</a:t>
            </a:r>
            <a:r>
              <a:rPr lang="en-US" sz="2400" dirty="0" err="1">
                <a:solidFill>
                  <a:prstClr val="black"/>
                </a:solidFill>
              </a:rPr>
              <a:t>Viramune</a:t>
            </a:r>
            <a:r>
              <a:rPr lang="en-US" sz="2400" dirty="0">
                <a:solidFill>
                  <a:prstClr val="black"/>
                </a:solidFill>
              </a:rPr>
              <a:t>®)</a:t>
            </a:r>
          </a:p>
        </p:txBody>
      </p:sp>
    </p:spTree>
    <p:extLst>
      <p:ext uri="{BB962C8B-B14F-4D97-AF65-F5344CB8AC3E}">
        <p14:creationId xmlns:p14="http://schemas.microsoft.com/office/powerpoint/2010/main" val="178940440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Summary</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306157"/>
            <a:ext cx="9144000" cy="4245685"/>
          </a:xfrm>
          <a:prstGeom prst="rect">
            <a:avLst/>
          </a:prstGeom>
        </p:spPr>
      </p:pic>
    </p:spTree>
    <p:extLst>
      <p:ext uri="{BB962C8B-B14F-4D97-AF65-F5344CB8AC3E}">
        <p14:creationId xmlns:p14="http://schemas.microsoft.com/office/powerpoint/2010/main" val="1826177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9" y="972683"/>
            <a:ext cx="8905874"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One of the two largest enzyme classes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~28%</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Catalyze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of electrons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between two molecules:</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pic>
        <p:nvPicPr>
          <p:cNvPr id="4" name="Picture 3"/>
          <p:cNvPicPr>
            <a:picLocks noChangeAspect="1"/>
          </p:cNvPicPr>
          <p:nvPr/>
        </p:nvPicPr>
        <p:blipFill>
          <a:blip r:embed="rId3"/>
          <a:stretch>
            <a:fillRect/>
          </a:stretch>
        </p:blipFill>
        <p:spPr>
          <a:xfrm>
            <a:off x="2538412" y="2550429"/>
            <a:ext cx="4067175" cy="857250"/>
          </a:xfrm>
          <a:prstGeom prst="rect">
            <a:avLst/>
          </a:prstGeom>
        </p:spPr>
      </p:pic>
      <p:sp>
        <p:nvSpPr>
          <p:cNvPr id="8" name="Text Box 18"/>
          <p:cNvSpPr txBox="1">
            <a:spLocks noChangeArrowheads="1"/>
          </p:cNvSpPr>
          <p:nvPr/>
        </p:nvSpPr>
        <p:spPr bwMode="auto">
          <a:xfrm>
            <a:off x="120569" y="4092873"/>
            <a:ext cx="8905874"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Different numbers of electrons can be transferred</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Two electrons are often transferred with a proton (H</a:t>
            </a:r>
            <a:r>
              <a:rPr lang="en-US" altLang="en-US" sz="2600" b="1" baseline="30000"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as 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hydride ion</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H</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p>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Oxygen atoms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from O</a:t>
            </a:r>
            <a:r>
              <a:rPr lang="en-US" altLang="en-US" sz="2600" b="1" baseline="-25000" dirty="0" smtClean="0">
                <a:solidFill>
                  <a:srgbClr val="339933"/>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may also be transferred</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01492367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78349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Irreversible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8" y="1324065"/>
            <a:ext cx="90154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Bind tightly (usually covalently) to the active site</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preventing substrate binding</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Include certain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pharmaceutical drugs</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6" name="Picture 5"/>
          <p:cNvPicPr>
            <a:picLocks noChangeAspect="1"/>
          </p:cNvPicPr>
          <p:nvPr/>
        </p:nvPicPr>
        <p:blipFill>
          <a:blip r:embed="rId3"/>
          <a:stretch>
            <a:fillRect/>
          </a:stretch>
        </p:blipFill>
        <p:spPr>
          <a:xfrm>
            <a:off x="839827" y="2757189"/>
            <a:ext cx="8044081" cy="3743179"/>
          </a:xfrm>
          <a:prstGeom prst="rect">
            <a:avLst/>
          </a:prstGeom>
        </p:spPr>
      </p:pic>
    </p:spTree>
    <p:extLst>
      <p:ext uri="{BB962C8B-B14F-4D97-AF65-F5344CB8AC3E}">
        <p14:creationId xmlns:p14="http://schemas.microsoft.com/office/powerpoint/2010/main" val="245214816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Irreversible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Includes also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organophosphate pesticides and nerve agents</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(see Box 8.1) </a:t>
            </a:r>
            <a:endPar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5" name="Text Box 9"/>
          <p:cNvSpPr txBox="1">
            <a:spLocks noChangeArrowheads="1"/>
          </p:cNvSpPr>
          <p:nvPr/>
        </p:nvSpPr>
        <p:spPr bwMode="auto">
          <a:xfrm>
            <a:off x="5742697" y="3965641"/>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Tabun</a:t>
            </a:r>
          </a:p>
        </p:txBody>
      </p:sp>
      <p:sp>
        <p:nvSpPr>
          <p:cNvPr id="16" name="Text Box 10"/>
          <p:cNvSpPr txBox="1">
            <a:spLocks noChangeArrowheads="1"/>
          </p:cNvSpPr>
          <p:nvPr/>
        </p:nvSpPr>
        <p:spPr bwMode="auto">
          <a:xfrm>
            <a:off x="1257636" y="5990996"/>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spcBef>
                <a:spcPct val="50000"/>
              </a:spcBef>
              <a:buFontTx/>
              <a:buNone/>
            </a:pPr>
            <a:r>
              <a:rPr lang="en-US" altLang="en-US" sz="2000" b="1" dirty="0">
                <a:solidFill>
                  <a:srgbClr val="000000"/>
                </a:solidFill>
                <a:latin typeface="Arial" panose="020B0604020202020204" pitchFamily="34" charset="0"/>
                <a:cs typeface="Arial" panose="020B0604020202020204" pitchFamily="34" charset="0"/>
              </a:rPr>
              <a:t>VX</a:t>
            </a:r>
          </a:p>
        </p:txBody>
      </p:sp>
      <p:sp>
        <p:nvSpPr>
          <p:cNvPr id="17" name="Text Box 15"/>
          <p:cNvSpPr txBox="1">
            <a:spLocks noChangeArrowheads="1"/>
          </p:cNvSpPr>
          <p:nvPr/>
        </p:nvSpPr>
        <p:spPr bwMode="auto">
          <a:xfrm>
            <a:off x="5609023" y="5992830"/>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Soman</a:t>
            </a:r>
            <a:endParaRPr lang="en-US" altLang="en-US" sz="2000" b="1" dirty="0">
              <a:solidFill>
                <a:srgbClr val="000000"/>
              </a:solidFill>
              <a:latin typeface="Arial" panose="020B0604020202020204" pitchFamily="34" charset="0"/>
              <a:cs typeface="Arial" panose="020B0604020202020204" pitchFamily="34"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Lst>
          </a:blip>
          <a:srcRect l="35449" t="29533" r="34560" b="29445"/>
          <a:stretch>
            <a:fillRect/>
          </a:stretch>
        </p:blipFill>
        <p:spPr bwMode="auto">
          <a:xfrm>
            <a:off x="5704598" y="2545776"/>
            <a:ext cx="1646404" cy="126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p:cNvPicPr>
          <p:nvPr/>
        </p:nvPicPr>
        <p:blipFill>
          <a:blip r:embed="rId4" cstate="print">
            <a:extLst>
              <a:ext uri="{28A0092B-C50C-407E-A947-70E740481C1C}">
                <a14:useLocalDpi xmlns:a14="http://schemas.microsoft.com/office/drawing/2010/main" val="0"/>
              </a:ext>
            </a:extLst>
          </a:blip>
          <a:srcRect l="24066" t="18970" r="23570" b="19586"/>
          <a:stretch>
            <a:fillRect/>
          </a:stretch>
        </p:blipFill>
        <p:spPr bwMode="auto">
          <a:xfrm>
            <a:off x="847726" y="4590483"/>
            <a:ext cx="2287520" cy="15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p:cNvPicPr>
            <a:picLocks noChangeAspect="1"/>
          </p:cNvPicPr>
          <p:nvPr/>
        </p:nvPicPr>
        <p:blipFill>
          <a:blip r:embed="rId5" cstate="print">
            <a:extLst>
              <a:ext uri="{28A0092B-C50C-407E-A947-70E740481C1C}">
                <a14:useLocalDpi xmlns:a14="http://schemas.microsoft.com/office/drawing/2010/main" val="0"/>
              </a:ext>
            </a:extLst>
          </a:blip>
          <a:srcRect l="30402" t="30414" r="35252" b="31383"/>
          <a:stretch>
            <a:fillRect/>
          </a:stretch>
        </p:blipFill>
        <p:spPr bwMode="auto">
          <a:xfrm>
            <a:off x="5559038" y="4622406"/>
            <a:ext cx="1937523" cy="121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5"/>
          <p:cNvSpPr txBox="1">
            <a:spLocks noChangeArrowheads="1"/>
          </p:cNvSpPr>
          <p:nvPr/>
        </p:nvSpPr>
        <p:spPr bwMode="auto">
          <a:xfrm>
            <a:off x="1298130" y="4106863"/>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a:spcBef>
                <a:spcPct val="50000"/>
              </a:spcBef>
              <a:buFontTx/>
              <a:buNone/>
            </a:pPr>
            <a:r>
              <a:rPr lang="en-US" altLang="en-US" sz="2000" b="1" dirty="0">
                <a:solidFill>
                  <a:srgbClr val="000000"/>
                </a:solidFill>
                <a:latin typeface="Arial" panose="020B0604020202020204" pitchFamily="34" charset="0"/>
                <a:cs typeface="Arial" panose="020B0604020202020204" pitchFamily="34" charset="0"/>
              </a:rPr>
              <a:t>Sarin</a:t>
            </a:r>
          </a:p>
        </p:txBody>
      </p:sp>
      <p:pic>
        <p:nvPicPr>
          <p:cNvPr id="22" name="Picture 1"/>
          <p:cNvPicPr>
            <a:picLocks noChangeAspect="1"/>
          </p:cNvPicPr>
          <p:nvPr/>
        </p:nvPicPr>
        <p:blipFill>
          <a:blip r:embed="rId6">
            <a:extLst>
              <a:ext uri="{28A0092B-C50C-407E-A947-70E740481C1C}">
                <a14:useLocalDpi xmlns:a14="http://schemas.microsoft.com/office/drawing/2010/main" val="0"/>
              </a:ext>
            </a:extLst>
          </a:blip>
          <a:srcRect l="34856" t="27773" r="45447" b="27686"/>
          <a:stretch>
            <a:fillRect/>
          </a:stretch>
        </p:blipFill>
        <p:spPr bwMode="auto">
          <a:xfrm>
            <a:off x="1862827" y="2455377"/>
            <a:ext cx="1272419" cy="161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48356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p:cNvGrpSpPr>
          <p:nvPr/>
        </p:nvGrpSpPr>
        <p:grpSpPr bwMode="auto">
          <a:xfrm>
            <a:off x="498975" y="2783009"/>
            <a:ext cx="8370888" cy="3725863"/>
            <a:chOff x="493914" y="1375260"/>
            <a:chExt cx="8371267" cy="3724773"/>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l="12881" t="25661" r="22780" b="26628"/>
            <a:stretch>
              <a:fillRect/>
            </a:stretch>
          </p:blipFill>
          <p:spPr bwMode="auto">
            <a:xfrm>
              <a:off x="493914" y="1609859"/>
              <a:ext cx="8371267" cy="3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c 8"/>
            <p:cNvSpPr/>
            <p:nvPr/>
          </p:nvSpPr>
          <p:spPr bwMode="auto">
            <a:xfrm rot="6276024">
              <a:off x="1106200" y="1153516"/>
              <a:ext cx="1642582" cy="2086069"/>
            </a:xfrm>
            <a:prstGeom prst="arc">
              <a:avLst>
                <a:gd name="adj1" fmla="val 17386211"/>
                <a:gd name="adj2" fmla="val 20950748"/>
              </a:avLst>
            </a:prstGeom>
            <a:noFill/>
            <a:ln w="9525" cap="flat" cmpd="sng" algn="ctr">
              <a:solidFill>
                <a:schemeClr val="tx1"/>
              </a:solidFill>
              <a:prstDash val="solid"/>
              <a:round/>
              <a:headEnd type="arrow" w="med" len="med"/>
              <a:tailEnd type="none" w="med" len="med"/>
            </a:ln>
            <a:effectLst/>
            <a:extLst/>
          </p:spPr>
          <p:txBody>
            <a:bodyPr/>
            <a:lstStyle/>
            <a:p>
              <a:pPr algn="r" rtl="1">
                <a:defRPr/>
              </a:pPr>
              <a:endParaRPr lang="en-US">
                <a:solidFill>
                  <a:srgbClr val="000000"/>
                </a:solidFill>
                <a:ea typeface="Times New Roman (Hebrew)" charset="0"/>
                <a:cs typeface="Times New Roman (Hebrew)" charset="0"/>
              </a:endParaRPr>
            </a:p>
          </p:txBody>
        </p:sp>
        <p:sp>
          <p:nvSpPr>
            <p:cNvPr id="10" name="Arc 9"/>
            <p:cNvSpPr/>
            <p:nvPr/>
          </p:nvSpPr>
          <p:spPr bwMode="auto">
            <a:xfrm rot="6276024" flipV="1">
              <a:off x="2081693" y="1419484"/>
              <a:ext cx="1218843" cy="1260532"/>
            </a:xfrm>
            <a:prstGeom prst="arc">
              <a:avLst>
                <a:gd name="adj1" fmla="val 17386211"/>
                <a:gd name="adj2" fmla="val 20950748"/>
              </a:avLst>
            </a:prstGeom>
            <a:noFill/>
            <a:ln w="9525" cap="flat" cmpd="sng" algn="ctr">
              <a:solidFill>
                <a:schemeClr val="tx1"/>
              </a:solidFill>
              <a:prstDash val="solid"/>
              <a:round/>
              <a:headEnd type="arrow" w="med" len="med"/>
              <a:tailEnd type="none" w="med" len="med"/>
            </a:ln>
            <a:effectLst/>
            <a:extLst/>
          </p:spPr>
          <p:txBody>
            <a:bodyPr/>
            <a:lstStyle/>
            <a:p>
              <a:pPr algn="r" rtl="1">
                <a:defRPr/>
              </a:pPr>
              <a:endParaRPr lang="en-US">
                <a:solidFill>
                  <a:srgbClr val="000000"/>
                </a:solidFill>
                <a:ea typeface="Times New Roman (Hebrew)" charset="0"/>
                <a:cs typeface="Times New Roman (Hebrew)" charset="0"/>
              </a:endParaRPr>
            </a:p>
          </p:txBody>
        </p:sp>
      </p:grpSp>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Irreversible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8" y="1513255"/>
            <a:ext cx="9015411"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Includes also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organophosphate pesticides and nerve agents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(see Box 8.1</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 covalent binding of </a:t>
            </a:r>
            <a:r>
              <a:rPr lang="en-US" altLang="en-US" sz="2200" dirty="0" err="1" smtClean="0">
                <a:solidFill>
                  <a:prstClr val="black"/>
                </a:solidFill>
                <a:latin typeface="Arial" panose="020B0604020202020204" pitchFamily="34" charset="0"/>
                <a:cs typeface="Arial" panose="020B0604020202020204" pitchFamily="34" charset="0"/>
                <a:sym typeface="Symbol" panose="05050102010706020507" pitchFamily="18" charset="2"/>
              </a:rPr>
              <a:t>Soman</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to </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acetylcholinesterase</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AChE</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endPar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22005941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538" y="4209123"/>
            <a:ext cx="8886825" cy="1638300"/>
          </a:xfrm>
          <a:prstGeom prst="rect">
            <a:avLst/>
          </a:prstGeom>
        </p:spPr>
      </p:pic>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Irreversible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8"/>
          <p:cNvSpPr txBox="1">
            <a:spLocks noChangeArrowheads="1"/>
          </p:cNvSpPr>
          <p:nvPr/>
        </p:nvSpPr>
        <p:spPr bwMode="auto">
          <a:xfrm>
            <a:off x="128588" y="1513255"/>
            <a:ext cx="90154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Irreversible inhibitors have</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increased toxicity</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Toxicity can be reduced by using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suicide inhibitors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Administered as inert compounds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Activated only when bound to the target enzyme</a:t>
            </a:r>
          </a:p>
        </p:txBody>
      </p:sp>
      <p:sp>
        <p:nvSpPr>
          <p:cNvPr id="6" name="Rectangle 5"/>
          <p:cNvSpPr/>
          <p:nvPr/>
        </p:nvSpPr>
        <p:spPr>
          <a:xfrm>
            <a:off x="0" y="5973257"/>
            <a:ext cx="9143999" cy="430887"/>
          </a:xfrm>
          <a:prstGeom prst="rect">
            <a:avLst/>
          </a:prstGeom>
        </p:spPr>
        <p:txBody>
          <a:bodyPr wrap="square">
            <a:spAutoFit/>
          </a:bodyPr>
          <a:lstStyle/>
          <a:p>
            <a:pPr algn="ctr"/>
            <a:r>
              <a:rPr lang="en-US" sz="2200" dirty="0" smtClean="0">
                <a:solidFill>
                  <a:prstClr val="black"/>
                </a:solidFill>
                <a:cs typeface="Times New Roman" panose="02020603050405020304" pitchFamily="18" charset="0"/>
              </a:rPr>
              <a:t>Activation of clavulanic </a:t>
            </a:r>
            <a:r>
              <a:rPr lang="en-US" sz="2200" dirty="0">
                <a:solidFill>
                  <a:prstClr val="black"/>
                </a:solidFill>
                <a:cs typeface="Times New Roman" panose="02020603050405020304" pitchFamily="18" charset="0"/>
              </a:rPr>
              <a:t>acid (Augmentin®), </a:t>
            </a:r>
            <a:r>
              <a:rPr lang="en-US" sz="2200" dirty="0" smtClean="0">
                <a:solidFill>
                  <a:prstClr val="black"/>
                </a:solidFill>
                <a:cs typeface="Times New Roman" panose="02020603050405020304" pitchFamily="18" charset="0"/>
              </a:rPr>
              <a:t>a suicide inhibitor, by </a:t>
            </a:r>
            <a:r>
              <a:rPr lang="el-GR" sz="2000" i="1" dirty="0" smtClean="0">
                <a:solidFill>
                  <a:prstClr val="black"/>
                </a:solidFill>
                <a:latin typeface="Arial" panose="020B0604020202020204" pitchFamily="34" charset="0"/>
                <a:cs typeface="Arial" panose="020B0604020202020204" pitchFamily="34" charset="0"/>
              </a:rPr>
              <a:t>β</a:t>
            </a:r>
            <a:r>
              <a:rPr lang="en-US" sz="2200" i="1" dirty="0" smtClean="0">
                <a:solidFill>
                  <a:prstClr val="black"/>
                </a:solidFill>
                <a:cs typeface="Times New Roman" panose="02020603050405020304" pitchFamily="18" charset="0"/>
              </a:rPr>
              <a:t>-lactamase </a:t>
            </a:r>
            <a:endParaRPr lang="en-US" sz="2200" i="1" dirty="0">
              <a:solidFill>
                <a:prstClr val="black"/>
              </a:solidFill>
            </a:endParaRPr>
          </a:p>
        </p:txBody>
      </p:sp>
    </p:spTree>
    <p:extLst>
      <p:ext uri="{BB962C8B-B14F-4D97-AF65-F5344CB8AC3E}">
        <p14:creationId xmlns:p14="http://schemas.microsoft.com/office/powerpoint/2010/main" val="312811111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616" y="2154255"/>
            <a:ext cx="6676670" cy="4091097"/>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inhibition</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Irreversible inhibition</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Activation of clavulanic acid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Augmentin</a:t>
            </a:r>
            <a:r>
              <a:rPr lang="en-US" sz="2400" dirty="0">
                <a:solidFill>
                  <a:prstClr val="black"/>
                </a:solidFill>
              </a:rPr>
              <a:t>®</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by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β-lactamase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(animation):</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74774701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Industrial uses of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Diagnosis of medical pathologies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Structural damage to organs may result from:</a:t>
            </a:r>
          </a:p>
          <a:p>
            <a:pPr lvl="2" algn="l" rtl="0">
              <a:spcBef>
                <a:spcPct val="50000"/>
              </a:spcBef>
            </a:pP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Ischemia (inadequate blood supply to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organ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a:t>
            </a:r>
            <a:endPar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a:p>
            <a:pPr lvl="2" algn="l" rtl="0">
              <a:spcBef>
                <a:spcPct val="50000"/>
              </a:spcBef>
            </a:pP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I</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nfection (e.g. hepatitis)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Tumors</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Mechanical trauma</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Inflammation</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Autoimmune disease</a:t>
            </a:r>
          </a:p>
          <a:p>
            <a:pPr lvl="2" algn="l" rtl="0">
              <a:spcBef>
                <a:spcPct val="50000"/>
              </a:spcBef>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Drugs or toxins</a:t>
            </a:r>
          </a:p>
          <a:p>
            <a:pPr lvl="1" algn="l" rtl="0">
              <a:spcBef>
                <a:spcPct val="50000"/>
              </a:spcBef>
            </a:pP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1026" name="Picture 2" descr="Image result for cirrhotic 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492" y="3390596"/>
            <a:ext cx="4673984" cy="264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7960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Industrial uses of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Diagnosis of medical pathologies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Certain enzymes reside only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within specific organs</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Organ damage  →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spillage of enzymes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into circulations</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Thus</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blood levels </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of such enzymes allows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diagnosis of organ damage</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Examples of organ damages and related diagnostic enzymes:</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Myocardial infarction: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CPK, LDH</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carbonic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anhydrase</a:t>
            </a:r>
          </a:p>
          <a:p>
            <a:pPr lvl="2" algn="l" rtl="0">
              <a:spcBef>
                <a:spcPct val="50000"/>
              </a:spcBef>
            </a:pPr>
            <a:r>
              <a:rPr lang="en-US" altLang="en-US" sz="2200" b="1" dirty="0">
                <a:solidFill>
                  <a:prstClr val="black"/>
                </a:solidFill>
                <a:latin typeface="Arial" panose="020B0604020202020204" pitchFamily="34" charset="0"/>
                <a:cs typeface="Arial" panose="020B0604020202020204" pitchFamily="34" charset="0"/>
                <a:sym typeface="Symbol" panose="05050102010706020507" pitchFamily="18" charset="2"/>
              </a:rPr>
              <a:t>Liver damage (cirrhosis, hepatitis): </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ALT, AST, GGT,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AP</a:t>
            </a:r>
          </a:p>
          <a:p>
            <a:pPr lvl="2" algn="l" rtl="0">
              <a:spcBef>
                <a:spcPct val="50000"/>
              </a:spcBef>
            </a:pP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Pancreatitis: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l-GR"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α-</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amylase, pancreatic lipase</a:t>
            </a: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78949557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Industrial uses of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Catalyzing the production of required materials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1513255"/>
            <a:ext cx="90154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Several industries require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chemical catalysis</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Chemical catalysts are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non-specific</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and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polluting</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Enzymes are therefore used instead in certain cases</a:t>
            </a:r>
          </a:p>
        </p:txBody>
      </p:sp>
    </p:spTree>
    <p:extLst>
      <p:ext uri="{BB962C8B-B14F-4D97-AF65-F5344CB8AC3E}">
        <p14:creationId xmlns:p14="http://schemas.microsoft.com/office/powerpoint/2010/main" val="210302056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Industrial uses of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Catalyzing the production of required materials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8" name="Picture 7"/>
          <p:cNvPicPr>
            <a:picLocks noChangeAspect="1"/>
          </p:cNvPicPr>
          <p:nvPr/>
        </p:nvPicPr>
        <p:blipFill>
          <a:blip r:embed="rId3"/>
          <a:stretch>
            <a:fillRect/>
          </a:stretch>
        </p:blipFill>
        <p:spPr>
          <a:xfrm>
            <a:off x="109538" y="2150718"/>
            <a:ext cx="8847134" cy="3911607"/>
          </a:xfrm>
          <a:prstGeom prst="rect">
            <a:avLst/>
          </a:prstGeom>
        </p:spPr>
      </p:pic>
      <p:sp>
        <p:nvSpPr>
          <p:cNvPr id="9" name="Text Box 18"/>
          <p:cNvSpPr txBox="1">
            <a:spLocks noChangeArrowheads="1"/>
          </p:cNvSpPr>
          <p:nvPr/>
        </p:nvSpPr>
        <p:spPr bwMode="auto">
          <a:xfrm>
            <a:off x="128588" y="1513255"/>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Examples:</a:t>
            </a: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66543744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Industrial uses of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513255"/>
            <a:ext cx="90154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In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pharmaceutical industry</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several enzymes are used to produce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active ingredients</a:t>
            </a: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 with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high specificity</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These enzyme catalyze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various chemical reactions</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Some have been engineered for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improved activity/stability</a:t>
            </a:r>
          </a:p>
          <a:p>
            <a:pPr lvl="1" algn="l" rtl="0">
              <a:spcBef>
                <a:spcPct val="50000"/>
              </a:spcBef>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Examples:</a:t>
            </a: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Catalyzing the production of required materials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6" name="Picture 5"/>
          <p:cNvPicPr>
            <a:picLocks noChangeAspect="1"/>
          </p:cNvPicPr>
          <p:nvPr/>
        </p:nvPicPr>
        <p:blipFill>
          <a:blip r:embed="rId3"/>
          <a:stretch>
            <a:fillRect/>
          </a:stretch>
        </p:blipFill>
        <p:spPr>
          <a:xfrm>
            <a:off x="0" y="4167381"/>
            <a:ext cx="9144000" cy="2054722"/>
          </a:xfrm>
          <a:prstGeom prst="rect">
            <a:avLst/>
          </a:prstGeom>
        </p:spPr>
      </p:pic>
    </p:spTree>
    <p:extLst>
      <p:ext uri="{BB962C8B-B14F-4D97-AF65-F5344CB8AC3E}">
        <p14:creationId xmlns:p14="http://schemas.microsoft.com/office/powerpoint/2010/main" val="3014518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896" r="1315"/>
          <a:stretch/>
        </p:blipFill>
        <p:spPr>
          <a:xfrm>
            <a:off x="2261601" y="2175514"/>
            <a:ext cx="6834272" cy="3583604"/>
          </a:xfrm>
          <a:prstGeom prst="rect">
            <a:avLst/>
          </a:prstGeom>
        </p:spPr>
      </p:pic>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Different types of oxidoreductases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catalyze different redox reactions:</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p:txBody>
      </p:sp>
      <p:sp>
        <p:nvSpPr>
          <p:cNvPr id="5" name="Rectangle 4"/>
          <p:cNvSpPr/>
          <p:nvPr/>
        </p:nvSpPr>
        <p:spPr>
          <a:xfrm>
            <a:off x="-30100" y="2394223"/>
            <a:ext cx="2324675" cy="400110"/>
          </a:xfrm>
          <a:prstGeom prst="rect">
            <a:avLst/>
          </a:prstGeom>
        </p:spPr>
        <p:txBody>
          <a:bodyPr wrap="none">
            <a:spAutoFit/>
          </a:bodyPr>
          <a:lstStyle/>
          <a:p>
            <a:r>
              <a:rPr lang="en-US" sz="2000" b="1" u="sng" dirty="0" smtClean="0">
                <a:latin typeface="Arial" panose="020B0604020202020204" pitchFamily="34" charset="0"/>
                <a:cs typeface="Arial" panose="020B0604020202020204" pitchFamily="34" charset="0"/>
              </a:rPr>
              <a:t>Dehydrogenases</a:t>
            </a:r>
            <a:r>
              <a:rPr lang="en-US" sz="2000"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7" name="Rectangle 6"/>
          <p:cNvSpPr/>
          <p:nvPr/>
        </p:nvSpPr>
        <p:spPr>
          <a:xfrm>
            <a:off x="-22078" y="3108094"/>
            <a:ext cx="1409360" cy="400110"/>
          </a:xfrm>
          <a:prstGeom prst="rect">
            <a:avLst/>
          </a:prstGeom>
        </p:spPr>
        <p:txBody>
          <a:bodyPr wrap="none">
            <a:spAutoFit/>
          </a:bodyPr>
          <a:lstStyle/>
          <a:p>
            <a:r>
              <a:rPr lang="en-US" sz="2000" b="1" u="sng" dirty="0" smtClean="0">
                <a:latin typeface="Arial" panose="020B0604020202020204" pitchFamily="34" charset="0"/>
                <a:cs typeface="Arial" panose="020B0604020202020204" pitchFamily="34" charset="0"/>
              </a:rPr>
              <a:t>Oxidases</a:t>
            </a:r>
            <a:r>
              <a:rPr lang="en-US" sz="2000"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8" name="Rectangle 7"/>
          <p:cNvSpPr/>
          <p:nvPr/>
        </p:nvSpPr>
        <p:spPr>
          <a:xfrm>
            <a:off x="-14056" y="4463646"/>
            <a:ext cx="2409634" cy="400110"/>
          </a:xfrm>
          <a:prstGeom prst="rect">
            <a:avLst/>
          </a:prstGeom>
        </p:spPr>
        <p:txBody>
          <a:bodyPr wrap="none">
            <a:spAutoFit/>
          </a:bodyPr>
          <a:lstStyle/>
          <a:p>
            <a:r>
              <a:rPr lang="en-US" sz="2000" b="1" u="sng" dirty="0" smtClean="0">
                <a:latin typeface="Arial" panose="020B0604020202020204" pitchFamily="34" charset="0"/>
                <a:cs typeface="Arial" panose="020B0604020202020204" pitchFamily="34" charset="0"/>
              </a:rPr>
              <a:t>Monooxygenases</a:t>
            </a:r>
            <a:r>
              <a:rPr lang="en-US" sz="2000"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9" name="Rectangle 8"/>
          <p:cNvSpPr/>
          <p:nvPr/>
        </p:nvSpPr>
        <p:spPr>
          <a:xfrm>
            <a:off x="-6034" y="5241684"/>
            <a:ext cx="1766830" cy="400110"/>
          </a:xfrm>
          <a:prstGeom prst="rect">
            <a:avLst/>
          </a:prstGeom>
        </p:spPr>
        <p:txBody>
          <a:bodyPr wrap="none">
            <a:spAutoFit/>
          </a:bodyPr>
          <a:lstStyle/>
          <a:p>
            <a:r>
              <a:rPr lang="en-US" sz="2000" b="1" u="sng" dirty="0" smtClean="0">
                <a:latin typeface="Arial" panose="020B0604020202020204" pitchFamily="34" charset="0"/>
                <a:cs typeface="Arial" panose="020B0604020202020204" pitchFamily="34" charset="0"/>
              </a:rPr>
              <a:t>Peroxidases</a:t>
            </a:r>
            <a:r>
              <a:rPr lang="en-US" sz="2000" b="1" dirty="0" smtClean="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8609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26"/>
          <p:cNvSpPr txBox="1">
            <a:spLocks noChangeArrowheads="1"/>
          </p:cNvSpPr>
          <p:nvPr/>
        </p:nvSpPr>
        <p:spPr bwMode="auto">
          <a:xfrm>
            <a:off x="277813" y="1769244"/>
            <a:ext cx="864552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sz="6000" dirty="0">
                <a:solidFill>
                  <a:srgbClr val="000000"/>
                </a:solidFill>
                <a:latin typeface="Arial" panose="020B0604020202020204" pitchFamily="34" charset="0"/>
                <a:cs typeface="Arial" panose="020B0604020202020204" pitchFamily="34" charset="0"/>
              </a:rPr>
              <a:t>Chapter </a:t>
            </a:r>
            <a:r>
              <a:rPr lang="en-US" altLang="en-US" sz="6000" dirty="0" smtClean="0">
                <a:solidFill>
                  <a:srgbClr val="000000"/>
                </a:solidFill>
                <a:latin typeface="Arial" panose="020B0604020202020204" pitchFamily="34" charset="0"/>
                <a:cs typeface="Arial" panose="020B0604020202020204" pitchFamily="34" charset="0"/>
              </a:rPr>
              <a:t>9:</a:t>
            </a:r>
            <a:endParaRPr lang="en-US" altLang="en-US" sz="6000" dirty="0">
              <a:solidFill>
                <a:srgbClr val="000000"/>
              </a:solidFill>
              <a:latin typeface="Arial" panose="020B0604020202020204" pitchFamily="34" charset="0"/>
              <a:cs typeface="Arial" panose="020B0604020202020204" pitchFamily="34" charset="0"/>
            </a:endParaRPr>
          </a:p>
          <a:p>
            <a:pPr algn="ctr" rtl="0" fontAlgn="base">
              <a:spcBef>
                <a:spcPct val="50000"/>
              </a:spcBef>
              <a:spcAft>
                <a:spcPct val="0"/>
              </a:spcAft>
              <a:buFontTx/>
              <a:buNone/>
            </a:pPr>
            <a:r>
              <a:rPr lang="en-US" altLang="en-US" sz="6600" dirty="0" smtClean="0">
                <a:solidFill>
                  <a:srgbClr val="000000"/>
                </a:solidFill>
                <a:latin typeface="Arial" panose="020B0604020202020204" pitchFamily="34" charset="0"/>
                <a:cs typeface="Arial" panose="020B0604020202020204" pitchFamily="34" charset="0"/>
              </a:rPr>
              <a:t>Enzymatic Catalysis</a:t>
            </a:r>
            <a:endParaRPr lang="en-US" altLang="en-US" sz="6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067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2912" y="1865235"/>
            <a:ext cx="8258175" cy="4533900"/>
          </a:xfrm>
          <a:prstGeom prst="rect">
            <a:avLst/>
          </a:prstGeom>
        </p:spPr>
      </p:pic>
      <p:sp>
        <p:nvSpPr>
          <p:cNvPr id="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Dinucleotide cofactors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within the enzyme often mediate the transfer:</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9634081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8" name="Group 7"/>
          <p:cNvGrpSpPr/>
          <p:nvPr/>
        </p:nvGrpSpPr>
        <p:grpSpPr>
          <a:xfrm>
            <a:off x="1232697" y="2469443"/>
            <a:ext cx="6999736" cy="3334869"/>
            <a:chOff x="2551632" y="1474832"/>
            <a:chExt cx="6999736" cy="3334869"/>
          </a:xfrm>
        </p:grpSpPr>
        <p:pic>
          <p:nvPicPr>
            <p:cNvPr id="11" name="Picture 10"/>
            <p:cNvPicPr>
              <a:picLocks noChangeAspect="1"/>
            </p:cNvPicPr>
            <p:nvPr/>
          </p:nvPicPr>
          <p:blipFill rotWithShape="1">
            <a:blip r:embed="rId3"/>
            <a:srcRect l="38426" t="26471" r="16135" b="34743"/>
            <a:stretch/>
          </p:blipFill>
          <p:spPr>
            <a:xfrm>
              <a:off x="2602524" y="1474832"/>
              <a:ext cx="6948844" cy="3334869"/>
            </a:xfrm>
            <a:prstGeom prst="rect">
              <a:avLst/>
            </a:prstGeom>
          </p:spPr>
        </p:pic>
        <p:sp>
          <p:nvSpPr>
            <p:cNvPr id="13" name="Arc 12"/>
            <p:cNvSpPr/>
            <p:nvPr/>
          </p:nvSpPr>
          <p:spPr>
            <a:xfrm>
              <a:off x="2551632" y="1942755"/>
              <a:ext cx="793376" cy="742312"/>
            </a:xfrm>
            <a:prstGeom prst="arc">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3600662">
              <a:off x="2840892" y="2364301"/>
              <a:ext cx="420035" cy="525872"/>
            </a:xfrm>
            <a:prstGeom prst="arc">
              <a:avLst>
                <a:gd name="adj1" fmla="val 16200000"/>
                <a:gd name="adj2" fmla="val 1221085"/>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20525733">
              <a:off x="3051155" y="2942818"/>
              <a:ext cx="420035" cy="505171"/>
            </a:xfrm>
            <a:prstGeom prst="arc">
              <a:avLst>
                <a:gd name="adj1" fmla="val 16200000"/>
                <a:gd name="adj2" fmla="val 21417907"/>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 Box 18"/>
          <p:cNvSpPr txBox="1">
            <a:spLocks noChangeArrowheads="1"/>
          </p:cNvSpPr>
          <p:nvPr/>
        </p:nvSpPr>
        <p:spPr bwMode="auto">
          <a:xfrm>
            <a:off x="128588" y="972683"/>
            <a:ext cx="90154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NAD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NADP</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nicotinamide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3</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derivate) 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241289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405" y="2180959"/>
            <a:ext cx="6264721" cy="3838677"/>
          </a:xfrm>
          <a:prstGeom prst="rect">
            <a:avLst/>
          </a:prstGeom>
        </p:spPr>
      </p:pic>
      <p:sp>
        <p:nvSpPr>
          <p:cNvPr id="3" name="TextBox 2"/>
          <p:cNvSpPr txBox="1"/>
          <p:nvPr/>
        </p:nvSpPr>
        <p:spPr>
          <a:xfrm>
            <a:off x="577062" y="1888571"/>
            <a:ext cx="1592424" cy="584775"/>
          </a:xfrm>
          <a:prstGeom prst="rect">
            <a:avLst/>
          </a:prstGeom>
          <a:noFill/>
        </p:spPr>
        <p:txBody>
          <a:bodyPr wrap="none" rtlCol="0">
            <a:spAutoFit/>
          </a:bodyPr>
          <a:lstStyle/>
          <a:p>
            <a:r>
              <a:rPr lang="en-US" sz="2400" dirty="0"/>
              <a:t>Animation</a:t>
            </a:r>
            <a:r>
              <a:rPr lang="en-US" sz="3200" dirty="0"/>
              <a:t>:</a:t>
            </a: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972683"/>
            <a:ext cx="90154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NAD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NADP</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nicotinamide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600" b="1" baseline="-25000" dirty="0">
                <a:solidFill>
                  <a:srgbClr val="FF0066"/>
                </a:solidFill>
                <a:latin typeface="Arial" panose="020B0604020202020204" pitchFamily="34" charset="0"/>
                <a:cs typeface="Arial" panose="020B0604020202020204" pitchFamily="34" charset="0"/>
                <a:sym typeface="Symbol" panose="05050102010706020507" pitchFamily="18" charset="2"/>
              </a:rPr>
              <a:t>3</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derivate)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45426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15221" y="3081381"/>
            <a:ext cx="7032813" cy="2729755"/>
            <a:chOff x="2402336" y="450475"/>
            <a:chExt cx="7032813" cy="2729754"/>
          </a:xfrm>
        </p:grpSpPr>
        <p:pic>
          <p:nvPicPr>
            <p:cNvPr id="19" name="Picture 18"/>
            <p:cNvPicPr>
              <a:picLocks noChangeAspect="1"/>
            </p:cNvPicPr>
            <p:nvPr/>
          </p:nvPicPr>
          <p:blipFill rotWithShape="1">
            <a:blip r:embed="rId3"/>
            <a:srcRect l="11726" t="24081" r="34222" b="38603"/>
            <a:stretch/>
          </p:blipFill>
          <p:spPr>
            <a:xfrm>
              <a:off x="2402336" y="450475"/>
              <a:ext cx="7032813" cy="2729754"/>
            </a:xfrm>
            <a:prstGeom prst="rect">
              <a:avLst/>
            </a:prstGeom>
          </p:spPr>
        </p:pic>
        <p:sp>
          <p:nvSpPr>
            <p:cNvPr id="20" name="Arc 19"/>
            <p:cNvSpPr/>
            <p:nvPr/>
          </p:nvSpPr>
          <p:spPr>
            <a:xfrm>
              <a:off x="3305907" y="601358"/>
              <a:ext cx="675249" cy="772310"/>
            </a:xfrm>
            <a:prstGeom prst="arc">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8359302" flipH="1">
              <a:off x="4103274" y="1261909"/>
              <a:ext cx="393164" cy="436620"/>
            </a:xfrm>
            <a:prstGeom prst="arc">
              <a:avLst>
                <a:gd name="adj1" fmla="val 16200000"/>
                <a:gd name="adj2" fmla="val 1221085"/>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8359302" flipH="1">
              <a:off x="4418059" y="1756991"/>
              <a:ext cx="616867" cy="726788"/>
            </a:xfrm>
            <a:prstGeom prst="arc">
              <a:avLst>
                <a:gd name="adj1" fmla="val 16200000"/>
                <a:gd name="adj2" fmla="val 1221085"/>
              </a:avLst>
            </a:prstGeom>
            <a:ln w="28575">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8" y="972683"/>
            <a:ext cx="90154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FAD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FMN</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riboflavin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vitamin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derivate)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In one step:</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192649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943" y="2492066"/>
            <a:ext cx="6645899" cy="4072242"/>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972683"/>
            <a:ext cx="90154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FAD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FMN</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riboflavin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vitamin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derivate)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In one step </a:t>
            </a:r>
            <a:r>
              <a:rPr lang="en-US" altLang="en-US" sz="2400" b="1" dirty="0" smtClean="0">
                <a:latin typeface="Arial" panose="020B0604020202020204" pitchFamily="34" charset="0"/>
                <a:cs typeface="Arial" panose="020B0604020202020204" pitchFamily="34" charset="0"/>
                <a:sym typeface="Symbol" panose="05050102010706020507" pitchFamily="18" charset="2"/>
              </a:rPr>
              <a:t>(animation)</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476972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0801" y="3501943"/>
            <a:ext cx="8703857" cy="2160920"/>
            <a:chOff x="260801" y="3501943"/>
            <a:chExt cx="8703857" cy="2160920"/>
          </a:xfrm>
        </p:grpSpPr>
        <p:pic>
          <p:nvPicPr>
            <p:cNvPr id="2" name="Picture 1"/>
            <p:cNvPicPr>
              <a:picLocks noChangeAspect="1"/>
            </p:cNvPicPr>
            <p:nvPr/>
          </p:nvPicPr>
          <p:blipFill>
            <a:blip r:embed="rId3"/>
            <a:stretch>
              <a:fillRect/>
            </a:stretch>
          </p:blipFill>
          <p:spPr>
            <a:xfrm>
              <a:off x="260801" y="3501943"/>
              <a:ext cx="8703857" cy="2144879"/>
            </a:xfrm>
            <a:prstGeom prst="rect">
              <a:avLst/>
            </a:prstGeom>
          </p:spPr>
        </p:pic>
        <p:sp>
          <p:nvSpPr>
            <p:cNvPr id="3" name="Rectangle 2"/>
            <p:cNvSpPr/>
            <p:nvPr/>
          </p:nvSpPr>
          <p:spPr>
            <a:xfrm>
              <a:off x="260801" y="5085347"/>
              <a:ext cx="573388"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8" y="972683"/>
            <a:ext cx="90154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FAD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FMN</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riboflavin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vitamin</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derivate)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Or in two steps:</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27996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937" y="2255363"/>
            <a:ext cx="6936008" cy="4250005"/>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8588" y="972683"/>
            <a:ext cx="901541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FAD</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FMN</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riboflavin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group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vitamin</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derivate)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receives a hydride ion</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Or in two steps </a:t>
            </a:r>
            <a:r>
              <a:rPr lang="en-US" altLang="en-US" sz="2400" b="1" dirty="0" smtClean="0">
                <a:latin typeface="Arial" panose="020B0604020202020204" pitchFamily="34" charset="0"/>
                <a:cs typeface="Arial" panose="020B0604020202020204" pitchFamily="34" charset="0"/>
                <a:sym typeface="Symbol" panose="05050102010706020507" pitchFamily="18" charset="2"/>
              </a:rPr>
              <a:t>(animation)</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823078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784557"/>
            <a:ext cx="9095874" cy="3710294"/>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Hydride ion transfer between the substrate and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NAD(P)H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is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stereo-specific</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due to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active site positioning of the nicotinamide group</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2" name="Rectangle 1"/>
          <p:cNvSpPr/>
          <p:nvPr/>
        </p:nvSpPr>
        <p:spPr>
          <a:xfrm>
            <a:off x="2510866" y="5870634"/>
            <a:ext cx="4572000" cy="461665"/>
          </a:xfrm>
          <a:prstGeom prst="rect">
            <a:avLst/>
          </a:prstGeom>
        </p:spPr>
        <p:txBody>
          <a:bodyPr>
            <a:spAutoFit/>
          </a:bodyPr>
          <a:lstStyle/>
          <a:p>
            <a:pPr algn="ctr"/>
            <a:r>
              <a:rPr lang="en-US" sz="2400" dirty="0">
                <a:solidFill>
                  <a:srgbClr val="000000"/>
                </a:solidFill>
                <a:latin typeface="MinionPro-It-Identity-H"/>
              </a:rPr>
              <a:t>L-lactate </a:t>
            </a:r>
            <a:r>
              <a:rPr lang="en-US" sz="2400" dirty="0" smtClean="0">
                <a:solidFill>
                  <a:srgbClr val="000000"/>
                </a:solidFill>
                <a:latin typeface="MinionPro-It-Identity-H"/>
              </a:rPr>
              <a:t>dehydrogenase</a:t>
            </a:r>
            <a:endParaRPr lang="en-US" sz="2400" dirty="0"/>
          </a:p>
        </p:txBody>
      </p:sp>
    </p:spTree>
    <p:extLst>
      <p:ext uri="{BB962C8B-B14F-4D97-AF65-F5344CB8AC3E}">
        <p14:creationId xmlns:p14="http://schemas.microsoft.com/office/powerpoint/2010/main" val="3406058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642" y="3052259"/>
            <a:ext cx="8468619" cy="2931445"/>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9" y="972683"/>
            <a:ext cx="890587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1: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ketoreductases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(E.C. 1.1.1.x)</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Overall reaction:</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54459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936" y="2055258"/>
            <a:ext cx="6815328" cy="4176059"/>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1: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ketoreductases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1.1.1.x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Overall reaction </a:t>
            </a:r>
            <a:r>
              <a:rPr lang="en-US" altLang="en-US" sz="2400" b="1" dirty="0" smtClean="0">
                <a:latin typeface="Arial" panose="020B0604020202020204" pitchFamily="34" charset="0"/>
                <a:cs typeface="Arial" panose="020B0604020202020204" pitchFamily="34" charset="0"/>
                <a:sym typeface="Symbol" panose="05050102010706020507" pitchFamily="18" charset="2"/>
              </a:rPr>
              <a:t>(animation):</a:t>
            </a:r>
            <a:endParaRPr lang="en-US" altLang="en-US" sz="2400" b="1"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644829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31972" y="1177923"/>
            <a:ext cx="3376054" cy="5435849"/>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Metabolic reactions require catalysis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5269322"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Metabolic reactions must occur very fast to sustain life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10</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-5</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 10</a:t>
            </a:r>
            <a:r>
              <a:rPr lang="en-US" altLang="en-US" sz="2600" b="1" baseline="30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sec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Many chemical reactions are slow</a:t>
            </a:r>
          </a:p>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Catalysts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can accelerate reactions without heating</a:t>
            </a:r>
          </a:p>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Enzymes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are biological catalysts, made of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proteins</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40476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311" y="2666319"/>
            <a:ext cx="5514901" cy="246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699" t="27255" r="27712" b="29804"/>
          <a:stretch/>
        </p:blipFill>
        <p:spPr>
          <a:xfrm>
            <a:off x="4103063" y="5174293"/>
            <a:ext cx="1583139" cy="1343828"/>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1: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ketoreductases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1.1.1.x)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Substrate positioning with respect to the nicotinamide determines which of the four ways for H</a:t>
            </a:r>
            <a:r>
              <a:rPr lang="en-US" altLang="en-US" sz="2400" baseline="300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latin typeface="Arial" panose="020B0604020202020204" pitchFamily="34" charset="0"/>
                <a:cs typeface="Arial" panose="020B0604020202020204" pitchFamily="34" charset="0"/>
                <a:sym typeface="Symbol" panose="05050102010706020507" pitchFamily="18" charset="2"/>
              </a:rPr>
              <a:t> transfer to the ketone is used:</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6035508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amino acid dehydrogenases (E.C. 1.4.1.x)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Overall reaction:</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0" y="2907177"/>
            <a:ext cx="9144000" cy="1894989"/>
          </a:xfrm>
          <a:prstGeom prst="rect">
            <a:avLst/>
          </a:prstGeom>
        </p:spPr>
      </p:pic>
    </p:spTree>
    <p:extLst>
      <p:ext uri="{BB962C8B-B14F-4D97-AF65-F5344CB8AC3E}">
        <p14:creationId xmlns:p14="http://schemas.microsoft.com/office/powerpoint/2010/main" val="844552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amino acid dehydrogenases (E.C. 1.4.1.x)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Mechanism:</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6" name="Group 5"/>
          <p:cNvGrpSpPr/>
          <p:nvPr/>
        </p:nvGrpSpPr>
        <p:grpSpPr>
          <a:xfrm>
            <a:off x="0" y="2866542"/>
            <a:ext cx="9144000" cy="1802837"/>
            <a:chOff x="0" y="2945372"/>
            <a:chExt cx="9144000" cy="1802837"/>
          </a:xfrm>
        </p:grpSpPr>
        <p:pic>
          <p:nvPicPr>
            <p:cNvPr id="2" name="Picture 1"/>
            <p:cNvPicPr>
              <a:picLocks noChangeAspect="1"/>
            </p:cNvPicPr>
            <p:nvPr/>
          </p:nvPicPr>
          <p:blipFill>
            <a:blip r:embed="rId3"/>
            <a:stretch>
              <a:fillRect/>
            </a:stretch>
          </p:blipFill>
          <p:spPr>
            <a:xfrm>
              <a:off x="0" y="2961138"/>
              <a:ext cx="9144000" cy="1787071"/>
            </a:xfrm>
            <a:prstGeom prst="rect">
              <a:avLst/>
            </a:prstGeom>
          </p:spPr>
        </p:pic>
        <p:sp>
          <p:nvSpPr>
            <p:cNvPr id="3" name="Rectangle 2"/>
            <p:cNvSpPr/>
            <p:nvPr/>
          </p:nvSpPr>
          <p:spPr>
            <a:xfrm>
              <a:off x="109538" y="2945372"/>
              <a:ext cx="30036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6001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089" y="1576258"/>
            <a:ext cx="6943873" cy="4254824"/>
          </a:xfrm>
          <a:prstGeom prst="rect">
            <a:avLst/>
          </a:prstGeom>
        </p:spPr>
      </p:pic>
      <p:sp>
        <p:nvSpPr>
          <p:cNvPr id="8"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amino acid dehydrogenases (E.C. 1.4.1.x)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Mechanism </a:t>
            </a:r>
            <a:r>
              <a:rPr lang="en-US" altLang="en-US" sz="2400" b="1" dirty="0" smtClean="0">
                <a:latin typeface="Arial" panose="020B0604020202020204" pitchFamily="34" charset="0"/>
                <a:cs typeface="Arial" panose="020B0604020202020204" pitchFamily="34" charset="0"/>
                <a:sym typeface="Symbol" panose="05050102010706020507" pitchFamily="18" charset="2"/>
              </a:rPr>
              <a:t>(animation):</a:t>
            </a:r>
            <a:endParaRPr lang="en-US" altLang="en-US" sz="2400" b="1" dirty="0">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650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68" t="14117" r="2613" b="7647"/>
          <a:stretch/>
        </p:blipFill>
        <p:spPr>
          <a:xfrm>
            <a:off x="2126826" y="2164143"/>
            <a:ext cx="5018934" cy="4171989"/>
          </a:xfrm>
          <a:prstGeom prst="rect">
            <a:avLst/>
          </a:prstGeom>
        </p:spPr>
      </p:pic>
      <p:sp>
        <p:nvSpPr>
          <p:cNvPr id="7"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amino acid dehydrogenases (E.C. 1.4.1.x)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shared ELFV dehydrogenase fold:</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110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8"/>
          <p:cNvSpPr txBox="1">
            <a:spLocks noChangeArrowheads="1"/>
          </p:cNvSpPr>
          <p:nvPr/>
        </p:nvSpPr>
        <p:spPr bwMode="auto">
          <a:xfrm>
            <a:off x="128589" y="972683"/>
            <a:ext cx="890587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Example 2</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amino acid dehydrogenases (E.C. 1.4.1.x)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relative substrate-NAD(P)H orientation differ between various members:</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
        <p:nvSpPr>
          <p:cNvPr id="23"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1: oxidoreductases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11717"/>
          <a:stretch/>
        </p:blipFill>
        <p:spPr>
          <a:xfrm>
            <a:off x="2363428" y="2933585"/>
            <a:ext cx="4694821" cy="3463535"/>
          </a:xfrm>
          <a:prstGeom prst="rect">
            <a:avLst/>
          </a:prstGeom>
        </p:spPr>
      </p:pic>
    </p:spTree>
    <p:extLst>
      <p:ext uri="{BB962C8B-B14F-4D97-AF65-F5344CB8AC3E}">
        <p14:creationId xmlns:p14="http://schemas.microsoft.com/office/powerpoint/2010/main" val="1770051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Transferases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109787" y="3572626"/>
            <a:ext cx="4924425" cy="771525"/>
          </a:xfrm>
          <a:prstGeom prst="rect">
            <a:avLst/>
          </a:prstGeom>
        </p:spPr>
      </p:pic>
      <p:sp>
        <p:nvSpPr>
          <p:cNvPr id="8" name="Text Box 18"/>
          <p:cNvSpPr txBox="1">
            <a:spLocks noChangeArrowheads="1"/>
          </p:cNvSpPr>
          <p:nvPr/>
        </p:nvSpPr>
        <p:spPr bwMode="auto">
          <a:xfrm>
            <a:off x="128589" y="972683"/>
            <a:ext cx="8905874"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One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of the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two largest enzyme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classes</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~30%</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p>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Catalyze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of a chemical group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between a donor molecule (D) and an acceptor molecule (A):</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441613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Classified by the type of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transferred group</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612504" y="1465126"/>
            <a:ext cx="8260644" cy="4999201"/>
          </a:xfrm>
          <a:prstGeom prst="rect">
            <a:avLst/>
          </a:prstGeom>
        </p:spPr>
      </p:pic>
    </p:spTree>
    <p:extLst>
      <p:ext uri="{BB962C8B-B14F-4D97-AF65-F5344CB8AC3E}">
        <p14:creationId xmlns:p14="http://schemas.microsoft.com/office/powerpoint/2010/main" val="2932178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Overall reaction:</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pic>
        <p:nvPicPr>
          <p:cNvPr id="9" name="Picture 8"/>
          <p:cNvPicPr>
            <a:picLocks noChangeAspect="1"/>
          </p:cNvPicPr>
          <p:nvPr/>
        </p:nvPicPr>
        <p:blipFill rotWithShape="1">
          <a:blip r:embed="rId3"/>
          <a:srcRect t="11257"/>
          <a:stretch/>
        </p:blipFill>
        <p:spPr>
          <a:xfrm>
            <a:off x="2575384" y="2514600"/>
            <a:ext cx="3993231" cy="3906008"/>
          </a:xfrm>
          <a:prstGeom prst="rect">
            <a:avLst/>
          </a:prstGeom>
        </p:spPr>
      </p:pic>
    </p:spTree>
    <p:extLst>
      <p:ext uri="{BB962C8B-B14F-4D97-AF65-F5344CB8AC3E}">
        <p14:creationId xmlns:p14="http://schemas.microsoft.com/office/powerpoint/2010/main" val="5199328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Reactions involving amino acids:</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pic>
        <p:nvPicPr>
          <p:cNvPr id="5" name="Picture 4"/>
          <p:cNvPicPr>
            <a:picLocks noChangeAspect="1"/>
          </p:cNvPicPr>
          <p:nvPr/>
        </p:nvPicPr>
        <p:blipFill rotWithShape="1">
          <a:blip r:embed="rId3"/>
          <a:srcRect t="10794"/>
          <a:stretch/>
        </p:blipFill>
        <p:spPr>
          <a:xfrm>
            <a:off x="2638926" y="2423585"/>
            <a:ext cx="3866147" cy="4098791"/>
          </a:xfrm>
          <a:prstGeom prst="rect">
            <a:avLst/>
          </a:prstGeom>
        </p:spPr>
      </p:pic>
    </p:spTree>
    <p:extLst>
      <p:ext uri="{BB962C8B-B14F-4D97-AF65-F5344CB8AC3E}">
        <p14:creationId xmlns:p14="http://schemas.microsoft.com/office/powerpoint/2010/main" val="646175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efficient</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 acceleration rates of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up to 17 orders of magnitudes</a:t>
            </a:r>
          </a:p>
        </p:txBody>
      </p:sp>
      <p:pic>
        <p:nvPicPr>
          <p:cNvPr id="9" name="Picture 9" descr="table 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528" y="2238445"/>
            <a:ext cx="6319694" cy="432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725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9453"/>
          <a:stretch/>
        </p:blipFill>
        <p:spPr>
          <a:xfrm>
            <a:off x="540920" y="2495753"/>
            <a:ext cx="4188735" cy="3924300"/>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l-GR"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-aminotransferases </a:t>
            </a:r>
            <a:r>
              <a:rPr lang="en-US" altLang="en-US" sz="2400" dirty="0" smtClean="0">
                <a:latin typeface="Arial" panose="020B0604020202020204" pitchFamily="34" charset="0"/>
                <a:cs typeface="Arial" panose="020B0604020202020204" pitchFamily="34" charset="0"/>
                <a:sym typeface="Symbol" panose="05050102010706020507" pitchFamily="18" charset="2"/>
              </a:rPr>
              <a:t>transfer the NH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3</a:t>
            </a:r>
            <a:r>
              <a:rPr lang="en-US" altLang="en-US" sz="2400" dirty="0" smtClean="0">
                <a:latin typeface="Arial" panose="020B0604020202020204" pitchFamily="34" charset="0"/>
                <a:cs typeface="Arial" panose="020B0604020202020204" pitchFamily="34" charset="0"/>
                <a:sym typeface="Symbol" panose="05050102010706020507" pitchFamily="18" charset="2"/>
              </a:rPr>
              <a:t> groups of </a:t>
            </a:r>
            <a:r>
              <a:rPr lang="el-GR" altLang="en-US" sz="2400" dirty="0" smtClean="0">
                <a:latin typeface="Arial" panose="020B0604020202020204" pitchFamily="34" charset="0"/>
                <a:cs typeface="Arial" panose="020B0604020202020204" pitchFamily="34" charset="0"/>
                <a:sym typeface="Symbol" panose="05050102010706020507" pitchFamily="18" charset="2"/>
              </a:rPr>
              <a:t>α</a:t>
            </a:r>
            <a:r>
              <a:rPr lang="en-US" altLang="en-US" sz="2400" dirty="0" smtClean="0">
                <a:latin typeface="Arial" panose="020B0604020202020204" pitchFamily="34" charset="0"/>
                <a:cs typeface="Arial" panose="020B0604020202020204" pitchFamily="34" charset="0"/>
                <a:sym typeface="Symbol" panose="05050102010706020507" pitchFamily="18" charset="2"/>
              </a:rPr>
              <a:t>-amino acids 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peripheral tissues </a:t>
            </a:r>
            <a:r>
              <a:rPr lang="en-US" altLang="en-US" sz="2400" dirty="0" smtClean="0">
                <a:latin typeface="Arial" panose="020B0604020202020204" pitchFamily="34" charset="0"/>
                <a:cs typeface="Arial" panose="020B0604020202020204" pitchFamily="34" charset="0"/>
                <a:sym typeface="Symbol" panose="05050102010706020507" pitchFamily="18" charset="2"/>
              </a:rPr>
              <a:t>to two types of keto acids:</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61" y="3484179"/>
            <a:ext cx="3315244" cy="2396359"/>
          </a:xfrm>
          <a:prstGeom prst="rect">
            <a:avLst/>
          </a:prstGeom>
        </p:spPr>
      </p:pic>
      <p:pic>
        <p:nvPicPr>
          <p:cNvPr id="7" name="Picture 6"/>
          <p:cNvPicPr>
            <a:picLocks noChangeAspect="1"/>
          </p:cNvPicPr>
          <p:nvPr/>
        </p:nvPicPr>
        <p:blipFill rotWithShape="1">
          <a:blip r:embed="rId3"/>
          <a:srcRect l="58602" r="2588" b="79098"/>
          <a:stretch/>
        </p:blipFill>
        <p:spPr>
          <a:xfrm>
            <a:off x="5549462" y="2585089"/>
            <a:ext cx="3216166" cy="820261"/>
          </a:xfrm>
          <a:prstGeom prst="rect">
            <a:avLst/>
          </a:prstGeom>
        </p:spPr>
      </p:pic>
      <p:pic>
        <p:nvPicPr>
          <p:cNvPr id="8" name="Picture 7"/>
          <p:cNvPicPr>
            <a:picLocks noChangeAspect="1"/>
          </p:cNvPicPr>
          <p:nvPr/>
        </p:nvPicPr>
        <p:blipFill rotWithShape="1">
          <a:blip r:embed="rId3"/>
          <a:srcRect l="58602" t="89973" r="2588" b="787"/>
          <a:stretch/>
        </p:blipFill>
        <p:spPr>
          <a:xfrm>
            <a:off x="5486461" y="6057446"/>
            <a:ext cx="3216166" cy="362607"/>
          </a:xfrm>
          <a:prstGeom prst="rect">
            <a:avLst/>
          </a:prstGeom>
        </p:spPr>
      </p:pic>
    </p:spTree>
    <p:extLst>
      <p:ext uri="{BB962C8B-B14F-4D97-AF65-F5344CB8AC3E}">
        <p14:creationId xmlns:p14="http://schemas.microsoft.com/office/powerpoint/2010/main" val="2848585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Glutamate </a:t>
            </a:r>
            <a:r>
              <a:rPr lang="en-US" altLang="en-US" sz="2400" dirty="0" smtClean="0">
                <a:latin typeface="Arial" panose="020B0604020202020204" pitchFamily="34" charset="0"/>
                <a:cs typeface="Arial" panose="020B0604020202020204" pitchFamily="34" charset="0"/>
                <a:sym typeface="Symbol" panose="05050102010706020507" pitchFamily="18" charset="2"/>
              </a:rPr>
              <a:t>is often further </a:t>
            </a:r>
            <a:r>
              <a:rPr lang="en-US" altLang="en-US" sz="2400" dirty="0" err="1" smtClean="0">
                <a:latin typeface="Arial" panose="020B0604020202020204" pitchFamily="34" charset="0"/>
                <a:cs typeface="Arial" panose="020B0604020202020204" pitchFamily="34" charset="0"/>
                <a:sym typeface="Symbol" panose="05050102010706020507" pitchFamily="18" charset="2"/>
              </a:rPr>
              <a:t>aminated</a:t>
            </a:r>
            <a:r>
              <a:rPr lang="en-US" altLang="en-US" sz="2400" dirty="0" smtClean="0">
                <a:latin typeface="Arial" panose="020B0604020202020204" pitchFamily="34" charset="0"/>
                <a:cs typeface="Arial" panose="020B0604020202020204" pitchFamily="34" charset="0"/>
                <a:sym typeface="Symbol" panose="05050102010706020507" pitchFamily="18" charset="2"/>
              </a:rPr>
              <a:t>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glutamine </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pic>
        <p:nvPicPr>
          <p:cNvPr id="9" name="Picture 8"/>
          <p:cNvPicPr>
            <a:picLocks noChangeAspect="1"/>
          </p:cNvPicPr>
          <p:nvPr/>
        </p:nvPicPr>
        <p:blipFill>
          <a:blip r:embed="rId3"/>
          <a:stretch>
            <a:fillRect/>
          </a:stretch>
        </p:blipFill>
        <p:spPr>
          <a:xfrm>
            <a:off x="910951" y="2689991"/>
            <a:ext cx="7378497" cy="2307678"/>
          </a:xfrm>
          <a:prstGeom prst="rect">
            <a:avLst/>
          </a:prstGeom>
        </p:spPr>
      </p:pic>
    </p:spTree>
    <p:extLst>
      <p:ext uri="{BB962C8B-B14F-4D97-AF65-F5344CB8AC3E}">
        <p14:creationId xmlns:p14="http://schemas.microsoft.com/office/powerpoint/2010/main" val="39633623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Glutamate, glutamine and alanine carry their NH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3</a:t>
            </a:r>
            <a:r>
              <a:rPr lang="en-US" altLang="en-US" sz="2400" dirty="0" smtClean="0">
                <a:latin typeface="Arial" panose="020B0604020202020204" pitchFamily="34" charset="0"/>
                <a:cs typeface="Arial" panose="020B0604020202020204" pitchFamily="34" charset="0"/>
                <a:sym typeface="Symbol" panose="05050102010706020507" pitchFamily="18" charset="2"/>
              </a:rPr>
              <a:t> groups to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liver</a:t>
            </a:r>
            <a:r>
              <a:rPr lang="en-US" altLang="en-US" sz="2400" dirty="0" smtClean="0">
                <a:latin typeface="Arial" panose="020B0604020202020204" pitchFamily="34" charset="0"/>
                <a:cs typeface="Arial" panose="020B0604020202020204" pitchFamily="34" charset="0"/>
                <a:sym typeface="Symbol" panose="05050102010706020507" pitchFamily="18" charset="2"/>
              </a:rPr>
              <a:t>, where alanine and glutamine turn back into </a:t>
            </a:r>
            <a:r>
              <a:rPr lang="en-US" altLang="en-US" sz="2400" dirty="0" err="1" smtClean="0">
                <a:latin typeface="Arial" panose="020B0604020202020204" pitchFamily="34" charset="0"/>
                <a:cs typeface="Arial" panose="020B0604020202020204" pitchFamily="34" charset="0"/>
                <a:sym typeface="Symbol" panose="05050102010706020507" pitchFamily="18" charset="2"/>
              </a:rPr>
              <a:t>Glu</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14" name="Group 13"/>
          <p:cNvGrpSpPr/>
          <p:nvPr/>
        </p:nvGrpSpPr>
        <p:grpSpPr>
          <a:xfrm>
            <a:off x="378370" y="2543832"/>
            <a:ext cx="8624968" cy="4051377"/>
            <a:chOff x="378370" y="2480768"/>
            <a:chExt cx="8624968" cy="4051377"/>
          </a:xfrm>
        </p:grpSpPr>
        <p:pic>
          <p:nvPicPr>
            <p:cNvPr id="10" name="Picture 9"/>
            <p:cNvPicPr>
              <a:picLocks noChangeAspect="1"/>
            </p:cNvPicPr>
            <p:nvPr/>
          </p:nvPicPr>
          <p:blipFill>
            <a:blip r:embed="rId3"/>
            <a:stretch>
              <a:fillRect/>
            </a:stretch>
          </p:blipFill>
          <p:spPr>
            <a:xfrm>
              <a:off x="378370" y="2480768"/>
              <a:ext cx="8624968" cy="4051377"/>
            </a:xfrm>
            <a:prstGeom prst="rect">
              <a:avLst/>
            </a:prstGeom>
          </p:spPr>
        </p:pic>
        <p:pic>
          <p:nvPicPr>
            <p:cNvPr id="11" name="Picture 10"/>
            <p:cNvPicPr>
              <a:picLocks noChangeAspect="1"/>
            </p:cNvPicPr>
            <p:nvPr/>
          </p:nvPicPr>
          <p:blipFill rotWithShape="1">
            <a:blip r:embed="rId4"/>
            <a:srcRect l="14590" t="41451" r="73615" b="27299"/>
            <a:stretch/>
          </p:blipFill>
          <p:spPr>
            <a:xfrm flipV="1">
              <a:off x="6574220" y="3864924"/>
              <a:ext cx="977462" cy="1369223"/>
            </a:xfrm>
            <a:prstGeom prst="rect">
              <a:avLst/>
            </a:prstGeom>
          </p:spPr>
        </p:pic>
        <p:sp>
          <p:nvSpPr>
            <p:cNvPr id="12" name="TextBox 11"/>
            <p:cNvSpPr txBox="1"/>
            <p:nvPr/>
          </p:nvSpPr>
          <p:spPr>
            <a:xfrm>
              <a:off x="7145980" y="4443393"/>
              <a:ext cx="1005403" cy="369332"/>
            </a:xfrm>
            <a:prstGeom prst="rect">
              <a:avLst/>
            </a:prstGeom>
            <a:noFill/>
          </p:spPr>
          <p:txBody>
            <a:bodyPr wrap="none" rtlCol="0">
              <a:spAutoFit/>
            </a:bodyPr>
            <a:lstStyle/>
            <a:p>
              <a:r>
                <a:rPr lang="en-US" b="1" dirty="0" smtClean="0"/>
                <a:t>(</a:t>
              </a:r>
              <a:r>
                <a:rPr lang="en-US" b="1" dirty="0" err="1" smtClean="0"/>
                <a:t>Glu</a:t>
              </a:r>
              <a:r>
                <a:rPr lang="en-US" b="1" dirty="0" smtClean="0"/>
                <a:t>-AA)</a:t>
              </a:r>
              <a:endParaRPr lang="en-US" b="1" dirty="0"/>
            </a:p>
          </p:txBody>
        </p:sp>
        <p:sp>
          <p:nvSpPr>
            <p:cNvPr id="13" name="Rectangle 12"/>
            <p:cNvSpPr/>
            <p:nvPr/>
          </p:nvSpPr>
          <p:spPr>
            <a:xfrm>
              <a:off x="4414345" y="2480768"/>
              <a:ext cx="2159875" cy="16970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6215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e urea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60" y="2475870"/>
            <a:ext cx="5833240" cy="4071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NH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3</a:t>
            </a:r>
            <a:r>
              <a:rPr lang="en-US" altLang="en-US" sz="2400" dirty="0" smtClean="0">
                <a:latin typeface="Arial" panose="020B0604020202020204" pitchFamily="34" charset="0"/>
                <a:cs typeface="Arial" panose="020B0604020202020204" pitchFamily="34" charset="0"/>
                <a:sym typeface="Symbol" panose="05050102010706020507" pitchFamily="18" charset="2"/>
              </a:rPr>
              <a:t> molecules are then converted to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urea</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 which is transported to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kidneys</a:t>
            </a:r>
            <a:r>
              <a:rPr lang="en-US" altLang="en-US" sz="2400" dirty="0" smtClean="0">
                <a:latin typeface="Arial" panose="020B0604020202020204" pitchFamily="34" charset="0"/>
                <a:cs typeface="Arial" panose="020B0604020202020204" pitchFamily="34" charset="0"/>
                <a:sym typeface="Symbol" panose="05050102010706020507" pitchFamily="18" charset="2"/>
              </a:rPr>
              <a:t> and excreted from the body 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urine</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4" name="Rectangle 3"/>
          <p:cNvSpPr/>
          <p:nvPr/>
        </p:nvSpPr>
        <p:spPr>
          <a:xfrm>
            <a:off x="1802073" y="5543086"/>
            <a:ext cx="2454616" cy="830997"/>
          </a:xfrm>
          <a:prstGeom prst="rect">
            <a:avLst/>
          </a:prstGeom>
        </p:spPr>
        <p:txBody>
          <a:bodyPr wrap="square">
            <a:spAutoFit/>
          </a:bodyPr>
          <a:lstStyle/>
          <a:p>
            <a:r>
              <a:rPr lang="en-US" sz="1600" dirty="0"/>
              <a:t>https://www.ncbi.nlm.nih.gov/books/NBK1217/figure/ucd-overview.F1/</a:t>
            </a:r>
          </a:p>
        </p:txBody>
      </p:sp>
    </p:spTree>
    <p:extLst>
      <p:ext uri="{BB962C8B-B14F-4D97-AF65-F5344CB8AC3E}">
        <p14:creationId xmlns:p14="http://schemas.microsoft.com/office/powerpoint/2010/main" val="1468225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l-GR" altLang="en-US" sz="2400" dirty="0" smtClean="0">
                <a:latin typeface="Arial" panose="020B0604020202020204" pitchFamily="34" charset="0"/>
                <a:cs typeface="Arial" panose="020B0604020202020204" pitchFamily="34" charset="0"/>
                <a:sym typeface="Symbol" panose="05050102010706020507" pitchFamily="18" charset="2"/>
              </a:rPr>
              <a:t>α</a:t>
            </a:r>
            <a:r>
              <a:rPr lang="en-US" altLang="en-US" sz="2400" dirty="0" smtClean="0">
                <a:latin typeface="Arial" panose="020B0604020202020204" pitchFamily="34" charset="0"/>
                <a:cs typeface="Arial" panose="020B0604020202020204" pitchFamily="34" charset="0"/>
                <a:sym typeface="Symbol" panose="05050102010706020507" pitchFamily="18" charset="2"/>
              </a:rPr>
              <a:t>-aminotransferases are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homodimers</a:t>
            </a:r>
            <a:r>
              <a:rPr lang="en-US" altLang="en-US" sz="2400" dirty="0" smtClean="0">
                <a:latin typeface="Arial" panose="020B0604020202020204" pitchFamily="34" charset="0"/>
                <a:cs typeface="Arial" panose="020B0604020202020204" pitchFamily="34" charset="0"/>
                <a:sym typeface="Symbol" panose="05050102010706020507" pitchFamily="18" charset="2"/>
              </a:rPr>
              <a:t> with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two active sites </a:t>
            </a:r>
            <a:r>
              <a:rPr lang="en-US" altLang="en-US" sz="2400" dirty="0" smtClean="0">
                <a:latin typeface="Arial" panose="020B0604020202020204" pitchFamily="34" charset="0"/>
                <a:cs typeface="Arial" panose="020B0604020202020204" pitchFamily="34" charset="0"/>
                <a:sym typeface="Symbol" panose="05050102010706020507" pitchFamily="18" charset="2"/>
              </a:rPr>
              <a:t>per dimer:</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grpSp>
        <p:nvGrpSpPr>
          <p:cNvPr id="5" name="Group 4"/>
          <p:cNvGrpSpPr/>
          <p:nvPr/>
        </p:nvGrpSpPr>
        <p:grpSpPr>
          <a:xfrm>
            <a:off x="262552" y="2730256"/>
            <a:ext cx="8756805" cy="3316582"/>
            <a:chOff x="262552" y="2730256"/>
            <a:chExt cx="8756805" cy="3316582"/>
          </a:xfrm>
        </p:grpSpPr>
        <p:pic>
          <p:nvPicPr>
            <p:cNvPr id="2" name="Picture 1"/>
            <p:cNvPicPr>
              <a:picLocks noChangeAspect="1"/>
            </p:cNvPicPr>
            <p:nvPr/>
          </p:nvPicPr>
          <p:blipFill>
            <a:blip r:embed="rId3"/>
            <a:stretch>
              <a:fillRect/>
            </a:stretch>
          </p:blipFill>
          <p:spPr>
            <a:xfrm>
              <a:off x="262552" y="2761788"/>
              <a:ext cx="8756805" cy="3285050"/>
            </a:xfrm>
            <a:prstGeom prst="rect">
              <a:avLst/>
            </a:prstGeom>
          </p:spPr>
        </p:pic>
        <p:sp>
          <p:nvSpPr>
            <p:cNvPr id="3" name="Rectangle 2"/>
            <p:cNvSpPr/>
            <p:nvPr/>
          </p:nvSpPr>
          <p:spPr>
            <a:xfrm>
              <a:off x="262552" y="2730256"/>
              <a:ext cx="415365" cy="154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7441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2890" y="3140280"/>
            <a:ext cx="3816914" cy="3386644"/>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l-GR" altLang="en-US" sz="2400" dirty="0" smtClean="0">
                <a:latin typeface="Arial" panose="020B0604020202020204" pitchFamily="34" charset="0"/>
                <a:cs typeface="Arial" panose="020B0604020202020204" pitchFamily="34" charset="0"/>
                <a:sym typeface="Symbol" panose="05050102010706020507" pitchFamily="18" charset="2"/>
              </a:rPr>
              <a:t>α</a:t>
            </a:r>
            <a:r>
              <a:rPr lang="en-US" altLang="en-US" sz="2400" dirty="0" smtClean="0">
                <a:latin typeface="Arial" panose="020B0604020202020204" pitchFamily="34" charset="0"/>
                <a:cs typeface="Arial" panose="020B0604020202020204" pitchFamily="34" charset="0"/>
                <a:sym typeface="Symbol" panose="05050102010706020507" pitchFamily="18" charset="2"/>
              </a:rPr>
              <a:t>-aminotransferases use the cofactor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pyridoxal phosphate </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PLP</a:t>
            </a:r>
            <a:r>
              <a:rPr lang="en-US" altLang="en-US" sz="2400" dirty="0">
                <a:latin typeface="Arial" panose="020B0604020202020204" pitchFamily="34" charset="0"/>
                <a:cs typeface="Arial" panose="020B0604020202020204" pitchFamily="34" charset="0"/>
                <a:sym typeface="Symbol" panose="05050102010706020507" pitchFamily="18" charset="2"/>
              </a:rPr>
              <a:t>)</a:t>
            </a:r>
            <a:r>
              <a:rPr lang="en-US" altLang="en-US" sz="2400" dirty="0" smtClean="0">
                <a:latin typeface="Arial" panose="020B0604020202020204" pitchFamily="34" charset="0"/>
                <a:cs typeface="Arial" panose="020B0604020202020204" pitchFamily="34" charset="0"/>
                <a:sym typeface="Symbol" panose="05050102010706020507" pitchFamily="18" charset="2"/>
              </a:rPr>
              <a:t> to transfer the NH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3</a:t>
            </a:r>
            <a:r>
              <a:rPr lang="en-US" altLang="en-US" sz="2400" dirty="0" smtClean="0">
                <a:latin typeface="Arial" panose="020B0604020202020204" pitchFamily="34" charset="0"/>
                <a:cs typeface="Arial" panose="020B0604020202020204" pitchFamily="34" charset="0"/>
                <a:sym typeface="Symbol" panose="05050102010706020507" pitchFamily="18" charset="2"/>
              </a:rPr>
              <a:t> group</a:t>
            </a:r>
            <a:endParaRPr lang="en-US" altLang="en-US" sz="2400" dirty="0">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PLP is </a:t>
            </a:r>
            <a:r>
              <a:rPr lang="en-US" altLang="en-US" sz="2400" dirty="0">
                <a:latin typeface="Arial" panose="020B0604020202020204" pitchFamily="34" charset="0"/>
                <a:cs typeface="Arial" panose="020B0604020202020204" pitchFamily="34" charset="0"/>
                <a:sym typeface="Symbol" panose="05050102010706020507" pitchFamily="18" charset="2"/>
              </a:rPr>
              <a:t>a derivate of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B</a:t>
            </a:r>
            <a:r>
              <a:rPr lang="en-US" altLang="en-US" sz="2400" baseline="-25000" dirty="0">
                <a:solidFill>
                  <a:srgbClr val="FF0066"/>
                </a:solidFill>
                <a:latin typeface="Arial" panose="020B0604020202020204" pitchFamily="34" charset="0"/>
                <a:cs typeface="Arial" panose="020B0604020202020204" pitchFamily="34" charset="0"/>
                <a:sym typeface="Symbol" panose="05050102010706020507" pitchFamily="18" charset="2"/>
              </a:rPr>
              <a:t>6</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pyridoxine</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PLP is bound to the enzyme via a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Schiff base </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6361833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Key reaction steps:</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67" name="Group 66"/>
          <p:cNvGrpSpPr/>
          <p:nvPr/>
        </p:nvGrpSpPr>
        <p:grpSpPr>
          <a:xfrm>
            <a:off x="175749" y="2004846"/>
            <a:ext cx="8941237" cy="4739166"/>
            <a:chOff x="175749" y="2004846"/>
            <a:chExt cx="8941237" cy="4739166"/>
          </a:xfrm>
        </p:grpSpPr>
        <p:grpSp>
          <p:nvGrpSpPr>
            <p:cNvPr id="3" name="Group 2"/>
            <p:cNvGrpSpPr/>
            <p:nvPr/>
          </p:nvGrpSpPr>
          <p:grpSpPr>
            <a:xfrm>
              <a:off x="175749" y="2205071"/>
              <a:ext cx="2475865" cy="2550122"/>
              <a:chOff x="4824247" y="2485015"/>
              <a:chExt cx="2760886" cy="3017150"/>
            </a:xfrm>
          </p:grpSpPr>
          <p:pic>
            <p:nvPicPr>
              <p:cNvPr id="10" name="Picture 9"/>
              <p:cNvPicPr>
                <a:picLocks noChangeAspect="1"/>
              </p:cNvPicPr>
              <p:nvPr/>
            </p:nvPicPr>
            <p:blipFill rotWithShape="1">
              <a:blip r:embed="rId3"/>
              <a:srcRect l="37115" b="10632"/>
              <a:stretch/>
            </p:blipFill>
            <p:spPr>
              <a:xfrm>
                <a:off x="4824247" y="2485015"/>
                <a:ext cx="2760885" cy="2613878"/>
              </a:xfrm>
              <a:prstGeom prst="rect">
                <a:avLst/>
              </a:prstGeom>
            </p:spPr>
          </p:pic>
          <p:sp>
            <p:nvSpPr>
              <p:cNvPr id="12" name="Rectangle 11"/>
              <p:cNvSpPr/>
              <p:nvPr/>
            </p:nvSpPr>
            <p:spPr>
              <a:xfrm>
                <a:off x="7204842" y="5076497"/>
                <a:ext cx="380291" cy="425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4"/>
            <a:stretch>
              <a:fillRect/>
            </a:stretch>
          </p:blipFill>
          <p:spPr>
            <a:xfrm>
              <a:off x="3631745" y="2138343"/>
              <a:ext cx="2260201" cy="2293521"/>
            </a:xfrm>
            <a:prstGeom prst="rect">
              <a:avLst/>
            </a:prstGeom>
          </p:spPr>
        </p:pic>
        <p:pic>
          <p:nvPicPr>
            <p:cNvPr id="27" name="Picture 26"/>
            <p:cNvPicPr>
              <a:picLocks noChangeAspect="1"/>
            </p:cNvPicPr>
            <p:nvPr/>
          </p:nvPicPr>
          <p:blipFill>
            <a:blip r:embed="rId5"/>
            <a:stretch>
              <a:fillRect/>
            </a:stretch>
          </p:blipFill>
          <p:spPr>
            <a:xfrm>
              <a:off x="2938668" y="2138341"/>
              <a:ext cx="983467" cy="973223"/>
            </a:xfrm>
            <a:prstGeom prst="rect">
              <a:avLst/>
            </a:prstGeom>
          </p:spPr>
        </p:pic>
        <p:sp>
          <p:nvSpPr>
            <p:cNvPr id="28" name="Rectangle 27"/>
            <p:cNvSpPr/>
            <p:nvPr/>
          </p:nvSpPr>
          <p:spPr>
            <a:xfrm rot="16200000">
              <a:off x="5267639" y="2282816"/>
              <a:ext cx="768781" cy="47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3"/>
            <a:srcRect l="1924" t="61651" r="64680" b="29186"/>
            <a:stretch/>
          </p:blipFill>
          <p:spPr>
            <a:xfrm>
              <a:off x="2512774" y="3480132"/>
              <a:ext cx="1007187" cy="352830"/>
            </a:xfrm>
            <a:prstGeom prst="rect">
              <a:avLst/>
            </a:prstGeom>
          </p:spPr>
        </p:pic>
        <p:sp>
          <p:nvSpPr>
            <p:cNvPr id="20" name="Arc 19"/>
            <p:cNvSpPr/>
            <p:nvPr/>
          </p:nvSpPr>
          <p:spPr>
            <a:xfrm rot="12815823" flipH="1">
              <a:off x="2533323" y="2004846"/>
              <a:ext cx="893672" cy="1742138"/>
            </a:xfrm>
            <a:prstGeom prst="arc">
              <a:avLst>
                <a:gd name="adj1" fmla="val 16673816"/>
                <a:gd name="adj2" fmla="val 2096059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8" name="Picture 37"/>
            <p:cNvPicPr>
              <a:picLocks noChangeAspect="1"/>
            </p:cNvPicPr>
            <p:nvPr/>
          </p:nvPicPr>
          <p:blipFill rotWithShape="1">
            <a:blip r:embed="rId6"/>
            <a:srcRect b="12560"/>
            <a:stretch/>
          </p:blipFill>
          <p:spPr>
            <a:xfrm>
              <a:off x="6718677" y="2264469"/>
              <a:ext cx="2398309" cy="2228706"/>
            </a:xfrm>
            <a:prstGeom prst="rect">
              <a:avLst/>
            </a:prstGeom>
          </p:spPr>
        </p:pic>
        <p:pic>
          <p:nvPicPr>
            <p:cNvPr id="44" name="Picture 43"/>
            <p:cNvPicPr>
              <a:picLocks noChangeAspect="1"/>
            </p:cNvPicPr>
            <p:nvPr/>
          </p:nvPicPr>
          <p:blipFill rotWithShape="1">
            <a:blip r:embed="rId3"/>
            <a:srcRect l="1924" t="61651" r="64680" b="29186"/>
            <a:stretch/>
          </p:blipFill>
          <p:spPr>
            <a:xfrm>
              <a:off x="5864890" y="3463219"/>
              <a:ext cx="1007187" cy="352830"/>
            </a:xfrm>
            <a:prstGeom prst="rect">
              <a:avLst/>
            </a:prstGeom>
          </p:spPr>
        </p:pic>
        <p:pic>
          <p:nvPicPr>
            <p:cNvPr id="50" name="Picture 49"/>
            <p:cNvPicPr>
              <a:picLocks noChangeAspect="1"/>
            </p:cNvPicPr>
            <p:nvPr/>
          </p:nvPicPr>
          <p:blipFill rotWithShape="1">
            <a:blip r:embed="rId7"/>
            <a:srcRect r="35383" b="13908"/>
            <a:stretch/>
          </p:blipFill>
          <p:spPr>
            <a:xfrm>
              <a:off x="6708252" y="4892089"/>
              <a:ext cx="2326211" cy="1851923"/>
            </a:xfrm>
            <a:prstGeom prst="rect">
              <a:avLst/>
            </a:prstGeom>
          </p:spPr>
        </p:pic>
        <p:cxnSp>
          <p:nvCxnSpPr>
            <p:cNvPr id="59" name="Straight Arrow Connector 58"/>
            <p:cNvCxnSpPr/>
            <p:nvPr/>
          </p:nvCxnSpPr>
          <p:spPr>
            <a:xfrm>
              <a:off x="8387255" y="4395415"/>
              <a:ext cx="0" cy="4966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Arc 59"/>
            <p:cNvSpPr/>
            <p:nvPr/>
          </p:nvSpPr>
          <p:spPr>
            <a:xfrm rot="6756885">
              <a:off x="7614745" y="4062009"/>
              <a:ext cx="894277" cy="704670"/>
            </a:xfrm>
            <a:prstGeom prst="arc">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2" name="Picture 61"/>
            <p:cNvPicPr>
              <a:picLocks noChangeAspect="1"/>
            </p:cNvPicPr>
            <p:nvPr/>
          </p:nvPicPr>
          <p:blipFill rotWithShape="1">
            <a:blip r:embed="rId8"/>
            <a:srcRect l="36378" t="26847" r="36897" b="28993"/>
            <a:stretch/>
          </p:blipFill>
          <p:spPr>
            <a:xfrm>
              <a:off x="6821398" y="4330602"/>
              <a:ext cx="1049959" cy="888000"/>
            </a:xfrm>
            <a:prstGeom prst="rect">
              <a:avLst/>
            </a:prstGeom>
          </p:spPr>
        </p:pic>
        <p:pic>
          <p:nvPicPr>
            <p:cNvPr id="64" name="Picture 63"/>
            <p:cNvPicPr>
              <a:picLocks noChangeAspect="1"/>
            </p:cNvPicPr>
            <p:nvPr/>
          </p:nvPicPr>
          <p:blipFill rotWithShape="1">
            <a:blip r:embed="rId9"/>
            <a:srcRect l="36897" t="28380" r="36551" b="28994"/>
            <a:stretch/>
          </p:blipFill>
          <p:spPr>
            <a:xfrm>
              <a:off x="5939244" y="2090761"/>
              <a:ext cx="1135945" cy="1025301"/>
            </a:xfrm>
            <a:prstGeom prst="rect">
              <a:avLst/>
            </a:prstGeom>
          </p:spPr>
        </p:pic>
        <p:sp>
          <p:nvSpPr>
            <p:cNvPr id="65" name="Arc 64"/>
            <p:cNvSpPr/>
            <p:nvPr/>
          </p:nvSpPr>
          <p:spPr>
            <a:xfrm rot="5133359" flipV="1">
              <a:off x="6253174" y="2816409"/>
              <a:ext cx="917974" cy="672225"/>
            </a:xfrm>
            <a:prstGeom prst="arc">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71047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PLP-enzyme bond is replaced with an equivalent PLP-amino acid bond:</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grpSp>
        <p:nvGrpSpPr>
          <p:cNvPr id="9" name="Group 8"/>
          <p:cNvGrpSpPr/>
          <p:nvPr/>
        </p:nvGrpSpPr>
        <p:grpSpPr>
          <a:xfrm>
            <a:off x="1104905" y="1982457"/>
            <a:ext cx="6744552" cy="3344809"/>
            <a:chOff x="805353" y="2045519"/>
            <a:chExt cx="6744552" cy="3344809"/>
          </a:xfrm>
        </p:grpSpPr>
        <p:grpSp>
          <p:nvGrpSpPr>
            <p:cNvPr id="8" name="Group 7"/>
            <p:cNvGrpSpPr/>
            <p:nvPr/>
          </p:nvGrpSpPr>
          <p:grpSpPr>
            <a:xfrm>
              <a:off x="805353" y="2824049"/>
              <a:ext cx="6744552" cy="2566279"/>
              <a:chOff x="805355" y="2824049"/>
              <a:chExt cx="6744552" cy="2566279"/>
            </a:xfrm>
          </p:grpSpPr>
          <p:pic>
            <p:nvPicPr>
              <p:cNvPr id="3" name="Picture 2"/>
              <p:cNvPicPr>
                <a:picLocks noChangeAspect="1"/>
              </p:cNvPicPr>
              <p:nvPr/>
            </p:nvPicPr>
            <p:blipFill>
              <a:blip r:embed="rId3"/>
              <a:stretch>
                <a:fillRect/>
              </a:stretch>
            </p:blipFill>
            <p:spPr>
              <a:xfrm>
                <a:off x="805355" y="2970088"/>
                <a:ext cx="4050424" cy="2420240"/>
              </a:xfrm>
              <a:prstGeom prst="rect">
                <a:avLst/>
              </a:prstGeom>
            </p:spPr>
          </p:pic>
          <p:pic>
            <p:nvPicPr>
              <p:cNvPr id="6" name="Picture 5"/>
              <p:cNvPicPr>
                <a:picLocks noChangeAspect="1"/>
              </p:cNvPicPr>
              <p:nvPr/>
            </p:nvPicPr>
            <p:blipFill>
              <a:blip r:embed="rId4"/>
              <a:stretch>
                <a:fillRect/>
              </a:stretch>
            </p:blipFill>
            <p:spPr>
              <a:xfrm>
                <a:off x="4956093" y="2824049"/>
                <a:ext cx="2593814" cy="2566279"/>
              </a:xfrm>
              <a:prstGeom prst="rect">
                <a:avLst/>
              </a:prstGeom>
            </p:spPr>
          </p:pic>
        </p:grpSp>
        <p:sp>
          <p:nvSpPr>
            <p:cNvPr id="7" name="Arc 6"/>
            <p:cNvSpPr/>
            <p:nvPr/>
          </p:nvSpPr>
          <p:spPr>
            <a:xfrm rot="20401330" flipH="1" flipV="1">
              <a:off x="2411150" y="2045519"/>
              <a:ext cx="1851975" cy="2298251"/>
            </a:xfrm>
            <a:prstGeom prst="arc">
              <a:avLst>
                <a:gd name="adj1" fmla="val 16026103"/>
                <a:gd name="adj2" fmla="val 20024298"/>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14" name="Text Box 4"/>
          <p:cNvSpPr txBox="1">
            <a:spLocks noChangeArrowheads="1"/>
          </p:cNvSpPr>
          <p:nvPr/>
        </p:nvSpPr>
        <p:spPr bwMode="auto">
          <a:xfrm>
            <a:off x="3992200" y="4359406"/>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1</a:t>
            </a:r>
            <a:endParaRPr lang="en-US" altLang="en-US" sz="2000" b="1" dirty="0">
              <a:solidFill>
                <a:srgbClr val="000000"/>
              </a:solidFill>
            </a:endParaRPr>
          </a:p>
        </p:txBody>
      </p:sp>
    </p:spTree>
    <p:extLst>
      <p:ext uri="{BB962C8B-B14F-4D97-AF65-F5344CB8AC3E}">
        <p14:creationId xmlns:p14="http://schemas.microsoft.com/office/powerpoint/2010/main" val="24541715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 active site lysine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deprotonates</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a:t>
            </a:r>
            <a:r>
              <a:rPr lang="el-GR"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despite its high </a:t>
            </a:r>
            <a:r>
              <a:rPr lang="en-US" altLang="en-US" sz="2400" dirty="0" err="1" smtClean="0">
                <a:latin typeface="Arial" panose="020B0604020202020204" pitchFamily="34" charset="0"/>
                <a:cs typeface="Arial" panose="020B0604020202020204" pitchFamily="34" charset="0"/>
                <a:sym typeface="Symbol" panose="05050102010706020507" pitchFamily="18" charset="2"/>
              </a:rPr>
              <a:t>pKa</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This is due to the stabilization of the resulting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transition state carbanion</a:t>
            </a:r>
            <a:r>
              <a:rPr lang="en-US" altLang="en-US" sz="2400" dirty="0" smtClean="0">
                <a:latin typeface="Arial" panose="020B0604020202020204" pitchFamily="34" charset="0"/>
                <a:cs typeface="Arial" panose="020B0604020202020204" pitchFamily="34" charset="0"/>
                <a:sym typeface="Symbol" panose="05050102010706020507" pitchFamily="18" charset="2"/>
              </a:rPr>
              <a:t> by the positively charged ring of PLP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electron sink</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9" name="Group 8"/>
          <p:cNvGrpSpPr/>
          <p:nvPr/>
        </p:nvGrpSpPr>
        <p:grpSpPr>
          <a:xfrm>
            <a:off x="1153730" y="3367884"/>
            <a:ext cx="7125086" cy="3017150"/>
            <a:chOff x="1153730" y="3367884"/>
            <a:chExt cx="7125086" cy="3017150"/>
          </a:xfrm>
        </p:grpSpPr>
        <p:grpSp>
          <p:nvGrpSpPr>
            <p:cNvPr id="11" name="Group 10"/>
            <p:cNvGrpSpPr/>
            <p:nvPr/>
          </p:nvGrpSpPr>
          <p:grpSpPr>
            <a:xfrm>
              <a:off x="1153730" y="3367884"/>
              <a:ext cx="7125086" cy="3017150"/>
              <a:chOff x="1153730" y="3367884"/>
              <a:chExt cx="7125086" cy="3017150"/>
            </a:xfrm>
          </p:grpSpPr>
          <p:pic>
            <p:nvPicPr>
              <p:cNvPr id="2" name="Picture 1"/>
              <p:cNvPicPr>
                <a:picLocks noChangeAspect="1"/>
              </p:cNvPicPr>
              <p:nvPr/>
            </p:nvPicPr>
            <p:blipFill rotWithShape="1">
              <a:blip r:embed="rId3"/>
              <a:srcRect b="11081"/>
              <a:stretch/>
            </p:blipFill>
            <p:spPr>
              <a:xfrm>
                <a:off x="1153730" y="3394999"/>
                <a:ext cx="2896958" cy="2548602"/>
              </a:xfrm>
              <a:prstGeom prst="rect">
                <a:avLst/>
              </a:prstGeom>
            </p:spPr>
          </p:pic>
          <p:pic>
            <p:nvPicPr>
              <p:cNvPr id="6" name="Picture 5"/>
              <p:cNvPicPr>
                <a:picLocks noChangeAspect="1"/>
              </p:cNvPicPr>
              <p:nvPr/>
            </p:nvPicPr>
            <p:blipFill>
              <a:blip r:embed="rId4"/>
              <a:stretch>
                <a:fillRect/>
              </a:stretch>
            </p:blipFill>
            <p:spPr>
              <a:xfrm>
                <a:off x="3888448" y="3367884"/>
                <a:ext cx="4390368" cy="2924851"/>
              </a:xfrm>
              <a:prstGeom prst="rect">
                <a:avLst/>
              </a:prstGeom>
            </p:spPr>
          </p:pic>
          <p:sp>
            <p:nvSpPr>
              <p:cNvPr id="7" name="Rectangle 6"/>
              <p:cNvSpPr/>
              <p:nvPr/>
            </p:nvSpPr>
            <p:spPr>
              <a:xfrm>
                <a:off x="3872682" y="5959366"/>
                <a:ext cx="209538" cy="30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98525" y="5959366"/>
                <a:ext cx="380291" cy="425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p:cNvSpPr/>
              <p:nvPr/>
            </p:nvSpPr>
            <p:spPr>
              <a:xfrm rot="7356911" flipH="1" flipV="1">
                <a:off x="2304723" y="3386333"/>
                <a:ext cx="1851975" cy="2298251"/>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7" name="Text Box 4"/>
              <p:cNvSpPr txBox="1">
                <a:spLocks noChangeArrowheads="1"/>
              </p:cNvSpPr>
              <p:nvPr/>
            </p:nvSpPr>
            <p:spPr bwMode="auto">
              <a:xfrm>
                <a:off x="4322743" y="5275165"/>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2</a:t>
                </a:r>
                <a:endParaRPr lang="en-US" altLang="en-US" sz="2000" b="1" dirty="0">
                  <a:solidFill>
                    <a:srgbClr val="000000"/>
                  </a:solidFill>
                </a:endParaRPr>
              </a:p>
            </p:txBody>
          </p:sp>
          <p:pic>
            <p:nvPicPr>
              <p:cNvPr id="10" name="Picture 9"/>
              <p:cNvPicPr>
                <a:picLocks noChangeAspect="1"/>
              </p:cNvPicPr>
              <p:nvPr/>
            </p:nvPicPr>
            <p:blipFill>
              <a:blip r:embed="rId5"/>
              <a:stretch>
                <a:fillRect/>
              </a:stretch>
            </p:blipFill>
            <p:spPr>
              <a:xfrm>
                <a:off x="1763689" y="5958071"/>
                <a:ext cx="2193706" cy="318639"/>
              </a:xfrm>
              <a:prstGeom prst="rect">
                <a:avLst/>
              </a:prstGeom>
            </p:spPr>
          </p:pic>
        </p:grpSp>
        <p:sp>
          <p:nvSpPr>
            <p:cNvPr id="3" name="TextBox 2"/>
            <p:cNvSpPr txBox="1"/>
            <p:nvPr/>
          </p:nvSpPr>
          <p:spPr>
            <a:xfrm>
              <a:off x="7387424" y="3641835"/>
              <a:ext cx="279244" cy="461665"/>
            </a:xfrm>
            <a:prstGeom prst="rect">
              <a:avLst/>
            </a:prstGeom>
            <a:noFill/>
          </p:spPr>
          <p:txBody>
            <a:bodyPr wrap="none" rtlCol="0">
              <a:spAutoFit/>
            </a:bodyPr>
            <a:lstStyle/>
            <a:p>
              <a:r>
                <a:rPr lang="en-US" sz="2400" b="1" dirty="0" smtClean="0"/>
                <a:t>-</a:t>
              </a:r>
              <a:endParaRPr lang="en-US" sz="2400" b="1" dirty="0"/>
            </a:p>
          </p:txBody>
        </p:sp>
      </p:grpSp>
    </p:spTree>
    <p:extLst>
      <p:ext uri="{BB962C8B-B14F-4D97-AF65-F5344CB8AC3E}">
        <p14:creationId xmlns:p14="http://schemas.microsoft.com/office/powerpoint/2010/main" val="627532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6"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aldimine</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rearranges into a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ketimine</a:t>
            </a:r>
            <a:r>
              <a:rPr lang="en-US" altLang="en-US" sz="2400" dirty="0" smtClean="0">
                <a:latin typeface="Arial" panose="020B0604020202020204" pitchFamily="34" charset="0"/>
                <a:cs typeface="Arial" panose="020B0604020202020204" pitchFamily="34" charset="0"/>
                <a:sym typeface="Symbol" panose="05050102010706020507" pitchFamily="18" charset="2"/>
              </a:rPr>
              <a:t>, which is attacked by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water </a:t>
            </a:r>
            <a:r>
              <a:rPr lang="en-US" altLang="en-US" sz="2400" dirty="0" smtClean="0">
                <a:latin typeface="Arial" panose="020B0604020202020204" pitchFamily="34" charset="0"/>
                <a:cs typeface="Arial" panose="020B0604020202020204" pitchFamily="34" charset="0"/>
                <a:sym typeface="Symbol" panose="05050102010706020507" pitchFamily="18" charset="2"/>
              </a:rPr>
              <a:t>to facilitate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release of the donor as a keto acid</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7" name="Group 6"/>
          <p:cNvGrpSpPr/>
          <p:nvPr/>
        </p:nvGrpSpPr>
        <p:grpSpPr>
          <a:xfrm>
            <a:off x="128588" y="3045227"/>
            <a:ext cx="8959654" cy="2942445"/>
            <a:chOff x="128588" y="3045227"/>
            <a:chExt cx="8959654" cy="2942445"/>
          </a:xfrm>
        </p:grpSpPr>
        <p:grpSp>
          <p:nvGrpSpPr>
            <p:cNvPr id="13" name="Group 12"/>
            <p:cNvGrpSpPr/>
            <p:nvPr/>
          </p:nvGrpSpPr>
          <p:grpSpPr>
            <a:xfrm>
              <a:off x="128588" y="3045227"/>
              <a:ext cx="8959654" cy="2942445"/>
              <a:chOff x="135170" y="2745681"/>
              <a:chExt cx="8959654" cy="2942445"/>
            </a:xfrm>
          </p:grpSpPr>
          <p:grpSp>
            <p:nvGrpSpPr>
              <p:cNvPr id="12" name="Group 11"/>
              <p:cNvGrpSpPr/>
              <p:nvPr/>
            </p:nvGrpSpPr>
            <p:grpSpPr>
              <a:xfrm>
                <a:off x="135170" y="2774921"/>
                <a:ext cx="8959654" cy="2913205"/>
                <a:chOff x="135170" y="2774921"/>
                <a:chExt cx="8959654" cy="2913205"/>
              </a:xfrm>
            </p:grpSpPr>
            <p:pic>
              <p:nvPicPr>
                <p:cNvPr id="27" name="Picture 26"/>
                <p:cNvPicPr>
                  <a:picLocks noChangeAspect="1"/>
                </p:cNvPicPr>
                <p:nvPr/>
              </p:nvPicPr>
              <p:blipFill rotWithShape="1">
                <a:blip r:embed="rId3"/>
                <a:srcRect l="37802"/>
                <a:stretch/>
              </p:blipFill>
              <p:spPr>
                <a:xfrm>
                  <a:off x="135170" y="2774921"/>
                  <a:ext cx="2387313" cy="2557005"/>
                </a:xfrm>
                <a:prstGeom prst="rect">
                  <a:avLst/>
                </a:prstGeom>
              </p:spPr>
            </p:pic>
            <p:pic>
              <p:nvPicPr>
                <p:cNvPr id="2" name="Picture 1"/>
                <p:cNvPicPr>
                  <a:picLocks noChangeAspect="1"/>
                </p:cNvPicPr>
                <p:nvPr/>
              </p:nvPicPr>
              <p:blipFill>
                <a:blip r:embed="rId4"/>
                <a:stretch>
                  <a:fillRect/>
                </a:stretch>
              </p:blipFill>
              <p:spPr>
                <a:xfrm>
                  <a:off x="2929282" y="2774921"/>
                  <a:ext cx="2640444" cy="2329173"/>
                </a:xfrm>
                <a:prstGeom prst="rect">
                  <a:avLst/>
                </a:prstGeom>
              </p:spPr>
            </p:pic>
            <p:sp>
              <p:nvSpPr>
                <p:cNvPr id="3" name="Rectangle 2"/>
                <p:cNvSpPr/>
                <p:nvPr/>
              </p:nvSpPr>
              <p:spPr>
                <a:xfrm>
                  <a:off x="2179049" y="4999796"/>
                  <a:ext cx="462586" cy="381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743130" y="4789074"/>
                  <a:ext cx="1444955" cy="421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866219" y="3220419"/>
                  <a:ext cx="536325" cy="510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6598376" y="2879178"/>
                  <a:ext cx="2260201" cy="2293521"/>
                </a:xfrm>
                <a:prstGeom prst="rect">
                  <a:avLst/>
                </a:prstGeom>
              </p:spPr>
            </p:pic>
            <p:pic>
              <p:nvPicPr>
                <p:cNvPr id="32" name="Picture 31"/>
                <p:cNvPicPr>
                  <a:picLocks noChangeAspect="1"/>
                </p:cNvPicPr>
                <p:nvPr/>
              </p:nvPicPr>
              <p:blipFill>
                <a:blip r:embed="rId6"/>
                <a:stretch>
                  <a:fillRect/>
                </a:stretch>
              </p:blipFill>
              <p:spPr>
                <a:xfrm>
                  <a:off x="5793439" y="2863412"/>
                  <a:ext cx="1048691" cy="1037768"/>
                </a:xfrm>
                <a:prstGeom prst="rect">
                  <a:avLst/>
                </a:prstGeom>
              </p:spPr>
            </p:pic>
            <p:sp>
              <p:nvSpPr>
                <p:cNvPr id="33" name="Rectangle 32"/>
                <p:cNvSpPr/>
                <p:nvPr/>
              </p:nvSpPr>
              <p:spPr>
                <a:xfrm rot="16200000">
                  <a:off x="8234270" y="3023651"/>
                  <a:ext cx="768781" cy="47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rotWithShape="1">
                <a:blip r:embed="rId3"/>
                <a:srcRect l="1924" t="61651" r="64680" b="29186"/>
                <a:stretch/>
              </p:blipFill>
              <p:spPr>
                <a:xfrm>
                  <a:off x="2292308" y="4225010"/>
                  <a:ext cx="804085" cy="281681"/>
                </a:xfrm>
                <a:prstGeom prst="rect">
                  <a:avLst/>
                </a:prstGeom>
              </p:spPr>
            </p:pic>
            <p:pic>
              <p:nvPicPr>
                <p:cNvPr id="36" name="Picture 35"/>
                <p:cNvPicPr>
                  <a:picLocks noChangeAspect="1"/>
                </p:cNvPicPr>
                <p:nvPr/>
              </p:nvPicPr>
              <p:blipFill rotWithShape="1">
                <a:blip r:embed="rId3"/>
                <a:srcRect l="1924" t="61651" r="64680" b="29186"/>
                <a:stretch/>
              </p:blipFill>
              <p:spPr>
                <a:xfrm>
                  <a:off x="5479405" y="4220967"/>
                  <a:ext cx="1007187" cy="352830"/>
                </a:xfrm>
                <a:prstGeom prst="rect">
                  <a:avLst/>
                </a:prstGeom>
              </p:spPr>
            </p:pic>
            <p:sp>
              <p:nvSpPr>
                <p:cNvPr id="39" name="Arc 38"/>
                <p:cNvSpPr/>
                <p:nvPr/>
              </p:nvSpPr>
              <p:spPr>
                <a:xfrm rot="4266303" flipH="1" flipV="1">
                  <a:off x="1824708" y="3054564"/>
                  <a:ext cx="716511" cy="996569"/>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9" name="Arc 48"/>
                <p:cNvSpPr/>
                <p:nvPr/>
              </p:nvSpPr>
              <p:spPr>
                <a:xfrm rot="14552880" flipH="1" flipV="1">
                  <a:off x="1181366" y="2914254"/>
                  <a:ext cx="716511" cy="996569"/>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p:cNvSpPr txBox="1"/>
                <p:nvPr/>
              </p:nvSpPr>
              <p:spPr>
                <a:xfrm>
                  <a:off x="1733437" y="2980157"/>
                  <a:ext cx="263214" cy="400110"/>
                </a:xfrm>
                <a:prstGeom prst="rect">
                  <a:avLst/>
                </a:prstGeom>
                <a:noFill/>
              </p:spPr>
              <p:txBody>
                <a:bodyPr wrap="none" rtlCol="0">
                  <a:spAutoFit/>
                </a:bodyPr>
                <a:lstStyle/>
                <a:p>
                  <a:r>
                    <a:rPr lang="en-US" sz="2000" b="1" dirty="0" smtClean="0"/>
                    <a:t>-</a:t>
                  </a:r>
                  <a:endParaRPr lang="en-US" sz="2000" b="1" dirty="0"/>
                </a:p>
              </p:txBody>
            </p:sp>
            <p:sp>
              <p:nvSpPr>
                <p:cNvPr id="51" name="Arc 50"/>
                <p:cNvSpPr/>
                <p:nvPr/>
              </p:nvSpPr>
              <p:spPr>
                <a:xfrm rot="4266303" flipH="1">
                  <a:off x="4062026" y="3163690"/>
                  <a:ext cx="893672" cy="1742138"/>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6620493" y="5182871"/>
                  <a:ext cx="2474331" cy="505255"/>
                </a:xfrm>
                <a:prstGeom prst="rect">
                  <a:avLst/>
                </a:prstGeom>
              </p:spPr>
            </p:pic>
          </p:grpSp>
          <p:sp>
            <p:nvSpPr>
              <p:cNvPr id="52" name="Text Box 4"/>
              <p:cNvSpPr txBox="1">
                <a:spLocks noChangeArrowheads="1"/>
              </p:cNvSpPr>
              <p:nvPr/>
            </p:nvSpPr>
            <p:spPr bwMode="auto">
              <a:xfrm>
                <a:off x="2302183" y="4314679"/>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3</a:t>
                </a:r>
                <a:endParaRPr lang="en-US" altLang="en-US" sz="2000" b="1" dirty="0">
                  <a:solidFill>
                    <a:srgbClr val="000000"/>
                  </a:solidFill>
                </a:endParaRPr>
              </a:p>
            </p:txBody>
          </p:sp>
          <p:sp>
            <p:nvSpPr>
              <p:cNvPr id="53" name="Text Box 4"/>
              <p:cNvSpPr txBox="1">
                <a:spLocks noChangeArrowheads="1"/>
              </p:cNvSpPr>
              <p:nvPr/>
            </p:nvSpPr>
            <p:spPr bwMode="auto">
              <a:xfrm>
                <a:off x="5618245" y="4318552"/>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4</a:t>
                </a:r>
                <a:endParaRPr lang="en-US" altLang="en-US" sz="2000" b="1" dirty="0">
                  <a:solidFill>
                    <a:srgbClr val="000000"/>
                  </a:solidFill>
                </a:endParaRPr>
              </a:p>
            </p:txBody>
          </p:sp>
          <p:sp>
            <p:nvSpPr>
              <p:cNvPr id="54" name="Arc 53"/>
              <p:cNvSpPr/>
              <p:nvPr/>
            </p:nvSpPr>
            <p:spPr>
              <a:xfrm rot="12815823" flipH="1">
                <a:off x="5499954" y="2745681"/>
                <a:ext cx="893672" cy="1742138"/>
              </a:xfrm>
              <a:prstGeom prst="arc">
                <a:avLst>
                  <a:gd name="adj1" fmla="val 16673816"/>
                  <a:gd name="adj2" fmla="val 20960590"/>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30" name="Picture 29"/>
            <p:cNvPicPr>
              <a:picLocks noChangeAspect="1"/>
            </p:cNvPicPr>
            <p:nvPr/>
          </p:nvPicPr>
          <p:blipFill rotWithShape="1">
            <a:blip r:embed="rId8"/>
            <a:srcRect l="36741" t="88816" r="10012" b="-1806"/>
            <a:stretch/>
          </p:blipFill>
          <p:spPr>
            <a:xfrm>
              <a:off x="3802047" y="5445233"/>
              <a:ext cx="1277007" cy="331076"/>
            </a:xfrm>
            <a:prstGeom prst="rect">
              <a:avLst/>
            </a:prstGeom>
          </p:spPr>
        </p:pic>
      </p:grpSp>
    </p:spTree>
    <p:extLst>
      <p:ext uri="{BB962C8B-B14F-4D97-AF65-F5344CB8AC3E}">
        <p14:creationId xmlns:p14="http://schemas.microsoft.com/office/powerpoint/2010/main" val="3669927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2"/>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substrate-specific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(active site complements the substrate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geometrically and electrostatically</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99" r="10393"/>
          <a:stretch/>
        </p:blipFill>
        <p:spPr>
          <a:xfrm>
            <a:off x="315310" y="2248337"/>
            <a:ext cx="8518342" cy="3724689"/>
          </a:xfrm>
          <a:prstGeom prst="rect">
            <a:avLst/>
          </a:prstGeom>
        </p:spPr>
      </p:pic>
      <p:sp>
        <p:nvSpPr>
          <p:cNvPr id="8" name="Rectangle 1"/>
          <p:cNvSpPr>
            <a:spLocks noChangeArrowheads="1"/>
          </p:cNvSpPr>
          <p:nvPr/>
        </p:nvSpPr>
        <p:spPr bwMode="auto">
          <a:xfrm>
            <a:off x="15766" y="591071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dirty="0" smtClean="0"/>
              <a:t>Geometric and electrostatic complementarity between phenylalanine dehydrogenase and its substrate</a:t>
            </a:r>
            <a:endParaRPr lang="en-US" altLang="en-US" sz="1800" dirty="0"/>
          </a:p>
        </p:txBody>
      </p:sp>
    </p:spTree>
    <p:extLst>
      <p:ext uri="{BB962C8B-B14F-4D97-AF65-F5344CB8AC3E}">
        <p14:creationId xmlns:p14="http://schemas.microsoft.com/office/powerpoint/2010/main" val="4231320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6"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PLP’s NH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2</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a:latin typeface="Arial" panose="020B0604020202020204" pitchFamily="34" charset="0"/>
                <a:cs typeface="Arial" panose="020B0604020202020204" pitchFamily="34" charset="0"/>
                <a:sym typeface="Symbol" panose="05050102010706020507" pitchFamily="18" charset="2"/>
              </a:rPr>
              <a:t>group </a:t>
            </a:r>
            <a:r>
              <a:rPr lang="en-US" altLang="en-US" sz="2400" dirty="0" smtClean="0">
                <a:latin typeface="Arial" panose="020B0604020202020204" pitchFamily="34" charset="0"/>
                <a:cs typeface="Arial" panose="020B0604020202020204" pitchFamily="34" charset="0"/>
                <a:sym typeface="Symbol" panose="05050102010706020507" pitchFamily="18" charset="2"/>
              </a:rPr>
              <a:t>binds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acceptor keto acid</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21" name="Group 20"/>
          <p:cNvGrpSpPr/>
          <p:nvPr/>
        </p:nvGrpSpPr>
        <p:grpSpPr>
          <a:xfrm>
            <a:off x="109538" y="2274070"/>
            <a:ext cx="7653213" cy="3238693"/>
            <a:chOff x="-66818" y="2179477"/>
            <a:chExt cx="7653213" cy="3238693"/>
          </a:xfrm>
        </p:grpSpPr>
        <p:pic>
          <p:nvPicPr>
            <p:cNvPr id="3" name="Picture 2"/>
            <p:cNvPicPr>
              <a:picLocks noChangeAspect="1"/>
            </p:cNvPicPr>
            <p:nvPr/>
          </p:nvPicPr>
          <p:blipFill>
            <a:blip r:embed="rId3"/>
            <a:stretch>
              <a:fillRect/>
            </a:stretch>
          </p:blipFill>
          <p:spPr>
            <a:xfrm>
              <a:off x="1539445" y="3442182"/>
              <a:ext cx="2843369" cy="1975988"/>
            </a:xfrm>
            <a:prstGeom prst="rect">
              <a:avLst/>
            </a:prstGeom>
          </p:spPr>
        </p:pic>
        <p:pic>
          <p:nvPicPr>
            <p:cNvPr id="7" name="Picture 6"/>
            <p:cNvPicPr>
              <a:picLocks noChangeAspect="1"/>
            </p:cNvPicPr>
            <p:nvPr/>
          </p:nvPicPr>
          <p:blipFill>
            <a:blip r:embed="rId4"/>
            <a:stretch>
              <a:fillRect/>
            </a:stretch>
          </p:blipFill>
          <p:spPr>
            <a:xfrm>
              <a:off x="5188086" y="2544942"/>
              <a:ext cx="2398309" cy="2548852"/>
            </a:xfrm>
            <a:prstGeom prst="rect">
              <a:avLst/>
            </a:prstGeom>
          </p:spPr>
        </p:pic>
        <p:pic>
          <p:nvPicPr>
            <p:cNvPr id="11" name="Picture 10"/>
            <p:cNvPicPr>
              <a:picLocks noChangeAspect="1"/>
            </p:cNvPicPr>
            <p:nvPr/>
          </p:nvPicPr>
          <p:blipFill>
            <a:blip r:embed="rId5"/>
            <a:stretch>
              <a:fillRect/>
            </a:stretch>
          </p:blipFill>
          <p:spPr>
            <a:xfrm>
              <a:off x="1396325" y="2179477"/>
              <a:ext cx="1026691" cy="956576"/>
            </a:xfrm>
            <a:prstGeom prst="rect">
              <a:avLst/>
            </a:prstGeom>
          </p:spPr>
        </p:pic>
        <p:sp>
          <p:nvSpPr>
            <p:cNvPr id="17" name="Arc 16"/>
            <p:cNvSpPr/>
            <p:nvPr/>
          </p:nvSpPr>
          <p:spPr>
            <a:xfrm rot="4266303" flipH="1">
              <a:off x="976771" y="2180966"/>
              <a:ext cx="1299487" cy="3386666"/>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8" name="Picture 17"/>
            <p:cNvPicPr>
              <a:picLocks noChangeAspect="1"/>
            </p:cNvPicPr>
            <p:nvPr/>
          </p:nvPicPr>
          <p:blipFill>
            <a:blip r:embed="rId6"/>
            <a:stretch>
              <a:fillRect/>
            </a:stretch>
          </p:blipFill>
          <p:spPr>
            <a:xfrm>
              <a:off x="3832664" y="4351283"/>
              <a:ext cx="1707951" cy="351637"/>
            </a:xfrm>
            <a:prstGeom prst="rect">
              <a:avLst/>
            </a:prstGeom>
          </p:spPr>
        </p:pic>
        <p:sp>
          <p:nvSpPr>
            <p:cNvPr id="19" name="Rectangle 18"/>
            <p:cNvSpPr/>
            <p:nvPr/>
          </p:nvSpPr>
          <p:spPr>
            <a:xfrm>
              <a:off x="4099031" y="3364196"/>
              <a:ext cx="283786" cy="387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4"/>
            <p:cNvSpPr txBox="1">
              <a:spLocks noChangeArrowheads="1"/>
            </p:cNvSpPr>
            <p:nvPr/>
          </p:nvSpPr>
          <p:spPr bwMode="auto">
            <a:xfrm>
              <a:off x="4225654" y="4518631"/>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5</a:t>
              </a:r>
              <a:endParaRPr lang="en-US" altLang="en-US" sz="2000" b="1" dirty="0">
                <a:solidFill>
                  <a:srgbClr val="000000"/>
                </a:solidFill>
              </a:endParaRPr>
            </a:p>
          </p:txBody>
        </p:sp>
      </p:grpSp>
    </p:spTree>
    <p:extLst>
      <p:ext uri="{BB962C8B-B14F-4D97-AF65-F5344CB8AC3E}">
        <p14:creationId xmlns:p14="http://schemas.microsoft.com/office/powerpoint/2010/main" val="25475950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6" name="Text Box 18"/>
          <p:cNvSpPr txBox="1">
            <a:spLocks noChangeArrowheads="1"/>
          </p:cNvSpPr>
          <p:nvPr/>
        </p:nvSpPr>
        <p:spPr bwMode="auto">
          <a:xfrm>
            <a:off x="128588" y="1465126"/>
            <a:ext cx="90154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active site lysine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protonates the acceptor’s C</a:t>
            </a:r>
            <a:r>
              <a:rPr lang="el-GR"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 turning it from an imino acid to an amino acid </a:t>
            </a:r>
          </a:p>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The PLP-amino acid bond </a:t>
            </a:r>
            <a:r>
              <a:rPr lang="en-US" altLang="en-US" sz="2400" dirty="0" smtClean="0">
                <a:latin typeface="Arial" panose="020B0604020202020204" pitchFamily="34" charset="0"/>
                <a:cs typeface="Arial" panose="020B0604020202020204" pitchFamily="34" charset="0"/>
                <a:sym typeface="Symbol" panose="05050102010706020507" pitchFamily="18" charset="2"/>
              </a:rPr>
              <a:t>is </a:t>
            </a:r>
            <a:r>
              <a:rPr lang="en-US" altLang="en-US" sz="2400" dirty="0">
                <a:latin typeface="Arial" panose="020B0604020202020204" pitchFamily="34" charset="0"/>
                <a:cs typeface="Arial" panose="020B0604020202020204" pitchFamily="34" charset="0"/>
                <a:sym typeface="Symbol" panose="05050102010706020507" pitchFamily="18" charset="2"/>
              </a:rPr>
              <a:t>replaced with an </a:t>
            </a:r>
            <a:r>
              <a:rPr lang="en-US" altLang="en-US" sz="2400" dirty="0" smtClean="0">
                <a:latin typeface="Arial" panose="020B0604020202020204" pitchFamily="34" charset="0"/>
                <a:cs typeface="Arial" panose="020B0604020202020204" pitchFamily="34" charset="0"/>
                <a:sym typeface="Symbol" panose="05050102010706020507" pitchFamily="18" charset="2"/>
              </a:rPr>
              <a:t>equivalent </a:t>
            </a:r>
            <a:r>
              <a:rPr lang="en-US" altLang="en-US" sz="2400" dirty="0">
                <a:latin typeface="Arial" panose="020B0604020202020204" pitchFamily="34" charset="0"/>
                <a:cs typeface="Arial" panose="020B0604020202020204" pitchFamily="34" charset="0"/>
                <a:sym typeface="Symbol" panose="05050102010706020507" pitchFamily="18" charset="2"/>
              </a:rPr>
              <a:t>PLP-enzyme </a:t>
            </a:r>
            <a:r>
              <a:rPr lang="en-US" altLang="en-US" sz="2400" dirty="0" smtClean="0">
                <a:latin typeface="Arial" panose="020B0604020202020204" pitchFamily="34" charset="0"/>
                <a:cs typeface="Arial" panose="020B0604020202020204" pitchFamily="34" charset="0"/>
                <a:sym typeface="Symbol" panose="05050102010706020507" pitchFamily="18" charset="2"/>
              </a:rPr>
              <a:t>bond</a:t>
            </a:r>
          </a:p>
        </p:txBody>
      </p:sp>
      <p:grpSp>
        <p:nvGrpSpPr>
          <p:cNvPr id="9" name="Group 8"/>
          <p:cNvGrpSpPr/>
          <p:nvPr/>
        </p:nvGrpSpPr>
        <p:grpSpPr>
          <a:xfrm>
            <a:off x="94596" y="3388097"/>
            <a:ext cx="8892692" cy="3098712"/>
            <a:chOff x="94596" y="3388097"/>
            <a:chExt cx="8892692" cy="3098712"/>
          </a:xfrm>
        </p:grpSpPr>
        <p:grpSp>
          <p:nvGrpSpPr>
            <p:cNvPr id="8" name="Group 7"/>
            <p:cNvGrpSpPr/>
            <p:nvPr/>
          </p:nvGrpSpPr>
          <p:grpSpPr>
            <a:xfrm>
              <a:off x="94596" y="3388097"/>
              <a:ext cx="8892692" cy="2910998"/>
              <a:chOff x="94596" y="3388097"/>
              <a:chExt cx="8892692" cy="2910998"/>
            </a:xfrm>
          </p:grpSpPr>
          <p:grpSp>
            <p:nvGrpSpPr>
              <p:cNvPr id="7" name="Group 6"/>
              <p:cNvGrpSpPr/>
              <p:nvPr/>
            </p:nvGrpSpPr>
            <p:grpSpPr>
              <a:xfrm>
                <a:off x="94596" y="3388097"/>
                <a:ext cx="8892692" cy="2910998"/>
                <a:chOff x="47298" y="3198909"/>
                <a:chExt cx="8892692" cy="2910998"/>
              </a:xfrm>
            </p:grpSpPr>
            <p:pic>
              <p:nvPicPr>
                <p:cNvPr id="14" name="Picture 13"/>
                <p:cNvPicPr>
                  <a:picLocks noChangeAspect="1"/>
                </p:cNvPicPr>
                <p:nvPr/>
              </p:nvPicPr>
              <p:blipFill>
                <a:blip r:embed="rId3"/>
                <a:stretch>
                  <a:fillRect/>
                </a:stretch>
              </p:blipFill>
              <p:spPr>
                <a:xfrm>
                  <a:off x="47298" y="3446055"/>
                  <a:ext cx="2480167" cy="2635849"/>
                </a:xfrm>
                <a:prstGeom prst="rect">
                  <a:avLst/>
                </a:prstGeom>
              </p:spPr>
            </p:pic>
            <p:pic>
              <p:nvPicPr>
                <p:cNvPr id="2" name="Picture 1"/>
                <p:cNvPicPr>
                  <a:picLocks noChangeAspect="1"/>
                </p:cNvPicPr>
                <p:nvPr/>
              </p:nvPicPr>
              <p:blipFill rotWithShape="1">
                <a:blip r:embed="rId4"/>
                <a:srcRect b="16113"/>
                <a:stretch/>
              </p:blipFill>
              <p:spPr>
                <a:xfrm>
                  <a:off x="2946664" y="3198909"/>
                  <a:ext cx="2841698" cy="2571269"/>
                </a:xfrm>
                <a:prstGeom prst="rect">
                  <a:avLst/>
                </a:prstGeom>
              </p:spPr>
            </p:pic>
            <p:pic>
              <p:nvPicPr>
                <p:cNvPr id="21" name="Picture 20"/>
                <p:cNvPicPr>
                  <a:picLocks noChangeAspect="1"/>
                </p:cNvPicPr>
                <p:nvPr/>
              </p:nvPicPr>
              <p:blipFill rotWithShape="1">
                <a:blip r:embed="rId5"/>
                <a:srcRect r="35383"/>
                <a:stretch/>
              </p:blipFill>
              <p:spPr>
                <a:xfrm>
                  <a:off x="6120531" y="3502697"/>
                  <a:ext cx="2819459" cy="2607210"/>
                </a:xfrm>
                <a:prstGeom prst="rect">
                  <a:avLst/>
                </a:prstGeom>
              </p:spPr>
            </p:pic>
            <p:pic>
              <p:nvPicPr>
                <p:cNvPr id="22" name="Picture 21"/>
                <p:cNvPicPr>
                  <a:picLocks noChangeAspect="1"/>
                </p:cNvPicPr>
                <p:nvPr/>
              </p:nvPicPr>
              <p:blipFill>
                <a:blip r:embed="rId6"/>
                <a:stretch>
                  <a:fillRect/>
                </a:stretch>
              </p:blipFill>
              <p:spPr>
                <a:xfrm>
                  <a:off x="2239227" y="5015640"/>
                  <a:ext cx="1020090" cy="317268"/>
                </a:xfrm>
                <a:prstGeom prst="rect">
                  <a:avLst/>
                </a:prstGeom>
              </p:spPr>
            </p:pic>
            <p:sp>
              <p:nvSpPr>
                <p:cNvPr id="23" name="Text Box 4"/>
                <p:cNvSpPr txBox="1">
                  <a:spLocks noChangeArrowheads="1"/>
                </p:cNvSpPr>
                <p:nvPr/>
              </p:nvSpPr>
              <p:spPr bwMode="auto">
                <a:xfrm>
                  <a:off x="2309370" y="5174274"/>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6</a:t>
                  </a:r>
                  <a:endParaRPr lang="en-US" altLang="en-US" sz="2000" b="1" dirty="0">
                    <a:solidFill>
                      <a:srgbClr val="000000"/>
                    </a:solidFill>
                  </a:endParaRPr>
                </a:p>
              </p:txBody>
            </p:sp>
            <p:pic>
              <p:nvPicPr>
                <p:cNvPr id="24" name="Picture 23"/>
                <p:cNvPicPr>
                  <a:picLocks noChangeAspect="1"/>
                </p:cNvPicPr>
                <p:nvPr/>
              </p:nvPicPr>
              <p:blipFill>
                <a:blip r:embed="rId6"/>
                <a:stretch>
                  <a:fillRect/>
                </a:stretch>
              </p:blipFill>
              <p:spPr>
                <a:xfrm>
                  <a:off x="5260955" y="5010384"/>
                  <a:ext cx="1020090" cy="317268"/>
                </a:xfrm>
                <a:prstGeom prst="rect">
                  <a:avLst/>
                </a:prstGeom>
              </p:spPr>
            </p:pic>
            <p:sp>
              <p:nvSpPr>
                <p:cNvPr id="25" name="Text Box 4"/>
                <p:cNvSpPr txBox="1">
                  <a:spLocks noChangeArrowheads="1"/>
                </p:cNvSpPr>
                <p:nvPr/>
              </p:nvSpPr>
              <p:spPr bwMode="auto">
                <a:xfrm>
                  <a:off x="5378396" y="5169018"/>
                  <a:ext cx="627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2000" b="1" dirty="0" smtClean="0">
                      <a:solidFill>
                        <a:srgbClr val="000000"/>
                      </a:solidFill>
                    </a:rPr>
                    <a:t>7</a:t>
                  </a:r>
                  <a:endParaRPr lang="en-US" altLang="en-US" sz="2000" b="1" dirty="0">
                    <a:solidFill>
                      <a:srgbClr val="000000"/>
                    </a:solidFill>
                  </a:endParaRPr>
                </a:p>
              </p:txBody>
            </p:sp>
            <p:sp>
              <p:nvSpPr>
                <p:cNvPr id="26" name="Arc 25"/>
                <p:cNvSpPr/>
                <p:nvPr/>
              </p:nvSpPr>
              <p:spPr>
                <a:xfrm rot="4266303" flipV="1">
                  <a:off x="1023723" y="3575930"/>
                  <a:ext cx="665286" cy="996569"/>
                </a:xfrm>
                <a:prstGeom prst="arc">
                  <a:avLst>
                    <a:gd name="adj1" fmla="val 16026103"/>
                    <a:gd name="adj2" fmla="val 19875971"/>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Arc 26"/>
                <p:cNvSpPr/>
                <p:nvPr/>
              </p:nvSpPr>
              <p:spPr>
                <a:xfrm rot="13654942" flipV="1">
                  <a:off x="817577" y="3896395"/>
                  <a:ext cx="800199" cy="1190268"/>
                </a:xfrm>
                <a:prstGeom prst="arc">
                  <a:avLst>
                    <a:gd name="adj1" fmla="val 16026103"/>
                    <a:gd name="adj2" fmla="val 19875971"/>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Arc 27"/>
                <p:cNvSpPr/>
                <p:nvPr/>
              </p:nvSpPr>
              <p:spPr>
                <a:xfrm rot="4266303" flipV="1">
                  <a:off x="4220619" y="3231590"/>
                  <a:ext cx="781497" cy="1472283"/>
                </a:xfrm>
                <a:prstGeom prst="arc">
                  <a:avLst>
                    <a:gd name="adj1" fmla="val 16026103"/>
                    <a:gd name="adj2" fmla="val 19875971"/>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pic>
            <p:nvPicPr>
              <p:cNvPr id="30" name="Picture 29"/>
              <p:cNvPicPr>
                <a:picLocks noChangeAspect="1"/>
              </p:cNvPicPr>
              <p:nvPr/>
            </p:nvPicPr>
            <p:blipFill rotWithShape="1">
              <a:blip r:embed="rId4"/>
              <a:srcRect l="25018" t="89545"/>
              <a:stretch/>
            </p:blipFill>
            <p:spPr>
              <a:xfrm>
                <a:off x="3499938" y="5959361"/>
                <a:ext cx="2130763" cy="320448"/>
              </a:xfrm>
              <a:prstGeom prst="rect">
                <a:avLst/>
              </a:prstGeom>
            </p:spPr>
          </p:pic>
        </p:grpSp>
        <p:pic>
          <p:nvPicPr>
            <p:cNvPr id="18" name="Picture 17"/>
            <p:cNvPicPr>
              <a:picLocks noChangeAspect="1"/>
            </p:cNvPicPr>
            <p:nvPr/>
          </p:nvPicPr>
          <p:blipFill rotWithShape="1">
            <a:blip r:embed="rId7"/>
            <a:srcRect l="36378" t="26847" r="36897" b="28993"/>
            <a:stretch/>
          </p:blipFill>
          <p:spPr>
            <a:xfrm>
              <a:off x="5740008" y="5598809"/>
              <a:ext cx="1049959" cy="888000"/>
            </a:xfrm>
            <a:prstGeom prst="rect">
              <a:avLst/>
            </a:prstGeom>
          </p:spPr>
        </p:pic>
        <p:sp>
          <p:nvSpPr>
            <p:cNvPr id="3" name="Arc 2"/>
            <p:cNvSpPr/>
            <p:nvPr/>
          </p:nvSpPr>
          <p:spPr>
            <a:xfrm>
              <a:off x="5128069" y="5375104"/>
              <a:ext cx="1037012" cy="620742"/>
            </a:xfrm>
            <a:prstGeom prst="arc">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9398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567" y="1928296"/>
            <a:ext cx="6953496" cy="4260720"/>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8"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overall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282577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3562" y="3096711"/>
            <a:ext cx="4721279" cy="3414447"/>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7" name="Text Box 18"/>
          <p:cNvSpPr txBox="1">
            <a:spLocks noChangeArrowheads="1"/>
          </p:cNvSpPr>
          <p:nvPr/>
        </p:nvSpPr>
        <p:spPr bwMode="auto">
          <a:xfrm>
            <a:off x="128589" y="1465126"/>
            <a:ext cx="890587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The protonation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determines the configuration </a:t>
            </a:r>
            <a:r>
              <a:rPr lang="en-US" altLang="en-US" sz="2400" dirty="0">
                <a:latin typeface="Arial" panose="020B0604020202020204" pitchFamily="34" charset="0"/>
                <a:cs typeface="Arial" panose="020B0604020202020204" pitchFamily="34" charset="0"/>
                <a:sym typeface="Symbol" panose="05050102010706020507" pitchFamily="18" charset="2"/>
              </a:rPr>
              <a:t>of the product (S/R</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In the two enzymes below: catalytic Lys on </a:t>
            </a:r>
            <a:r>
              <a:rPr lang="en-US" altLang="en-US" sz="2400" dirty="0">
                <a:latin typeface="Arial" panose="020B0604020202020204" pitchFamily="34" charset="0"/>
                <a:cs typeface="Arial" panose="020B0604020202020204" pitchFamily="34" charset="0"/>
                <a:sym typeface="Symbol" panose="05050102010706020507" pitchFamily="18" charset="2"/>
              </a:rPr>
              <a:t>the same </a:t>
            </a:r>
            <a:r>
              <a:rPr lang="en-US" altLang="en-US" sz="2400" dirty="0" smtClean="0">
                <a:latin typeface="Arial" panose="020B0604020202020204" pitchFamily="34" charset="0"/>
                <a:cs typeface="Arial" panose="020B0604020202020204" pitchFamily="34" charset="0"/>
                <a:sym typeface="Symbol" panose="05050102010706020507" pitchFamily="18" charset="2"/>
              </a:rPr>
              <a:t>side but substrates are opposite → protonation yields opposite configurations </a:t>
            </a:r>
          </a:p>
        </p:txBody>
      </p:sp>
    </p:spTree>
    <p:extLst>
      <p:ext uri="{BB962C8B-B14F-4D97-AF65-F5344CB8AC3E}">
        <p14:creationId xmlns:p14="http://schemas.microsoft.com/office/powerpoint/2010/main" val="20509473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8"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PLP promotes covalent bond cleavage also in other reactions, catalyzed by other types of enzymes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6" name="Group 5"/>
          <p:cNvGrpSpPr/>
          <p:nvPr/>
        </p:nvGrpSpPr>
        <p:grpSpPr>
          <a:xfrm>
            <a:off x="949218" y="2548376"/>
            <a:ext cx="6996602" cy="3877352"/>
            <a:chOff x="949218" y="2485312"/>
            <a:chExt cx="6996602" cy="3877352"/>
          </a:xfrm>
        </p:grpSpPr>
        <p:pic>
          <p:nvPicPr>
            <p:cNvPr id="2" name="Picture 1"/>
            <p:cNvPicPr>
              <a:picLocks noChangeAspect="1"/>
            </p:cNvPicPr>
            <p:nvPr/>
          </p:nvPicPr>
          <p:blipFill rotWithShape="1">
            <a:blip r:embed="rId3"/>
            <a:srcRect r="2758"/>
            <a:stretch/>
          </p:blipFill>
          <p:spPr>
            <a:xfrm>
              <a:off x="949218" y="2485312"/>
              <a:ext cx="6996602" cy="3877352"/>
            </a:xfrm>
            <a:prstGeom prst="rect">
              <a:avLst/>
            </a:prstGeom>
          </p:spPr>
        </p:pic>
        <p:sp>
          <p:nvSpPr>
            <p:cNvPr id="3" name="Rectangle 2"/>
            <p:cNvSpPr/>
            <p:nvPr/>
          </p:nvSpPr>
          <p:spPr>
            <a:xfrm>
              <a:off x="1103586" y="2522483"/>
              <a:ext cx="441435" cy="536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51905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159" t="73316" r="23520"/>
          <a:stretch/>
        </p:blipFill>
        <p:spPr>
          <a:xfrm>
            <a:off x="2439652" y="5721079"/>
            <a:ext cx="4217358" cy="709376"/>
          </a:xfrm>
          <a:prstGeom prst="rect">
            <a:avLst/>
          </a:prstGeom>
        </p:spPr>
      </p:pic>
      <p:pic>
        <p:nvPicPr>
          <p:cNvPr id="7" name="Picture 6"/>
          <p:cNvPicPr>
            <a:picLocks noChangeAspect="1"/>
          </p:cNvPicPr>
          <p:nvPr/>
        </p:nvPicPr>
        <p:blipFill rotWithShape="1">
          <a:blip r:embed="rId4"/>
          <a:srcRect l="22371" t="17463" r="23370" b="20405"/>
          <a:stretch/>
        </p:blipFill>
        <p:spPr>
          <a:xfrm>
            <a:off x="2568050" y="2857249"/>
            <a:ext cx="3992033" cy="2570109"/>
          </a:xfrm>
          <a:prstGeom prst="rect">
            <a:avLst/>
          </a:prstGeom>
        </p:spPr>
      </p:pic>
      <p:sp>
        <p:nvSpPr>
          <p:cNvPr id="8" name="TextBox 7"/>
          <p:cNvSpPr txBox="1"/>
          <p:nvPr/>
        </p:nvSpPr>
        <p:spPr>
          <a:xfrm>
            <a:off x="2432567" y="2677053"/>
            <a:ext cx="261610" cy="369332"/>
          </a:xfrm>
          <a:prstGeom prst="rect">
            <a:avLst/>
          </a:prstGeom>
          <a:noFill/>
        </p:spPr>
        <p:txBody>
          <a:bodyPr wrap="none" rtlCol="0">
            <a:spAutoFit/>
          </a:bodyPr>
          <a:lstStyle/>
          <a:p>
            <a:r>
              <a:rPr lang="en-US" b="1" dirty="0">
                <a:solidFill>
                  <a:srgbClr val="000000"/>
                </a:solidFill>
              </a:rPr>
              <a:t>-</a:t>
            </a:r>
          </a:p>
        </p:txBody>
      </p:sp>
      <p:sp>
        <p:nvSpPr>
          <p:cNvPr id="10" name="TextBox 9"/>
          <p:cNvSpPr txBox="1"/>
          <p:nvPr/>
        </p:nvSpPr>
        <p:spPr>
          <a:xfrm>
            <a:off x="4994280" y="2677053"/>
            <a:ext cx="261610" cy="369332"/>
          </a:xfrm>
          <a:prstGeom prst="rect">
            <a:avLst/>
          </a:prstGeom>
          <a:noFill/>
        </p:spPr>
        <p:txBody>
          <a:bodyPr wrap="none" rtlCol="0">
            <a:spAutoFit/>
          </a:bodyPr>
          <a:lstStyle/>
          <a:p>
            <a:r>
              <a:rPr lang="en-US" b="1" dirty="0">
                <a:solidFill>
                  <a:srgbClr val="000000"/>
                </a:solidFill>
              </a:rPr>
              <a:t>-</a:t>
            </a:r>
          </a:p>
        </p:txBody>
      </p:sp>
      <p:sp>
        <p:nvSpPr>
          <p:cNvPr id="11" name="TextBox 10"/>
          <p:cNvSpPr txBox="1"/>
          <p:nvPr/>
        </p:nvSpPr>
        <p:spPr>
          <a:xfrm>
            <a:off x="2369504" y="4574753"/>
            <a:ext cx="261610" cy="369332"/>
          </a:xfrm>
          <a:prstGeom prst="rect">
            <a:avLst/>
          </a:prstGeom>
          <a:noFill/>
        </p:spPr>
        <p:txBody>
          <a:bodyPr wrap="none" rtlCol="0">
            <a:spAutoFit/>
          </a:bodyPr>
          <a:lstStyle/>
          <a:p>
            <a:r>
              <a:rPr lang="en-US" b="1" dirty="0">
                <a:solidFill>
                  <a:srgbClr val="7030A0"/>
                </a:solidFill>
              </a:rPr>
              <a:t>-</a:t>
            </a: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2"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Example1: aminotransferases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2.6.1.x</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
            </a:r>
          </a:p>
        </p:txBody>
      </p:sp>
      <p:sp>
        <p:nvSpPr>
          <p:cNvPr id="15" name="Text Box 18"/>
          <p:cNvSpPr txBox="1">
            <a:spLocks noChangeArrowheads="1"/>
          </p:cNvSpPr>
          <p:nvPr/>
        </p:nvSpPr>
        <p:spPr bwMode="auto">
          <a:xfrm>
            <a:off x="128589" y="1465126"/>
            <a:ext cx="890587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cleaved bond is always positioned parallel to PLP’s conjugated p orbitals, so the transition state carbanion is stabilized by resonance interactions with PLP’s </a:t>
            </a:r>
            <a:r>
              <a:rPr lang="el-GR" altLang="en-US" dirty="0" smtClean="0">
                <a:sym typeface="Symbol" panose="05050102010706020507" pitchFamily="18" charset="2"/>
              </a:rPr>
              <a:t>π</a:t>
            </a:r>
            <a:r>
              <a:rPr lang="en-US" altLang="en-US" sz="2400" dirty="0" smtClean="0">
                <a:latin typeface="Arial" panose="020B0604020202020204" pitchFamily="34" charset="0"/>
                <a:cs typeface="Arial" panose="020B0604020202020204" pitchFamily="34" charset="0"/>
                <a:sym typeface="Symbol" panose="05050102010706020507" pitchFamily="18" charset="2"/>
              </a:rPr>
              <a:t> system</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1802736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37284" y="2075586"/>
            <a:ext cx="5853157" cy="4467103"/>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Example2: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phosphoryltransferases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2.7.x.x)</a:t>
            </a:r>
          </a:p>
        </p:txBody>
      </p:sp>
      <p:sp>
        <p:nvSpPr>
          <p:cNvPr id="6"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Transfer phosphoryl groups between molecules, many of which are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metabolic intermediates</a:t>
            </a:r>
          </a:p>
        </p:txBody>
      </p:sp>
      <p:sp>
        <p:nvSpPr>
          <p:cNvPr id="8" name="Rectangle 7"/>
          <p:cNvSpPr/>
          <p:nvPr/>
        </p:nvSpPr>
        <p:spPr>
          <a:xfrm>
            <a:off x="5430709" y="3819241"/>
            <a:ext cx="3603754" cy="1200329"/>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Activation of glucose by transfer of ATP’s </a:t>
            </a:r>
            <a:r>
              <a:rPr lang="el-GR" altLang="en-US" dirty="0" smtClean="0">
                <a:sym typeface="Symbol" panose="05050102010706020507" pitchFamily="18" charset="2"/>
              </a:rPr>
              <a:t>γ</a:t>
            </a:r>
            <a:r>
              <a:rPr lang="en-US" altLang="en-US" dirty="0" smtClean="0">
                <a:latin typeface="Arial" panose="020B0604020202020204" pitchFamily="34" charset="0"/>
                <a:cs typeface="Arial" panose="020B0604020202020204" pitchFamily="34" charset="0"/>
                <a:sym typeface="Symbol" panose="05050102010706020507" pitchFamily="18" charset="2"/>
              </a:rPr>
              <a:t>-phosphoryl group</a:t>
            </a:r>
          </a:p>
          <a:p>
            <a:pPr algn="ctr"/>
            <a:r>
              <a:rPr lang="en-US" altLang="en-US" dirty="0" smtClean="0">
                <a:latin typeface="Arial" panose="020B0604020202020204" pitchFamily="34" charset="0"/>
                <a:cs typeface="Arial" panose="020B0604020202020204" pitchFamily="34" charset="0"/>
                <a:sym typeface="Symbol" panose="05050102010706020507" pitchFamily="18" charset="2"/>
              </a:rPr>
              <a:t>(Glycolysis’ 1</a:t>
            </a:r>
            <a:r>
              <a:rPr lang="en-US" altLang="en-US" baseline="30000" dirty="0" smtClean="0">
                <a:latin typeface="Arial" panose="020B0604020202020204" pitchFamily="34" charset="0"/>
                <a:cs typeface="Arial" panose="020B0604020202020204" pitchFamily="34" charset="0"/>
                <a:sym typeface="Symbol" panose="05050102010706020507" pitchFamily="18" charset="2"/>
              </a:rPr>
              <a:t>st</a:t>
            </a:r>
            <a:r>
              <a:rPr lang="en-US" altLang="en-US" dirty="0" smtClean="0">
                <a:latin typeface="Arial" panose="020B0604020202020204" pitchFamily="34" charset="0"/>
                <a:cs typeface="Arial" panose="020B0604020202020204" pitchFamily="34" charset="0"/>
                <a:sym typeface="Symbol" panose="05050102010706020507" pitchFamily="18" charset="2"/>
              </a:rPr>
              <a:t> step, </a:t>
            </a:r>
            <a:r>
              <a:rPr lang="en-US" altLang="en-US" i="1" dirty="0" smtClean="0">
                <a:latin typeface="Arial" panose="020B0604020202020204" pitchFamily="34" charset="0"/>
                <a:cs typeface="Arial" panose="020B0604020202020204" pitchFamily="34" charset="0"/>
                <a:sym typeface="Symbol" panose="05050102010706020507" pitchFamily="18" charset="2"/>
              </a:rPr>
              <a:t>hexokinase</a:t>
            </a:r>
            <a:r>
              <a:rPr lang="en-US" altLang="en-US" dirty="0">
                <a:latin typeface="Arial" panose="020B0604020202020204" pitchFamily="34" charset="0"/>
                <a:cs typeface="Arial" panose="020B0604020202020204" pitchFamily="34" charset="0"/>
                <a:sym typeface="Symbol" panose="05050102010706020507" pitchFamily="18" charset="2"/>
              </a:rPr>
              <a:t>;</a:t>
            </a:r>
            <a:r>
              <a:rPr lang="en-US" altLang="en-US" dirty="0" smtClean="0">
                <a:latin typeface="Arial" panose="020B0604020202020204" pitchFamily="34" charset="0"/>
                <a:cs typeface="Arial" panose="020B0604020202020204" pitchFamily="34" charset="0"/>
                <a:sym typeface="Symbol" panose="05050102010706020507" pitchFamily="18" charset="2"/>
              </a:rPr>
              <a:t> EC 2.7.1.1) </a:t>
            </a:r>
            <a:endParaRPr lang="en-US" dirty="0"/>
          </a:p>
        </p:txBody>
      </p:sp>
    </p:spTree>
    <p:extLst>
      <p:ext uri="{BB962C8B-B14F-4D97-AF65-F5344CB8AC3E}">
        <p14:creationId xmlns:p14="http://schemas.microsoft.com/office/powerpoint/2010/main" val="30989150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3">
            <a:extLst>
              <a:ext uri="{28A0092B-C50C-407E-A947-70E740481C1C}">
                <a14:useLocalDpi xmlns:a14="http://schemas.microsoft.com/office/drawing/2010/main" val="0"/>
              </a:ext>
            </a:extLst>
          </a:blip>
          <a:srcRect l="7005" t="36214" r="15997" b="25000"/>
          <a:stretch>
            <a:fillRect/>
          </a:stretch>
        </p:blipFill>
        <p:spPr bwMode="auto">
          <a:xfrm>
            <a:off x="668887" y="2933895"/>
            <a:ext cx="7853647" cy="222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Example2: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phosphoryltransferases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2.7.x.x)</a:t>
            </a:r>
          </a:p>
        </p:txBody>
      </p:sp>
      <p:sp>
        <p:nvSpPr>
          <p:cNvPr id="7"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 phosphorylation may be catalyzed by an oxidoreductase if it is coupled to oxidation</a:t>
            </a:r>
          </a:p>
        </p:txBody>
      </p:sp>
      <p:sp>
        <p:nvSpPr>
          <p:cNvPr id="8" name="Rectangle 7"/>
          <p:cNvSpPr/>
          <p:nvPr/>
        </p:nvSpPr>
        <p:spPr>
          <a:xfrm>
            <a:off x="1704214" y="5473338"/>
            <a:ext cx="6053343" cy="646331"/>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Oxidation-coupled phosphorylation of G3P</a:t>
            </a:r>
          </a:p>
          <a:p>
            <a:pPr algn="ctr"/>
            <a:r>
              <a:rPr lang="en-US" altLang="en-US" dirty="0" smtClean="0">
                <a:latin typeface="Arial" panose="020B0604020202020204" pitchFamily="34" charset="0"/>
                <a:cs typeface="Arial" panose="020B0604020202020204" pitchFamily="34" charset="0"/>
                <a:sym typeface="Symbol" panose="05050102010706020507" pitchFamily="18" charset="2"/>
              </a:rPr>
              <a:t>(Glycolysis’ 7</a:t>
            </a:r>
            <a:r>
              <a:rPr lang="en-US" altLang="en-US" baseline="30000" dirty="0" smtClean="0">
                <a:latin typeface="Arial" panose="020B0604020202020204" pitchFamily="34" charset="0"/>
                <a:cs typeface="Arial" panose="020B0604020202020204" pitchFamily="34" charset="0"/>
                <a:sym typeface="Symbol" panose="05050102010706020507" pitchFamily="18" charset="2"/>
              </a:rPr>
              <a:t>th</a:t>
            </a:r>
            <a:r>
              <a:rPr lang="en-US" altLang="en-US" dirty="0" smtClean="0">
                <a:latin typeface="Arial" panose="020B0604020202020204" pitchFamily="34" charset="0"/>
                <a:cs typeface="Arial" panose="020B0604020202020204" pitchFamily="34" charset="0"/>
                <a:sym typeface="Symbol" panose="05050102010706020507" pitchFamily="18" charset="2"/>
              </a:rPr>
              <a:t> step, </a:t>
            </a:r>
            <a:r>
              <a:rPr lang="en-US" altLang="en-US" i="1" dirty="0" smtClean="0">
                <a:latin typeface="Arial" panose="020B0604020202020204" pitchFamily="34" charset="0"/>
                <a:cs typeface="Arial" panose="020B0604020202020204" pitchFamily="34" charset="0"/>
                <a:sym typeface="Symbol" panose="05050102010706020507" pitchFamily="18" charset="2"/>
              </a:rPr>
              <a:t>G3P dehydrogenase</a:t>
            </a:r>
            <a:r>
              <a:rPr lang="en-US" altLang="en-US" dirty="0" smtClean="0">
                <a:latin typeface="Arial" panose="020B0604020202020204" pitchFamily="34" charset="0"/>
                <a:cs typeface="Arial" panose="020B0604020202020204" pitchFamily="34" charset="0"/>
                <a:sym typeface="Symbol" panose="05050102010706020507" pitchFamily="18" charset="2"/>
              </a:rPr>
              <a:t>; EC 1.2.1.12) </a:t>
            </a:r>
            <a:endParaRPr lang="en-US" dirty="0"/>
          </a:p>
        </p:txBody>
      </p:sp>
    </p:spTree>
    <p:extLst>
      <p:ext uri="{BB962C8B-B14F-4D97-AF65-F5344CB8AC3E}">
        <p14:creationId xmlns:p14="http://schemas.microsoft.com/office/powerpoint/2010/main" val="28556519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8" name="Text Box 18"/>
          <p:cNvSpPr txBox="1">
            <a:spLocks noChangeArrowheads="1"/>
          </p:cNvSpPr>
          <p:nvPr/>
        </p:nvSpPr>
        <p:spPr bwMode="auto">
          <a:xfrm>
            <a:off x="128589" y="1465126"/>
            <a:ext cx="90154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donor of the acetyl group is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coenzyme A</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CoA</a:t>
            </a:r>
            <a:r>
              <a:rPr lang="en-US" altLang="en-US" sz="2400" dirty="0" smtClean="0">
                <a:latin typeface="Arial" panose="020B0604020202020204" pitchFamily="34" charset="0"/>
                <a:cs typeface="Arial" panose="020B0604020202020204" pitchFamily="34" charset="0"/>
                <a:sym typeface="Symbol" panose="05050102010706020507" pitchFamily="18" charset="2"/>
              </a:rPr>
              <a:t>; a</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vitamin B</a:t>
            </a:r>
            <a:r>
              <a:rPr lang="en-US" altLang="en-US" sz="24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5</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derivate)</a:t>
            </a:r>
          </a:p>
        </p:txBody>
      </p:sp>
      <p:pic>
        <p:nvPicPr>
          <p:cNvPr id="1028" name="Picture 4" descr="Acetyl-CoA-2D colored.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456" y="3559576"/>
            <a:ext cx="7652421" cy="27939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455508" y="5170231"/>
            <a:ext cx="376727" cy="507424"/>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4915" y="5531036"/>
            <a:ext cx="980846" cy="461665"/>
          </a:xfrm>
          <a:prstGeom prst="rect">
            <a:avLst/>
          </a:prstGeom>
          <a:noFill/>
        </p:spPr>
        <p:txBody>
          <a:bodyPr wrap="none" rtlCol="0">
            <a:spAutoFit/>
          </a:bodyPr>
          <a:lstStyle/>
          <a:p>
            <a:pPr algn="r"/>
            <a:r>
              <a:rPr lang="en-US" sz="2400" b="1" dirty="0" smtClean="0">
                <a:solidFill>
                  <a:schemeClr val="accent5">
                    <a:lumMod val="75000"/>
                  </a:schemeClr>
                </a:solidFill>
              </a:rPr>
              <a:t>Acetyl</a:t>
            </a:r>
            <a:endParaRPr lang="en-US" sz="2400" b="1" dirty="0">
              <a:solidFill>
                <a:schemeClr val="accent5">
                  <a:lumMod val="75000"/>
                </a:schemeClr>
              </a:solidFill>
            </a:endParaRPr>
          </a:p>
        </p:txBody>
      </p:sp>
      <p:sp>
        <p:nvSpPr>
          <p:cNvPr id="15" name="TextBox 14"/>
          <p:cNvSpPr txBox="1"/>
          <p:nvPr/>
        </p:nvSpPr>
        <p:spPr>
          <a:xfrm>
            <a:off x="2708521" y="2359492"/>
            <a:ext cx="1927772" cy="830997"/>
          </a:xfrm>
          <a:prstGeom prst="rect">
            <a:avLst/>
          </a:prstGeom>
          <a:noFill/>
        </p:spPr>
        <p:txBody>
          <a:bodyPr wrap="none" rtlCol="0">
            <a:spAutoFit/>
          </a:bodyPr>
          <a:lstStyle/>
          <a:p>
            <a:r>
              <a:rPr lang="en-US" sz="2400" b="1" dirty="0" err="1" smtClean="0">
                <a:solidFill>
                  <a:schemeClr val="accent5">
                    <a:lumMod val="75000"/>
                  </a:schemeClr>
                </a:solidFill>
              </a:rPr>
              <a:t>Pantothenate</a:t>
            </a:r>
            <a:endParaRPr lang="en-US" sz="2400" b="1" dirty="0" smtClean="0">
              <a:solidFill>
                <a:schemeClr val="accent5">
                  <a:lumMod val="75000"/>
                </a:schemeClr>
              </a:solidFill>
            </a:endParaRPr>
          </a:p>
          <a:p>
            <a:pPr algn="ctr"/>
            <a:r>
              <a:rPr lang="en-US" sz="2400" b="1" dirty="0" smtClean="0">
                <a:solidFill>
                  <a:schemeClr val="accent5">
                    <a:lumMod val="75000"/>
                  </a:schemeClr>
                </a:solidFill>
              </a:rPr>
              <a:t>(B5)</a:t>
            </a:r>
            <a:endParaRPr lang="en-US" sz="2400" b="1" dirty="0">
              <a:solidFill>
                <a:schemeClr val="accent5">
                  <a:lumMod val="75000"/>
                </a:schemeClr>
              </a:solidFill>
            </a:endParaRPr>
          </a:p>
        </p:txBody>
      </p:sp>
      <p:sp>
        <p:nvSpPr>
          <p:cNvPr id="16" name="TextBox 15"/>
          <p:cNvSpPr txBox="1"/>
          <p:nvPr/>
        </p:nvSpPr>
        <p:spPr>
          <a:xfrm>
            <a:off x="887596" y="2380785"/>
            <a:ext cx="1669496" cy="461665"/>
          </a:xfrm>
          <a:prstGeom prst="rect">
            <a:avLst/>
          </a:prstGeom>
          <a:noFill/>
        </p:spPr>
        <p:txBody>
          <a:bodyPr wrap="none" rtlCol="0">
            <a:spAutoFit/>
          </a:bodyPr>
          <a:lstStyle/>
          <a:p>
            <a:r>
              <a:rPr lang="en-US" sz="2400" b="1" dirty="0" err="1">
                <a:solidFill>
                  <a:schemeClr val="accent5">
                    <a:lumMod val="75000"/>
                  </a:schemeClr>
                </a:solidFill>
              </a:rPr>
              <a:t>Cysteamine</a:t>
            </a:r>
            <a:endParaRPr lang="en-US" sz="2400" b="1" dirty="0">
              <a:solidFill>
                <a:schemeClr val="accent5">
                  <a:lumMod val="75000"/>
                </a:schemeClr>
              </a:solidFill>
            </a:endParaRPr>
          </a:p>
        </p:txBody>
      </p:sp>
      <p:sp>
        <p:nvSpPr>
          <p:cNvPr id="18" name="Right Brace 17"/>
          <p:cNvSpPr/>
          <p:nvPr/>
        </p:nvSpPr>
        <p:spPr>
          <a:xfrm rot="16200000">
            <a:off x="6395814" y="1660632"/>
            <a:ext cx="394598" cy="3348560"/>
          </a:xfrm>
          <a:prstGeom prst="rightBrace">
            <a:avLst>
              <a:gd name="adj1" fmla="val 4029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p:cNvSpPr txBox="1"/>
          <p:nvPr/>
        </p:nvSpPr>
        <p:spPr>
          <a:xfrm>
            <a:off x="6229071" y="2376718"/>
            <a:ext cx="728084" cy="461665"/>
          </a:xfrm>
          <a:prstGeom prst="rect">
            <a:avLst/>
          </a:prstGeom>
          <a:noFill/>
        </p:spPr>
        <p:txBody>
          <a:bodyPr wrap="none" rtlCol="0">
            <a:spAutoFit/>
          </a:bodyPr>
          <a:lstStyle/>
          <a:p>
            <a:r>
              <a:rPr lang="en-US" sz="2400" b="1" dirty="0" smtClean="0">
                <a:solidFill>
                  <a:schemeClr val="accent5">
                    <a:lumMod val="75000"/>
                  </a:schemeClr>
                </a:solidFill>
              </a:rPr>
              <a:t>ADP</a:t>
            </a:r>
            <a:endParaRPr lang="en-US" sz="2400" b="1" dirty="0">
              <a:solidFill>
                <a:schemeClr val="accent5">
                  <a:lumMod val="75000"/>
                </a:schemeClr>
              </a:solidFill>
            </a:endParaRPr>
          </a:p>
        </p:txBody>
      </p:sp>
      <p:sp>
        <p:nvSpPr>
          <p:cNvPr id="21" name="Right Brace 20"/>
          <p:cNvSpPr/>
          <p:nvPr/>
        </p:nvSpPr>
        <p:spPr>
          <a:xfrm rot="16200000">
            <a:off x="3449771" y="2057210"/>
            <a:ext cx="394598" cy="2543526"/>
          </a:xfrm>
          <a:prstGeom prst="rightBrace">
            <a:avLst>
              <a:gd name="adj1" fmla="val 4029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Right Brace 21"/>
          <p:cNvSpPr/>
          <p:nvPr/>
        </p:nvSpPr>
        <p:spPr>
          <a:xfrm rot="16200000">
            <a:off x="1585505" y="2745243"/>
            <a:ext cx="394598" cy="1200773"/>
          </a:xfrm>
          <a:prstGeom prst="rightBrace">
            <a:avLst>
              <a:gd name="adj1" fmla="val 40296"/>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75721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17" name="Rectangle 16"/>
          <p:cNvSpPr/>
          <p:nvPr/>
        </p:nvSpPr>
        <p:spPr>
          <a:xfrm>
            <a:off x="693682" y="6093347"/>
            <a:ext cx="8182304" cy="369332"/>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(Kessel &amp; Ben-Tal (2021) From Molecules to Cells: The Origin of Life on Earth)</a:t>
            </a:r>
            <a:endParaRPr lang="en-US" dirty="0"/>
          </a:p>
        </p:txBody>
      </p:sp>
      <p:grpSp>
        <p:nvGrpSpPr>
          <p:cNvPr id="3" name="Group 2"/>
          <p:cNvGrpSpPr/>
          <p:nvPr/>
        </p:nvGrpSpPr>
        <p:grpSpPr>
          <a:xfrm>
            <a:off x="4636293" y="2258573"/>
            <a:ext cx="4273277" cy="3311651"/>
            <a:chOff x="5322093" y="2746859"/>
            <a:chExt cx="3712370" cy="2887020"/>
          </a:xfrm>
        </p:grpSpPr>
        <p:pic>
          <p:nvPicPr>
            <p:cNvPr id="23" name="Picture 22"/>
            <p:cNvPicPr/>
            <p:nvPr/>
          </p:nvPicPr>
          <p:blipFill rotWithShape="1">
            <a:blip r:embed="rId3">
              <a:extLst>
                <a:ext uri="{28A0092B-C50C-407E-A947-70E740481C1C}">
                  <a14:useLocalDpi xmlns:a14="http://schemas.microsoft.com/office/drawing/2010/main" val="0"/>
                </a:ext>
              </a:extLst>
            </a:blip>
            <a:srcRect l="47195" t="57551" r="7007"/>
            <a:stretch/>
          </p:blipFill>
          <p:spPr bwMode="auto">
            <a:xfrm>
              <a:off x="6589986" y="2746859"/>
              <a:ext cx="2444477" cy="2887020"/>
            </a:xfrm>
            <a:prstGeom prst="rect">
              <a:avLst/>
            </a:prstGeom>
            <a:noFill/>
            <a:ln>
              <a:noFill/>
            </a:ln>
            <a:extLst>
              <a:ext uri="{53640926-AAD7-44D8-BBD7-CCE9431645EC}">
                <a14:shadowObscured xmlns:a14="http://schemas.microsoft.com/office/drawing/2010/main"/>
              </a:ext>
            </a:extLst>
          </p:spPr>
        </p:pic>
        <p:pic>
          <p:nvPicPr>
            <p:cNvPr id="24" name="Picture 23"/>
            <p:cNvPicPr/>
            <p:nvPr/>
          </p:nvPicPr>
          <p:blipFill rotWithShape="1">
            <a:blip r:embed="rId3">
              <a:extLst>
                <a:ext uri="{28A0092B-C50C-407E-A947-70E740481C1C}">
                  <a14:useLocalDpi xmlns:a14="http://schemas.microsoft.com/office/drawing/2010/main" val="0"/>
                </a:ext>
              </a:extLst>
            </a:blip>
            <a:srcRect l="6450" t="57551" r="67868"/>
            <a:stretch/>
          </p:blipFill>
          <p:spPr bwMode="auto">
            <a:xfrm>
              <a:off x="5322093" y="2746859"/>
              <a:ext cx="1370779" cy="2887020"/>
            </a:xfrm>
            <a:prstGeom prst="rect">
              <a:avLst/>
            </a:prstGeom>
            <a:noFill/>
            <a:ln>
              <a:noFill/>
            </a:ln>
            <a:extLst>
              <a:ext uri="{53640926-AAD7-44D8-BBD7-CCE9431645EC}">
                <a14:shadowObscured xmlns:a14="http://schemas.microsoft.com/office/drawing/2010/main"/>
              </a:ext>
            </a:extLst>
          </p:spPr>
        </p:pic>
      </p:grpSp>
      <p:grpSp>
        <p:nvGrpSpPr>
          <p:cNvPr id="4" name="Group 3"/>
          <p:cNvGrpSpPr/>
          <p:nvPr/>
        </p:nvGrpSpPr>
        <p:grpSpPr>
          <a:xfrm>
            <a:off x="252247" y="1829999"/>
            <a:ext cx="4272455" cy="4174180"/>
            <a:chOff x="520264" y="2485686"/>
            <a:chExt cx="3626058" cy="3350714"/>
          </a:xfrm>
        </p:grpSpPr>
        <p:pic>
          <p:nvPicPr>
            <p:cNvPr id="25" name="Picture 24"/>
            <p:cNvPicPr/>
            <p:nvPr/>
          </p:nvPicPr>
          <p:blipFill rotWithShape="1">
            <a:blip r:embed="rId3">
              <a:extLst>
                <a:ext uri="{28A0092B-C50C-407E-A947-70E740481C1C}">
                  <a14:useLocalDpi xmlns:a14="http://schemas.microsoft.com/office/drawing/2010/main" val="0"/>
                </a:ext>
              </a:extLst>
            </a:blip>
            <a:srcRect l="28983" r="11108" b="47868"/>
            <a:stretch/>
          </p:blipFill>
          <p:spPr bwMode="auto">
            <a:xfrm>
              <a:off x="1276998" y="2485686"/>
              <a:ext cx="2869324" cy="3346395"/>
            </a:xfrm>
            <a:prstGeom prst="rect">
              <a:avLst/>
            </a:prstGeom>
            <a:noFill/>
            <a:ln>
              <a:noFill/>
            </a:ln>
            <a:extLst>
              <a:ext uri="{53640926-AAD7-44D8-BBD7-CCE9431645EC}">
                <a14:shadowObscured xmlns:a14="http://schemas.microsoft.com/office/drawing/2010/main"/>
              </a:ext>
            </a:extLst>
          </p:spPr>
        </p:pic>
        <p:pic>
          <p:nvPicPr>
            <p:cNvPr id="26" name="Picture 25"/>
            <p:cNvPicPr/>
            <p:nvPr/>
          </p:nvPicPr>
          <p:blipFill rotWithShape="1">
            <a:blip r:embed="rId3">
              <a:extLst>
                <a:ext uri="{28A0092B-C50C-407E-A947-70E740481C1C}">
                  <a14:useLocalDpi xmlns:a14="http://schemas.microsoft.com/office/drawing/2010/main" val="0"/>
                </a:ext>
              </a:extLst>
            </a:blip>
            <a:srcRect l="6599" r="73651" b="47868"/>
            <a:stretch/>
          </p:blipFill>
          <p:spPr bwMode="auto">
            <a:xfrm>
              <a:off x="520264" y="2490005"/>
              <a:ext cx="945932" cy="3346395"/>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88368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69540" y="2724752"/>
            <a:ext cx="4825398" cy="3728327"/>
            <a:chOff x="1969540" y="2708986"/>
            <a:chExt cx="4825398" cy="3728327"/>
          </a:xfrm>
        </p:grpSpPr>
        <p:pic>
          <p:nvPicPr>
            <p:cNvPr id="7" name="Picture 6"/>
            <p:cNvPicPr>
              <a:picLocks noChangeAspect="1"/>
            </p:cNvPicPr>
            <p:nvPr/>
          </p:nvPicPr>
          <p:blipFill>
            <a:blip r:embed="rId3"/>
            <a:stretch>
              <a:fillRect/>
            </a:stretch>
          </p:blipFill>
          <p:spPr>
            <a:xfrm>
              <a:off x="1969540" y="2708986"/>
              <a:ext cx="4825398" cy="3728327"/>
            </a:xfrm>
            <a:prstGeom prst="rect">
              <a:avLst/>
            </a:prstGeom>
          </p:spPr>
        </p:pic>
        <p:sp>
          <p:nvSpPr>
            <p:cNvPr id="8" name="Rectangle 7"/>
            <p:cNvSpPr/>
            <p:nvPr/>
          </p:nvSpPr>
          <p:spPr>
            <a:xfrm>
              <a:off x="6621517" y="3957145"/>
              <a:ext cx="173421" cy="204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018894" y="6473826"/>
            <a:ext cx="3015569" cy="338554"/>
          </a:xfrm>
          <a:prstGeom prst="rect">
            <a:avLst/>
          </a:prstGeom>
        </p:spPr>
        <p:txBody>
          <a:bodyPr wrap="none">
            <a:spAutoFit/>
          </a:bodyPr>
          <a:lstStyle/>
          <a:p>
            <a:r>
              <a:rPr lang="en-US" sz="1600" dirty="0" smtClean="0"/>
              <a:t>(</a:t>
            </a:r>
            <a:r>
              <a:rPr lang="en-US" sz="1600" i="1" dirty="0" smtClean="0"/>
              <a:t>J </a:t>
            </a:r>
            <a:r>
              <a:rPr lang="en-US" sz="1600" i="1" dirty="0"/>
              <a:t>Pharm Biomed Anal. </a:t>
            </a:r>
            <a:r>
              <a:rPr lang="en-US" sz="1600" dirty="0" smtClean="0"/>
              <a:t>69:133-47)</a:t>
            </a:r>
            <a:endParaRPr lang="en-US" sz="1600" dirty="0"/>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2"/>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substrate-specific</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(active site complements the substrate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geometrically and electrostatically</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p>
          <a:p>
            <a:pPr marL="1200150" lvl="2" indent="-514350" algn="l" rtl="0">
              <a:spcBef>
                <a:spcPct val="50000"/>
              </a:spcBef>
            </a:pPr>
            <a:r>
              <a:rPr lang="en-US" altLang="en-US" dirty="0" smtClean="0">
                <a:latin typeface="Arial" panose="020B0604020202020204" pitchFamily="34" charset="0"/>
                <a:cs typeface="Arial" panose="020B0604020202020204" pitchFamily="34" charset="0"/>
                <a:sym typeface="Symbol" panose="05050102010706020507" pitchFamily="18" charset="2"/>
              </a:rPr>
              <a:t>Some enzymes are </a:t>
            </a:r>
            <a:r>
              <a:rPr lang="en-US" altLang="en-US" dirty="0" err="1" smtClean="0">
                <a:latin typeface="Arial" panose="020B0604020202020204" pitchFamily="34" charset="0"/>
                <a:cs typeface="Arial" panose="020B0604020202020204" pitchFamily="34" charset="0"/>
                <a:sym typeface="Symbol" panose="05050102010706020507" pitchFamily="18" charset="2"/>
              </a:rPr>
              <a:t>enantiospecific</a:t>
            </a:r>
            <a:endParaRPr lang="en-US" altLang="en-US"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514388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8013" y="1926791"/>
            <a:ext cx="8103477" cy="4508935"/>
            <a:chOff x="-1" y="2044167"/>
            <a:chExt cx="9144001" cy="4813833"/>
          </a:xfrm>
        </p:grpSpPr>
        <p:pic>
          <p:nvPicPr>
            <p:cNvPr id="19" name="Picture 18"/>
            <p:cNvPicPr>
              <a:picLocks noChangeAspect="1"/>
            </p:cNvPicPr>
            <p:nvPr/>
          </p:nvPicPr>
          <p:blipFill>
            <a:blip r:embed="rId3"/>
            <a:stretch>
              <a:fillRect/>
            </a:stretch>
          </p:blipFill>
          <p:spPr>
            <a:xfrm>
              <a:off x="-1" y="3284210"/>
              <a:ext cx="9144001" cy="3507615"/>
            </a:xfrm>
            <a:prstGeom prst="rect">
              <a:avLst/>
            </a:prstGeom>
          </p:spPr>
        </p:pic>
        <p:pic>
          <p:nvPicPr>
            <p:cNvPr id="20" name="Picture 19"/>
            <p:cNvPicPr>
              <a:picLocks noChangeAspect="1"/>
            </p:cNvPicPr>
            <p:nvPr/>
          </p:nvPicPr>
          <p:blipFill>
            <a:blip r:embed="rId4"/>
            <a:stretch>
              <a:fillRect/>
            </a:stretch>
          </p:blipFill>
          <p:spPr>
            <a:xfrm>
              <a:off x="866391" y="2044167"/>
              <a:ext cx="7868426" cy="1305742"/>
            </a:xfrm>
            <a:prstGeom prst="rect">
              <a:avLst/>
            </a:prstGeom>
          </p:spPr>
        </p:pic>
        <p:sp>
          <p:nvSpPr>
            <p:cNvPr id="21" name="Rectangle 20"/>
            <p:cNvSpPr/>
            <p:nvPr/>
          </p:nvSpPr>
          <p:spPr>
            <a:xfrm>
              <a:off x="8403018" y="6098086"/>
              <a:ext cx="740979" cy="75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8" name="Text Box 18"/>
          <p:cNvSpPr txBox="1">
            <a:spLocks noChangeArrowheads="1"/>
          </p:cNvSpPr>
          <p:nvPr/>
        </p:nvSpPr>
        <p:spPr bwMode="auto">
          <a:xfrm>
            <a:off x="128589" y="1465126"/>
            <a:ext cx="9015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Common 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biosyntheses</a:t>
            </a:r>
            <a:r>
              <a:rPr lang="en-US" altLang="en-US" sz="2400" dirty="0" smtClean="0">
                <a:latin typeface="Arial" panose="020B0604020202020204" pitchFamily="34" charset="0"/>
                <a:cs typeface="Arial" panose="020B0604020202020204" pitchFamily="34" charset="0"/>
                <a:sym typeface="Symbol" panose="05050102010706020507" pitchFamily="18" charset="2"/>
              </a:rPr>
              <a:t> (e.g. fatty acid synthesis)</a:t>
            </a:r>
          </a:p>
        </p:txBody>
      </p:sp>
      <p:sp>
        <p:nvSpPr>
          <p:cNvPr id="17" name="Rectangle 16"/>
          <p:cNvSpPr/>
          <p:nvPr/>
        </p:nvSpPr>
        <p:spPr>
          <a:xfrm>
            <a:off x="4430108" y="5462315"/>
            <a:ext cx="4604355" cy="646331"/>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Acetyl transfer in fatty acid biosynthesis </a:t>
            </a:r>
          </a:p>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t>
            </a:r>
            <a:r>
              <a:rPr lang="en-US" altLang="en-US" i="1" dirty="0" smtClean="0">
                <a:latin typeface="Arial" panose="020B0604020202020204" pitchFamily="34" charset="0"/>
                <a:cs typeface="Arial" panose="020B0604020202020204" pitchFamily="34" charset="0"/>
                <a:sym typeface="Symbol" panose="05050102010706020507" pitchFamily="18" charset="2"/>
              </a:rPr>
              <a:t>fatty acid synthase</a:t>
            </a:r>
            <a:r>
              <a:rPr lang="en-US" altLang="en-US" dirty="0" smtClean="0">
                <a:latin typeface="Arial" panose="020B0604020202020204" pitchFamily="34" charset="0"/>
                <a:cs typeface="Arial" panose="020B0604020202020204" pitchFamily="34" charset="0"/>
                <a:sym typeface="Symbol" panose="05050102010706020507" pitchFamily="18" charset="2"/>
              </a:rPr>
              <a:t>; EC 2.3.1.85)</a:t>
            </a:r>
            <a:endParaRPr lang="en-US" dirty="0"/>
          </a:p>
        </p:txBody>
      </p:sp>
    </p:spTree>
    <p:extLst>
      <p:ext uri="{BB962C8B-B14F-4D97-AF65-F5344CB8AC3E}">
        <p14:creationId xmlns:p14="http://schemas.microsoft.com/office/powerpoint/2010/main" val="5545297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9" name="Rectangle 8"/>
          <p:cNvSpPr/>
          <p:nvPr/>
        </p:nvSpPr>
        <p:spPr>
          <a:xfrm>
            <a:off x="545141" y="5769565"/>
            <a:ext cx="7993117" cy="646331"/>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Acetyl transfer in fatty acid biosynthesis </a:t>
            </a:r>
          </a:p>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t>
            </a:r>
            <a:r>
              <a:rPr lang="en-US" altLang="en-US" i="1" dirty="0" smtClean="0">
                <a:latin typeface="Arial" panose="020B0604020202020204" pitchFamily="34" charset="0"/>
                <a:cs typeface="Arial" panose="020B0604020202020204" pitchFamily="34" charset="0"/>
                <a:sym typeface="Symbol" panose="05050102010706020507" pitchFamily="18" charset="2"/>
              </a:rPr>
              <a:t>fatty acid synthase</a:t>
            </a:r>
            <a:r>
              <a:rPr lang="en-US" altLang="en-US" dirty="0" smtClean="0">
                <a:latin typeface="Arial" panose="020B0604020202020204" pitchFamily="34" charset="0"/>
                <a:cs typeface="Arial" panose="020B0604020202020204" pitchFamily="34" charset="0"/>
                <a:sym typeface="Symbol" panose="05050102010706020507" pitchFamily="18" charset="2"/>
              </a:rPr>
              <a:t>; EC 2.3.1.85)</a:t>
            </a:r>
            <a:endParaRPr lang="en-US" dirty="0"/>
          </a:p>
        </p:txBody>
      </p:sp>
      <p:pic>
        <p:nvPicPr>
          <p:cNvPr id="10" name="Picture 9"/>
          <p:cNvPicPr>
            <a:picLocks noChangeAspect="1"/>
          </p:cNvPicPr>
          <p:nvPr/>
        </p:nvPicPr>
        <p:blipFill>
          <a:blip r:embed="rId3"/>
          <a:stretch>
            <a:fillRect/>
          </a:stretch>
        </p:blipFill>
        <p:spPr>
          <a:xfrm>
            <a:off x="274500" y="3660895"/>
            <a:ext cx="8534400" cy="2019300"/>
          </a:xfrm>
          <a:prstGeom prst="rect">
            <a:avLst/>
          </a:prstGeom>
        </p:spPr>
      </p:pic>
      <p:sp>
        <p:nvSpPr>
          <p:cNvPr id="11" name="Rectangle 10"/>
          <p:cNvSpPr/>
          <p:nvPr/>
        </p:nvSpPr>
        <p:spPr>
          <a:xfrm>
            <a:off x="6618724" y="5495529"/>
            <a:ext cx="2190176" cy="369332"/>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 </a:t>
            </a:r>
            <a:r>
              <a:rPr lang="el-GR" altLang="en-US" dirty="0" smtClean="0">
                <a:latin typeface="Arial" panose="020B0604020202020204" pitchFamily="34" charset="0"/>
                <a:cs typeface="Arial" panose="020B0604020202020204" pitchFamily="34" charset="0"/>
                <a:sym typeface="Symbol" panose="05050102010706020507" pitchFamily="18" charset="2"/>
              </a:rPr>
              <a:t>β</a:t>
            </a:r>
            <a:r>
              <a:rPr lang="en-US" altLang="en-US" dirty="0" smtClean="0">
                <a:latin typeface="Arial" panose="020B0604020202020204" pitchFamily="34" charset="0"/>
                <a:cs typeface="Arial" panose="020B0604020202020204" pitchFamily="34" charset="0"/>
                <a:sym typeface="Symbol" panose="05050102010706020507" pitchFamily="18" charset="2"/>
              </a:rPr>
              <a:t>-keto thioester)</a:t>
            </a:r>
            <a:endParaRPr lang="en-US" dirty="0"/>
          </a:p>
        </p:txBody>
      </p:sp>
      <p:sp>
        <p:nvSpPr>
          <p:cNvPr id="12" name="Text Box 18"/>
          <p:cNvSpPr txBox="1">
            <a:spLocks noChangeArrowheads="1"/>
          </p:cNvSpPr>
          <p:nvPr/>
        </p:nvSpPr>
        <p:spPr bwMode="auto">
          <a:xfrm>
            <a:off x="128589" y="1465126"/>
            <a:ext cx="901541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first step – a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Claisen</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condensation</a:t>
            </a:r>
            <a:r>
              <a:rPr lang="en-US" altLang="en-US" sz="2400" dirty="0" smtClean="0">
                <a:latin typeface="Arial" panose="020B0604020202020204" pitchFamily="34" charset="0"/>
                <a:cs typeface="Arial" panose="020B0604020202020204" pitchFamily="34" charset="0"/>
                <a:sym typeface="Symbol" panose="05050102010706020507" pitchFamily="18" charset="2"/>
              </a:rPr>
              <a:t> that attaches two thioesters to create a </a:t>
            </a:r>
            <a:r>
              <a:rPr lang="el-GR"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β</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-keto thioester</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Thioester (CoA-Ac) cleavage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drives the reaction </a:t>
            </a:r>
            <a:r>
              <a:rPr lang="en-US" altLang="en-US" sz="2000" dirty="0" smtClean="0">
                <a:latin typeface="Arial" panose="020B0604020202020204" pitchFamily="34" charset="0"/>
                <a:cs typeface="Arial" panose="020B0604020202020204" pitchFamily="34" charset="0"/>
                <a:sym typeface="Symbol" panose="05050102010706020507" pitchFamily="18" charset="2"/>
              </a:rPr>
              <a:t>(more energy released than in COOR cleavage)</a:t>
            </a:r>
            <a:endParaRPr lang="en-US" altLang="en-US" sz="2400" dirty="0" smtClean="0">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decarboxylation</a:t>
            </a:r>
            <a:r>
              <a:rPr lang="en-US" altLang="en-US" sz="2400" dirty="0" smtClean="0">
                <a:latin typeface="Arial" panose="020B0604020202020204" pitchFamily="34" charset="0"/>
                <a:cs typeface="Arial" panose="020B0604020202020204" pitchFamily="34" charset="0"/>
                <a:sym typeface="Symbol" panose="05050102010706020507" pitchFamily="18" charset="2"/>
              </a:rPr>
              <a:t> renders the reaction unidirectional</a:t>
            </a:r>
          </a:p>
        </p:txBody>
      </p:sp>
    </p:spTree>
    <p:extLst>
      <p:ext uri="{BB962C8B-B14F-4D97-AF65-F5344CB8AC3E}">
        <p14:creationId xmlns:p14="http://schemas.microsoft.com/office/powerpoint/2010/main" val="42641426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7" name="Text Box 18"/>
          <p:cNvSpPr txBox="1">
            <a:spLocks noChangeArrowheads="1"/>
          </p:cNvSpPr>
          <p:nvPr/>
        </p:nvSpPr>
        <p:spPr bwMode="auto">
          <a:xfrm>
            <a:off x="128589" y="1465126"/>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In the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biosynthesis of cholesterol and ketone bodies </a:t>
            </a:r>
            <a:r>
              <a:rPr lang="en-US" altLang="en-US" sz="2400" dirty="0" smtClean="0">
                <a:latin typeface="Arial" panose="020B0604020202020204" pitchFamily="34" charset="0"/>
                <a:cs typeface="Arial" panose="020B0604020202020204" pitchFamily="34" charset="0"/>
                <a:sym typeface="Symbol" panose="05050102010706020507" pitchFamily="18" charset="2"/>
              </a:rPr>
              <a:t>the </a:t>
            </a:r>
            <a:r>
              <a:rPr lang="en-US" altLang="en-US" sz="2400" dirty="0" err="1" smtClean="0">
                <a:latin typeface="Arial" panose="020B0604020202020204" pitchFamily="34" charset="0"/>
                <a:cs typeface="Arial" panose="020B0604020202020204" pitchFamily="34" charset="0"/>
                <a:sym typeface="Symbol" panose="05050102010706020507" pitchFamily="18" charset="2"/>
              </a:rPr>
              <a:t>Claisen</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err="1" smtClean="0">
                <a:latin typeface="Arial" panose="020B0604020202020204" pitchFamily="34" charset="0"/>
                <a:cs typeface="Arial" panose="020B0604020202020204" pitchFamily="34" charset="0"/>
                <a:sym typeface="Symbol" panose="05050102010706020507" pitchFamily="18" charset="2"/>
              </a:rPr>
              <a:t>condenstation</a:t>
            </a:r>
            <a:r>
              <a:rPr lang="en-US" altLang="en-US" sz="2400" dirty="0" smtClean="0">
                <a:latin typeface="Arial" panose="020B0604020202020204" pitchFamily="34" charset="0"/>
                <a:cs typeface="Arial" panose="020B0604020202020204" pitchFamily="34" charset="0"/>
                <a:sym typeface="Symbol" panose="05050102010706020507" pitchFamily="18" charset="2"/>
              </a:rPr>
              <a:t> does not involve decarboxylation</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reversal of this reaction occurs 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fatty acid breakdown</a:t>
            </a:r>
            <a:r>
              <a:rPr lang="en-US" altLang="en-US" sz="2400" dirty="0" smtClean="0">
                <a:latin typeface="Arial" panose="020B0604020202020204" pitchFamily="34" charset="0"/>
                <a:cs typeface="Arial" panose="020B0604020202020204" pitchFamily="34" charset="0"/>
                <a:sym typeface="Symbol" panose="05050102010706020507" pitchFamily="18" charset="2"/>
              </a:rPr>
              <a:t>, by the same type of enzyme</a:t>
            </a:r>
          </a:p>
        </p:txBody>
      </p:sp>
      <p:sp>
        <p:nvSpPr>
          <p:cNvPr id="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74524" y="3455782"/>
            <a:ext cx="8426482" cy="1649349"/>
          </a:xfrm>
          <a:prstGeom prst="rect">
            <a:avLst/>
          </a:prstGeom>
        </p:spPr>
      </p:pic>
      <p:sp>
        <p:nvSpPr>
          <p:cNvPr id="9" name="Rectangle 8"/>
          <p:cNvSpPr/>
          <p:nvPr/>
        </p:nvSpPr>
        <p:spPr>
          <a:xfrm>
            <a:off x="1025989" y="5397519"/>
            <a:ext cx="7252138" cy="646331"/>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Acetyl transfer in the biosynthesis of cholesterol and ketone bodies</a:t>
            </a:r>
          </a:p>
          <a:p>
            <a:pPr algn="ctr"/>
            <a:r>
              <a:rPr lang="en-US" dirty="0" smtClean="0">
                <a:latin typeface="Arial" panose="020B0604020202020204" pitchFamily="34" charset="0"/>
                <a:cs typeface="Arial" panose="020B0604020202020204" pitchFamily="34" charset="0"/>
                <a:sym typeface="Symbol" panose="05050102010706020507" pitchFamily="18" charset="2"/>
              </a:rPr>
              <a:t>(</a:t>
            </a:r>
            <a:r>
              <a:rPr lang="en-US" i="1" dirty="0" err="1" smtClean="0">
                <a:latin typeface="Arial" panose="020B0604020202020204" pitchFamily="34" charset="0"/>
                <a:cs typeface="Arial" panose="020B0604020202020204" pitchFamily="34" charset="0"/>
                <a:sym typeface="Symbol" panose="05050102010706020507" pitchFamily="18" charset="2"/>
              </a:rPr>
              <a:t>thiolase</a:t>
            </a:r>
            <a:r>
              <a:rPr lang="en-US" dirty="0">
                <a:latin typeface="Arial" panose="020B0604020202020204" pitchFamily="34" charset="0"/>
                <a:cs typeface="Arial" panose="020B0604020202020204" pitchFamily="34" charset="0"/>
                <a:sym typeface="Symbol" panose="05050102010706020507" pitchFamily="18" charset="2"/>
              </a:rPr>
              <a:t>; EC 2.3.1.9)</a:t>
            </a:r>
            <a:endParaRPr lang="en-US" dirty="0"/>
          </a:p>
        </p:txBody>
      </p:sp>
      <p:sp>
        <p:nvSpPr>
          <p:cNvPr id="10" name="Rectangle 9"/>
          <p:cNvSpPr/>
          <p:nvPr/>
        </p:nvSpPr>
        <p:spPr>
          <a:xfrm>
            <a:off x="6539894" y="4912194"/>
            <a:ext cx="2190176" cy="369332"/>
          </a:xfrm>
          <a:prstGeom prst="rect">
            <a:avLst/>
          </a:prstGeom>
        </p:spPr>
        <p:txBody>
          <a:bodyPr wrap="square">
            <a:spAutoFit/>
          </a:bodyPr>
          <a:lstStyle/>
          <a:p>
            <a:pPr algn="ctr"/>
            <a:r>
              <a:rPr lang="en-US" altLang="en-US" dirty="0" smtClean="0">
                <a:latin typeface="Arial" panose="020B0604020202020204" pitchFamily="34" charset="0"/>
                <a:cs typeface="Arial" panose="020B0604020202020204" pitchFamily="34" charset="0"/>
                <a:sym typeface="Symbol" panose="05050102010706020507" pitchFamily="18" charset="2"/>
              </a:rPr>
              <a:t>(a </a:t>
            </a:r>
            <a:r>
              <a:rPr lang="el-GR" altLang="en-US" dirty="0" smtClean="0">
                <a:latin typeface="Arial" panose="020B0604020202020204" pitchFamily="34" charset="0"/>
                <a:cs typeface="Arial" panose="020B0604020202020204" pitchFamily="34" charset="0"/>
                <a:sym typeface="Symbol" panose="05050102010706020507" pitchFamily="18" charset="2"/>
              </a:rPr>
              <a:t>β</a:t>
            </a:r>
            <a:r>
              <a:rPr lang="en-US" altLang="en-US" dirty="0" smtClean="0">
                <a:latin typeface="Arial" panose="020B0604020202020204" pitchFamily="34" charset="0"/>
                <a:cs typeface="Arial" panose="020B0604020202020204" pitchFamily="34" charset="0"/>
                <a:sym typeface="Symbol" panose="05050102010706020507" pitchFamily="18" charset="2"/>
              </a:rPr>
              <a:t>-keto thioester)</a:t>
            </a:r>
            <a:endParaRPr lang="en-US" dirty="0"/>
          </a:p>
        </p:txBody>
      </p:sp>
    </p:spTree>
    <p:extLst>
      <p:ext uri="{BB962C8B-B14F-4D97-AF65-F5344CB8AC3E}">
        <p14:creationId xmlns:p14="http://schemas.microsoft.com/office/powerpoint/2010/main" val="15855202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314" y="1500592"/>
            <a:ext cx="6798289" cy="4165618"/>
          </a:xfrm>
          <a:prstGeom prst="rect">
            <a:avLst/>
          </a:prstGeom>
        </p:spPr>
      </p:pic>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Example3: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acetyltransferases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(EC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2.3.1.x)</a:t>
            </a:r>
          </a:p>
        </p:txBody>
      </p:sp>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2: </a:t>
            </a:r>
            <a:r>
              <a:rPr lang="en-US" altLang="en-US" b="1" dirty="0">
                <a:solidFill>
                  <a:srgbClr val="3333CC"/>
                </a:solidFill>
                <a:latin typeface="Arial" panose="020B0604020202020204" pitchFamily="34" charset="0"/>
                <a:cs typeface="Arial" panose="020B0604020202020204" pitchFamily="34" charset="0"/>
              </a:rPr>
              <a:t>T</a:t>
            </a:r>
            <a:r>
              <a:rPr lang="en-US" altLang="en-US" b="1" dirty="0" smtClean="0">
                <a:solidFill>
                  <a:srgbClr val="3333CC"/>
                </a:solidFill>
                <a:latin typeface="Arial" panose="020B0604020202020204" pitchFamily="34" charset="0"/>
                <a:cs typeface="Arial" panose="020B0604020202020204" pitchFamily="34" charset="0"/>
              </a:rPr>
              <a:t>ransferases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overall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1603342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Third-largest class of enzymes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24%</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p>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H</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O</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to break covalent bonds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nucleophilic substitution</a:t>
            </a: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24035" y="3073619"/>
            <a:ext cx="5150745" cy="575278"/>
          </a:xfrm>
          <a:prstGeom prst="rect">
            <a:avLst/>
          </a:prstGeom>
        </p:spPr>
      </p:pic>
      <p:sp>
        <p:nvSpPr>
          <p:cNvPr id="8" name="Text Box 18"/>
          <p:cNvSpPr txBox="1">
            <a:spLocks noChangeArrowheads="1"/>
          </p:cNvSpPr>
          <p:nvPr/>
        </p:nvSpPr>
        <p:spPr bwMode="auto">
          <a:xfrm>
            <a:off x="128589" y="3957569"/>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u="sng" dirty="0" smtClean="0">
                <a:solidFill>
                  <a:srgbClr val="009900"/>
                </a:solidFill>
                <a:latin typeface="Arial" panose="020B0604020202020204" pitchFamily="34" charset="0"/>
                <a:cs typeface="Arial" panose="020B0604020202020204" pitchFamily="34" charset="0"/>
                <a:sym typeface="Symbol" panose="05050102010706020507" pitchFamily="18" charset="2"/>
              </a:rPr>
              <a:t>Mechanism</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8"/>
          <p:cNvSpPr txBox="1">
            <a:spLocks noChangeArrowheads="1"/>
          </p:cNvSpPr>
          <p:nvPr/>
        </p:nvSpPr>
        <p:spPr bwMode="auto">
          <a:xfrm>
            <a:off x="128589" y="4539397"/>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914400" lvl="1" indent="-457200" algn="l" rtl="0">
              <a:spcBef>
                <a:spcPct val="50000"/>
              </a:spcBef>
              <a:buFont typeface="+mj-lt"/>
              <a:buAutoNum type="arabicPeriod"/>
            </a:pPr>
            <a:r>
              <a:rPr lang="en-US" altLang="en-US" sz="2400" dirty="0" smtClean="0">
                <a:latin typeface="Arial" panose="020B0604020202020204" pitchFamily="34" charset="0"/>
                <a:cs typeface="Arial" panose="020B0604020202020204" pitchFamily="34" charset="0"/>
                <a:sym typeface="Symbol" panose="05050102010706020507" pitchFamily="18" charset="2"/>
              </a:rPr>
              <a:t>Nucleophilic attack of the substrate by the enzyme → enzyme-substrate (covalent) intermediate</a:t>
            </a:r>
          </a:p>
          <a:p>
            <a:pPr marL="914400" lvl="1" indent="-457200" algn="l" rtl="0">
              <a:spcBef>
                <a:spcPct val="50000"/>
              </a:spcBef>
              <a:buFont typeface="+mj-lt"/>
              <a:buAutoNum type="arabicPeriod"/>
            </a:pPr>
            <a:r>
              <a:rPr lang="en-US" altLang="en-US" sz="2400" dirty="0" smtClean="0">
                <a:latin typeface="Arial" panose="020B0604020202020204" pitchFamily="34" charset="0"/>
                <a:cs typeface="Arial" panose="020B0604020202020204" pitchFamily="34" charset="0"/>
                <a:sym typeface="Symbol" panose="05050102010706020507" pitchFamily="18" charset="2"/>
              </a:rPr>
              <a:t>Covalent attack of the substrate by H</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2</a:t>
            </a:r>
            <a:r>
              <a:rPr lang="en-US" altLang="en-US" sz="2400" dirty="0" smtClean="0">
                <a:latin typeface="Arial" panose="020B0604020202020204" pitchFamily="34" charset="0"/>
                <a:cs typeface="Arial" panose="020B0604020202020204" pitchFamily="34" charset="0"/>
                <a:sym typeface="Symbol" panose="05050102010706020507" pitchFamily="18" charset="2"/>
              </a:rPr>
              <a:t>O → release of product</a:t>
            </a:r>
          </a:p>
        </p:txBody>
      </p:sp>
    </p:spTree>
    <p:extLst>
      <p:ext uri="{BB962C8B-B14F-4D97-AF65-F5344CB8AC3E}">
        <p14:creationId xmlns:p14="http://schemas.microsoft.com/office/powerpoint/2010/main" val="1652172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Classified by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type of cleaved bond</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pic>
        <p:nvPicPr>
          <p:cNvPr id="4" name="Picture 3"/>
          <p:cNvPicPr>
            <a:picLocks noChangeAspect="1"/>
          </p:cNvPicPr>
          <p:nvPr/>
        </p:nvPicPr>
        <p:blipFill rotWithShape="1">
          <a:blip r:embed="rId3"/>
          <a:srcRect t="48736" r="49404"/>
          <a:stretch/>
        </p:blipFill>
        <p:spPr>
          <a:xfrm>
            <a:off x="6085720" y="1828801"/>
            <a:ext cx="2679911" cy="3515710"/>
          </a:xfrm>
          <a:prstGeom prst="rect">
            <a:avLst/>
          </a:prstGeom>
        </p:spPr>
      </p:pic>
      <p:pic>
        <p:nvPicPr>
          <p:cNvPr id="3" name="Picture 2"/>
          <p:cNvPicPr>
            <a:picLocks noChangeAspect="1"/>
          </p:cNvPicPr>
          <p:nvPr/>
        </p:nvPicPr>
        <p:blipFill rotWithShape="1">
          <a:blip r:embed="rId3"/>
          <a:srcRect b="54942"/>
          <a:stretch/>
        </p:blipFill>
        <p:spPr>
          <a:xfrm>
            <a:off x="128589" y="1813035"/>
            <a:ext cx="5296751" cy="3090041"/>
          </a:xfrm>
          <a:prstGeom prst="rect">
            <a:avLst/>
          </a:prstGeom>
        </p:spPr>
      </p:pic>
    </p:spTree>
    <p:extLst>
      <p:ext uri="{BB962C8B-B14F-4D97-AF65-F5344CB8AC3E}">
        <p14:creationId xmlns:p14="http://schemas.microsoft.com/office/powerpoint/2010/main" val="11495980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07341" y="2480789"/>
            <a:ext cx="3461928" cy="3977888"/>
          </a:xfrm>
          <a:prstGeom prst="rect">
            <a:avLst/>
          </a:prstGeom>
        </p:spPr>
      </p:pic>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1465126"/>
            <a:ext cx="89058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Catalyzes ATP hydrolysis/synthesis to/from ADP + P</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i</a:t>
            </a:r>
          </a:p>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Catalysis is coupled to H</a:t>
            </a:r>
            <a:r>
              <a:rPr lang="en-US" altLang="en-US" sz="2400" baseline="300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latin typeface="Arial" panose="020B0604020202020204" pitchFamily="34" charset="0"/>
                <a:cs typeface="Arial" panose="020B0604020202020204" pitchFamily="34" charset="0"/>
                <a:sym typeface="Symbol" panose="05050102010706020507" pitchFamily="18" charset="2"/>
              </a:rPr>
              <a:t> flow through a channel domain</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cxnSp>
        <p:nvCxnSpPr>
          <p:cNvPr id="7" name="Straight Arrow Connector 6"/>
          <p:cNvCxnSpPr/>
          <p:nvPr/>
        </p:nvCxnSpPr>
        <p:spPr>
          <a:xfrm flipH="1">
            <a:off x="6721155" y="5429815"/>
            <a:ext cx="636294" cy="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6715895" y="3564225"/>
            <a:ext cx="636294" cy="0"/>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7383582" y="5168205"/>
            <a:ext cx="1760418" cy="523220"/>
          </a:xfrm>
          <a:prstGeom prst="rect">
            <a:avLst/>
          </a:prstGeom>
          <a:noFill/>
        </p:spPr>
        <p:txBody>
          <a:bodyPr wrap="none" rtlCol="0">
            <a:spAutoFit/>
          </a:bodyPr>
          <a:lstStyle/>
          <a:p>
            <a:r>
              <a:rPr lang="en-US" sz="2800" dirty="0" smtClean="0"/>
              <a:t>H</a:t>
            </a:r>
            <a:r>
              <a:rPr lang="en-US" sz="2800" baseline="30000" dirty="0" smtClean="0"/>
              <a:t>+</a:t>
            </a:r>
            <a:r>
              <a:rPr lang="en-US" sz="2800" dirty="0" smtClean="0"/>
              <a:t> channel</a:t>
            </a:r>
            <a:endParaRPr lang="en-US" sz="2800" dirty="0"/>
          </a:p>
        </p:txBody>
      </p:sp>
      <p:sp>
        <p:nvSpPr>
          <p:cNvPr id="11" name="TextBox 10"/>
          <p:cNvSpPr txBox="1"/>
          <p:nvPr/>
        </p:nvSpPr>
        <p:spPr>
          <a:xfrm>
            <a:off x="7394088" y="3087171"/>
            <a:ext cx="1749911" cy="954107"/>
          </a:xfrm>
          <a:prstGeom prst="rect">
            <a:avLst/>
          </a:prstGeom>
          <a:noFill/>
        </p:spPr>
        <p:txBody>
          <a:bodyPr wrap="square" rtlCol="0">
            <a:spAutoFit/>
          </a:bodyPr>
          <a:lstStyle/>
          <a:p>
            <a:r>
              <a:rPr lang="en-US" sz="2800" dirty="0"/>
              <a:t>c</a:t>
            </a:r>
            <a:r>
              <a:rPr lang="en-US" sz="2800" dirty="0" smtClean="0"/>
              <a:t>atalytic domain</a:t>
            </a:r>
            <a:endParaRPr lang="en-US" sz="2800" dirty="0"/>
          </a:p>
        </p:txBody>
      </p:sp>
      <p:sp>
        <p:nvSpPr>
          <p:cNvPr id="12" name="TextBox 11"/>
          <p:cNvSpPr txBox="1"/>
          <p:nvPr/>
        </p:nvSpPr>
        <p:spPr>
          <a:xfrm>
            <a:off x="109538" y="4008068"/>
            <a:ext cx="2996333" cy="461665"/>
          </a:xfrm>
          <a:prstGeom prst="rect">
            <a:avLst/>
          </a:prstGeom>
          <a:noFill/>
        </p:spPr>
        <p:txBody>
          <a:bodyPr wrap="none" rtlCol="0">
            <a:spAutoFit/>
          </a:bodyPr>
          <a:lstStyle/>
          <a:p>
            <a:r>
              <a:rPr lang="en-US" sz="2400" dirty="0" smtClean="0"/>
              <a:t>ATP + H</a:t>
            </a:r>
            <a:r>
              <a:rPr lang="en-US" sz="2400" baseline="-25000" dirty="0" smtClean="0"/>
              <a:t>2</a:t>
            </a:r>
            <a:r>
              <a:rPr lang="en-US" sz="2400" dirty="0" smtClean="0"/>
              <a:t>O ↔ ADP + P</a:t>
            </a:r>
            <a:r>
              <a:rPr lang="en-US" sz="2400" baseline="-25000" dirty="0" smtClean="0"/>
              <a:t>i</a:t>
            </a:r>
            <a:endParaRPr lang="en-US" sz="2400" dirty="0"/>
          </a:p>
        </p:txBody>
      </p:sp>
    </p:spTree>
    <p:extLst>
      <p:ext uri="{BB962C8B-B14F-4D97-AF65-F5344CB8AC3E}">
        <p14:creationId xmlns:p14="http://schemas.microsoft.com/office/powerpoint/2010/main" val="1393124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34490" y="2719952"/>
            <a:ext cx="2510290" cy="2884419"/>
          </a:xfrm>
          <a:prstGeom prst="rect">
            <a:avLst/>
          </a:prstGeom>
        </p:spPr>
      </p:pic>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enzyme contains multiple subunits and three main parts: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Box 11"/>
          <p:cNvSpPr txBox="1"/>
          <p:nvPr/>
        </p:nvSpPr>
        <p:spPr>
          <a:xfrm>
            <a:off x="5558000" y="2466264"/>
            <a:ext cx="753036" cy="584775"/>
          </a:xfrm>
          <a:prstGeom prst="rect">
            <a:avLst/>
          </a:prstGeom>
          <a:solidFill>
            <a:schemeClr val="bg1"/>
          </a:solid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a</a:t>
            </a:r>
            <a:endParaRPr lang="en-US" sz="40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9758" y="2664055"/>
            <a:ext cx="6553200" cy="3076575"/>
          </a:xfrm>
          <a:prstGeom prst="rect">
            <a:avLst/>
          </a:prstGeom>
        </p:spPr>
      </p:pic>
    </p:spTree>
    <p:extLst>
      <p:ext uri="{BB962C8B-B14F-4D97-AF65-F5344CB8AC3E}">
        <p14:creationId xmlns:p14="http://schemas.microsoft.com/office/powerpoint/2010/main" val="15394720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 Mitochondrial respiratory chain. For mammals, the respiratory chain... |  Download Scientific 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b="29423"/>
          <a:stretch/>
        </p:blipFill>
        <p:spPr bwMode="auto">
          <a:xfrm>
            <a:off x="128584" y="3720662"/>
            <a:ext cx="6044791" cy="2529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227581" y="3861684"/>
            <a:ext cx="2916418" cy="2247571"/>
          </a:xfrm>
          <a:prstGeom prst="rect">
            <a:avLst/>
          </a:prstGeom>
        </p:spPr>
      </p:pic>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In respiration, an H</a:t>
            </a:r>
            <a:r>
              <a:rPr lang="en-US" altLang="en-US" sz="2400" baseline="30000" dirty="0" smtClean="0">
                <a:latin typeface="Arial" panose="020B0604020202020204" pitchFamily="34" charset="0"/>
                <a:cs typeface="Arial" panose="020B0604020202020204" pitchFamily="34" charset="0"/>
                <a:sym typeface="Symbol" panose="05050102010706020507" pitchFamily="18" charset="2"/>
              </a:rPr>
              <a:t>+</a:t>
            </a:r>
            <a:r>
              <a:rPr lang="en-US" altLang="en-US" sz="2400" dirty="0" smtClean="0">
                <a:latin typeface="Arial" panose="020B0604020202020204" pitchFamily="34" charset="0"/>
                <a:cs typeface="Arial" panose="020B0604020202020204" pitchFamily="34" charset="0"/>
                <a:sym typeface="Symbol" panose="05050102010706020507" pitchFamily="18" charset="2"/>
              </a:rPr>
              <a:t> gradient is built across the plasma membrane (in bacteria) or mitochondrial membrane (in eukaryotes), and used to built ATP via ATP synthase</a:t>
            </a:r>
          </a:p>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H</a:t>
            </a:r>
            <a:r>
              <a:rPr lang="en-US" altLang="en-US" sz="2400" baseline="30000" dirty="0">
                <a:latin typeface="Arial" panose="020B0604020202020204" pitchFamily="34" charset="0"/>
                <a:cs typeface="Arial" panose="020B0604020202020204" pitchFamily="34" charset="0"/>
                <a:sym typeface="Symbol" panose="05050102010706020507" pitchFamily="18" charset="2"/>
              </a:rPr>
              <a:t>+ </a:t>
            </a:r>
            <a:r>
              <a:rPr lang="en-US" altLang="en-US" sz="2400" baseline="300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flow </a:t>
            </a:r>
            <a:r>
              <a:rPr lang="en-US" altLang="en-US" sz="2400" dirty="0">
                <a:latin typeface="Arial" panose="020B0604020202020204" pitchFamily="34" charset="0"/>
                <a:cs typeface="Arial" panose="020B0604020202020204" pitchFamily="34" charset="0"/>
                <a:sym typeface="Symbol" panose="05050102010706020507" pitchFamily="18" charset="2"/>
              </a:rPr>
              <a:t>through </a:t>
            </a:r>
            <a:r>
              <a:rPr lang="en-US" altLang="en-US" sz="2400" dirty="0" smtClean="0">
                <a:latin typeface="Arial" panose="020B0604020202020204" pitchFamily="34" charset="0"/>
                <a:cs typeface="Arial" panose="020B0604020202020204" pitchFamily="34" charset="0"/>
                <a:sym typeface="Symbol" panose="05050102010706020507" pitchFamily="18" charset="2"/>
              </a:rPr>
              <a:t>F</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0</a:t>
            </a:r>
            <a:r>
              <a:rPr lang="en-US" altLang="en-US" sz="2400" dirty="0" smtClean="0">
                <a:latin typeface="Arial" panose="020B0604020202020204" pitchFamily="34" charset="0"/>
                <a:cs typeface="Arial" panose="020B0604020202020204" pitchFamily="34" charset="0"/>
                <a:sym typeface="Symbol" panose="05050102010706020507" pitchFamily="18" charset="2"/>
              </a:rPr>
              <a:t> releases the </a:t>
            </a:r>
            <a:r>
              <a:rPr lang="en-US" altLang="en-US" sz="2400" dirty="0">
                <a:latin typeface="Arial" panose="020B0604020202020204" pitchFamily="34" charset="0"/>
                <a:cs typeface="Arial" panose="020B0604020202020204" pitchFamily="34" charset="0"/>
                <a:sym typeface="Symbol" panose="05050102010706020507" pitchFamily="18" charset="2"/>
              </a:rPr>
              <a:t>potential energy </a:t>
            </a:r>
            <a:r>
              <a:rPr lang="en-US" altLang="en-US" sz="2400" dirty="0" smtClean="0">
                <a:latin typeface="Arial" panose="020B0604020202020204" pitchFamily="34" charset="0"/>
                <a:cs typeface="Arial" panose="020B0604020202020204" pitchFamily="34" charset="0"/>
                <a:sym typeface="Symbol" panose="05050102010706020507" pitchFamily="18" charset="2"/>
              </a:rPr>
              <a:t>of </a:t>
            </a:r>
            <a:r>
              <a:rPr lang="en-US" altLang="en-US" sz="2400" dirty="0">
                <a:latin typeface="Arial" panose="020B0604020202020204" pitchFamily="34" charset="0"/>
                <a:cs typeface="Arial" panose="020B0604020202020204" pitchFamily="34" charset="0"/>
                <a:sym typeface="Symbol" panose="05050102010706020507" pitchFamily="18" charset="2"/>
              </a:rPr>
              <a:t>the gradient </a:t>
            </a:r>
            <a:r>
              <a:rPr lang="en-US" altLang="en-US" sz="2400" dirty="0" smtClean="0">
                <a:latin typeface="Arial" panose="020B0604020202020204" pitchFamily="34" charset="0"/>
                <a:cs typeface="Arial" panose="020B0604020202020204" pitchFamily="34" charset="0"/>
                <a:sym typeface="Symbol" panose="05050102010706020507" pitchFamily="18" charset="2"/>
              </a:rPr>
              <a:t>and induces </a:t>
            </a:r>
            <a:r>
              <a:rPr lang="en-US" altLang="en-US" sz="2400" dirty="0">
                <a:latin typeface="Arial" panose="020B0604020202020204" pitchFamily="34" charset="0"/>
                <a:cs typeface="Arial" panose="020B0604020202020204" pitchFamily="34" charset="0"/>
                <a:sym typeface="Symbol" panose="05050102010706020507" pitchFamily="18" charset="2"/>
              </a:rPr>
              <a:t>rotation of the F</a:t>
            </a:r>
            <a:r>
              <a:rPr lang="en-US" altLang="en-US" sz="2400" baseline="-25000" dirty="0">
                <a:latin typeface="Arial" panose="020B0604020202020204" pitchFamily="34" charset="0"/>
                <a:cs typeface="Arial" panose="020B0604020202020204" pitchFamily="34" charset="0"/>
                <a:sym typeface="Symbol" panose="05050102010706020507" pitchFamily="18" charset="2"/>
              </a:rPr>
              <a:t>0</a:t>
            </a:r>
            <a:r>
              <a:rPr lang="en-US" altLang="en-US" sz="2400" dirty="0">
                <a:latin typeface="Arial" panose="020B0604020202020204" pitchFamily="34" charset="0"/>
                <a:cs typeface="Arial" panose="020B0604020202020204" pitchFamily="34" charset="0"/>
                <a:sym typeface="Symbol" panose="05050102010706020507" pitchFamily="18" charset="2"/>
              </a:rPr>
              <a:t> c-ring</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2" name="Rectangle 1"/>
          <p:cNvSpPr/>
          <p:nvPr/>
        </p:nvSpPr>
        <p:spPr>
          <a:xfrm>
            <a:off x="14944" y="6243201"/>
            <a:ext cx="6212638" cy="338554"/>
          </a:xfrm>
          <a:prstGeom prst="rect">
            <a:avLst/>
          </a:prstGeom>
        </p:spPr>
        <p:txBody>
          <a:bodyPr wrap="square">
            <a:spAutoFit/>
          </a:bodyPr>
          <a:lstStyle/>
          <a:p>
            <a:r>
              <a:rPr lang="en-US" sz="1600" dirty="0">
                <a:latin typeface="g_d0_f1"/>
              </a:rPr>
              <a:t>B. Lu (ed</a:t>
            </a:r>
            <a:r>
              <a:rPr lang="en-US" sz="1600" dirty="0" smtClean="0">
                <a:latin typeface="g_d0_f1"/>
              </a:rPr>
              <a:t>.) </a:t>
            </a:r>
            <a:r>
              <a:rPr lang="en-US" sz="1600" i="1" dirty="0">
                <a:latin typeface="g_d0_f2"/>
              </a:rPr>
              <a:t>Mitochondrial Dynamics and </a:t>
            </a:r>
            <a:r>
              <a:rPr lang="en-US" sz="1600" i="1" dirty="0" smtClean="0">
                <a:latin typeface="g_d0_f2"/>
              </a:rPr>
              <a:t>Neurodegeneration </a:t>
            </a:r>
            <a:r>
              <a:rPr lang="en-US" sz="1600" dirty="0" smtClean="0">
                <a:latin typeface="g_d0_f2"/>
              </a:rPr>
              <a:t>(2011)</a:t>
            </a:r>
            <a:endParaRPr lang="en-US" sz="1600" dirty="0"/>
          </a:p>
        </p:txBody>
      </p:sp>
    </p:spTree>
    <p:extLst>
      <p:ext uri="{BB962C8B-B14F-4D97-AF65-F5344CB8AC3E}">
        <p14:creationId xmlns:p14="http://schemas.microsoft.com/office/powerpoint/2010/main" val="13145545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2841036" y="2587439"/>
            <a:ext cx="3461928" cy="3977888"/>
          </a:xfrm>
          <a:prstGeom prst="rect">
            <a:avLst/>
          </a:prstGeom>
        </p:spPr>
      </p:pic>
      <p:sp>
        <p:nvSpPr>
          <p:cNvPr id="9" name="Text Box 18"/>
          <p:cNvSpPr txBox="1">
            <a:spLocks noChangeArrowheads="1"/>
          </p:cNvSpPr>
          <p:nvPr/>
        </p:nvSpPr>
        <p:spPr bwMode="auto">
          <a:xfrm>
            <a:off x="128588" y="1465126"/>
            <a:ext cx="90154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rotation’s mechanical energy is transmitted via the </a:t>
            </a:r>
            <a:r>
              <a:rPr lang="el-GR" altLang="en-US" sz="2400" dirty="0" smtClean="0">
                <a:latin typeface="Arial" panose="020B0604020202020204" pitchFamily="34" charset="0"/>
                <a:cs typeface="Arial" panose="020B0604020202020204" pitchFamily="34" charset="0"/>
                <a:sym typeface="Symbol" panose="05050102010706020507" pitchFamily="18" charset="2"/>
              </a:rPr>
              <a:t>γ</a:t>
            </a:r>
            <a:r>
              <a:rPr lang="en-US" altLang="en-US" sz="2400" dirty="0" smtClean="0">
                <a:latin typeface="Arial" panose="020B0604020202020204" pitchFamily="34" charset="0"/>
                <a:cs typeface="Arial" panose="020B0604020202020204" pitchFamily="34" charset="0"/>
                <a:sym typeface="Symbol" panose="05050102010706020507" pitchFamily="18" charset="2"/>
              </a:rPr>
              <a:t> subunit to F</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1</a:t>
            </a:r>
            <a:r>
              <a:rPr lang="en-US" altLang="en-US" sz="2400" dirty="0" smtClean="0">
                <a:latin typeface="Arial" panose="020B0604020202020204" pitchFamily="34" charset="0"/>
                <a:cs typeface="Arial" panose="020B0604020202020204" pitchFamily="34" charset="0"/>
                <a:sym typeface="Symbol" panose="05050102010706020507" pitchFamily="18" charset="2"/>
              </a:rPr>
              <a:t>, which leads to ATP synthesis by inducing conformational changes in the F</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1</a:t>
            </a:r>
            <a:r>
              <a:rPr lang="en-US" altLang="en-US" sz="2400" dirty="0" smtClean="0">
                <a:latin typeface="Arial" panose="020B0604020202020204" pitchFamily="34" charset="0"/>
                <a:cs typeface="Arial" panose="020B0604020202020204" pitchFamily="34" charset="0"/>
                <a:sym typeface="Symbol" panose="05050102010706020507" pitchFamily="18" charset="2"/>
              </a:rPr>
              <a:t> subunits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395593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3"/>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reaction-specific</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9" name="Picture 8"/>
          <p:cNvPicPr>
            <a:picLocks noChangeAspect="1"/>
          </p:cNvPicPr>
          <p:nvPr/>
        </p:nvPicPr>
        <p:blipFill rotWithShape="1">
          <a:blip r:embed="rId3"/>
          <a:srcRect l="4905" t="35110" r="5387" b="34559"/>
          <a:stretch/>
        </p:blipFill>
        <p:spPr>
          <a:xfrm>
            <a:off x="2540080" y="3405483"/>
            <a:ext cx="6414248" cy="1219299"/>
          </a:xfrm>
          <a:prstGeom prst="rect">
            <a:avLst/>
          </a:prstGeom>
        </p:spPr>
      </p:pic>
      <p:pic>
        <p:nvPicPr>
          <p:cNvPr id="10" name="Picture 9"/>
          <p:cNvPicPr>
            <a:picLocks noChangeAspect="1"/>
          </p:cNvPicPr>
          <p:nvPr/>
        </p:nvPicPr>
        <p:blipFill rotWithShape="1">
          <a:blip r:embed="rId4"/>
          <a:srcRect l="10383" t="29412" r="4560" b="35110"/>
          <a:stretch/>
        </p:blipFill>
        <p:spPr>
          <a:xfrm>
            <a:off x="2265524" y="4946492"/>
            <a:ext cx="6156543" cy="1443759"/>
          </a:xfrm>
          <a:prstGeom prst="rect">
            <a:avLst/>
          </a:prstGeom>
        </p:spPr>
      </p:pic>
      <p:pic>
        <p:nvPicPr>
          <p:cNvPr id="11" name="Picture 10"/>
          <p:cNvPicPr>
            <a:picLocks noChangeAspect="1"/>
          </p:cNvPicPr>
          <p:nvPr/>
        </p:nvPicPr>
        <p:blipFill rotWithShape="1">
          <a:blip r:embed="rId5"/>
          <a:srcRect l="18134" t="46323" r="29261" b="27574"/>
          <a:stretch/>
        </p:blipFill>
        <p:spPr>
          <a:xfrm>
            <a:off x="2903154" y="1782343"/>
            <a:ext cx="4457699" cy="1243603"/>
          </a:xfrm>
          <a:prstGeom prst="rect">
            <a:avLst/>
          </a:prstGeom>
        </p:spPr>
      </p:pic>
      <p:pic>
        <p:nvPicPr>
          <p:cNvPr id="12" name="Picture 11"/>
          <p:cNvPicPr>
            <a:picLocks noChangeAspect="1"/>
          </p:cNvPicPr>
          <p:nvPr/>
        </p:nvPicPr>
        <p:blipFill rotWithShape="1">
          <a:blip r:embed="rId6"/>
          <a:srcRect l="22037" t="49909" r="69036" b="42366"/>
          <a:stretch/>
        </p:blipFill>
        <p:spPr>
          <a:xfrm>
            <a:off x="4563194" y="2121527"/>
            <a:ext cx="619239" cy="301252"/>
          </a:xfrm>
          <a:prstGeom prst="rect">
            <a:avLst/>
          </a:prstGeom>
        </p:spPr>
      </p:pic>
      <p:sp>
        <p:nvSpPr>
          <p:cNvPr id="13" name="TextBox 12"/>
          <p:cNvSpPr txBox="1"/>
          <p:nvPr/>
        </p:nvSpPr>
        <p:spPr>
          <a:xfrm>
            <a:off x="351575" y="1800580"/>
            <a:ext cx="484095" cy="507831"/>
          </a:xfrm>
          <a:prstGeom prst="rect">
            <a:avLst/>
          </a:prstGeom>
          <a:noFill/>
        </p:spPr>
        <p:txBody>
          <a:bodyPr wrap="square" rtlCol="0">
            <a:spAutoFit/>
          </a:bodyPr>
          <a:lstStyle/>
          <a:p>
            <a:r>
              <a:rPr lang="en-US" sz="2700" dirty="0" smtClean="0">
                <a:cs typeface="Times New Roman" panose="02020603050405020304" pitchFamily="18" charset="0"/>
              </a:rPr>
              <a:t>1</a:t>
            </a:r>
            <a:endParaRPr lang="en-US" sz="2700" dirty="0">
              <a:cs typeface="Times New Roman" panose="02020603050405020304" pitchFamily="18" charset="0"/>
            </a:endParaRPr>
          </a:p>
        </p:txBody>
      </p:sp>
      <p:sp>
        <p:nvSpPr>
          <p:cNvPr id="14" name="TextBox 13"/>
          <p:cNvSpPr txBox="1"/>
          <p:nvPr/>
        </p:nvSpPr>
        <p:spPr>
          <a:xfrm>
            <a:off x="351575" y="3590390"/>
            <a:ext cx="484095" cy="507831"/>
          </a:xfrm>
          <a:prstGeom prst="rect">
            <a:avLst/>
          </a:prstGeom>
          <a:noFill/>
        </p:spPr>
        <p:txBody>
          <a:bodyPr wrap="square" rtlCol="0">
            <a:spAutoFit/>
          </a:bodyPr>
          <a:lstStyle/>
          <a:p>
            <a:r>
              <a:rPr lang="en-US" sz="2700" dirty="0" smtClean="0">
                <a:cs typeface="Times New Roman" panose="02020603050405020304" pitchFamily="18" charset="0"/>
              </a:rPr>
              <a:t>2</a:t>
            </a:r>
            <a:endParaRPr lang="en-US" sz="2700" dirty="0">
              <a:cs typeface="Times New Roman" panose="02020603050405020304" pitchFamily="18" charset="0"/>
            </a:endParaRPr>
          </a:p>
        </p:txBody>
      </p:sp>
      <p:pic>
        <p:nvPicPr>
          <p:cNvPr id="15" name="Picture 14"/>
          <p:cNvPicPr>
            <a:picLocks noChangeAspect="1"/>
          </p:cNvPicPr>
          <p:nvPr/>
        </p:nvPicPr>
        <p:blipFill rotWithShape="1">
          <a:blip r:embed="rId7"/>
          <a:srcRect l="29756" t="40993" r="62658" b="34375"/>
          <a:stretch/>
        </p:blipFill>
        <p:spPr>
          <a:xfrm>
            <a:off x="4718507" y="5083427"/>
            <a:ext cx="625289" cy="1141547"/>
          </a:xfrm>
          <a:prstGeom prst="rect">
            <a:avLst/>
          </a:prstGeom>
        </p:spPr>
      </p:pic>
      <p:sp>
        <p:nvSpPr>
          <p:cNvPr id="16" name="TextBox 15"/>
          <p:cNvSpPr txBox="1"/>
          <p:nvPr/>
        </p:nvSpPr>
        <p:spPr>
          <a:xfrm>
            <a:off x="351575" y="5394316"/>
            <a:ext cx="484095" cy="507831"/>
          </a:xfrm>
          <a:prstGeom prst="rect">
            <a:avLst/>
          </a:prstGeom>
          <a:noFill/>
        </p:spPr>
        <p:txBody>
          <a:bodyPr wrap="square" rtlCol="0">
            <a:spAutoFit/>
          </a:bodyPr>
          <a:lstStyle/>
          <a:p>
            <a:r>
              <a:rPr lang="en-US" sz="2700" dirty="0" smtClean="0">
                <a:cs typeface="Times New Roman" panose="02020603050405020304" pitchFamily="18" charset="0"/>
              </a:rPr>
              <a:t>3</a:t>
            </a:r>
            <a:endParaRPr lang="en-US" sz="2700" dirty="0">
              <a:cs typeface="Times New Roman" panose="02020603050405020304" pitchFamily="18" charset="0"/>
            </a:endParaRPr>
          </a:p>
        </p:txBody>
      </p:sp>
      <p:sp>
        <p:nvSpPr>
          <p:cNvPr id="17" name="TextBox 16"/>
          <p:cNvSpPr txBox="1"/>
          <p:nvPr/>
        </p:nvSpPr>
        <p:spPr>
          <a:xfrm>
            <a:off x="734814" y="1877999"/>
            <a:ext cx="2067487" cy="646331"/>
          </a:xfrm>
          <a:prstGeom prst="rect">
            <a:avLst/>
          </a:prstGeom>
          <a:noFill/>
        </p:spPr>
        <p:txBody>
          <a:bodyPr wrap="square" rtlCol="0">
            <a:spAutoFit/>
          </a:bodyPr>
          <a:lstStyle/>
          <a:p>
            <a:pPr algn="ctr"/>
            <a:r>
              <a:rPr lang="en-US" b="1" dirty="0"/>
              <a:t>Oxidation-reduction (redox):</a:t>
            </a:r>
          </a:p>
        </p:txBody>
      </p:sp>
      <p:sp>
        <p:nvSpPr>
          <p:cNvPr id="18" name="TextBox 17"/>
          <p:cNvSpPr txBox="1"/>
          <p:nvPr/>
        </p:nvSpPr>
        <p:spPr>
          <a:xfrm>
            <a:off x="627242" y="3686620"/>
            <a:ext cx="1764927" cy="369332"/>
          </a:xfrm>
          <a:prstGeom prst="rect">
            <a:avLst/>
          </a:prstGeom>
          <a:noFill/>
        </p:spPr>
        <p:txBody>
          <a:bodyPr wrap="square" rtlCol="0">
            <a:spAutoFit/>
          </a:bodyPr>
          <a:lstStyle/>
          <a:p>
            <a:pPr algn="ctr"/>
            <a:r>
              <a:rPr lang="en-US" b="1" dirty="0"/>
              <a:t>Group transfer:</a:t>
            </a:r>
          </a:p>
        </p:txBody>
      </p:sp>
      <p:sp>
        <p:nvSpPr>
          <p:cNvPr id="19" name="TextBox 18"/>
          <p:cNvSpPr txBox="1"/>
          <p:nvPr/>
        </p:nvSpPr>
        <p:spPr>
          <a:xfrm>
            <a:off x="741542" y="5495243"/>
            <a:ext cx="1764927" cy="369332"/>
          </a:xfrm>
          <a:prstGeom prst="rect">
            <a:avLst/>
          </a:prstGeom>
          <a:noFill/>
        </p:spPr>
        <p:txBody>
          <a:bodyPr wrap="square" rtlCol="0">
            <a:spAutoFit/>
          </a:bodyPr>
          <a:lstStyle/>
          <a:p>
            <a:r>
              <a:rPr lang="en-US" b="1" dirty="0"/>
              <a:t>Hydrolysis</a:t>
            </a:r>
            <a:r>
              <a:rPr lang="en-US" sz="1500" b="1" dirty="0"/>
              <a:t>:</a:t>
            </a:r>
          </a:p>
        </p:txBody>
      </p:sp>
      <p:pic>
        <p:nvPicPr>
          <p:cNvPr id="20" name="Picture 19"/>
          <p:cNvPicPr>
            <a:picLocks noChangeAspect="1"/>
          </p:cNvPicPr>
          <p:nvPr/>
        </p:nvPicPr>
        <p:blipFill rotWithShape="1">
          <a:blip r:embed="rId8"/>
          <a:srcRect l="38576" t="37684" r="52385" b="32169"/>
          <a:stretch/>
        </p:blipFill>
        <p:spPr>
          <a:xfrm>
            <a:off x="5343792" y="3183100"/>
            <a:ext cx="806824" cy="1512931"/>
          </a:xfrm>
          <a:prstGeom prst="rect">
            <a:avLst/>
          </a:prstGeom>
        </p:spPr>
      </p:pic>
    </p:spTree>
    <p:extLst>
      <p:ext uri="{BB962C8B-B14F-4D97-AF65-F5344CB8AC3E}">
        <p14:creationId xmlns:p14="http://schemas.microsoft.com/office/powerpoint/2010/main" val="4732789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Each of the three </a:t>
            </a:r>
            <a:r>
              <a:rPr lang="el-GR" altLang="en-US" sz="2400" dirty="0">
                <a:latin typeface="Arial" panose="020B0604020202020204" pitchFamily="34" charset="0"/>
                <a:cs typeface="Arial" panose="020B0604020202020204" pitchFamily="34" charset="0"/>
                <a:sym typeface="Symbol" panose="05050102010706020507" pitchFamily="18" charset="2"/>
              </a:rPr>
              <a:t>β</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subunits of F</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1</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may exist in three states:</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O</a:t>
            </a:r>
            <a:r>
              <a:rPr lang="en-US" altLang="en-US" sz="2200" dirty="0" smtClean="0">
                <a:latin typeface="Arial" panose="020B0604020202020204" pitchFamily="34" charset="0"/>
                <a:cs typeface="Arial" panose="020B0604020202020204" pitchFamily="34" charset="0"/>
                <a:sym typeface="Symbol" panose="05050102010706020507" pitchFamily="18" charset="2"/>
              </a:rPr>
              <a:t> – does not bind any molecule; faces the </a:t>
            </a:r>
            <a:r>
              <a:rPr lang="el-GR" altLang="en-US" sz="2200" dirty="0" smtClean="0">
                <a:latin typeface="Arial" panose="020B0604020202020204" pitchFamily="34" charset="0"/>
                <a:cs typeface="Arial" panose="020B0604020202020204" pitchFamily="34" charset="0"/>
                <a:sym typeface="Symbol" panose="05050102010706020507" pitchFamily="18" charset="2"/>
              </a:rPr>
              <a:t>γ</a:t>
            </a:r>
            <a:r>
              <a:rPr lang="en-US" altLang="en-US" sz="2200" dirty="0" smtClean="0">
                <a:latin typeface="Arial" panose="020B0604020202020204" pitchFamily="34" charset="0"/>
                <a:cs typeface="Arial" panose="020B0604020202020204" pitchFamily="34" charset="0"/>
                <a:sym typeface="Symbol" panose="05050102010706020507" pitchFamily="18" charset="2"/>
              </a:rPr>
              <a:t> subunit bulge</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T</a:t>
            </a:r>
            <a:r>
              <a:rPr lang="en-US" altLang="en-US" sz="2200" dirty="0" smtClean="0">
                <a:latin typeface="Arial" panose="020B0604020202020204" pitchFamily="34" charset="0"/>
                <a:cs typeface="Arial" panose="020B0604020202020204" pitchFamily="34" charset="0"/>
                <a:sym typeface="Symbol" panose="05050102010706020507" pitchFamily="18" charset="2"/>
              </a:rPr>
              <a:t> – binds ATP</a:t>
            </a:r>
          </a:p>
          <a:p>
            <a:pPr lvl="2" algn="l" rtl="0">
              <a:spcBef>
                <a:spcPct val="50000"/>
              </a:spcBef>
            </a:pPr>
            <a:r>
              <a:rPr lang="en-US" altLang="en-US" sz="2200" b="1" dirty="0" smtClean="0">
                <a:latin typeface="Arial" panose="020B0604020202020204" pitchFamily="34" charset="0"/>
                <a:cs typeface="Arial" panose="020B0604020202020204" pitchFamily="34" charset="0"/>
                <a:sym typeface="Symbol" panose="05050102010706020507" pitchFamily="18" charset="2"/>
              </a:rPr>
              <a:t>L</a:t>
            </a:r>
            <a:r>
              <a:rPr lang="en-US" altLang="en-US" sz="2200" dirty="0" smtClean="0">
                <a:latin typeface="Arial" panose="020B0604020202020204" pitchFamily="34" charset="0"/>
                <a:cs typeface="Arial" panose="020B0604020202020204" pitchFamily="34" charset="0"/>
                <a:sym typeface="Symbol" panose="05050102010706020507" pitchFamily="18" charset="2"/>
              </a:rPr>
              <a:t> – binds ADP+ P</a:t>
            </a:r>
            <a:r>
              <a:rPr lang="en-US" altLang="en-US" sz="2200" baseline="-25000" dirty="0" smtClean="0">
                <a:latin typeface="Arial" panose="020B0604020202020204" pitchFamily="34" charset="0"/>
                <a:cs typeface="Arial" panose="020B0604020202020204" pitchFamily="34" charset="0"/>
                <a:sym typeface="Symbol" panose="05050102010706020507" pitchFamily="18" charset="2"/>
              </a:rPr>
              <a:t>i</a:t>
            </a:r>
            <a:endParaRPr lang="en-US" altLang="en-US" sz="2200" dirty="0" smtClean="0">
              <a:latin typeface="Arial" panose="020B0604020202020204" pitchFamily="34" charset="0"/>
              <a:cs typeface="Arial" panose="020B0604020202020204" pitchFamily="34" charset="0"/>
              <a:sym typeface="Symbol" panose="05050102010706020507" pitchFamily="18" charset="2"/>
            </a:endParaRPr>
          </a:p>
        </p:txBody>
      </p:sp>
      <p:pic>
        <p:nvPicPr>
          <p:cNvPr id="8" name="Picture 7"/>
          <p:cNvPicPr>
            <a:picLocks noChangeAspect="1"/>
          </p:cNvPicPr>
          <p:nvPr/>
        </p:nvPicPr>
        <p:blipFill>
          <a:blip r:embed="rId3"/>
          <a:stretch>
            <a:fillRect/>
          </a:stretch>
        </p:blipFill>
        <p:spPr>
          <a:xfrm>
            <a:off x="3945483" y="2523516"/>
            <a:ext cx="4016103" cy="3846689"/>
          </a:xfrm>
          <a:prstGeom prst="rect">
            <a:avLst/>
          </a:prstGeom>
        </p:spPr>
      </p:pic>
      <p:sp>
        <p:nvSpPr>
          <p:cNvPr id="11" name="Text Box 18"/>
          <p:cNvSpPr txBox="1">
            <a:spLocks noChangeArrowheads="1"/>
          </p:cNvSpPr>
          <p:nvPr/>
        </p:nvSpPr>
        <p:spPr bwMode="auto">
          <a:xfrm>
            <a:off x="139095" y="3509384"/>
            <a:ext cx="359733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rotation of </a:t>
            </a:r>
            <a:r>
              <a:rPr lang="en-US" altLang="en-US" sz="2400" dirty="0">
                <a:latin typeface="Arial" panose="020B0604020202020204" pitchFamily="34" charset="0"/>
                <a:cs typeface="Arial" panose="020B0604020202020204" pitchFamily="34" charset="0"/>
                <a:sym typeface="Symbol" panose="05050102010706020507" pitchFamily="18" charset="2"/>
              </a:rPr>
              <a:t>the </a:t>
            </a:r>
            <a:r>
              <a:rPr lang="el-GR" altLang="en-US" sz="2400" dirty="0">
                <a:latin typeface="Arial" panose="020B0604020202020204" pitchFamily="34" charset="0"/>
                <a:cs typeface="Arial" panose="020B0604020202020204" pitchFamily="34" charset="0"/>
                <a:sym typeface="Symbol" panose="05050102010706020507" pitchFamily="18" charset="2"/>
              </a:rPr>
              <a:t>γ</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dirty="0" smtClean="0">
                <a:latin typeface="Arial" panose="020B0604020202020204" pitchFamily="34" charset="0"/>
                <a:cs typeface="Arial" panose="020B0604020202020204" pitchFamily="34" charset="0"/>
                <a:sym typeface="Symbol" panose="05050102010706020507" pitchFamily="18" charset="2"/>
              </a:rPr>
              <a:t>subunit induces conformational changes in the </a:t>
            </a:r>
            <a:r>
              <a:rPr lang="el-GR" altLang="en-US" sz="2400" dirty="0" smtClean="0">
                <a:latin typeface="Arial" panose="020B0604020202020204" pitchFamily="34" charset="0"/>
                <a:cs typeface="Arial" panose="020B0604020202020204" pitchFamily="34" charset="0"/>
                <a:sym typeface="Symbol" panose="05050102010706020507" pitchFamily="18" charset="2"/>
              </a:rPr>
              <a:t>β</a:t>
            </a:r>
            <a:r>
              <a:rPr lang="en-US" altLang="en-US" sz="2400" dirty="0" smtClean="0">
                <a:latin typeface="Arial" panose="020B0604020202020204" pitchFamily="34" charset="0"/>
                <a:cs typeface="Arial" panose="020B0604020202020204" pitchFamily="34" charset="0"/>
                <a:sym typeface="Symbol" panose="05050102010706020507" pitchFamily="18" charset="2"/>
              </a:rPr>
              <a:t> subunits, which shifts them between the O, T, and L states</a:t>
            </a:r>
          </a:p>
        </p:txBody>
      </p:sp>
    </p:spTree>
    <p:extLst>
      <p:ext uri="{BB962C8B-B14F-4D97-AF65-F5344CB8AC3E}">
        <p14:creationId xmlns:p14="http://schemas.microsoft.com/office/powerpoint/2010/main" val="1774048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1747" y="3717396"/>
            <a:ext cx="3252179" cy="3061774"/>
          </a:xfrm>
          <a:prstGeom prst="rect">
            <a:avLst/>
          </a:prstGeom>
        </p:spPr>
      </p:pic>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synthase (EC 3.6.3.14)</a:t>
            </a:r>
          </a:p>
        </p:txBody>
      </p:sp>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3: Hydrolases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65126"/>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Every 120° rotation of the </a:t>
            </a:r>
            <a:r>
              <a:rPr lang="el-GR" altLang="en-US" sz="2400" dirty="0" smtClean="0">
                <a:latin typeface="Arial" panose="020B0604020202020204" pitchFamily="34" charset="0"/>
                <a:cs typeface="Arial" panose="020B0604020202020204" pitchFamily="34" charset="0"/>
                <a:sym typeface="Symbol" panose="05050102010706020507" pitchFamily="18" charset="2"/>
              </a:rPr>
              <a:t>γ</a:t>
            </a:r>
            <a:r>
              <a:rPr lang="en-US" altLang="en-US" sz="2400" dirty="0" smtClean="0">
                <a:latin typeface="Arial" panose="020B0604020202020204" pitchFamily="34" charset="0"/>
                <a:cs typeface="Arial" panose="020B0604020202020204" pitchFamily="34" charset="0"/>
                <a:sym typeface="Symbol" panose="05050102010706020507" pitchFamily="18" charset="2"/>
              </a:rPr>
              <a:t> subunit causes the following:</a:t>
            </a:r>
          </a:p>
        </p:txBody>
      </p:sp>
      <p:pic>
        <p:nvPicPr>
          <p:cNvPr id="2" name="Picture 1"/>
          <p:cNvPicPr>
            <a:picLocks noChangeAspect="1"/>
          </p:cNvPicPr>
          <p:nvPr/>
        </p:nvPicPr>
        <p:blipFill>
          <a:blip r:embed="rId4"/>
          <a:stretch>
            <a:fillRect/>
          </a:stretch>
        </p:blipFill>
        <p:spPr>
          <a:xfrm>
            <a:off x="-1" y="2059429"/>
            <a:ext cx="9144000" cy="1736797"/>
          </a:xfrm>
          <a:prstGeom prst="rect">
            <a:avLst/>
          </a:prstGeom>
        </p:spPr>
      </p:pic>
    </p:spTree>
    <p:extLst>
      <p:ext uri="{BB962C8B-B14F-4D97-AF65-F5344CB8AC3E}">
        <p14:creationId xmlns:p14="http://schemas.microsoft.com/office/powerpoint/2010/main" val="23967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Catalyze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elimination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or addition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reactions without using H</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2</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O</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(non-hydrolytic)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or oxidation</a:t>
            </a:r>
          </a:p>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The reaction often involves formation of 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double bond</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or a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ring</a:t>
            </a: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4: Lyases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273684" y="3689131"/>
            <a:ext cx="4596632" cy="709448"/>
          </a:xfrm>
          <a:prstGeom prst="rect">
            <a:avLst/>
          </a:prstGeom>
        </p:spPr>
      </p:pic>
    </p:spTree>
    <p:extLst>
      <p:ext uri="{BB962C8B-B14F-4D97-AF65-F5344CB8AC3E}">
        <p14:creationId xmlns:p14="http://schemas.microsoft.com/office/powerpoint/2010/main" val="22732361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Classified by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type of cleaved bond</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4: Lyases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7" name="Group 6"/>
          <p:cNvGrpSpPr/>
          <p:nvPr/>
        </p:nvGrpSpPr>
        <p:grpSpPr>
          <a:xfrm>
            <a:off x="2707070" y="1673207"/>
            <a:ext cx="3425716" cy="4901012"/>
            <a:chOff x="2817429" y="1610146"/>
            <a:chExt cx="2695575" cy="3840720"/>
          </a:xfrm>
        </p:grpSpPr>
        <p:pic>
          <p:nvPicPr>
            <p:cNvPr id="2" name="Picture 1"/>
            <p:cNvPicPr>
              <a:picLocks noChangeAspect="1"/>
            </p:cNvPicPr>
            <p:nvPr/>
          </p:nvPicPr>
          <p:blipFill>
            <a:blip r:embed="rId3"/>
            <a:stretch>
              <a:fillRect/>
            </a:stretch>
          </p:blipFill>
          <p:spPr>
            <a:xfrm>
              <a:off x="2817429" y="1610146"/>
              <a:ext cx="2247900" cy="419100"/>
            </a:xfrm>
            <a:prstGeom prst="rect">
              <a:avLst/>
            </a:prstGeom>
          </p:spPr>
        </p:pic>
        <p:pic>
          <p:nvPicPr>
            <p:cNvPr id="6" name="Picture 5"/>
            <p:cNvPicPr>
              <a:picLocks noChangeAspect="1"/>
            </p:cNvPicPr>
            <p:nvPr/>
          </p:nvPicPr>
          <p:blipFill>
            <a:blip r:embed="rId4"/>
            <a:stretch>
              <a:fillRect/>
            </a:stretch>
          </p:blipFill>
          <p:spPr>
            <a:xfrm>
              <a:off x="2817429" y="2174266"/>
              <a:ext cx="2695575" cy="3276600"/>
            </a:xfrm>
            <a:prstGeom prst="rect">
              <a:avLst/>
            </a:prstGeom>
          </p:spPr>
        </p:pic>
      </p:grpSp>
    </p:spTree>
    <p:extLst>
      <p:ext uri="{BB962C8B-B14F-4D97-AF65-F5344CB8AC3E}">
        <p14:creationId xmlns:p14="http://schemas.microsoft.com/office/powerpoint/2010/main" val="160609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603" t="32721" r="28124" b="26654"/>
          <a:stretch/>
        </p:blipFill>
        <p:spPr>
          <a:xfrm>
            <a:off x="4652444" y="3513963"/>
            <a:ext cx="4398200" cy="2557901"/>
          </a:xfrm>
          <a:prstGeom prst="rect">
            <a:avLst/>
          </a:prstGeom>
        </p:spPr>
      </p:pic>
      <p:sp>
        <p:nvSpPr>
          <p:cNvPr id="4" name="Text Box 18"/>
          <p:cNvSpPr txBox="1">
            <a:spLocks noChangeArrowheads="1"/>
          </p:cNvSpPr>
          <p:nvPr/>
        </p:nvSpPr>
        <p:spPr bwMode="auto">
          <a:xfrm>
            <a:off x="128588" y="972683"/>
            <a:ext cx="90154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Certain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decarboxylation lyases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PLP</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others 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thiamine pyrophosphate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TPP</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derivate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859271"/>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Like in PLP, TPP’s electron sink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thiazolium ring</a:t>
            </a:r>
            <a:r>
              <a:rPr lang="en-US" altLang="en-US" sz="2400" dirty="0" smtClean="0">
                <a:latin typeface="Arial" panose="020B0604020202020204" pitchFamily="34" charset="0"/>
                <a:cs typeface="Arial" panose="020B0604020202020204" pitchFamily="34" charset="0"/>
                <a:sym typeface="Symbol" panose="05050102010706020507" pitchFamily="18" charset="2"/>
              </a:rPr>
              <a:t>)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stabilizes a carbanion</a:t>
            </a:r>
            <a:r>
              <a:rPr lang="en-US" altLang="en-US" sz="2400" dirty="0" smtClean="0">
                <a:latin typeface="Arial" panose="020B0604020202020204" pitchFamily="34" charset="0"/>
                <a:cs typeface="Arial" panose="020B0604020202020204" pitchFamily="34" charset="0"/>
                <a:sym typeface="Symbol" panose="05050102010706020507" pitchFamily="18" charset="2"/>
              </a:rPr>
              <a:t> of the transition state, formed by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deprotonation</a:t>
            </a:r>
          </a:p>
        </p:txBody>
      </p:sp>
      <p:sp>
        <p:nvSpPr>
          <p:cNvPr id="8" name="TextBox 7"/>
          <p:cNvSpPr txBox="1"/>
          <p:nvPr/>
        </p:nvSpPr>
        <p:spPr>
          <a:xfrm>
            <a:off x="5949099" y="5841031"/>
            <a:ext cx="902445"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TPP</a:t>
            </a:r>
            <a:endParaRPr lang="en-US" sz="40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09538" y="3059600"/>
            <a:ext cx="3816914" cy="3386644"/>
          </a:xfrm>
          <a:prstGeom prst="rect">
            <a:avLst/>
          </a:prstGeom>
        </p:spPr>
      </p:pic>
      <p:sp>
        <p:nvSpPr>
          <p:cNvPr id="10" name="TextBox 9"/>
          <p:cNvSpPr txBox="1"/>
          <p:nvPr/>
        </p:nvSpPr>
        <p:spPr>
          <a:xfrm>
            <a:off x="1115550" y="5841031"/>
            <a:ext cx="902445"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PLP</a:t>
            </a:r>
            <a:endParaRPr lang="en-US"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28588" y="3422319"/>
            <a:ext cx="2157701" cy="461665"/>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pyridinium ring</a:t>
            </a:r>
            <a:endParaRPr lang="en-US" sz="4000"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1598304" y="3903851"/>
            <a:ext cx="451223" cy="9313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4566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Certain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decarboxylation lyases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use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PLP</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others 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thiamine pyrophosphate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TPP</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derivate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859271"/>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However, in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PLP enzymes </a:t>
            </a:r>
            <a:r>
              <a:rPr lang="en-US" altLang="en-US" sz="2400" dirty="0" smtClean="0">
                <a:latin typeface="Arial" panose="020B0604020202020204" pitchFamily="34" charset="0"/>
                <a:cs typeface="Arial" panose="020B0604020202020204" pitchFamily="34" charset="0"/>
                <a:sym typeface="Symbol" panose="05050102010706020507" pitchFamily="18" charset="2"/>
              </a:rPr>
              <a:t>the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carbanion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forms in the substrate</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
        <p:nvSpPr>
          <p:cNvPr id="20" name="TextBox 19"/>
          <p:cNvSpPr txBox="1"/>
          <p:nvPr/>
        </p:nvSpPr>
        <p:spPr>
          <a:xfrm>
            <a:off x="2162993" y="6006662"/>
            <a:ext cx="4854897"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Carbanion formation in PLP enzymes</a:t>
            </a:r>
            <a:endParaRPr lang="en-US" sz="40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009457" y="3021043"/>
            <a:ext cx="7125086" cy="3017150"/>
            <a:chOff x="1153730" y="3367884"/>
            <a:chExt cx="7125086" cy="3017150"/>
          </a:xfrm>
        </p:grpSpPr>
        <p:grpSp>
          <p:nvGrpSpPr>
            <p:cNvPr id="22" name="Group 21"/>
            <p:cNvGrpSpPr/>
            <p:nvPr/>
          </p:nvGrpSpPr>
          <p:grpSpPr>
            <a:xfrm>
              <a:off x="1153730" y="3367884"/>
              <a:ext cx="7125086" cy="3017150"/>
              <a:chOff x="1153730" y="3367884"/>
              <a:chExt cx="7125086" cy="3017150"/>
            </a:xfrm>
          </p:grpSpPr>
          <p:pic>
            <p:nvPicPr>
              <p:cNvPr id="24" name="Picture 23"/>
              <p:cNvPicPr>
                <a:picLocks noChangeAspect="1"/>
              </p:cNvPicPr>
              <p:nvPr/>
            </p:nvPicPr>
            <p:blipFill rotWithShape="1">
              <a:blip r:embed="rId3"/>
              <a:srcRect b="11081"/>
              <a:stretch/>
            </p:blipFill>
            <p:spPr>
              <a:xfrm>
                <a:off x="1153730" y="3394999"/>
                <a:ext cx="2896958" cy="2548602"/>
              </a:xfrm>
              <a:prstGeom prst="rect">
                <a:avLst/>
              </a:prstGeom>
            </p:spPr>
          </p:pic>
          <p:pic>
            <p:nvPicPr>
              <p:cNvPr id="25" name="Picture 24"/>
              <p:cNvPicPr>
                <a:picLocks noChangeAspect="1"/>
              </p:cNvPicPr>
              <p:nvPr/>
            </p:nvPicPr>
            <p:blipFill>
              <a:blip r:embed="rId4"/>
              <a:stretch>
                <a:fillRect/>
              </a:stretch>
            </p:blipFill>
            <p:spPr>
              <a:xfrm>
                <a:off x="3888448" y="3367884"/>
                <a:ext cx="4390368" cy="2924851"/>
              </a:xfrm>
              <a:prstGeom prst="rect">
                <a:avLst/>
              </a:prstGeom>
            </p:spPr>
          </p:pic>
          <p:sp>
            <p:nvSpPr>
              <p:cNvPr id="26" name="Rectangle 25"/>
              <p:cNvSpPr/>
              <p:nvPr/>
            </p:nvSpPr>
            <p:spPr>
              <a:xfrm>
                <a:off x="3872682" y="5959366"/>
                <a:ext cx="209538" cy="301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898525" y="5959366"/>
                <a:ext cx="380291" cy="425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c 27"/>
              <p:cNvSpPr/>
              <p:nvPr/>
            </p:nvSpPr>
            <p:spPr>
              <a:xfrm rot="7356911" flipH="1" flipV="1">
                <a:off x="2304723" y="3386333"/>
                <a:ext cx="1851975" cy="2298251"/>
              </a:xfrm>
              <a:prstGeom prst="arc">
                <a:avLst>
                  <a:gd name="adj1" fmla="val 16026103"/>
                  <a:gd name="adj2" fmla="val 1916850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23" name="TextBox 22"/>
            <p:cNvSpPr txBox="1"/>
            <p:nvPr/>
          </p:nvSpPr>
          <p:spPr>
            <a:xfrm>
              <a:off x="7387424" y="3641835"/>
              <a:ext cx="279244" cy="461665"/>
            </a:xfrm>
            <a:prstGeom prst="rect">
              <a:avLst/>
            </a:prstGeom>
            <a:noFill/>
          </p:spPr>
          <p:txBody>
            <a:bodyPr wrap="none" rtlCol="0">
              <a:spAutoFit/>
            </a:bodyPr>
            <a:lstStyle/>
            <a:p>
              <a:r>
                <a:rPr lang="en-US" sz="2400" b="1" dirty="0" smtClean="0"/>
                <a:t>-</a:t>
              </a:r>
              <a:endParaRPr lang="en-US" sz="2400" b="1" dirty="0"/>
            </a:p>
          </p:txBody>
        </p:sp>
      </p:grpSp>
    </p:spTree>
    <p:extLst>
      <p:ext uri="{BB962C8B-B14F-4D97-AF65-F5344CB8AC3E}">
        <p14:creationId xmlns:p14="http://schemas.microsoft.com/office/powerpoint/2010/main" val="41170341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Certain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decarboxylation lyases </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use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PLP</a:t>
            </a:r>
            <a:r>
              <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rPr>
              <a:t>, others use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thiamine pyrophosphate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TPP</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600" b="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derivate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859271"/>
            <a:ext cx="9015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W</a:t>
            </a:r>
            <a:r>
              <a:rPr lang="en-US" altLang="en-US" sz="2400" dirty="0" smtClean="0">
                <a:latin typeface="Arial" panose="020B0604020202020204" pitchFamily="34" charset="0"/>
                <a:cs typeface="Arial" panose="020B0604020202020204" pitchFamily="34" charset="0"/>
                <a:sym typeface="Symbol" panose="05050102010706020507" pitchFamily="18" charset="2"/>
              </a:rPr>
              <a:t>hereas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in TPP lyases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it forms in the TPP</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itself, </a:t>
            </a:r>
            <a:r>
              <a:rPr lang="en-US" altLang="en-US" sz="2400" dirty="0">
                <a:latin typeface="Arial" panose="020B0604020202020204" pitchFamily="34" charset="0"/>
                <a:cs typeface="Arial" panose="020B0604020202020204" pitchFamily="34" charset="0"/>
                <a:sym typeface="Symbol" panose="05050102010706020507" pitchFamily="18" charset="2"/>
              </a:rPr>
              <a:t>(H</a:t>
            </a:r>
            <a:r>
              <a:rPr lang="en-US" altLang="en-US" sz="2400" baseline="30000" dirty="0">
                <a:latin typeface="Arial" panose="020B0604020202020204" pitchFamily="34" charset="0"/>
                <a:cs typeface="Arial" panose="020B0604020202020204" pitchFamily="34" charset="0"/>
                <a:sym typeface="Symbol" panose="05050102010706020507" pitchFamily="18" charset="2"/>
              </a:rPr>
              <a:t>+</a:t>
            </a:r>
            <a:r>
              <a:rPr lang="en-US" altLang="en-US" sz="2400" dirty="0">
                <a:latin typeface="Arial" panose="020B0604020202020204" pitchFamily="34" charset="0"/>
                <a:cs typeface="Arial" panose="020B0604020202020204" pitchFamily="34" charset="0"/>
                <a:sym typeface="Symbol" panose="05050102010706020507" pitchFamily="18" charset="2"/>
              </a:rPr>
              <a:t> is abstracted from the </a:t>
            </a:r>
            <a:r>
              <a:rPr lang="en-US" altLang="en-US" sz="2400" dirty="0" err="1">
                <a:latin typeface="Arial" panose="020B0604020202020204" pitchFamily="34" charset="0"/>
                <a:cs typeface="Arial" panose="020B0604020202020204" pitchFamily="34" charset="0"/>
                <a:sym typeface="Symbol" panose="05050102010706020507" pitchFamily="18" charset="2"/>
              </a:rPr>
              <a:t>thiazolium’s</a:t>
            </a:r>
            <a:r>
              <a:rPr lang="en-US" altLang="en-US" sz="2400" dirty="0">
                <a:latin typeface="Arial" panose="020B0604020202020204" pitchFamily="34" charset="0"/>
                <a:cs typeface="Arial" panose="020B0604020202020204" pitchFamily="34" charset="0"/>
                <a:sym typeface="Symbol" panose="05050102010706020507" pitchFamily="18" charset="2"/>
              </a:rPr>
              <a:t> C2)</a:t>
            </a:r>
          </a:p>
        </p:txBody>
      </p:sp>
      <p:pic>
        <p:nvPicPr>
          <p:cNvPr id="9" name="Picture 8"/>
          <p:cNvPicPr>
            <a:picLocks noChangeAspect="1"/>
          </p:cNvPicPr>
          <p:nvPr/>
        </p:nvPicPr>
        <p:blipFill rotWithShape="1">
          <a:blip r:embed="rId3"/>
          <a:srcRect r="39110"/>
          <a:stretch/>
        </p:blipFill>
        <p:spPr>
          <a:xfrm>
            <a:off x="984170" y="3419202"/>
            <a:ext cx="7513443" cy="2463808"/>
          </a:xfrm>
          <a:prstGeom prst="rect">
            <a:avLst/>
          </a:prstGeom>
        </p:spPr>
      </p:pic>
      <p:sp>
        <p:nvSpPr>
          <p:cNvPr id="10" name="Arc 9"/>
          <p:cNvSpPr/>
          <p:nvPr/>
        </p:nvSpPr>
        <p:spPr>
          <a:xfrm rot="2127917">
            <a:off x="2311944" y="4074973"/>
            <a:ext cx="279188" cy="962523"/>
          </a:xfrm>
          <a:prstGeom prst="arc">
            <a:avLst>
              <a:gd name="adj1" fmla="val 16200000"/>
              <a:gd name="adj2" fmla="val 442426"/>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162993" y="6006662"/>
            <a:ext cx="4854897" cy="461665"/>
          </a:xfrm>
          <a:prstGeom prst="rect">
            <a:avLst/>
          </a:prstGeom>
          <a:solidFill>
            <a:schemeClr val="bg1"/>
          </a:solid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Carbanion formation in TPP enzymes</a:t>
            </a:r>
            <a:endParaRPr lang="en-US" sz="4000" dirty="0">
              <a:latin typeface="Times New Roman" panose="02020603050405020304" pitchFamily="18" charset="0"/>
              <a:cs typeface="Times New Roman" panose="02020603050405020304" pitchFamily="18" charset="0"/>
            </a:endParaRPr>
          </a:p>
        </p:txBody>
      </p:sp>
      <p:sp>
        <p:nvSpPr>
          <p:cNvPr id="2" name="Oval 1"/>
          <p:cNvSpPr/>
          <p:nvPr/>
        </p:nvSpPr>
        <p:spPr>
          <a:xfrm>
            <a:off x="2389690" y="4694030"/>
            <a:ext cx="227390" cy="228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95904" y="3905747"/>
            <a:ext cx="227390" cy="228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7256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8588" y="1480890"/>
            <a:ext cx="90154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T</a:t>
            </a:r>
            <a:r>
              <a:rPr lang="en-US" altLang="en-US" sz="2400" dirty="0" smtClean="0">
                <a:latin typeface="Arial" panose="020B0604020202020204" pitchFamily="34" charset="0"/>
                <a:cs typeface="Arial" panose="020B0604020202020204" pitchFamily="34" charset="0"/>
                <a:sym typeface="Symbol" panose="05050102010706020507" pitchFamily="18" charset="2"/>
              </a:rPr>
              <a:t>he carbanion then attacks the substrate, creating a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covalent intermediate that </a:t>
            </a:r>
            <a:r>
              <a:rPr lang="en-US" altLang="en-US" sz="2400" dirty="0" smtClean="0">
                <a:latin typeface="Arial" panose="020B0604020202020204" pitchFamily="34" charset="0"/>
                <a:cs typeface="Arial" panose="020B0604020202020204" pitchFamily="34" charset="0"/>
                <a:sym typeface="Symbol" panose="05050102010706020507" pitchFamily="18" charset="2"/>
              </a:rPr>
              <a:t>destabilizes the C-C bond and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results in decarboxylation</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26" name="Group 25"/>
          <p:cNvGrpSpPr/>
          <p:nvPr/>
        </p:nvGrpSpPr>
        <p:grpSpPr>
          <a:xfrm>
            <a:off x="1229" y="3187933"/>
            <a:ext cx="9144000" cy="3222798"/>
            <a:chOff x="-1" y="3613597"/>
            <a:chExt cx="9144000" cy="3222798"/>
          </a:xfrm>
        </p:grpSpPr>
        <p:grpSp>
          <p:nvGrpSpPr>
            <p:cNvPr id="13" name="Group 12"/>
            <p:cNvGrpSpPr/>
            <p:nvPr/>
          </p:nvGrpSpPr>
          <p:grpSpPr>
            <a:xfrm>
              <a:off x="-1" y="3613597"/>
              <a:ext cx="9144000" cy="1978147"/>
              <a:chOff x="-1" y="3367440"/>
              <a:chExt cx="9144000" cy="1978147"/>
            </a:xfrm>
          </p:grpSpPr>
          <p:pic>
            <p:nvPicPr>
              <p:cNvPr id="3" name="Picture 2"/>
              <p:cNvPicPr>
                <a:picLocks noChangeAspect="1"/>
              </p:cNvPicPr>
              <p:nvPr/>
            </p:nvPicPr>
            <p:blipFill>
              <a:blip r:embed="rId3"/>
              <a:stretch>
                <a:fillRect/>
              </a:stretch>
            </p:blipFill>
            <p:spPr>
              <a:xfrm>
                <a:off x="-1" y="3367440"/>
                <a:ext cx="9144000" cy="1825795"/>
              </a:xfrm>
              <a:prstGeom prst="rect">
                <a:avLst/>
              </a:prstGeom>
            </p:spPr>
          </p:pic>
          <p:sp>
            <p:nvSpPr>
              <p:cNvPr id="10" name="Arc 9"/>
              <p:cNvSpPr/>
              <p:nvPr/>
            </p:nvSpPr>
            <p:spPr>
              <a:xfrm rot="2127917">
                <a:off x="1027836" y="3924959"/>
                <a:ext cx="161365" cy="538365"/>
              </a:xfrm>
              <a:prstGeom prst="arc">
                <a:avLst>
                  <a:gd name="adj1" fmla="val 16200000"/>
                  <a:gd name="adj2" fmla="val 442426"/>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5228505" flipH="1" flipV="1">
                <a:off x="4448098" y="4036291"/>
                <a:ext cx="1004091" cy="1041662"/>
              </a:xfrm>
              <a:prstGeom prst="arc">
                <a:avLst>
                  <a:gd name="adj1" fmla="val 17426155"/>
                  <a:gd name="adj2" fmla="val 20333319"/>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5823486" flipH="1" flipV="1">
                <a:off x="3904711" y="3905408"/>
                <a:ext cx="1576928" cy="1303429"/>
              </a:xfrm>
              <a:prstGeom prst="arc">
                <a:avLst>
                  <a:gd name="adj1" fmla="val 17074753"/>
                  <a:gd name="adj2" fmla="val 21053264"/>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13"/>
            <p:cNvPicPr>
              <a:picLocks noChangeAspect="1"/>
            </p:cNvPicPr>
            <p:nvPr/>
          </p:nvPicPr>
          <p:blipFill rotWithShape="1">
            <a:blip r:embed="rId4"/>
            <a:srcRect t="36378"/>
            <a:stretch/>
          </p:blipFill>
          <p:spPr>
            <a:xfrm>
              <a:off x="2973958" y="5366967"/>
              <a:ext cx="2861934" cy="1469428"/>
            </a:xfrm>
            <a:prstGeom prst="rect">
              <a:avLst/>
            </a:prstGeom>
          </p:spPr>
        </p:pic>
        <p:cxnSp>
          <p:nvCxnSpPr>
            <p:cNvPr id="16" name="Straight Arrow Connector 15"/>
            <p:cNvCxnSpPr/>
            <p:nvPr/>
          </p:nvCxnSpPr>
          <p:spPr>
            <a:xfrm flipH="1" flipV="1">
              <a:off x="5778438" y="6274676"/>
              <a:ext cx="2004111" cy="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782549" y="5350832"/>
              <a:ext cx="0" cy="923844"/>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5"/>
            <a:stretch>
              <a:fillRect/>
            </a:stretch>
          </p:blipFill>
          <p:spPr>
            <a:xfrm>
              <a:off x="8131868" y="5628006"/>
              <a:ext cx="419100" cy="771525"/>
            </a:xfrm>
            <a:prstGeom prst="rect">
              <a:avLst/>
            </a:prstGeom>
          </p:spPr>
        </p:pic>
        <p:sp>
          <p:nvSpPr>
            <p:cNvPr id="24" name="Arc 23"/>
            <p:cNvSpPr/>
            <p:nvPr/>
          </p:nvSpPr>
          <p:spPr>
            <a:xfrm rot="300320" flipH="1" flipV="1">
              <a:off x="7787719" y="4713193"/>
              <a:ext cx="1024078" cy="1303429"/>
            </a:xfrm>
            <a:prstGeom prst="arc">
              <a:avLst>
                <a:gd name="adj1" fmla="val 16281232"/>
                <a:gd name="adj2" fmla="val 20238443"/>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7917">
              <a:off x="7753358" y="4290297"/>
              <a:ext cx="161365" cy="538365"/>
            </a:xfrm>
            <a:prstGeom prst="arc">
              <a:avLst>
                <a:gd name="adj1" fmla="val 16200000"/>
                <a:gd name="adj2" fmla="val 442426"/>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47976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689131" y="1339001"/>
            <a:ext cx="5108028" cy="5235220"/>
            <a:chOff x="2022172" y="946508"/>
            <a:chExt cx="5396267" cy="5707590"/>
          </a:xfrm>
        </p:grpSpPr>
        <p:pic>
          <p:nvPicPr>
            <p:cNvPr id="4" name="Picture 3"/>
            <p:cNvPicPr>
              <a:picLocks noChangeAspect="1"/>
            </p:cNvPicPr>
            <p:nvPr/>
          </p:nvPicPr>
          <p:blipFill>
            <a:blip r:embed="rId3"/>
            <a:stretch>
              <a:fillRect/>
            </a:stretch>
          </p:blipFill>
          <p:spPr>
            <a:xfrm>
              <a:off x="2022172" y="946508"/>
              <a:ext cx="5396267" cy="5707590"/>
            </a:xfrm>
            <a:prstGeom prst="rect">
              <a:avLst/>
            </a:prstGeom>
          </p:spPr>
        </p:pic>
        <p:sp>
          <p:nvSpPr>
            <p:cNvPr id="5" name="Rectangle 4"/>
            <p:cNvSpPr/>
            <p:nvPr/>
          </p:nvSpPr>
          <p:spPr>
            <a:xfrm>
              <a:off x="2022172" y="5810865"/>
              <a:ext cx="219583" cy="48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0"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1" name="Text Box 18"/>
          <p:cNvSpPr txBox="1">
            <a:spLocks noChangeArrowheads="1"/>
          </p:cNvSpPr>
          <p:nvPr/>
        </p:nvSpPr>
        <p:spPr bwMode="auto">
          <a:xfrm>
            <a:off x="128588" y="1480890"/>
            <a:ext cx="9015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T</a:t>
            </a:r>
            <a:r>
              <a:rPr lang="en-US" altLang="en-US" sz="2400" dirty="0" smtClean="0">
                <a:latin typeface="Arial" panose="020B0604020202020204" pitchFamily="34" charset="0"/>
                <a:cs typeface="Arial" panose="020B0604020202020204" pitchFamily="34" charset="0"/>
                <a:sym typeface="Symbol" panose="05050102010706020507" pitchFamily="18" charset="2"/>
              </a:rPr>
              <a:t>he overall process:</a:t>
            </a:r>
            <a:endPar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534349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76" y="1965891"/>
            <a:ext cx="7198504" cy="4410848"/>
          </a:xfrm>
          <a:prstGeom prst="rect">
            <a:avLst/>
          </a:prstGeom>
        </p:spPr>
      </p:pic>
      <p:sp>
        <p:nvSpPr>
          <p:cNvPr id="7"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overall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4221203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3"/>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reaction-specific</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pic>
        <p:nvPicPr>
          <p:cNvPr id="21" name="Picture 20"/>
          <p:cNvPicPr>
            <a:picLocks noChangeAspect="1"/>
          </p:cNvPicPr>
          <p:nvPr/>
        </p:nvPicPr>
        <p:blipFill rotWithShape="1">
          <a:blip r:embed="rId3"/>
          <a:srcRect l="8935" t="24265" r="7867" b="47978"/>
          <a:stretch/>
        </p:blipFill>
        <p:spPr>
          <a:xfrm>
            <a:off x="2264054" y="5275161"/>
            <a:ext cx="6547880" cy="1228236"/>
          </a:xfrm>
          <a:prstGeom prst="rect">
            <a:avLst/>
          </a:prstGeom>
        </p:spPr>
      </p:pic>
      <p:pic>
        <p:nvPicPr>
          <p:cNvPr id="22" name="Picture 21"/>
          <p:cNvPicPr>
            <a:picLocks noChangeAspect="1"/>
          </p:cNvPicPr>
          <p:nvPr/>
        </p:nvPicPr>
        <p:blipFill rotWithShape="1">
          <a:blip r:embed="rId4"/>
          <a:srcRect l="15861" t="29412" r="17996" b="36397"/>
          <a:stretch/>
        </p:blipFill>
        <p:spPr>
          <a:xfrm>
            <a:off x="2768325" y="1735697"/>
            <a:ext cx="5254439" cy="1527072"/>
          </a:xfrm>
          <a:prstGeom prst="rect">
            <a:avLst/>
          </a:prstGeom>
        </p:spPr>
      </p:pic>
      <p:pic>
        <p:nvPicPr>
          <p:cNvPr id="23" name="Picture 22"/>
          <p:cNvPicPr>
            <a:picLocks noChangeAspect="1"/>
          </p:cNvPicPr>
          <p:nvPr/>
        </p:nvPicPr>
        <p:blipFill rotWithShape="1">
          <a:blip r:embed="rId5"/>
          <a:srcRect l="16480" t="34743" r="37013" b="35478"/>
          <a:stretch/>
        </p:blipFill>
        <p:spPr>
          <a:xfrm>
            <a:off x="3186773" y="3642233"/>
            <a:ext cx="3765176" cy="1355464"/>
          </a:xfrm>
          <a:prstGeom prst="rect">
            <a:avLst/>
          </a:prstGeom>
        </p:spPr>
      </p:pic>
      <p:sp>
        <p:nvSpPr>
          <p:cNvPr id="24" name="TextBox 23"/>
          <p:cNvSpPr txBox="1"/>
          <p:nvPr/>
        </p:nvSpPr>
        <p:spPr>
          <a:xfrm>
            <a:off x="420976" y="1887177"/>
            <a:ext cx="484095" cy="507831"/>
          </a:xfrm>
          <a:prstGeom prst="rect">
            <a:avLst/>
          </a:prstGeom>
          <a:noFill/>
        </p:spPr>
        <p:txBody>
          <a:bodyPr wrap="square" rtlCol="0">
            <a:spAutoFit/>
          </a:bodyPr>
          <a:lstStyle/>
          <a:p>
            <a:r>
              <a:rPr lang="en-US" sz="2700" dirty="0" smtClean="0">
                <a:cs typeface="Times New Roman" panose="02020603050405020304" pitchFamily="18" charset="0"/>
              </a:rPr>
              <a:t>4</a:t>
            </a:r>
            <a:endParaRPr lang="en-US" sz="2700" dirty="0">
              <a:cs typeface="Times New Roman" panose="02020603050405020304" pitchFamily="18" charset="0"/>
            </a:endParaRPr>
          </a:p>
        </p:txBody>
      </p:sp>
      <p:sp>
        <p:nvSpPr>
          <p:cNvPr id="25" name="TextBox 24"/>
          <p:cNvSpPr txBox="1"/>
          <p:nvPr/>
        </p:nvSpPr>
        <p:spPr>
          <a:xfrm>
            <a:off x="420974" y="3865578"/>
            <a:ext cx="484095" cy="507831"/>
          </a:xfrm>
          <a:prstGeom prst="rect">
            <a:avLst/>
          </a:prstGeom>
          <a:noFill/>
        </p:spPr>
        <p:txBody>
          <a:bodyPr wrap="square" rtlCol="0">
            <a:spAutoFit/>
          </a:bodyPr>
          <a:lstStyle/>
          <a:p>
            <a:r>
              <a:rPr lang="en-US" sz="2700" dirty="0" smtClean="0">
                <a:cs typeface="Times New Roman" panose="02020603050405020304" pitchFamily="18" charset="0"/>
              </a:rPr>
              <a:t>5</a:t>
            </a:r>
            <a:endParaRPr lang="en-US" sz="2700" dirty="0">
              <a:cs typeface="Times New Roman" panose="02020603050405020304" pitchFamily="18" charset="0"/>
            </a:endParaRPr>
          </a:p>
        </p:txBody>
      </p:sp>
      <p:sp>
        <p:nvSpPr>
          <p:cNvPr id="26" name="TextBox 25"/>
          <p:cNvSpPr txBox="1"/>
          <p:nvPr/>
        </p:nvSpPr>
        <p:spPr>
          <a:xfrm>
            <a:off x="420976" y="5965004"/>
            <a:ext cx="484095" cy="507831"/>
          </a:xfrm>
          <a:prstGeom prst="rect">
            <a:avLst/>
          </a:prstGeom>
          <a:noFill/>
        </p:spPr>
        <p:txBody>
          <a:bodyPr wrap="square" rtlCol="0">
            <a:spAutoFit/>
          </a:bodyPr>
          <a:lstStyle/>
          <a:p>
            <a:r>
              <a:rPr lang="en-US" sz="2700" dirty="0" smtClean="0">
                <a:cs typeface="Times New Roman" panose="02020603050405020304" pitchFamily="18" charset="0"/>
              </a:rPr>
              <a:t>6</a:t>
            </a:r>
            <a:endParaRPr lang="en-US" sz="2700" dirty="0">
              <a:cs typeface="Times New Roman" panose="02020603050405020304" pitchFamily="18" charset="0"/>
            </a:endParaRPr>
          </a:p>
        </p:txBody>
      </p:sp>
      <p:pic>
        <p:nvPicPr>
          <p:cNvPr id="27" name="Picture 26"/>
          <p:cNvPicPr>
            <a:picLocks noChangeAspect="1"/>
          </p:cNvPicPr>
          <p:nvPr/>
        </p:nvPicPr>
        <p:blipFill rotWithShape="1">
          <a:blip r:embed="rId6"/>
          <a:srcRect l="19887" t="49226" r="71463" b="43851"/>
          <a:stretch/>
        </p:blipFill>
        <p:spPr>
          <a:xfrm>
            <a:off x="4583203" y="2191055"/>
            <a:ext cx="844061" cy="379828"/>
          </a:xfrm>
          <a:prstGeom prst="rect">
            <a:avLst/>
          </a:prstGeom>
        </p:spPr>
      </p:pic>
      <p:pic>
        <p:nvPicPr>
          <p:cNvPr id="28" name="Picture 27"/>
          <p:cNvPicPr>
            <a:picLocks noChangeAspect="1"/>
          </p:cNvPicPr>
          <p:nvPr/>
        </p:nvPicPr>
        <p:blipFill rotWithShape="1">
          <a:blip r:embed="rId7"/>
          <a:srcRect l="45490" t="40282" r="47442" b="43015"/>
          <a:stretch/>
        </p:blipFill>
        <p:spPr>
          <a:xfrm>
            <a:off x="5365098" y="5311136"/>
            <a:ext cx="780759" cy="1037435"/>
          </a:xfrm>
          <a:prstGeom prst="rect">
            <a:avLst/>
          </a:prstGeom>
        </p:spPr>
      </p:pic>
      <p:sp>
        <p:nvSpPr>
          <p:cNvPr id="29" name="TextBox 28"/>
          <p:cNvSpPr txBox="1"/>
          <p:nvPr/>
        </p:nvSpPr>
        <p:spPr>
          <a:xfrm>
            <a:off x="726896" y="2018380"/>
            <a:ext cx="2041427" cy="646331"/>
          </a:xfrm>
          <a:prstGeom prst="rect">
            <a:avLst/>
          </a:prstGeom>
          <a:noFill/>
        </p:spPr>
        <p:txBody>
          <a:bodyPr wrap="square" rtlCol="0">
            <a:spAutoFit/>
          </a:bodyPr>
          <a:lstStyle/>
          <a:p>
            <a:r>
              <a:rPr lang="en-US" b="1" dirty="0"/>
              <a:t>Water-independent lysis:</a:t>
            </a:r>
          </a:p>
        </p:txBody>
      </p:sp>
      <p:sp>
        <p:nvSpPr>
          <p:cNvPr id="30" name="TextBox 29"/>
          <p:cNvSpPr txBox="1"/>
          <p:nvPr/>
        </p:nvSpPr>
        <p:spPr>
          <a:xfrm>
            <a:off x="710088" y="3968200"/>
            <a:ext cx="1627091" cy="369332"/>
          </a:xfrm>
          <a:prstGeom prst="rect">
            <a:avLst/>
          </a:prstGeom>
          <a:noFill/>
        </p:spPr>
        <p:txBody>
          <a:bodyPr wrap="square" rtlCol="0">
            <a:spAutoFit/>
          </a:bodyPr>
          <a:lstStyle/>
          <a:p>
            <a:r>
              <a:rPr lang="en-US" b="1" dirty="0"/>
              <a:t>Isomerization:</a:t>
            </a:r>
          </a:p>
        </p:txBody>
      </p:sp>
      <p:sp>
        <p:nvSpPr>
          <p:cNvPr id="31" name="TextBox 30"/>
          <p:cNvSpPr txBox="1"/>
          <p:nvPr/>
        </p:nvSpPr>
        <p:spPr>
          <a:xfrm>
            <a:off x="713449" y="6028957"/>
            <a:ext cx="1038783" cy="369332"/>
          </a:xfrm>
          <a:prstGeom prst="rect">
            <a:avLst/>
          </a:prstGeom>
          <a:noFill/>
        </p:spPr>
        <p:txBody>
          <a:bodyPr wrap="square" rtlCol="0">
            <a:spAutoFit/>
          </a:bodyPr>
          <a:lstStyle/>
          <a:p>
            <a:r>
              <a:rPr lang="en-US" b="1" dirty="0"/>
              <a:t>Ligation:</a:t>
            </a:r>
          </a:p>
        </p:txBody>
      </p:sp>
      <p:pic>
        <p:nvPicPr>
          <p:cNvPr id="32" name="Picture 31"/>
          <p:cNvPicPr>
            <a:picLocks noChangeAspect="1"/>
          </p:cNvPicPr>
          <p:nvPr/>
        </p:nvPicPr>
        <p:blipFill rotWithShape="1">
          <a:blip r:embed="rId6"/>
          <a:srcRect l="19887" t="37684" r="71463" b="34191"/>
          <a:stretch/>
        </p:blipFill>
        <p:spPr>
          <a:xfrm>
            <a:off x="4693935" y="3419491"/>
            <a:ext cx="844061" cy="1543051"/>
          </a:xfrm>
          <a:prstGeom prst="rect">
            <a:avLst/>
          </a:prstGeom>
        </p:spPr>
      </p:pic>
    </p:spTree>
    <p:extLst>
      <p:ext uri="{BB962C8B-B14F-4D97-AF65-F5344CB8AC3E}">
        <p14:creationId xmlns:p14="http://schemas.microsoft.com/office/powerpoint/2010/main" val="13116674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8588" y="3340531"/>
            <a:ext cx="1094639"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c-I</a:t>
            </a:r>
          </a:p>
        </p:txBody>
      </p:sp>
      <p:pic>
        <p:nvPicPr>
          <p:cNvPr id="2" name="Picture 1"/>
          <p:cNvPicPr>
            <a:picLocks noChangeAspect="1"/>
          </p:cNvPicPr>
          <p:nvPr/>
        </p:nvPicPr>
        <p:blipFill>
          <a:blip r:embed="rId3"/>
          <a:stretch>
            <a:fillRect/>
          </a:stretch>
        </p:blipFill>
        <p:spPr>
          <a:xfrm>
            <a:off x="519383" y="3925306"/>
            <a:ext cx="8233819" cy="1672295"/>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1465126"/>
            <a:ext cx="8905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Decarboxylation of </a:t>
            </a:r>
            <a:r>
              <a:rPr lang="el-GR" altLang="en-US" sz="2400" dirty="0" smtClean="0">
                <a:latin typeface="Arial" panose="020B0604020202020204" pitchFamily="34" charset="0"/>
                <a:cs typeface="Arial" panose="020B0604020202020204" pitchFamily="34" charset="0"/>
                <a:sym typeface="Symbol" panose="05050102010706020507" pitchFamily="18" charset="2"/>
              </a:rPr>
              <a:t>β</a:t>
            </a:r>
            <a:r>
              <a:rPr lang="en-US" altLang="en-US" sz="2400" dirty="0" smtClean="0">
                <a:latin typeface="Arial" panose="020B0604020202020204" pitchFamily="34" charset="0"/>
                <a:cs typeface="Arial" panose="020B0604020202020204" pitchFamily="34" charset="0"/>
                <a:sym typeface="Symbol" panose="05050102010706020507" pitchFamily="18" charset="2"/>
              </a:rPr>
              <a:t>-keto acids happens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spontaneously</a:t>
            </a:r>
            <a:r>
              <a:rPr lang="en-US" altLang="en-US" sz="2400" dirty="0" smtClean="0">
                <a:latin typeface="Arial" panose="020B0604020202020204" pitchFamily="34" charset="0"/>
                <a:cs typeface="Arial" panose="020B0604020202020204" pitchFamily="34" charset="0"/>
                <a:sym typeface="Symbol" panose="05050102010706020507" pitchFamily="18" charset="2"/>
              </a:rPr>
              <a:t> (no TPP/PLP are required) because the negative charge is stabilized by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enolate-ketolate</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4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tautomerism</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413542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423" y="1795855"/>
            <a:ext cx="6607277" cy="4048576"/>
          </a:xfrm>
          <a:prstGeom prst="rect">
            <a:avLst/>
          </a:prstGeom>
        </p:spPr>
      </p:pic>
      <p:sp>
        <p:nvSpPr>
          <p:cNvPr id="5"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the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7808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72166" y="2974041"/>
            <a:ext cx="1094639" cy="584775"/>
          </a:xfrm>
          <a:prstGeom prst="rect">
            <a:avLst/>
          </a:prstGeom>
          <a:noFill/>
        </p:spPr>
        <p:txBody>
          <a:bodyPr wrap="square" rtlCol="0">
            <a:spAutoFit/>
          </a:bodyPr>
          <a:lstStyle/>
          <a:p>
            <a:r>
              <a:rPr lang="en-US" sz="3200" dirty="0">
                <a:solidFill>
                  <a:prstClr val="black"/>
                </a:solidFill>
                <a:latin typeface="Times New Roman" panose="02020603050405020304" pitchFamily="18" charset="0"/>
                <a:cs typeface="Times New Roman" panose="02020603050405020304" pitchFamily="18" charset="0"/>
              </a:rPr>
              <a:t>c-II</a:t>
            </a:r>
          </a:p>
        </p:txBody>
      </p:sp>
      <p:sp>
        <p:nvSpPr>
          <p:cNvPr id="6"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a:t>
            </a:r>
            <a:r>
              <a:rPr lang="en-US" altLang="en-US" sz="2400" dirty="0" err="1">
                <a:latin typeface="Arial" panose="020B0604020202020204" pitchFamily="34" charset="0"/>
                <a:cs typeface="Arial" panose="020B0604020202020204" pitchFamily="34" charset="0"/>
                <a:sym typeface="Symbol" panose="05050102010706020507" pitchFamily="18" charset="2"/>
              </a:rPr>
              <a:t>tautomerism</a:t>
            </a:r>
            <a:r>
              <a:rPr lang="en-US" altLang="en-US" sz="2400" dirty="0">
                <a:latin typeface="Arial" panose="020B0604020202020204" pitchFamily="34" charset="0"/>
                <a:cs typeface="Arial" panose="020B0604020202020204" pitchFamily="34" charset="0"/>
                <a:sym typeface="Symbol" panose="05050102010706020507" pitchFamily="18" charset="2"/>
              </a:rPr>
              <a:t> is </a:t>
            </a:r>
            <a:r>
              <a:rPr lang="en-US" altLang="en-US" sz="2400" dirty="0" smtClean="0">
                <a:latin typeface="Arial" panose="020B0604020202020204" pitchFamily="34" charset="0"/>
                <a:cs typeface="Arial" panose="020B0604020202020204" pitchFamily="34" charset="0"/>
                <a:sym typeface="Symbol" panose="05050102010706020507" pitchFamily="18" charset="2"/>
              </a:rPr>
              <a:t>impossible in </a:t>
            </a:r>
            <a:r>
              <a:rPr lang="el-GR" altLang="en-US" sz="2400" dirty="0" smtClean="0">
                <a:latin typeface="Arial" panose="020B0604020202020204" pitchFamily="34" charset="0"/>
                <a:cs typeface="Arial" panose="020B0604020202020204" pitchFamily="34" charset="0"/>
                <a:sym typeface="Symbol" panose="05050102010706020507" pitchFamily="18" charset="2"/>
              </a:rPr>
              <a:t>α</a:t>
            </a:r>
            <a:r>
              <a:rPr lang="en-US" altLang="en-US" sz="2400" dirty="0">
                <a:latin typeface="Arial" panose="020B0604020202020204" pitchFamily="34" charset="0"/>
                <a:cs typeface="Arial" panose="020B0604020202020204" pitchFamily="34" charset="0"/>
                <a:sym typeface="Symbol" panose="05050102010706020507" pitchFamily="18" charset="2"/>
              </a:rPr>
              <a:t>-keto acids, and TPP </a:t>
            </a:r>
            <a:r>
              <a:rPr lang="en-US" altLang="en-US" sz="2400" dirty="0" smtClean="0">
                <a:latin typeface="Arial" panose="020B0604020202020204" pitchFamily="34" charset="0"/>
                <a:cs typeface="Arial" panose="020B0604020202020204" pitchFamily="34" charset="0"/>
                <a:sym typeface="Symbol" panose="05050102010706020507" pitchFamily="18" charset="2"/>
              </a:rPr>
              <a:t>acts </a:t>
            </a:r>
            <a:r>
              <a:rPr lang="en-US" altLang="en-US" sz="2400" dirty="0">
                <a:latin typeface="Arial" panose="020B0604020202020204" pitchFamily="34" charset="0"/>
                <a:cs typeface="Arial" panose="020B0604020202020204" pitchFamily="34" charset="0"/>
                <a:sym typeface="Symbol" panose="05050102010706020507" pitchFamily="18" charset="2"/>
              </a:rPr>
              <a:t>as a </a:t>
            </a:r>
            <a:r>
              <a:rPr lang="en-US" altLang="en-US" sz="2400" dirty="0" smtClean="0">
                <a:solidFill>
                  <a:srgbClr val="FF0066"/>
                </a:solidFill>
                <a:latin typeface="Arial" panose="020B0604020202020204" pitchFamily="34" charset="0"/>
                <a:cs typeface="Arial" panose="020B0604020202020204" pitchFamily="34" charset="0"/>
                <a:sym typeface="Symbol" panose="05050102010706020507" pitchFamily="18" charset="2"/>
              </a:rPr>
              <a:t>surrogate charge-stabilizing β-group</a:t>
            </a: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9"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460" y="3464220"/>
            <a:ext cx="9144000" cy="2121753"/>
          </a:xfrm>
          <a:prstGeom prst="rect">
            <a:avLst/>
          </a:prstGeom>
        </p:spPr>
      </p:pic>
    </p:spTree>
    <p:extLst>
      <p:ext uri="{BB962C8B-B14F-4D97-AF65-F5344CB8AC3E}">
        <p14:creationId xmlns:p14="http://schemas.microsoft.com/office/powerpoint/2010/main" val="41419699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125" y="2153264"/>
            <a:ext cx="6957109" cy="4262934"/>
          </a:xfrm>
          <a:prstGeom prst="rect">
            <a:avLst/>
          </a:prstGeom>
        </p:spPr>
      </p:pic>
      <p:sp>
        <p:nvSpPr>
          <p:cNvPr id="5"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the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6958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Example: </a:t>
            </a:r>
            <a:r>
              <a:rPr lang="el-GR"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α</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-keto acid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decarboxylase (EC 4.1.1.x)</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a:t>
            </a:r>
            <a:r>
              <a:rPr lang="en-US" altLang="en-US" b="1" dirty="0">
                <a:solidFill>
                  <a:srgbClr val="3333CC"/>
                </a:solidFill>
                <a:latin typeface="Arial" panose="020B0604020202020204" pitchFamily="34" charset="0"/>
                <a:cs typeface="Arial" panose="020B0604020202020204" pitchFamily="34" charset="0"/>
              </a:rPr>
              <a:t>4</a:t>
            </a:r>
            <a:r>
              <a:rPr lang="en-US" altLang="en-US" b="1" dirty="0" smtClean="0">
                <a:solidFill>
                  <a:srgbClr val="3333CC"/>
                </a:solidFill>
                <a:latin typeface="Arial" panose="020B0604020202020204" pitchFamily="34" charset="0"/>
                <a:cs typeface="Arial" panose="020B0604020202020204" pitchFamily="34" charset="0"/>
              </a:rPr>
              <a:t>: Lyases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8" name="Text Box 18"/>
          <p:cNvSpPr txBox="1">
            <a:spLocks noChangeArrowheads="1"/>
          </p:cNvSpPr>
          <p:nvPr/>
        </p:nvSpPr>
        <p:spPr bwMode="auto">
          <a:xfrm>
            <a:off x="128589" y="1465126"/>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This is why </a:t>
            </a:r>
            <a:r>
              <a:rPr lang="el-GR" altLang="en-US" sz="2400" dirty="0">
                <a:latin typeface="Arial" panose="020B0604020202020204" pitchFamily="34" charset="0"/>
                <a:cs typeface="Arial" panose="020B0604020202020204" pitchFamily="34" charset="0"/>
                <a:sym typeface="Symbol" panose="05050102010706020507" pitchFamily="18" charset="2"/>
              </a:rPr>
              <a:t>α</a:t>
            </a:r>
            <a:r>
              <a:rPr lang="en-US" altLang="en-US" sz="2400" dirty="0">
                <a:latin typeface="Arial" panose="020B0604020202020204" pitchFamily="34" charset="0"/>
                <a:cs typeface="Arial" panose="020B0604020202020204" pitchFamily="34" charset="0"/>
                <a:sym typeface="Symbol" panose="05050102010706020507" pitchFamily="18" charset="2"/>
              </a:rPr>
              <a:t>-keto acids </a:t>
            </a:r>
            <a:r>
              <a:rPr lang="en-US" altLang="en-US" sz="2400" dirty="0" smtClean="0">
                <a:latin typeface="Arial" panose="020B0604020202020204" pitchFamily="34" charset="0"/>
                <a:cs typeface="Arial" panose="020B0604020202020204" pitchFamily="34" charset="0"/>
                <a:sym typeface="Symbol" panose="05050102010706020507" pitchFamily="18" charset="2"/>
              </a:rPr>
              <a:t>are more stable and more common than </a:t>
            </a:r>
            <a:r>
              <a:rPr lang="el-GR" altLang="en-US" sz="2400" dirty="0" smtClean="0">
                <a:latin typeface="Arial" panose="020B0604020202020204" pitchFamily="34" charset="0"/>
                <a:cs typeface="Arial" panose="020B0604020202020204" pitchFamily="34" charset="0"/>
                <a:sym typeface="Symbol" panose="05050102010706020507" pitchFamily="18" charset="2"/>
              </a:rPr>
              <a:t>β</a:t>
            </a:r>
            <a:r>
              <a:rPr lang="en-US" altLang="en-US" sz="2400" dirty="0" smtClean="0">
                <a:latin typeface="Arial" panose="020B0604020202020204" pitchFamily="34" charset="0"/>
                <a:cs typeface="Arial" panose="020B0604020202020204" pitchFamily="34" charset="0"/>
                <a:sym typeface="Symbol" panose="05050102010706020507" pitchFamily="18" charset="2"/>
              </a:rPr>
              <a:t>-keto acids as metabolites</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grpSp>
        <p:nvGrpSpPr>
          <p:cNvPr id="9" name="Group 8"/>
          <p:cNvGrpSpPr/>
          <p:nvPr/>
        </p:nvGrpSpPr>
        <p:grpSpPr>
          <a:xfrm>
            <a:off x="291795" y="2741930"/>
            <a:ext cx="8361258" cy="3103333"/>
            <a:chOff x="291795" y="2647334"/>
            <a:chExt cx="8361258" cy="3103333"/>
          </a:xfrm>
        </p:grpSpPr>
        <p:pic>
          <p:nvPicPr>
            <p:cNvPr id="2050" name="Picture 2" descr="Image result for pyruv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795" y="2842374"/>
              <a:ext cx="2224212" cy="22242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lyoxylic ac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8477" y="3503771"/>
              <a:ext cx="1562866" cy="9014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7678" y="2647334"/>
              <a:ext cx="1845377" cy="461665"/>
            </a:xfrm>
            <a:prstGeom prst="rect">
              <a:avLst/>
            </a:prstGeom>
            <a:noFill/>
          </p:spPr>
          <p:txBody>
            <a:bodyPr wrap="none" rtlCol="0">
              <a:spAutoFit/>
            </a:bodyPr>
            <a:lstStyle/>
            <a:p>
              <a:r>
                <a:rPr lang="en-US" sz="2400" dirty="0">
                  <a:solidFill>
                    <a:srgbClr val="0070C0"/>
                  </a:solidFill>
                  <a:latin typeface="Arial" panose="020B0604020202020204" pitchFamily="34" charset="0"/>
                  <a:cs typeface="Arial" panose="020B0604020202020204" pitchFamily="34" charset="0"/>
                </a:rPr>
                <a:t>Pyruvic acid</a:t>
              </a:r>
            </a:p>
          </p:txBody>
        </p:sp>
        <p:sp>
          <p:nvSpPr>
            <p:cNvPr id="11" name="TextBox 10"/>
            <p:cNvSpPr txBox="1"/>
            <p:nvPr/>
          </p:nvSpPr>
          <p:spPr>
            <a:xfrm>
              <a:off x="3352919" y="2657842"/>
              <a:ext cx="2691763" cy="461665"/>
            </a:xfrm>
            <a:prstGeom prst="rect">
              <a:avLst/>
            </a:prstGeom>
            <a:noFill/>
          </p:spPr>
          <p:txBody>
            <a:bodyPr wrap="none" rtlCol="0">
              <a:spAutoFit/>
            </a:bodyPr>
            <a:lstStyle/>
            <a:p>
              <a:r>
                <a:rPr lang="el-GR" sz="2400" dirty="0" smtClean="0">
                  <a:solidFill>
                    <a:srgbClr val="0070C0"/>
                  </a:solidFill>
                  <a:latin typeface="Arial" panose="020B0604020202020204" pitchFamily="34" charset="0"/>
                  <a:cs typeface="Arial" panose="020B0604020202020204" pitchFamily="34" charset="0"/>
                </a:rPr>
                <a:t>α</a:t>
              </a:r>
              <a:r>
                <a:rPr lang="en-US" sz="2400" dirty="0" smtClean="0">
                  <a:solidFill>
                    <a:srgbClr val="0070C0"/>
                  </a:solidFill>
                  <a:latin typeface="Arial" panose="020B0604020202020204" pitchFamily="34" charset="0"/>
                  <a:cs typeface="Arial" panose="020B0604020202020204" pitchFamily="34" charset="0"/>
                </a:rPr>
                <a:t>-</a:t>
              </a:r>
              <a:r>
                <a:rPr lang="en-US" sz="2400" dirty="0" err="1" smtClean="0">
                  <a:solidFill>
                    <a:srgbClr val="0070C0"/>
                  </a:solidFill>
                  <a:latin typeface="Arial" panose="020B0604020202020204" pitchFamily="34" charset="0"/>
                  <a:cs typeface="Arial" panose="020B0604020202020204" pitchFamily="34" charset="0"/>
                </a:rPr>
                <a:t>ketoglutaric</a:t>
              </a:r>
              <a:r>
                <a:rPr lang="en-US" sz="2400" dirty="0" smtClean="0">
                  <a:solidFill>
                    <a:srgbClr val="0070C0"/>
                  </a:solidFill>
                  <a:latin typeface="Arial" panose="020B0604020202020204" pitchFamily="34" charset="0"/>
                  <a:cs typeface="Arial" panose="020B0604020202020204" pitchFamily="34" charset="0"/>
                </a:rPr>
                <a:t> acid</a:t>
              </a:r>
              <a:endParaRPr lang="en-US" sz="2400" dirty="0">
                <a:solidFill>
                  <a:srgbClr val="0070C0"/>
                </a:solidFill>
                <a:latin typeface="Arial" panose="020B0604020202020204" pitchFamily="34" charset="0"/>
                <a:cs typeface="Arial" panose="020B0604020202020204" pitchFamily="34" charset="0"/>
              </a:endParaRPr>
            </a:p>
          </p:txBody>
        </p:sp>
        <p:sp>
          <p:nvSpPr>
            <p:cNvPr id="12" name="TextBox 11"/>
            <p:cNvSpPr txBox="1"/>
            <p:nvPr/>
          </p:nvSpPr>
          <p:spPr>
            <a:xfrm>
              <a:off x="6584858" y="2657842"/>
              <a:ext cx="2068195" cy="461665"/>
            </a:xfrm>
            <a:prstGeom prst="rect">
              <a:avLst/>
            </a:prstGeom>
            <a:noFill/>
          </p:spPr>
          <p:txBody>
            <a:bodyPr wrap="none" rtlCol="0">
              <a:spAutoFit/>
            </a:bodyPr>
            <a:lstStyle/>
            <a:p>
              <a:r>
                <a:rPr lang="en-US" sz="2400" dirty="0" smtClean="0">
                  <a:solidFill>
                    <a:srgbClr val="0070C0"/>
                  </a:solidFill>
                  <a:latin typeface="Arial" panose="020B0604020202020204" pitchFamily="34" charset="0"/>
                  <a:cs typeface="Arial" panose="020B0604020202020204" pitchFamily="34" charset="0"/>
                </a:rPr>
                <a:t>Glyoxylic acid</a:t>
              </a:r>
              <a:endParaRPr lang="en-US" sz="2400" dirty="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1529046" y="5227447"/>
              <a:ext cx="6011582"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Common </a:t>
              </a:r>
              <a:r>
                <a:rPr lang="el-GR" sz="2800" dirty="0" smtClean="0">
                  <a:latin typeface="Arial" panose="020B0604020202020204" pitchFamily="34" charset="0"/>
                  <a:cs typeface="Arial" panose="020B0604020202020204" pitchFamily="34" charset="0"/>
                </a:rPr>
                <a:t>α</a:t>
              </a:r>
              <a:r>
                <a:rPr lang="en-US" sz="2800" dirty="0" smtClean="0">
                  <a:latin typeface="Arial" panose="020B0604020202020204" pitchFamily="34" charset="0"/>
                  <a:cs typeface="Arial" panose="020B0604020202020204" pitchFamily="34" charset="0"/>
                </a:rPr>
                <a:t>-keto acids in metabolism</a:t>
              </a:r>
              <a:endParaRPr lang="en-US" sz="2800" dirty="0">
                <a:latin typeface="Arial" panose="020B0604020202020204" pitchFamily="34" charset="0"/>
                <a:cs typeface="Arial" panose="020B0604020202020204" pitchFamily="34" charset="0"/>
              </a:endParaRPr>
            </a:p>
          </p:txBody>
        </p:sp>
        <p:pic>
          <p:nvPicPr>
            <p:cNvPr id="2056" name="Picture 8" descr="Image result for alpha ketoglutaric ac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532" y="3280368"/>
              <a:ext cx="3086936" cy="1479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3916" y="3596699"/>
              <a:ext cx="365806" cy="461665"/>
            </a:xfrm>
            <a:prstGeom prst="rect">
              <a:avLst/>
            </a:prstGeom>
            <a:noFill/>
          </p:spPr>
          <p:txBody>
            <a:bodyPr wrap="none" rtlCol="0">
              <a:spAutoFit/>
            </a:bodyPr>
            <a:lstStyle/>
            <a:p>
              <a:r>
                <a:rPr lang="el-GR" sz="2400" b="1" dirty="0" smtClean="0">
                  <a:solidFill>
                    <a:srgbClr val="FF0066"/>
                  </a:solidFill>
                </a:rPr>
                <a:t>α</a:t>
              </a:r>
              <a:endParaRPr lang="en-US" sz="2400" b="1" dirty="0">
                <a:solidFill>
                  <a:srgbClr val="FF0066"/>
                </a:solidFill>
              </a:endParaRPr>
            </a:p>
          </p:txBody>
        </p:sp>
        <p:sp>
          <p:nvSpPr>
            <p:cNvPr id="17" name="TextBox 16"/>
            <p:cNvSpPr txBox="1"/>
            <p:nvPr/>
          </p:nvSpPr>
          <p:spPr>
            <a:xfrm>
              <a:off x="4769563" y="3624110"/>
              <a:ext cx="365806" cy="461665"/>
            </a:xfrm>
            <a:prstGeom prst="rect">
              <a:avLst/>
            </a:prstGeom>
            <a:noFill/>
          </p:spPr>
          <p:txBody>
            <a:bodyPr wrap="none" rtlCol="0">
              <a:spAutoFit/>
            </a:bodyPr>
            <a:lstStyle/>
            <a:p>
              <a:r>
                <a:rPr lang="el-GR" sz="2400" b="1" dirty="0" smtClean="0">
                  <a:solidFill>
                    <a:srgbClr val="FF0066"/>
                  </a:solidFill>
                </a:rPr>
                <a:t>α</a:t>
              </a:r>
              <a:endParaRPr lang="en-US" sz="2400" b="1" dirty="0">
                <a:solidFill>
                  <a:srgbClr val="FF0066"/>
                </a:solidFill>
              </a:endParaRPr>
            </a:p>
          </p:txBody>
        </p:sp>
        <p:sp>
          <p:nvSpPr>
            <p:cNvPr id="18" name="TextBox 17"/>
            <p:cNvSpPr txBox="1"/>
            <p:nvPr/>
          </p:nvSpPr>
          <p:spPr>
            <a:xfrm>
              <a:off x="7108697" y="4190881"/>
              <a:ext cx="365806" cy="461665"/>
            </a:xfrm>
            <a:prstGeom prst="rect">
              <a:avLst/>
            </a:prstGeom>
            <a:noFill/>
          </p:spPr>
          <p:txBody>
            <a:bodyPr wrap="none" rtlCol="0">
              <a:spAutoFit/>
            </a:bodyPr>
            <a:lstStyle/>
            <a:p>
              <a:r>
                <a:rPr lang="el-GR" sz="2400" b="1" dirty="0" smtClean="0">
                  <a:solidFill>
                    <a:srgbClr val="FF0066"/>
                  </a:solidFill>
                </a:rPr>
                <a:t>α</a:t>
              </a:r>
              <a:endParaRPr lang="en-US" sz="2400" b="1" dirty="0">
                <a:solidFill>
                  <a:srgbClr val="FF0066"/>
                </a:solidFill>
              </a:endParaRPr>
            </a:p>
          </p:txBody>
        </p:sp>
      </p:grpSp>
    </p:spTree>
    <p:extLst>
      <p:ext uri="{BB962C8B-B14F-4D97-AF65-F5344CB8AC3E}">
        <p14:creationId xmlns:p14="http://schemas.microsoft.com/office/powerpoint/2010/main" val="39894647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8"/>
          <p:cNvSpPr txBox="1">
            <a:spLocks noChangeArrowheads="1"/>
          </p:cNvSpPr>
          <p:nvPr/>
        </p:nvSpPr>
        <p:spPr bwMode="auto">
          <a:xfrm>
            <a:off x="128588" y="972683"/>
            <a:ext cx="9015411"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One of the smallest enzyme classes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5%</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p>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Catalyze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interconversion between isomers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through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geometric/structural changes</a:t>
            </a:r>
          </a:p>
          <a:p>
            <a:pPr algn="l" rtl="0">
              <a:spcBef>
                <a:spcPct val="50000"/>
              </a:spcBef>
            </a:pPr>
            <a:r>
              <a:rPr lang="en-US" altLang="en-US" sz="2600" b="1" u="sng" dirty="0" smtClean="0">
                <a:solidFill>
                  <a:srgbClr val="009900"/>
                </a:solidFill>
                <a:latin typeface="Arial" panose="020B0604020202020204" pitchFamily="34" charset="0"/>
                <a:cs typeface="Arial" panose="020B0604020202020204" pitchFamily="34" charset="0"/>
                <a:sym typeface="Symbol" panose="05050102010706020507" pitchFamily="18" charset="2"/>
              </a:rPr>
              <a:t>For example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5: Isomerases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21" name="Text Box 18"/>
          <p:cNvSpPr txBox="1">
            <a:spLocks noChangeArrowheads="1"/>
          </p:cNvSpPr>
          <p:nvPr/>
        </p:nvSpPr>
        <p:spPr bwMode="auto">
          <a:xfrm>
            <a:off x="128589" y="3057457"/>
            <a:ext cx="89058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transfer of a chemical group from one position to another in the substrate:</a:t>
            </a:r>
            <a:endParaRPr lang="en-US" altLang="en-US" sz="2400" dirty="0">
              <a:latin typeface="Arial" panose="020B0604020202020204" pitchFamily="34" charset="0"/>
              <a:cs typeface="Arial" panose="020B0604020202020204" pitchFamily="34" charset="0"/>
              <a:sym typeface="Symbol" panose="05050102010706020507" pitchFamily="18" charset="2"/>
            </a:endParaRPr>
          </a:p>
        </p:txBody>
      </p:sp>
      <p:sp>
        <p:nvSpPr>
          <p:cNvPr id="22" name="Text Box 18"/>
          <p:cNvSpPr txBox="1">
            <a:spLocks noChangeArrowheads="1"/>
          </p:cNvSpPr>
          <p:nvPr/>
        </p:nvSpPr>
        <p:spPr bwMode="auto">
          <a:xfrm>
            <a:off x="139095" y="4865238"/>
            <a:ext cx="8905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A change between the </a:t>
            </a:r>
            <a:r>
              <a:rPr lang="en-US" altLang="en-US" sz="2400" i="1" dirty="0">
                <a:solidFill>
                  <a:srgbClr val="FF0066"/>
                </a:solidFill>
                <a:latin typeface="Arial" panose="020B0604020202020204" pitchFamily="34" charset="0"/>
                <a:cs typeface="Arial" panose="020B0604020202020204" pitchFamily="34" charset="0"/>
                <a:sym typeface="Symbol" panose="05050102010706020507" pitchFamily="18" charset="2"/>
              </a:rPr>
              <a:t>S</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 and </a:t>
            </a:r>
            <a:r>
              <a:rPr lang="en-US" altLang="en-US" sz="2400" i="1" dirty="0">
                <a:solidFill>
                  <a:srgbClr val="FF0066"/>
                </a:solidFill>
                <a:latin typeface="Arial" panose="020B0604020202020204" pitchFamily="34" charset="0"/>
                <a:cs typeface="Arial" panose="020B0604020202020204" pitchFamily="34" charset="0"/>
                <a:sym typeface="Symbol" panose="05050102010706020507" pitchFamily="18" charset="2"/>
              </a:rPr>
              <a:t>R</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 stereo-configurations </a:t>
            </a:r>
            <a:r>
              <a:rPr lang="en-US" altLang="en-US" sz="2400" dirty="0">
                <a:latin typeface="Arial" panose="020B0604020202020204" pitchFamily="34" charset="0"/>
                <a:cs typeface="Arial" panose="020B0604020202020204" pitchFamily="34" charset="0"/>
                <a:sym typeface="Symbol" panose="05050102010706020507" pitchFamily="18" charset="2"/>
              </a:rPr>
              <a:t>of a chiral </a:t>
            </a:r>
            <a:r>
              <a:rPr lang="en-US" altLang="en-US" sz="2400" dirty="0" smtClean="0">
                <a:latin typeface="Arial" panose="020B0604020202020204" pitchFamily="34" charset="0"/>
                <a:cs typeface="Arial" panose="020B0604020202020204" pitchFamily="34" charset="0"/>
                <a:sym typeface="Symbol" panose="05050102010706020507" pitchFamily="18" charset="2"/>
              </a:rPr>
              <a:t>center</a:t>
            </a:r>
          </a:p>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A change between the </a:t>
            </a:r>
            <a:r>
              <a:rPr lang="en-US" altLang="en-US" sz="2400" i="1" dirty="0">
                <a:solidFill>
                  <a:srgbClr val="FF0066"/>
                </a:solidFill>
                <a:latin typeface="Arial" panose="020B0604020202020204" pitchFamily="34" charset="0"/>
                <a:cs typeface="Arial" panose="020B0604020202020204" pitchFamily="34" charset="0"/>
                <a:sym typeface="Symbol" panose="05050102010706020507" pitchFamily="18" charset="2"/>
              </a:rPr>
              <a:t>cis</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 and </a:t>
            </a:r>
            <a:r>
              <a:rPr lang="en-US" altLang="en-US" sz="2400" i="1" dirty="0">
                <a:solidFill>
                  <a:srgbClr val="FF0066"/>
                </a:solidFill>
                <a:latin typeface="Arial" panose="020B0604020202020204" pitchFamily="34" charset="0"/>
                <a:cs typeface="Arial" panose="020B0604020202020204" pitchFamily="34" charset="0"/>
                <a:sym typeface="Symbol" panose="05050102010706020507" pitchFamily="18" charset="2"/>
              </a:rPr>
              <a:t>trans</a:t>
            </a:r>
            <a:r>
              <a:rPr lang="en-US" altLang="en-US" sz="2400" dirty="0">
                <a:solidFill>
                  <a:srgbClr val="FF0066"/>
                </a:solidFill>
                <a:latin typeface="Arial" panose="020B0604020202020204" pitchFamily="34" charset="0"/>
                <a:cs typeface="Arial" panose="020B0604020202020204" pitchFamily="34" charset="0"/>
                <a:sym typeface="Symbol" panose="05050102010706020507" pitchFamily="18" charset="2"/>
              </a:rPr>
              <a:t> configurations </a:t>
            </a:r>
            <a:r>
              <a:rPr lang="en-US" altLang="en-US" sz="2400" dirty="0">
                <a:latin typeface="Arial" panose="020B0604020202020204" pitchFamily="34" charset="0"/>
                <a:cs typeface="Arial" panose="020B0604020202020204" pitchFamily="34" charset="0"/>
                <a:sym typeface="Symbol" panose="05050102010706020507" pitchFamily="18" charset="2"/>
              </a:rPr>
              <a:t>of a double bond</a:t>
            </a:r>
          </a:p>
        </p:txBody>
      </p:sp>
      <p:pic>
        <p:nvPicPr>
          <p:cNvPr id="3" name="Picture 2"/>
          <p:cNvPicPr>
            <a:picLocks noChangeAspect="1"/>
          </p:cNvPicPr>
          <p:nvPr/>
        </p:nvPicPr>
        <p:blipFill>
          <a:blip r:embed="rId3"/>
          <a:stretch>
            <a:fillRect/>
          </a:stretch>
        </p:blipFill>
        <p:spPr>
          <a:xfrm>
            <a:off x="2245192" y="4184239"/>
            <a:ext cx="4896590" cy="535565"/>
          </a:xfrm>
          <a:prstGeom prst="rect">
            <a:avLst/>
          </a:prstGeom>
        </p:spPr>
      </p:pic>
    </p:spTree>
    <p:extLst>
      <p:ext uri="{BB962C8B-B14F-4D97-AF65-F5344CB8AC3E}">
        <p14:creationId xmlns:p14="http://schemas.microsoft.com/office/powerpoint/2010/main" val="39047097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2666" t="3789" b="15135"/>
          <a:stretch/>
        </p:blipFill>
        <p:spPr>
          <a:xfrm>
            <a:off x="6574220" y="5943463"/>
            <a:ext cx="2538247" cy="883005"/>
          </a:xfrm>
          <a:prstGeom prst="rect">
            <a:avLst/>
          </a:prstGeom>
        </p:spPr>
      </p:pic>
      <p:sp>
        <p:nvSpPr>
          <p:cNvPr id="1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Classified by the type of catalyzed reaction:</a:t>
            </a:r>
          </a:p>
        </p:txBody>
      </p:sp>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5: Isomerases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21" name="Text Box 18"/>
          <p:cNvSpPr txBox="1">
            <a:spLocks noChangeArrowheads="1"/>
          </p:cNvSpPr>
          <p:nvPr/>
        </p:nvSpPr>
        <p:spPr bwMode="auto">
          <a:xfrm>
            <a:off x="128589" y="1591261"/>
            <a:ext cx="8905874"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457200" lvl="1" indent="0" algn="l" rtl="0">
              <a:spcBef>
                <a:spcPct val="50000"/>
              </a:spcBef>
              <a:buNone/>
            </a:pPr>
            <a:r>
              <a:rPr lang="en-US" altLang="en-US" sz="2400" b="1" dirty="0" smtClean="0">
                <a:latin typeface="Arial" panose="020B0604020202020204" pitchFamily="34" charset="0"/>
                <a:cs typeface="Arial" panose="020B0604020202020204" pitchFamily="34" charset="0"/>
                <a:sym typeface="Symbol" panose="05050102010706020507" pitchFamily="18" charset="2"/>
              </a:rPr>
              <a:t>EC 5.1: Racemases and epimerases</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Catalyze an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S↔R change</a:t>
            </a:r>
          </a:p>
          <a:p>
            <a:pPr marL="1200150" lvl="2" indent="-342900" algn="l" rtl="0">
              <a:spcBef>
                <a:spcPct val="50000"/>
              </a:spcBef>
            </a:pP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Racemases</a:t>
            </a:r>
            <a:r>
              <a:rPr lang="en-US" altLang="en-US" sz="2200" dirty="0" smtClean="0">
                <a:latin typeface="Arial" panose="020B0604020202020204" pitchFamily="34" charset="0"/>
                <a:cs typeface="Arial" panose="020B0604020202020204" pitchFamily="34" charset="0"/>
                <a:sym typeface="Symbol" panose="05050102010706020507" pitchFamily="18" charset="2"/>
              </a:rPr>
              <a:t> – when there is only one chiral center</a:t>
            </a:r>
          </a:p>
          <a:p>
            <a:pPr marL="1200150" lvl="2" indent="-342900" algn="l" rtl="0">
              <a:spcBef>
                <a:spcPct val="50000"/>
              </a:spcBef>
            </a:pP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Epimerases</a:t>
            </a:r>
            <a:r>
              <a:rPr lang="en-US" altLang="en-US" sz="2200" dirty="0" smtClean="0">
                <a:latin typeface="Arial" panose="020B0604020202020204" pitchFamily="34" charset="0"/>
                <a:cs typeface="Arial" panose="020B0604020202020204" pitchFamily="34" charset="0"/>
                <a:sym typeface="Symbol" panose="05050102010706020507" pitchFamily="18" charset="2"/>
              </a:rPr>
              <a:t> – in a single chiral center, when there are more </a:t>
            </a:r>
            <a:endParaRPr lang="en-US" altLang="en-US" sz="2200" dirty="0">
              <a:latin typeface="Arial" panose="020B0604020202020204" pitchFamily="34" charset="0"/>
              <a:cs typeface="Arial" panose="020B0604020202020204" pitchFamily="34" charset="0"/>
              <a:sym typeface="Symbol" panose="05050102010706020507" pitchFamily="18" charset="2"/>
            </a:endParaRPr>
          </a:p>
        </p:txBody>
      </p:sp>
      <p:sp>
        <p:nvSpPr>
          <p:cNvPr id="7" name="Text Box 18"/>
          <p:cNvSpPr txBox="1">
            <a:spLocks noChangeArrowheads="1"/>
          </p:cNvSpPr>
          <p:nvPr/>
        </p:nvSpPr>
        <p:spPr bwMode="auto">
          <a:xfrm>
            <a:off x="123330" y="3935073"/>
            <a:ext cx="7065746"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457200" lvl="1" indent="0" algn="l" rtl="0">
              <a:spcBef>
                <a:spcPct val="50000"/>
              </a:spcBef>
              <a:buNone/>
            </a:pPr>
            <a:r>
              <a:rPr lang="en-US" altLang="en-US" sz="2400" b="1" dirty="0" smtClean="0">
                <a:latin typeface="Arial" panose="020B0604020202020204" pitchFamily="34" charset="0"/>
                <a:cs typeface="Arial" panose="020B0604020202020204" pitchFamily="34" charset="0"/>
                <a:sym typeface="Symbol" panose="05050102010706020507" pitchFamily="18" charset="2"/>
              </a:rPr>
              <a:t>EC 5.2: </a:t>
            </a:r>
            <a:r>
              <a:rPr lang="en-US" altLang="en-US" sz="2400" b="1" i="1" dirty="0">
                <a:latin typeface="Arial" panose="020B0604020202020204" pitchFamily="34" charset="0"/>
                <a:cs typeface="Arial" panose="020B0604020202020204" pitchFamily="34" charset="0"/>
                <a:sym typeface="Symbol" panose="05050102010706020507" pitchFamily="18" charset="2"/>
              </a:rPr>
              <a:t>Cis-trans</a:t>
            </a:r>
            <a:r>
              <a:rPr lang="en-US" altLang="en-US" sz="2400" b="1" dirty="0">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latin typeface="Arial" panose="020B0604020202020204" pitchFamily="34" charset="0"/>
                <a:cs typeface="Arial" panose="020B0604020202020204" pitchFamily="34" charset="0"/>
                <a:sym typeface="Symbol" panose="05050102010706020507" pitchFamily="18" charset="2"/>
              </a:rPr>
              <a:t>isomerases</a:t>
            </a:r>
          </a:p>
          <a:p>
            <a:pPr marL="457200" lvl="1" indent="0" algn="l" rtl="0">
              <a:spcBef>
                <a:spcPct val="50000"/>
              </a:spcBef>
              <a:buNone/>
            </a:pPr>
            <a:r>
              <a:rPr lang="en-US" altLang="en-US" sz="2400" b="1" dirty="0" smtClean="0">
                <a:latin typeface="Arial" panose="020B0604020202020204" pitchFamily="34" charset="0"/>
                <a:cs typeface="Arial" panose="020B0604020202020204" pitchFamily="34" charset="0"/>
                <a:sym typeface="Symbol" panose="05050102010706020507" pitchFamily="18" charset="2"/>
              </a:rPr>
              <a:t>EC 5.3: Intramolecular oxidoreductases</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Catalyze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electron transfer </a:t>
            </a:r>
            <a:r>
              <a:rPr lang="en-US" altLang="en-US" sz="2200" dirty="0" smtClean="0">
                <a:latin typeface="Arial" panose="020B0604020202020204" pitchFamily="34" charset="0"/>
                <a:cs typeface="Arial" panose="020B0604020202020204" pitchFamily="34" charset="0"/>
                <a:sym typeface="Symbol" panose="05050102010706020507" pitchFamily="18" charset="2"/>
              </a:rPr>
              <a:t>within the substrate</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Include </a:t>
            </a:r>
            <a:r>
              <a:rPr lang="en-US" altLang="en-US" sz="2200"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tautomerases</a:t>
            </a:r>
            <a:r>
              <a:rPr lang="en-US" altLang="en-US" sz="2200" dirty="0" smtClean="0">
                <a:latin typeface="Arial" panose="020B0604020202020204" pitchFamily="34" charset="0"/>
                <a:cs typeface="Arial" panose="020B0604020202020204" pitchFamily="34" charset="0"/>
                <a:sym typeface="Symbol" panose="05050102010706020507" pitchFamily="18" charset="2"/>
              </a:rPr>
              <a:t>, which catalyze readily occurring interconversions (e.g. keto-enol) </a:t>
            </a:r>
            <a:endParaRPr lang="en-US" altLang="en-US" sz="2200" dirty="0">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4"/>
          <a:stretch>
            <a:fillRect/>
          </a:stretch>
        </p:blipFill>
        <p:spPr>
          <a:xfrm>
            <a:off x="5285945" y="3576420"/>
            <a:ext cx="2890683" cy="935221"/>
          </a:xfrm>
          <a:prstGeom prst="rect">
            <a:avLst/>
          </a:prstGeom>
        </p:spPr>
      </p:pic>
      <p:pic>
        <p:nvPicPr>
          <p:cNvPr id="3" name="Picture 2"/>
          <p:cNvPicPr>
            <a:picLocks noChangeAspect="1"/>
          </p:cNvPicPr>
          <p:nvPr/>
        </p:nvPicPr>
        <p:blipFill>
          <a:blip r:embed="rId5"/>
          <a:stretch>
            <a:fillRect/>
          </a:stretch>
        </p:blipFill>
        <p:spPr>
          <a:xfrm>
            <a:off x="6396365" y="1408300"/>
            <a:ext cx="2575645" cy="1299179"/>
          </a:xfrm>
          <a:prstGeom prst="rect">
            <a:avLst/>
          </a:prstGeom>
        </p:spPr>
      </p:pic>
    </p:spTree>
    <p:extLst>
      <p:ext uri="{BB962C8B-B14F-4D97-AF65-F5344CB8AC3E}">
        <p14:creationId xmlns:p14="http://schemas.microsoft.com/office/powerpoint/2010/main" val="15259863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Classified by the type of catalyzed reaction:</a:t>
            </a:r>
          </a:p>
        </p:txBody>
      </p:sp>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5: Isomerases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7" name="Text Box 18"/>
          <p:cNvSpPr txBox="1">
            <a:spLocks noChangeArrowheads="1"/>
          </p:cNvSpPr>
          <p:nvPr/>
        </p:nvSpPr>
        <p:spPr bwMode="auto">
          <a:xfrm>
            <a:off x="123330" y="4644529"/>
            <a:ext cx="890587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457200" lvl="1" indent="0" algn="l" rtl="0">
              <a:spcBef>
                <a:spcPct val="50000"/>
              </a:spcBef>
              <a:buNone/>
            </a:pPr>
            <a:r>
              <a:rPr lang="en-US" altLang="en-US" sz="2400" b="1" dirty="0" smtClean="0">
                <a:latin typeface="Arial" panose="020B0604020202020204" pitchFamily="34" charset="0"/>
                <a:cs typeface="Arial" panose="020B0604020202020204" pitchFamily="34" charset="0"/>
                <a:sym typeface="Symbol" panose="05050102010706020507" pitchFamily="18" charset="2"/>
              </a:rPr>
              <a:t>EC 5.5: Intramolecular lyases</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Catalyze the interconversion between open and ring structures</a:t>
            </a:r>
          </a:p>
        </p:txBody>
      </p:sp>
      <p:grpSp>
        <p:nvGrpSpPr>
          <p:cNvPr id="12" name="Group 11"/>
          <p:cNvGrpSpPr/>
          <p:nvPr/>
        </p:nvGrpSpPr>
        <p:grpSpPr>
          <a:xfrm>
            <a:off x="7678994" y="383963"/>
            <a:ext cx="1401942" cy="2627121"/>
            <a:chOff x="7678994" y="383963"/>
            <a:chExt cx="1401942" cy="2627121"/>
          </a:xfrm>
        </p:grpSpPr>
        <p:cxnSp>
          <p:nvCxnSpPr>
            <p:cNvPr id="4" name="Straight Arrow Connector 3"/>
            <p:cNvCxnSpPr/>
            <p:nvPr/>
          </p:nvCxnSpPr>
          <p:spPr>
            <a:xfrm>
              <a:off x="8430103" y="1526506"/>
              <a:ext cx="4272" cy="378724"/>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7678994" y="383963"/>
              <a:ext cx="1349011" cy="1010160"/>
            </a:xfrm>
            <a:prstGeom prst="rect">
              <a:avLst/>
            </a:prstGeom>
          </p:spPr>
        </p:pic>
        <p:pic>
          <p:nvPicPr>
            <p:cNvPr id="11" name="Picture 10"/>
            <p:cNvPicPr>
              <a:picLocks noChangeAspect="1"/>
            </p:cNvPicPr>
            <p:nvPr/>
          </p:nvPicPr>
          <p:blipFill>
            <a:blip r:embed="rId4"/>
            <a:stretch>
              <a:fillRect/>
            </a:stretch>
          </p:blipFill>
          <p:spPr>
            <a:xfrm>
              <a:off x="7783072" y="1988137"/>
              <a:ext cx="1297864" cy="1022947"/>
            </a:xfrm>
            <a:prstGeom prst="rect">
              <a:avLst/>
            </a:prstGeom>
          </p:spPr>
        </p:pic>
      </p:grpSp>
      <p:sp>
        <p:nvSpPr>
          <p:cNvPr id="16" name="Text Box 18"/>
          <p:cNvSpPr txBox="1">
            <a:spLocks noChangeArrowheads="1"/>
          </p:cNvSpPr>
          <p:nvPr/>
        </p:nvSpPr>
        <p:spPr bwMode="auto">
          <a:xfrm>
            <a:off x="128589" y="1591261"/>
            <a:ext cx="8211370"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457200" lvl="1" indent="0" algn="l" rtl="0">
              <a:spcBef>
                <a:spcPct val="50000"/>
              </a:spcBef>
              <a:buNone/>
            </a:pPr>
            <a:r>
              <a:rPr lang="en-US" altLang="en-US" sz="2400" b="1" dirty="0" smtClean="0">
                <a:latin typeface="Arial" panose="020B0604020202020204" pitchFamily="34" charset="0"/>
                <a:cs typeface="Arial" panose="020B0604020202020204" pitchFamily="34" charset="0"/>
                <a:sym typeface="Symbol" panose="05050102010706020507" pitchFamily="18" charset="2"/>
              </a:rPr>
              <a:t>EC 5.4: Intramolecular transferases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mutases</a:t>
            </a:r>
            <a:r>
              <a:rPr lang="en-US" altLang="en-US" sz="2400" b="1" dirty="0" smtClean="0">
                <a:latin typeface="Arial" panose="020B0604020202020204" pitchFamily="34" charset="0"/>
                <a:cs typeface="Arial" panose="020B0604020202020204" pitchFamily="34" charset="0"/>
                <a:sym typeface="Symbol" panose="05050102010706020507" pitchFamily="18" charset="2"/>
              </a:rPr>
              <a:t>)</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Catalyze </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atom/group transfers </a:t>
            </a:r>
            <a:r>
              <a:rPr lang="en-US" altLang="en-US" sz="2200" dirty="0" smtClean="0">
                <a:latin typeface="Arial" panose="020B0604020202020204" pitchFamily="34" charset="0"/>
                <a:cs typeface="Arial" panose="020B0604020202020204" pitchFamily="34" charset="0"/>
                <a:sym typeface="Symbol" panose="05050102010706020507" pitchFamily="18" charset="2"/>
              </a:rPr>
              <a:t>within the substrate</a:t>
            </a:r>
          </a:p>
          <a:p>
            <a:pPr marL="1200150" lvl="2" indent="-342900" algn="l" rtl="0">
              <a:spcBef>
                <a:spcPct val="50000"/>
              </a:spcBef>
            </a:pPr>
            <a:r>
              <a:rPr lang="en-US" altLang="en-US" sz="2200" dirty="0" smtClean="0">
                <a:latin typeface="Arial" panose="020B0604020202020204" pitchFamily="34" charset="0"/>
                <a:cs typeface="Arial" panose="020B0604020202020204" pitchFamily="34" charset="0"/>
                <a:sym typeface="Symbol" panose="05050102010706020507" pitchFamily="18" charset="2"/>
              </a:rPr>
              <a:t>Often involves positional switch between a hydrogen and another atom</a:t>
            </a:r>
          </a:p>
          <a:p>
            <a:pPr marL="1200150" lvl="2" indent="-342900" algn="l" rtl="0">
              <a:spcBef>
                <a:spcPct val="50000"/>
              </a:spcBef>
            </a:pP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Adenosylcobalamin </a:t>
            </a:r>
            <a:r>
              <a:rPr lang="en-US" altLang="en-US" sz="2200" dirty="0" smtClean="0">
                <a:latin typeface="Arial" panose="020B0604020202020204" pitchFamily="34" charset="0"/>
                <a:cs typeface="Arial" panose="020B0604020202020204" pitchFamily="34" charset="0"/>
                <a:sym typeface="Symbol" panose="05050102010706020507" pitchFamily="18" charset="2"/>
              </a:rPr>
              <a:t>(</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vitamin B</a:t>
            </a:r>
            <a:r>
              <a:rPr lang="en-US" altLang="en-US" sz="2200"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12</a:t>
            </a:r>
            <a:r>
              <a:rPr lang="en-US" altLang="en-US" sz="22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200" dirty="0" smtClean="0">
                <a:latin typeface="Arial" panose="020B0604020202020204" pitchFamily="34" charset="0"/>
                <a:cs typeface="Arial" panose="020B0604020202020204" pitchFamily="34" charset="0"/>
                <a:sym typeface="Symbol" panose="05050102010706020507" pitchFamily="18" charset="2"/>
              </a:rPr>
              <a:t>derivate) is used for amino group transfers and for carbon skeleton rearrangements</a:t>
            </a:r>
            <a:endParaRPr lang="en-US" altLang="en-US" sz="22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9643632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8"/>
          <p:cNvSpPr txBox="1">
            <a:spLocks noChangeArrowheads="1"/>
          </p:cNvSpPr>
          <p:nvPr/>
        </p:nvSpPr>
        <p:spPr bwMode="auto">
          <a:xfrm>
            <a:off x="128588" y="972683"/>
            <a:ext cx="9015411"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The smallest enzyme class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3%</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p>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Catalyze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covalent attachment of molecules,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usually by using the energy released from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ATP hydrolysis</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6: Ligases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696763" y="3440931"/>
            <a:ext cx="5879059" cy="599638"/>
          </a:xfrm>
          <a:prstGeom prst="rect">
            <a:avLst/>
          </a:prstGeom>
        </p:spPr>
      </p:pic>
    </p:spTree>
    <p:extLst>
      <p:ext uri="{BB962C8B-B14F-4D97-AF65-F5344CB8AC3E}">
        <p14:creationId xmlns:p14="http://schemas.microsoft.com/office/powerpoint/2010/main" val="7945628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6: Ligases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5" name="Text Box 18"/>
          <p:cNvSpPr txBox="1">
            <a:spLocks noChangeArrowheads="1"/>
          </p:cNvSpPr>
          <p:nvPr/>
        </p:nvSpPr>
        <p:spPr bwMode="auto">
          <a:xfrm>
            <a:off x="128588" y="972683"/>
            <a:ext cx="90154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Classified by 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type of bond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formed in the reaction:</a:t>
            </a:r>
          </a:p>
        </p:txBody>
      </p:sp>
      <p:pic>
        <p:nvPicPr>
          <p:cNvPr id="3" name="Picture 2"/>
          <p:cNvPicPr>
            <a:picLocks noChangeAspect="1"/>
          </p:cNvPicPr>
          <p:nvPr/>
        </p:nvPicPr>
        <p:blipFill>
          <a:blip r:embed="rId3"/>
          <a:stretch>
            <a:fillRect/>
          </a:stretch>
        </p:blipFill>
        <p:spPr>
          <a:xfrm>
            <a:off x="2646966" y="1860332"/>
            <a:ext cx="4777388" cy="4367141"/>
          </a:xfrm>
          <a:prstGeom prst="rect">
            <a:avLst/>
          </a:prstGeom>
        </p:spPr>
      </p:pic>
    </p:spTree>
    <p:extLst>
      <p:ext uri="{BB962C8B-B14F-4D97-AF65-F5344CB8AC3E}">
        <p14:creationId xmlns:p14="http://schemas.microsoft.com/office/powerpoint/2010/main" val="1341499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Why enzymes?</a:t>
            </a:r>
            <a:endParaRPr lang="en-US" altLang="en-US" b="1" dirty="0">
              <a:solidFill>
                <a:srgbClr val="3333CC"/>
              </a:solidFill>
              <a:latin typeface="Arial" panose="020B0604020202020204" pitchFamily="34" charset="0"/>
              <a:cs typeface="Arial" panose="020B0604020202020204" pitchFamily="34" charset="0"/>
            </a:endParaRPr>
          </a:p>
        </p:txBody>
      </p:sp>
      <p:sp>
        <p:nvSpPr>
          <p:cNvPr id="11"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marL="514350" indent="-514350" algn="l" rtl="0" eaLnBrk="1" hangingPunct="1">
              <a:spcBef>
                <a:spcPct val="50000"/>
              </a:spcBef>
              <a:buFont typeface="+mj-lt"/>
              <a:buAutoNum type="arabicPeriod" startAt="3"/>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Enzymes are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reaction-specific</a:t>
            </a:r>
            <a:endPar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12" name="Text Box 18"/>
          <p:cNvSpPr txBox="1">
            <a:spLocks noChangeArrowheads="1"/>
          </p:cNvSpPr>
          <p:nvPr/>
        </p:nvSpPr>
        <p:spPr bwMode="auto">
          <a:xfrm>
            <a:off x="128589" y="1465126"/>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The specificity is used for classifying enzymes</a:t>
            </a:r>
          </a:p>
        </p:txBody>
      </p:sp>
      <p:sp>
        <p:nvSpPr>
          <p:cNvPr id="13" name="TextBox 12"/>
          <p:cNvSpPr txBox="1"/>
          <p:nvPr/>
        </p:nvSpPr>
        <p:spPr>
          <a:xfrm>
            <a:off x="64719" y="5025185"/>
            <a:ext cx="8372290" cy="523220"/>
          </a:xfrm>
          <a:prstGeom prst="rect">
            <a:avLst/>
          </a:prstGeom>
          <a:noFill/>
        </p:spPr>
        <p:txBody>
          <a:bodyPr wrap="square" rtlCol="0">
            <a:spAutoFit/>
          </a:bodyPr>
          <a:lstStyle/>
          <a:p>
            <a:pPr algn="ctr"/>
            <a:r>
              <a:rPr lang="en-US" sz="2800" dirty="0" smtClean="0"/>
              <a:t>E.C:        2.         1.         4.         2</a:t>
            </a:r>
            <a:endParaRPr lang="en-US" sz="2800" dirty="0"/>
          </a:p>
        </p:txBody>
      </p:sp>
      <p:sp>
        <p:nvSpPr>
          <p:cNvPr id="14" name="TextBox 13"/>
          <p:cNvSpPr txBox="1"/>
          <p:nvPr/>
        </p:nvSpPr>
        <p:spPr>
          <a:xfrm>
            <a:off x="1461195" y="5774376"/>
            <a:ext cx="1805035" cy="413226"/>
          </a:xfrm>
          <a:prstGeom prst="rect">
            <a:avLst/>
          </a:prstGeom>
          <a:noFill/>
        </p:spPr>
        <p:txBody>
          <a:bodyPr wrap="square" rtlCol="0">
            <a:spAutoFit/>
          </a:bodyPr>
          <a:lstStyle/>
          <a:p>
            <a:pPr algn="ctr"/>
            <a:r>
              <a:rPr lang="en-US" sz="2000" b="1" dirty="0" smtClean="0">
                <a:solidFill>
                  <a:srgbClr val="FF0066"/>
                </a:solidFill>
              </a:rPr>
              <a:t>transferase</a:t>
            </a:r>
            <a:endParaRPr lang="en-US" sz="2400" b="1" dirty="0">
              <a:solidFill>
                <a:srgbClr val="FF0066"/>
              </a:solidFill>
            </a:endParaRPr>
          </a:p>
        </p:txBody>
      </p:sp>
      <p:sp>
        <p:nvSpPr>
          <p:cNvPr id="15" name="TextBox 14"/>
          <p:cNvSpPr txBox="1"/>
          <p:nvPr/>
        </p:nvSpPr>
        <p:spPr>
          <a:xfrm>
            <a:off x="3074205" y="5774376"/>
            <a:ext cx="1805035" cy="707886"/>
          </a:xfrm>
          <a:prstGeom prst="rect">
            <a:avLst/>
          </a:prstGeom>
          <a:noFill/>
        </p:spPr>
        <p:txBody>
          <a:bodyPr wrap="square" rtlCol="0">
            <a:spAutoFit/>
          </a:bodyPr>
          <a:lstStyle/>
          <a:p>
            <a:pPr algn="ctr"/>
            <a:r>
              <a:rPr lang="en-US" sz="2000" dirty="0"/>
              <a:t>t</a:t>
            </a:r>
            <a:r>
              <a:rPr lang="en-US" sz="2000" dirty="0" smtClean="0"/>
              <a:t>ransferring </a:t>
            </a:r>
            <a:r>
              <a:rPr lang="en-US" sz="2000" b="1" dirty="0" smtClean="0">
                <a:solidFill>
                  <a:srgbClr val="FF0066"/>
                </a:solidFill>
              </a:rPr>
              <a:t>1-carbon</a:t>
            </a:r>
            <a:r>
              <a:rPr lang="en-US" sz="2000" dirty="0" smtClean="0"/>
              <a:t> group</a:t>
            </a:r>
            <a:endParaRPr lang="en-US" sz="2400" dirty="0"/>
          </a:p>
        </p:txBody>
      </p:sp>
      <p:sp>
        <p:nvSpPr>
          <p:cNvPr id="16" name="TextBox 15"/>
          <p:cNvSpPr txBox="1"/>
          <p:nvPr/>
        </p:nvSpPr>
        <p:spPr>
          <a:xfrm>
            <a:off x="4802430" y="5774376"/>
            <a:ext cx="1805035" cy="1015663"/>
          </a:xfrm>
          <a:prstGeom prst="rect">
            <a:avLst/>
          </a:prstGeom>
          <a:noFill/>
        </p:spPr>
        <p:txBody>
          <a:bodyPr wrap="square" rtlCol="0">
            <a:spAutoFit/>
          </a:bodyPr>
          <a:lstStyle/>
          <a:p>
            <a:pPr algn="ctr"/>
            <a:r>
              <a:rPr lang="en-US" sz="2000" dirty="0"/>
              <a:t>t</a:t>
            </a:r>
            <a:r>
              <a:rPr lang="en-US" sz="2000" dirty="0" smtClean="0"/>
              <a:t>ransferring an </a:t>
            </a:r>
            <a:r>
              <a:rPr lang="en-US" sz="2000" b="1" dirty="0" err="1" smtClean="0">
                <a:solidFill>
                  <a:srgbClr val="FF0066"/>
                </a:solidFill>
              </a:rPr>
              <a:t>amidino</a:t>
            </a:r>
            <a:r>
              <a:rPr lang="en-US" sz="2000" dirty="0" smtClean="0">
                <a:solidFill>
                  <a:srgbClr val="FF0066"/>
                </a:solidFill>
              </a:rPr>
              <a:t> </a:t>
            </a:r>
            <a:r>
              <a:rPr lang="en-US" sz="2000" dirty="0" smtClean="0"/>
              <a:t>group</a:t>
            </a:r>
            <a:endParaRPr lang="en-US" sz="2400" dirty="0"/>
          </a:p>
        </p:txBody>
      </p:sp>
      <p:sp>
        <p:nvSpPr>
          <p:cNvPr id="17" name="TextBox 16"/>
          <p:cNvSpPr txBox="1"/>
          <p:nvPr/>
        </p:nvSpPr>
        <p:spPr>
          <a:xfrm>
            <a:off x="6453845" y="5780934"/>
            <a:ext cx="1805035" cy="707886"/>
          </a:xfrm>
          <a:prstGeom prst="rect">
            <a:avLst/>
          </a:prstGeom>
          <a:noFill/>
        </p:spPr>
        <p:txBody>
          <a:bodyPr wrap="square" rtlCol="0">
            <a:spAutoFit/>
          </a:bodyPr>
          <a:lstStyle/>
          <a:p>
            <a:pPr algn="ctr"/>
            <a:r>
              <a:rPr lang="en-US" sz="2000" dirty="0"/>
              <a:t>t</a:t>
            </a:r>
            <a:r>
              <a:rPr lang="en-US" sz="2000" dirty="0" smtClean="0"/>
              <a:t>ransferring </a:t>
            </a:r>
            <a:r>
              <a:rPr lang="en-US" sz="2000" b="1" dirty="0" smtClean="0">
                <a:solidFill>
                  <a:srgbClr val="FF0066"/>
                </a:solidFill>
              </a:rPr>
              <a:t>to</a:t>
            </a:r>
            <a:r>
              <a:rPr lang="en-US" sz="2000" dirty="0" smtClean="0">
                <a:solidFill>
                  <a:srgbClr val="FF0066"/>
                </a:solidFill>
              </a:rPr>
              <a:t> </a:t>
            </a:r>
            <a:r>
              <a:rPr lang="en-US" sz="2000" b="1" dirty="0" smtClean="0">
                <a:solidFill>
                  <a:srgbClr val="FF0066"/>
                </a:solidFill>
              </a:rPr>
              <a:t>glycine</a:t>
            </a:r>
            <a:endParaRPr lang="en-US" sz="2400" b="1" dirty="0">
              <a:solidFill>
                <a:srgbClr val="FF0066"/>
              </a:solidFill>
            </a:endParaRPr>
          </a:p>
        </p:txBody>
      </p:sp>
      <p:cxnSp>
        <p:nvCxnSpPr>
          <p:cNvPr id="18" name="Straight Arrow Connector 17"/>
          <p:cNvCxnSpPr/>
          <p:nvPr/>
        </p:nvCxnSpPr>
        <p:spPr>
          <a:xfrm flipV="1">
            <a:off x="2766965" y="5548406"/>
            <a:ext cx="307240" cy="232528"/>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3854347" y="5464465"/>
            <a:ext cx="291984" cy="36572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flipV="1">
            <a:off x="5356681" y="5464465"/>
            <a:ext cx="4800" cy="406586"/>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6651174" y="5495722"/>
            <a:ext cx="318519" cy="375329"/>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2" name="Picture 21"/>
          <p:cNvPicPr>
            <a:picLocks noChangeAspect="1"/>
          </p:cNvPicPr>
          <p:nvPr/>
        </p:nvPicPr>
        <p:blipFill rotWithShape="1">
          <a:blip r:embed="rId3"/>
          <a:srcRect l="8212" t="28861" r="13035" b="22977"/>
          <a:stretch/>
        </p:blipFill>
        <p:spPr>
          <a:xfrm>
            <a:off x="808310" y="2188589"/>
            <a:ext cx="7628699" cy="2622991"/>
          </a:xfrm>
          <a:prstGeom prst="rect">
            <a:avLst/>
          </a:prstGeom>
        </p:spPr>
      </p:pic>
      <p:sp>
        <p:nvSpPr>
          <p:cNvPr id="23" name="Left-Right Arrow 22"/>
          <p:cNvSpPr/>
          <p:nvPr/>
        </p:nvSpPr>
        <p:spPr>
          <a:xfrm>
            <a:off x="3589549" y="3365666"/>
            <a:ext cx="844910" cy="268835"/>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1664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6: Ligases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9" name="Text Box 18"/>
          <p:cNvSpPr txBox="1">
            <a:spLocks noChangeArrowheads="1"/>
          </p:cNvSpPr>
          <p:nvPr/>
        </p:nvSpPr>
        <p:spPr bwMode="auto">
          <a:xfrm>
            <a:off x="123329" y="998960"/>
            <a:ext cx="901541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The mechanism of energy channeling involves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transfer of ATP’s phosphate to the substrate</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 which changes the latter’s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electronic properties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and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destabilizes bonds </a:t>
            </a:r>
            <a:r>
              <a:rPr lang="en-US" altLang="en-US" sz="2600" b="1" dirty="0" smtClean="0">
                <a:solidFill>
                  <a:srgbClr val="009900"/>
                </a:solidFill>
                <a:latin typeface="Arial" panose="020B0604020202020204" pitchFamily="34" charset="0"/>
                <a:cs typeface="Arial" panose="020B0604020202020204" pitchFamily="34" charset="0"/>
                <a:sym typeface="Symbol" panose="05050102010706020507" pitchFamily="18" charset="2"/>
              </a:rPr>
              <a:t>within it</a:t>
            </a:r>
            <a:endPar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grpSp>
        <p:nvGrpSpPr>
          <p:cNvPr id="2" name="Group 1"/>
          <p:cNvGrpSpPr/>
          <p:nvPr/>
        </p:nvGrpSpPr>
        <p:grpSpPr>
          <a:xfrm>
            <a:off x="974229" y="3724243"/>
            <a:ext cx="7081950" cy="2825587"/>
            <a:chOff x="974229" y="3803073"/>
            <a:chExt cx="7081950" cy="2825587"/>
          </a:xfrm>
        </p:grpSpPr>
        <p:pic>
          <p:nvPicPr>
            <p:cNvPr id="12" name="Picture 11"/>
            <p:cNvPicPr>
              <a:picLocks noChangeAspect="1"/>
            </p:cNvPicPr>
            <p:nvPr/>
          </p:nvPicPr>
          <p:blipFill rotWithShape="1">
            <a:blip r:embed="rId3"/>
            <a:srcRect t="6386"/>
            <a:stretch/>
          </p:blipFill>
          <p:spPr>
            <a:xfrm>
              <a:off x="974229" y="3803073"/>
              <a:ext cx="7081950" cy="2825587"/>
            </a:xfrm>
            <a:prstGeom prst="rect">
              <a:avLst/>
            </a:prstGeom>
          </p:spPr>
        </p:pic>
        <p:sp>
          <p:nvSpPr>
            <p:cNvPr id="13" name="Rectangle 12"/>
            <p:cNvSpPr/>
            <p:nvPr/>
          </p:nvSpPr>
          <p:spPr>
            <a:xfrm>
              <a:off x="974229" y="6168395"/>
              <a:ext cx="573680" cy="46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Box 18"/>
          <p:cNvSpPr txBox="1">
            <a:spLocks noChangeArrowheads="1"/>
          </p:cNvSpPr>
          <p:nvPr/>
        </p:nvSpPr>
        <p:spPr bwMode="auto">
          <a:xfrm>
            <a:off x="109538" y="2616015"/>
            <a:ext cx="90292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For example: </a:t>
            </a:r>
            <a:r>
              <a:rPr lang="en-US" altLang="en-US" sz="2400" dirty="0" err="1">
                <a:latin typeface="Arial" panose="020B0604020202020204" pitchFamily="34" charset="0"/>
                <a:cs typeface="Arial" panose="020B0604020202020204" pitchFamily="34" charset="0"/>
                <a:sym typeface="Symbol" panose="05050102010706020507" pitchFamily="18" charset="2"/>
              </a:rPr>
              <a:t>pantoate</a:t>
            </a:r>
            <a:r>
              <a:rPr lang="en-US" altLang="en-US" sz="2400" dirty="0">
                <a:latin typeface="Arial" panose="020B0604020202020204" pitchFamily="34" charset="0"/>
                <a:cs typeface="Arial" panose="020B0604020202020204" pitchFamily="34" charset="0"/>
                <a:sym typeface="Symbol" panose="05050102010706020507" pitchFamily="18" charset="2"/>
              </a:rPr>
              <a:t>-beta-alanine ligase (EC 6.3.2.1</a:t>
            </a:r>
            <a:r>
              <a:rPr lang="en-US" altLang="en-US" sz="2400" dirty="0" smtClean="0">
                <a:latin typeface="Arial" panose="020B0604020202020204" pitchFamily="34" charset="0"/>
                <a:cs typeface="Arial" panose="020B0604020202020204" pitchFamily="34" charset="0"/>
                <a:sym typeface="Symbol" panose="05050102010706020507" pitchFamily="18" charset="2"/>
              </a:rPr>
              <a:t>)</a:t>
            </a:r>
          </a:p>
          <a:p>
            <a:pPr lvl="2" algn="l" rtl="0">
              <a:spcBef>
                <a:spcPct val="50000"/>
              </a:spcBef>
            </a:pPr>
            <a:r>
              <a:rPr lang="en-US" altLang="en-US" sz="2000" dirty="0" smtClean="0">
                <a:latin typeface="Arial" panose="020B0604020202020204" pitchFamily="34" charset="0"/>
                <a:cs typeface="Arial" panose="020B0604020202020204" pitchFamily="34" charset="0"/>
                <a:sym typeface="Symbol" panose="05050102010706020507" pitchFamily="18" charset="2"/>
              </a:rPr>
              <a:t>The ad-phosphate facilitates C-O bond breaking in the substrate</a:t>
            </a:r>
            <a:endParaRPr lang="en-US" altLang="en-US" sz="2000" dirty="0">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8396499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398" y="2168014"/>
            <a:ext cx="6874376" cy="4212240"/>
          </a:xfrm>
          <a:prstGeom prst="rect">
            <a:avLst/>
          </a:prstGeom>
        </p:spPr>
      </p:pic>
      <p:sp>
        <p:nvSpPr>
          <p:cNvPr id="5"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Class 6: Ligases</a:t>
            </a:r>
            <a:endParaRPr lang="en-US" altLang="en-US" b="1" dirty="0">
              <a:solidFill>
                <a:srgbClr val="3333CC"/>
              </a:solidFill>
              <a:latin typeface="Arial" panose="020B0604020202020204" pitchFamily="34" charset="0"/>
              <a:cs typeface="Arial" panose="020B0604020202020204" pitchFamily="34" charset="0"/>
            </a:endParaRPr>
          </a:p>
        </p:txBody>
      </p:sp>
      <p:sp>
        <p:nvSpPr>
          <p:cNvPr id="6" name="Text Box 18"/>
          <p:cNvSpPr txBox="1">
            <a:spLocks noChangeArrowheads="1"/>
          </p:cNvSpPr>
          <p:nvPr/>
        </p:nvSpPr>
        <p:spPr bwMode="auto">
          <a:xfrm>
            <a:off x="128589" y="913330"/>
            <a:ext cx="890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lvl="1" algn="l" rtl="0">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Animation of the process:</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79595281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009" y="3272139"/>
            <a:ext cx="4313982" cy="3286306"/>
          </a:xfrm>
          <a:prstGeom prst="rect">
            <a:avLst/>
          </a:prstGeom>
        </p:spPr>
      </p:pic>
      <p:sp>
        <p:nvSpPr>
          <p:cNvPr id="4"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3238500" y="3601823"/>
            <a:ext cx="1333500" cy="762000"/>
          </a:xfrm>
          <a:prstGeom prst="rect">
            <a:avLst/>
          </a:prstGeom>
        </p:spPr>
      </p:pic>
      <p:sp>
        <p:nvSpPr>
          <p:cNvPr id="6" name="Text Box 18"/>
          <p:cNvSpPr txBox="1">
            <a:spLocks noChangeArrowheads="1"/>
          </p:cNvSpPr>
          <p:nvPr/>
        </p:nvSpPr>
        <p:spPr bwMode="auto">
          <a:xfrm>
            <a:off x="128589" y="972683"/>
            <a:ext cx="8905874"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 velocity diminishes over time, due to:</a:t>
            </a:r>
          </a:p>
          <a:p>
            <a:pPr lvl="1" algn="l" rtl="0">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Decrease in substrate concentration</a:t>
            </a:r>
          </a:p>
          <a:p>
            <a:pPr lvl="1" algn="l" rtl="0">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Product inhibition</a:t>
            </a:r>
          </a:p>
          <a:p>
            <a:pPr lvl="1" algn="l" rtl="0">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pH changes, thermal inactivation, etc.</a:t>
            </a:r>
            <a:endPar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36263733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4319" y="2312954"/>
            <a:ext cx="5294726" cy="4159045"/>
          </a:xfrm>
          <a:prstGeom prst="rect">
            <a:avLst/>
          </a:prstGeom>
        </p:spPr>
      </p:pic>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4" name="Text Box 18"/>
          <p:cNvSpPr txBox="1">
            <a:spLocks noChangeArrowheads="1"/>
          </p:cNvSpPr>
          <p:nvPr/>
        </p:nvSpPr>
        <p:spPr bwMode="auto">
          <a:xfrm>
            <a:off x="128589" y="972683"/>
            <a:ext cx="890587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initial velocity (</a:t>
            </a:r>
            <a:r>
              <a:rPr lang="en-US" altLang="en-US" sz="2600" b="1" i="1" dirty="0" smtClean="0">
                <a:solidFill>
                  <a:srgbClr val="FF0066"/>
                </a:solidFill>
                <a:latin typeface="Arial" panose="020B0604020202020204" pitchFamily="34" charset="0"/>
                <a:cs typeface="Arial" panose="020B0604020202020204" pitchFamily="34" charset="0"/>
                <a:sym typeface="Symbol" panose="05050102010706020507" pitchFamily="18" charset="2"/>
              </a:rPr>
              <a:t>V</a:t>
            </a:r>
            <a:r>
              <a:rPr lang="en-US" altLang="en-US" sz="2600" b="1" i="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0</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of enzymatic reactions diminishes with substrate concentration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saturation kinetics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p>
        </p:txBody>
      </p:sp>
    </p:spTree>
    <p:extLst>
      <p:ext uri="{BB962C8B-B14F-4D97-AF65-F5344CB8AC3E}">
        <p14:creationId xmlns:p14="http://schemas.microsoft.com/office/powerpoint/2010/main" val="27706982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304836" y="3092020"/>
            <a:ext cx="4552774" cy="3455230"/>
          </a:xfrm>
          <a:prstGeom prst="rect">
            <a:avLst/>
          </a:prstGeom>
        </p:spPr>
      </p:pic>
      <p:sp>
        <p:nvSpPr>
          <p:cNvPr id="6" name="Text Box 18"/>
          <p:cNvSpPr txBox="1">
            <a:spLocks noChangeArrowheads="1"/>
          </p:cNvSpPr>
          <p:nvPr/>
        </p:nvSpPr>
        <p:spPr bwMode="auto">
          <a:xfrm>
            <a:off x="128589" y="972683"/>
            <a:ext cx="890587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saturation kinetics of enzymes is described by the </a:t>
            </a:r>
            <a:r>
              <a:rPr lang="en-US" altLang="en-US" sz="2600" b="1" dirty="0" err="1">
                <a:solidFill>
                  <a:srgbClr val="FF0066"/>
                </a:solidFill>
                <a:latin typeface="Arial" panose="020B0604020202020204" pitchFamily="34" charset="0"/>
                <a:cs typeface="Arial" panose="020B0604020202020204" pitchFamily="34" charset="0"/>
                <a:sym typeface="Symbol" panose="05050102010706020507" pitchFamily="18" charset="2"/>
              </a:rPr>
              <a:t>Michaelis-Menten</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(M-M) model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using two measurable parameters:</a:t>
            </a:r>
            <a:endParaRPr lang="en-US" altLang="en-US" sz="2600" b="1" dirty="0">
              <a:solidFill>
                <a:srgbClr val="009900"/>
              </a:solidFill>
              <a:latin typeface="Arial" panose="020B0604020202020204" pitchFamily="34" charset="0"/>
              <a:cs typeface="Arial" panose="020B0604020202020204" pitchFamily="34" charset="0"/>
              <a:sym typeface="Symbol" panose="05050102010706020507" pitchFamily="18" charset="2"/>
            </a:endParaRPr>
          </a:p>
          <a:p>
            <a:pPr lvl="1" algn="l" rtl="0">
              <a:spcBef>
                <a:spcPct val="50000"/>
              </a:spcBef>
              <a:buFont typeface="Wingdings" panose="05000000000000000000" pitchFamily="2" charset="2"/>
              <a:buChar char="Ø"/>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maximal velocity at high substrate concentrations (</a:t>
            </a:r>
            <a:r>
              <a:rPr lang="en-US" altLang="en-US" sz="2200" b="1" i="1" dirty="0" smtClean="0">
                <a:solidFill>
                  <a:srgbClr val="FF0066"/>
                </a:solidFill>
                <a:latin typeface="Arial" panose="020B0604020202020204" pitchFamily="34" charset="0"/>
                <a:cs typeface="Arial" panose="020B0604020202020204" pitchFamily="34" charset="0"/>
                <a:sym typeface="Symbol" panose="05050102010706020507" pitchFamily="18" charset="2"/>
              </a:rPr>
              <a:t>V</a:t>
            </a:r>
            <a:r>
              <a:rPr lang="en-US" altLang="en-US" sz="2200" b="1" i="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max</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lvl="1" algn="l" rtl="0">
              <a:spcBef>
                <a:spcPct val="50000"/>
              </a:spcBef>
              <a:buFont typeface="Wingdings" panose="05000000000000000000" pitchFamily="2" charset="2"/>
              <a:buChar char="Ø"/>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substrate concentration that yields ½ </a:t>
            </a:r>
            <a:r>
              <a:rPr lang="en-US" altLang="en-US" sz="2200" i="1" dirty="0" smtClean="0">
                <a:solidFill>
                  <a:prstClr val="black"/>
                </a:solidFill>
                <a:latin typeface="Arial" panose="020B0604020202020204" pitchFamily="34" charset="0"/>
                <a:cs typeface="Arial" panose="020B0604020202020204" pitchFamily="34" charset="0"/>
                <a:sym typeface="Symbol" panose="05050102010706020507" pitchFamily="18" charset="2"/>
              </a:rPr>
              <a:t>V</a:t>
            </a:r>
            <a:r>
              <a:rPr lang="en-US" altLang="en-US" sz="22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max</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b="1" i="1" dirty="0" smtClean="0">
                <a:solidFill>
                  <a:srgbClr val="FF0066"/>
                </a:solidFill>
                <a:latin typeface="Arial" panose="020B0604020202020204" pitchFamily="34" charset="0"/>
                <a:cs typeface="Arial" panose="020B0604020202020204" pitchFamily="34" charset="0"/>
                <a:sym typeface="Symbol" panose="05050102010706020507" pitchFamily="18" charset="2"/>
              </a:rPr>
              <a:t>K</a:t>
            </a:r>
            <a:r>
              <a:rPr lang="en-US" altLang="en-US" sz="2200" b="1" i="1" baseline="-25000" dirty="0" smtClean="0">
                <a:solidFill>
                  <a:srgbClr val="FF0066"/>
                </a:solidFill>
                <a:latin typeface="Arial" panose="020B0604020202020204" pitchFamily="34" charset="0"/>
                <a:cs typeface="Arial" panose="020B0604020202020204" pitchFamily="34" charset="0"/>
                <a:sym typeface="Symbol" panose="05050102010706020507" pitchFamily="18" charset="2"/>
              </a:rPr>
              <a:t>M</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9668150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24" name="Text Box 18"/>
          <p:cNvSpPr txBox="1">
            <a:spLocks noChangeArrowheads="1"/>
          </p:cNvSpPr>
          <p:nvPr/>
        </p:nvSpPr>
        <p:spPr bwMode="auto">
          <a:xfrm>
            <a:off x="128589" y="972683"/>
            <a:ext cx="8905874"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Assumptions of the M-M model:</a:t>
            </a:r>
          </a:p>
          <a:p>
            <a:pPr lvl="1" algn="l" rtl="0">
              <a:lnSpc>
                <a:spcPct val="150000"/>
              </a:lnSpc>
              <a:spcBef>
                <a:spcPct val="50000"/>
              </a:spcBef>
              <a:buFont typeface="Wingdings" panose="05000000000000000000" pitchFamily="2" charset="2"/>
              <a:buChar char="Ø"/>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Enzyme is at </a:t>
            </a: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fixed concentration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l-GR"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Δ</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[E]</a:t>
            </a:r>
            <a:r>
              <a:rPr lang="en-US" altLang="en-US" sz="2200"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t</a:t>
            </a:r>
            <a:r>
              <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 0)</a:t>
            </a:r>
          </a:p>
          <a:p>
            <a:pPr lvl="1" algn="l" rtl="0">
              <a:lnSpc>
                <a:spcPct val="150000"/>
              </a:lnSpc>
              <a:spcBef>
                <a:spcPct val="50000"/>
              </a:spcBef>
              <a:buFont typeface="Wingdings" panose="05000000000000000000" pitchFamily="2" charset="2"/>
              <a:buChar char="Ø"/>
            </a:pP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The reaction involves </a:t>
            </a:r>
            <a:r>
              <a:rPr lang="en-US" altLang="en-US" sz="2200" b="1" dirty="0" smtClean="0">
                <a:solidFill>
                  <a:prstClr val="black"/>
                </a:solidFill>
                <a:latin typeface="Arial" panose="020B0604020202020204" pitchFamily="34" charset="0"/>
                <a:cs typeface="Arial" panose="020B0604020202020204" pitchFamily="34" charset="0"/>
                <a:sym typeface="Symbol" panose="05050102010706020507" pitchFamily="18" charset="2"/>
              </a:rPr>
              <a:t>two basic steps</a:t>
            </a:r>
            <a:r>
              <a:rPr lang="en-US" altLang="en-US" sz="22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marL="1165225" lvl="2" indent="-265113" algn="l" rtl="0">
              <a:lnSpc>
                <a:spcPct val="150000"/>
              </a:lnSpc>
              <a:spcBef>
                <a:spcPct val="50000"/>
              </a:spcBef>
              <a:buFont typeface="+mj-lt"/>
              <a:buAutoNum type="arabicPeriod"/>
            </a:pP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Enzyme-substrate binding –  a </a:t>
            </a:r>
            <a:r>
              <a:rPr lang="en-US" altLang="en-US" sz="18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fast equilibrium process </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baseline="-25000" dirty="0">
                <a:solidFill>
                  <a:prstClr val="black"/>
                </a:solidFill>
                <a:latin typeface="Arial" panose="020B0604020202020204" pitchFamily="34" charset="0"/>
                <a:cs typeface="Arial" panose="020B0604020202020204" pitchFamily="34" charset="0"/>
                <a:sym typeface="Symbol" panose="05050102010706020507" pitchFamily="18" charset="2"/>
              </a:rPr>
              <a:t>S</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 = </a:t>
            </a:r>
            <a:r>
              <a:rPr lang="en-US" altLang="en-US" sz="1800" i="1" dirty="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i="1" dirty="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p>
          <a:p>
            <a:pPr marL="1165225" lvl="2" indent="-265113" algn="l" rtl="0">
              <a:lnSpc>
                <a:spcPct val="150000"/>
              </a:lnSpc>
              <a:spcBef>
                <a:spcPct val="50000"/>
              </a:spcBef>
              <a:buFont typeface="+mj-lt"/>
              <a:buAutoNum type="arabicPeriod"/>
            </a:pP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Catalysis and substrate release – </a:t>
            </a:r>
            <a:r>
              <a:rPr lang="en-US" altLang="en-US" sz="18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slow</a:t>
            </a:r>
            <a:r>
              <a:rPr lang="en-US" altLang="en-US" sz="1800" dirty="0" smtClean="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2 </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&lt;&lt; </a:t>
            </a:r>
            <a:r>
              <a:rPr lang="en-US" altLang="en-US" sz="1800" i="1" dirty="0"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1</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and </a:t>
            </a:r>
            <a:r>
              <a:rPr lang="en-US" altLang="en-US" sz="1800" b="1" dirty="0">
                <a:solidFill>
                  <a:srgbClr val="FF0066"/>
                </a:solidFill>
                <a:latin typeface="Arial" panose="020B0604020202020204" pitchFamily="34" charset="0"/>
                <a:cs typeface="Arial" panose="020B0604020202020204" pitchFamily="34" charset="0"/>
                <a:sym typeface="Symbol" panose="05050102010706020507" pitchFamily="18" charset="2"/>
              </a:rPr>
              <a:t>rate-limiting</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i="1" dirty="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a:solidFill>
                  <a:prstClr val="black"/>
                </a:solidFill>
                <a:latin typeface="Arial" panose="020B0604020202020204" pitchFamily="34" charset="0"/>
                <a:cs typeface="Arial" panose="020B0604020202020204" pitchFamily="34" charset="0"/>
                <a:sym typeface="Symbol" panose="05050102010706020507" pitchFamily="18" charset="2"/>
              </a:rPr>
              <a:t>2 </a:t>
            </a:r>
            <a:r>
              <a:rPr lang="en-US" altLang="en-US" sz="1800" dirty="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1800" i="1" dirty="0" err="1" smtClean="0">
                <a:solidFill>
                  <a:prstClr val="black"/>
                </a:solidFill>
                <a:latin typeface="Arial" panose="020B0604020202020204" pitchFamily="34" charset="0"/>
                <a:cs typeface="Arial" panose="020B0604020202020204" pitchFamily="34" charset="0"/>
                <a:sym typeface="Symbol" panose="05050102010706020507" pitchFamily="18" charset="2"/>
              </a:rPr>
              <a:t>k</a:t>
            </a:r>
            <a:r>
              <a:rPr lang="en-US" altLang="en-US" sz="1800" i="1" baseline="-25000" dirty="0" err="1" smtClean="0">
                <a:solidFill>
                  <a:prstClr val="black"/>
                </a:solidFill>
                <a:latin typeface="Arial" panose="020B0604020202020204" pitchFamily="34" charset="0"/>
                <a:cs typeface="Arial" panose="020B0604020202020204" pitchFamily="34" charset="0"/>
                <a:sym typeface="Symbol" panose="05050102010706020507" pitchFamily="18" charset="2"/>
              </a:rPr>
              <a:t>cat</a:t>
            </a:r>
            <a:r>
              <a:rPr lang="en-US" altLang="en-US" sz="18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1800" i="1" dirty="0" smtClean="0">
                <a:solidFill>
                  <a:prstClr val="black"/>
                </a:solidFill>
                <a:latin typeface="Arial" panose="020B0604020202020204" pitchFamily="34" charset="0"/>
                <a:cs typeface="Arial" panose="020B0604020202020204" pitchFamily="34" charset="0"/>
                <a:sym typeface="Symbol" panose="05050102010706020507" pitchFamily="18" charset="2"/>
              </a:rPr>
              <a:t>;</a:t>
            </a:r>
            <a:r>
              <a:rPr lang="en-US" altLang="en-US" sz="1800" i="1" baseline="-25000" dirty="0" smtClean="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altLang="en-US" sz="1800" i="1" dirty="0" smtClean="0">
                <a:solidFill>
                  <a:prstClr val="black"/>
                </a:solidFill>
                <a:latin typeface="Arial" panose="020B0604020202020204" pitchFamily="34" charset="0"/>
                <a:cs typeface="Arial" panose="020B0604020202020204" pitchFamily="34" charset="0"/>
              </a:rPr>
              <a:t>V</a:t>
            </a:r>
            <a:r>
              <a:rPr lang="en-US" altLang="en-US" sz="1800" i="1" baseline="-25000" dirty="0" smtClean="0">
                <a:solidFill>
                  <a:prstClr val="black"/>
                </a:solidFill>
                <a:latin typeface="Arial" panose="020B0604020202020204" pitchFamily="34" charset="0"/>
                <a:cs typeface="Arial" panose="020B0604020202020204" pitchFamily="34" charset="0"/>
              </a:rPr>
              <a:t>0</a:t>
            </a:r>
            <a:r>
              <a:rPr lang="en-US" altLang="en-US" sz="1800" dirty="0" smtClean="0">
                <a:solidFill>
                  <a:prstClr val="black"/>
                </a:solidFill>
                <a:latin typeface="Arial" panose="020B0604020202020204" pitchFamily="34" charset="0"/>
                <a:cs typeface="Arial" panose="020B0604020202020204" pitchFamily="34" charset="0"/>
              </a:rPr>
              <a:t> </a:t>
            </a:r>
            <a:r>
              <a:rPr lang="en-US" altLang="en-US" sz="1800" dirty="0">
                <a:solidFill>
                  <a:prstClr val="black"/>
                </a:solidFill>
                <a:latin typeface="Arial" panose="020B0604020202020204" pitchFamily="34" charset="0"/>
                <a:cs typeface="Arial" panose="020B0604020202020204" pitchFamily="34" charset="0"/>
              </a:rPr>
              <a:t>= </a:t>
            </a:r>
            <a:r>
              <a:rPr lang="en-US" altLang="en-US" sz="1800" i="1" dirty="0">
                <a:solidFill>
                  <a:prstClr val="black"/>
                </a:solidFill>
                <a:latin typeface="Arial" panose="020B0604020202020204" pitchFamily="34" charset="0"/>
                <a:cs typeface="Arial" panose="020B0604020202020204" pitchFamily="34" charset="0"/>
              </a:rPr>
              <a:t>k</a:t>
            </a:r>
            <a:r>
              <a:rPr lang="en-US" altLang="en-US" sz="1800" i="1" baseline="-25000" dirty="0">
                <a:solidFill>
                  <a:prstClr val="black"/>
                </a:solidFill>
                <a:latin typeface="Arial" panose="020B0604020202020204" pitchFamily="34" charset="0"/>
                <a:cs typeface="Arial" panose="020B0604020202020204" pitchFamily="34" charset="0"/>
              </a:rPr>
              <a:t>2</a:t>
            </a:r>
            <a:r>
              <a:rPr lang="en-US" altLang="en-US" sz="1800" dirty="0">
                <a:solidFill>
                  <a:prstClr val="black"/>
                </a:solidFill>
                <a:latin typeface="Arial" panose="020B0604020202020204" pitchFamily="34" charset="0"/>
                <a:cs typeface="Arial" panose="020B0604020202020204" pitchFamily="34" charset="0"/>
              </a:rPr>
              <a:t>[ES</a:t>
            </a:r>
            <a:r>
              <a:rPr lang="en-US" altLang="en-US" sz="1800" dirty="0" smtClean="0">
                <a:solidFill>
                  <a:prstClr val="black"/>
                </a:solidFill>
                <a:latin typeface="Arial" panose="020B0604020202020204" pitchFamily="34" charset="0"/>
                <a:cs typeface="Arial" panose="020B0604020202020204" pitchFamily="34" charset="0"/>
              </a:rPr>
              <a:t>])</a:t>
            </a:r>
            <a:endParaRPr lang="en-US" altLang="en-US" sz="1800" dirty="0" smtClean="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2" name="Picture 1"/>
          <p:cNvPicPr>
            <a:picLocks noChangeAspect="1"/>
          </p:cNvPicPr>
          <p:nvPr/>
        </p:nvPicPr>
        <p:blipFill>
          <a:blip r:embed="rId3"/>
          <a:stretch>
            <a:fillRect/>
          </a:stretch>
        </p:blipFill>
        <p:spPr>
          <a:xfrm>
            <a:off x="1507907" y="4652616"/>
            <a:ext cx="6217196" cy="1745824"/>
          </a:xfrm>
          <a:prstGeom prst="rect">
            <a:avLst/>
          </a:prstGeom>
        </p:spPr>
      </p:pic>
    </p:spTree>
    <p:extLst>
      <p:ext uri="{BB962C8B-B14F-4D97-AF65-F5344CB8AC3E}">
        <p14:creationId xmlns:p14="http://schemas.microsoft.com/office/powerpoint/2010/main" val="21730603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16923" y="3055923"/>
            <a:ext cx="4552774" cy="3455230"/>
          </a:xfrm>
          <a:prstGeom prst="rect">
            <a:avLst/>
          </a:prstGeom>
        </p:spPr>
      </p:pic>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l="56789" t="28474" r="27567" b="58925"/>
          <a:stretch>
            <a:fillRect/>
          </a:stretch>
        </p:blipFill>
        <p:spPr bwMode="auto">
          <a:xfrm>
            <a:off x="2648619" y="1752288"/>
            <a:ext cx="3366184" cy="152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The resulting </a:t>
            </a:r>
            <a:r>
              <a:rPr lang="en-US" altLang="en-US" sz="26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Michaelis-Menten</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Equation</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83193047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867679" y="1944121"/>
            <a:ext cx="2378513" cy="1090152"/>
          </a:xfrm>
          <a:prstGeom prst="rect">
            <a:avLst/>
          </a:prstGeom>
        </p:spPr>
      </p:pic>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24" name="Text Box 18"/>
          <p:cNvSpPr txBox="1">
            <a:spLocks noChangeArrowheads="1"/>
          </p:cNvSpPr>
          <p:nvPr/>
        </p:nvSpPr>
        <p:spPr bwMode="auto">
          <a:xfrm>
            <a:off x="128589" y="972683"/>
            <a:ext cx="901541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Briggs-Haldane assumption:</a:t>
            </a:r>
          </a:p>
          <a:p>
            <a:pPr lvl="1" algn="l" rtl="0">
              <a:lnSpc>
                <a:spcPct val="150000"/>
              </a:lnSpc>
              <a:spcBef>
                <a:spcPct val="50000"/>
              </a:spcBef>
              <a:buFont typeface="Wingdings" panose="05000000000000000000" pitchFamily="2" charset="2"/>
              <a:buChar char="Ø"/>
            </a:pPr>
            <a:r>
              <a:rPr lang="en-US" altLang="en-US" sz="2400" dirty="0" smtClean="0">
                <a:solidFill>
                  <a:prstClr val="black"/>
                </a:solidFill>
                <a:latin typeface="Arial" panose="020B0604020202020204" pitchFamily="34" charset="0"/>
                <a:cs typeface="Arial" panose="020B0604020202020204" pitchFamily="34" charset="0"/>
                <a:sym typeface="Symbol" panose="05050102010706020507" pitchFamily="18" charset="2"/>
              </a:rPr>
              <a:t>[ES] is </a:t>
            </a:r>
            <a:r>
              <a:rPr lang="en-US" altLang="en-US" sz="2400" dirty="0">
                <a:solidFill>
                  <a:prstClr val="black"/>
                </a:solidFill>
                <a:latin typeface="Arial" panose="020B0604020202020204" pitchFamily="34" charset="0"/>
                <a:cs typeface="Arial" panose="020B0604020202020204" pitchFamily="34" charset="0"/>
                <a:sym typeface="Symbol" panose="05050102010706020507" pitchFamily="18" charset="2"/>
              </a:rPr>
              <a:t>at </a:t>
            </a: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steady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state </a:t>
            </a:r>
            <a:r>
              <a:rPr lang="en-US" altLang="en-US" sz="2400" dirty="0" smtClean="0">
                <a:latin typeface="Arial" panose="020B0604020202020204" pitchFamily="34" charset="0"/>
                <a:cs typeface="Arial" panose="020B0604020202020204" pitchFamily="34" charset="0"/>
                <a:sym typeface="Symbol" panose="05050102010706020507" pitchFamily="18" charset="2"/>
              </a:rPr>
              <a:t>(d[ES] = 0), with K</a:t>
            </a:r>
            <a:r>
              <a:rPr lang="en-US" altLang="en-US" sz="2400" baseline="-25000" dirty="0" smtClean="0">
                <a:latin typeface="Arial" panose="020B0604020202020204" pitchFamily="34" charset="0"/>
                <a:cs typeface="Arial" panose="020B0604020202020204" pitchFamily="34" charset="0"/>
                <a:sym typeface="Symbol" panose="05050102010706020507" pitchFamily="18" charset="2"/>
              </a:rPr>
              <a:t>M</a:t>
            </a:r>
            <a:r>
              <a:rPr lang="en-US" altLang="en-US" sz="2400" dirty="0" smtClean="0">
                <a:latin typeface="Arial" panose="020B0604020202020204" pitchFamily="34" charset="0"/>
                <a:cs typeface="Arial" panose="020B0604020202020204" pitchFamily="34" charset="0"/>
                <a:sym typeface="Symbol" panose="05050102010706020507" pitchFamily="18" charset="2"/>
              </a:rPr>
              <a:t> as its corresponding </a:t>
            </a:r>
            <a:r>
              <a:rPr lang="en-US" altLang="en-US" sz="2200" dirty="0" smtClean="0">
                <a:solidFill>
                  <a:prstClr val="black"/>
                </a:solidFill>
                <a:latin typeface="Arial" panose="020B0604020202020204" pitchFamily="34" charset="0"/>
                <a:cs typeface="Arial" panose="020B0604020202020204" pitchFamily="34" charset="0"/>
              </a:rPr>
              <a:t>constant, defined as:</a:t>
            </a:r>
            <a:endParaRPr lang="en-US" altLang="en-US" sz="2200" dirty="0">
              <a:solidFill>
                <a:prstClr val="black"/>
              </a:solidFill>
              <a:latin typeface="Arial" panose="020B0604020202020204" pitchFamily="34" charset="0"/>
              <a:cs typeface="Arial" panose="020B0604020202020204" pitchFamily="34" charset="0"/>
              <a:sym typeface="Symbol" panose="05050102010706020507" pitchFamily="18" charset="2"/>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b="24341"/>
          <a:stretch>
            <a:fillRect/>
          </a:stretch>
        </p:blipFill>
        <p:spPr bwMode="auto">
          <a:xfrm>
            <a:off x="937471" y="2902807"/>
            <a:ext cx="3916369" cy="335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stretch>
            <a:fillRect/>
          </a:stretch>
        </p:blipFill>
        <p:spPr>
          <a:xfrm>
            <a:off x="5008431" y="3248834"/>
            <a:ext cx="3982153" cy="1118211"/>
          </a:xfrm>
          <a:prstGeom prst="rect">
            <a:avLst/>
          </a:prstGeom>
        </p:spPr>
      </p:pic>
      <p:sp>
        <p:nvSpPr>
          <p:cNvPr id="2" name="TextBox 1"/>
          <p:cNvSpPr txBox="1"/>
          <p:nvPr/>
        </p:nvSpPr>
        <p:spPr>
          <a:xfrm>
            <a:off x="5013052" y="4367045"/>
            <a:ext cx="3972910" cy="1754326"/>
          </a:xfrm>
          <a:prstGeom prst="rect">
            <a:avLst/>
          </a:prstGeom>
          <a:noFill/>
        </p:spPr>
        <p:txBody>
          <a:bodyPr wrap="square" rtlCol="0">
            <a:spAutoFit/>
          </a:bodyPr>
          <a:lstStyle/>
          <a:p>
            <a:pPr>
              <a:lnSpc>
                <a:spcPct val="150000"/>
              </a:lnSpc>
            </a:pPr>
            <a:r>
              <a:rPr lang="en-US" sz="2400" dirty="0" smtClean="0"/>
              <a:t>ES formation:    </a:t>
            </a:r>
            <a:r>
              <a:rPr lang="en-US" sz="2400" b="1" i="1" dirty="0" smtClean="0"/>
              <a:t>k</a:t>
            </a:r>
            <a:r>
              <a:rPr lang="en-US" sz="2400" b="1" i="1" baseline="-25000" dirty="0" smtClean="0"/>
              <a:t>1</a:t>
            </a:r>
          </a:p>
          <a:p>
            <a:pPr>
              <a:lnSpc>
                <a:spcPct val="150000"/>
              </a:lnSpc>
            </a:pPr>
            <a:r>
              <a:rPr lang="en-US" sz="2400" dirty="0" smtClean="0"/>
              <a:t>ES breakdown:  </a:t>
            </a:r>
            <a:r>
              <a:rPr lang="en-US" sz="2400" b="1" i="1" dirty="0" smtClean="0"/>
              <a:t>k</a:t>
            </a:r>
            <a:r>
              <a:rPr lang="en-US" sz="2400" b="1" i="1" baseline="-25000" dirty="0" smtClean="0"/>
              <a:t>-1</a:t>
            </a:r>
            <a:r>
              <a:rPr lang="en-US" sz="2400" b="1" dirty="0" smtClean="0"/>
              <a:t>+</a:t>
            </a:r>
            <a:r>
              <a:rPr lang="en-US" sz="2400" b="1" i="1" dirty="0" smtClean="0"/>
              <a:t>k</a:t>
            </a:r>
            <a:r>
              <a:rPr lang="en-US" sz="2400" b="1" i="1" baseline="-25000" dirty="0" smtClean="0"/>
              <a:t>2</a:t>
            </a:r>
            <a:endParaRPr lang="en-US" sz="2400" b="1" dirty="0" smtClean="0"/>
          </a:p>
          <a:p>
            <a:pPr>
              <a:lnSpc>
                <a:spcPct val="150000"/>
              </a:lnSpc>
            </a:pPr>
            <a:r>
              <a:rPr lang="en-US" sz="2400" dirty="0" smtClean="0"/>
              <a:t>In steady state:  </a:t>
            </a:r>
            <a:r>
              <a:rPr lang="en-US" sz="2400" b="1" i="1" dirty="0" smtClean="0"/>
              <a:t>k</a:t>
            </a:r>
            <a:r>
              <a:rPr lang="en-US" sz="2400" b="1" i="1" baseline="-25000" dirty="0" smtClean="0"/>
              <a:t>1</a:t>
            </a:r>
            <a:r>
              <a:rPr lang="en-US" sz="2400" b="1" baseline="-25000" dirty="0" smtClean="0"/>
              <a:t> </a:t>
            </a:r>
            <a:r>
              <a:rPr lang="en-US" sz="2400" b="1" dirty="0"/>
              <a:t>≈ (</a:t>
            </a:r>
            <a:r>
              <a:rPr lang="en-US" sz="2400" b="1" i="1" dirty="0"/>
              <a:t>k</a:t>
            </a:r>
            <a:r>
              <a:rPr lang="en-US" sz="2400" b="1" i="1" baseline="-25000" dirty="0"/>
              <a:t>-1</a:t>
            </a:r>
            <a:r>
              <a:rPr lang="en-US" sz="2400" b="1" dirty="0"/>
              <a:t>+</a:t>
            </a:r>
            <a:r>
              <a:rPr lang="en-US" sz="2400" b="1" i="1" dirty="0"/>
              <a:t>k</a:t>
            </a:r>
            <a:r>
              <a:rPr lang="en-US" sz="2400" b="1" i="1" baseline="-25000" dirty="0"/>
              <a:t>2</a:t>
            </a:r>
            <a:r>
              <a:rPr lang="en-US" sz="2400" b="1" dirty="0" smtClean="0"/>
              <a:t>) </a:t>
            </a:r>
            <a:endParaRPr lang="en-US" sz="2400" b="1" i="1" baseline="-25000" dirty="0"/>
          </a:p>
        </p:txBody>
      </p:sp>
    </p:spTree>
    <p:extLst>
      <p:ext uri="{BB962C8B-B14F-4D97-AF65-F5344CB8AC3E}">
        <p14:creationId xmlns:p14="http://schemas.microsoft.com/office/powerpoint/2010/main" val="31178660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sp>
        <p:nvSpPr>
          <p:cNvPr id="19" name="TextBox 18"/>
          <p:cNvSpPr txBox="1"/>
          <p:nvPr/>
        </p:nvSpPr>
        <p:spPr>
          <a:xfrm>
            <a:off x="62201" y="1602935"/>
            <a:ext cx="8801580" cy="523220"/>
          </a:xfrm>
          <a:prstGeom prst="rect">
            <a:avLst/>
          </a:prstGeom>
          <a:noFill/>
        </p:spPr>
        <p:txBody>
          <a:bodyPr wrap="square" rtlCol="0">
            <a:spAutoFit/>
          </a:bodyPr>
          <a:lstStyle/>
          <a:p>
            <a:r>
              <a:rPr lang="en-US" sz="2800" dirty="0">
                <a:solidFill>
                  <a:srgbClr val="FF0066"/>
                </a:solidFill>
              </a:rPr>
              <a:t>1. [S] &gt;&gt; </a:t>
            </a:r>
            <a:r>
              <a:rPr lang="en-US" sz="2800" i="1" dirty="0">
                <a:solidFill>
                  <a:srgbClr val="FF0066"/>
                </a:solidFill>
              </a:rPr>
              <a:t>K</a:t>
            </a:r>
            <a:r>
              <a:rPr lang="en-US" sz="2800" i="1" baseline="-25000" dirty="0">
                <a:solidFill>
                  <a:srgbClr val="FF0066"/>
                </a:solidFill>
              </a:rPr>
              <a:t>M</a:t>
            </a:r>
            <a:r>
              <a:rPr lang="en-US" sz="2800" dirty="0">
                <a:solidFill>
                  <a:srgbClr val="FF0066"/>
                </a:solidFill>
              </a:rPr>
              <a:t> </a:t>
            </a:r>
            <a:r>
              <a:rPr lang="en-US" sz="2800" dirty="0">
                <a:solidFill>
                  <a:prstClr val="black"/>
                </a:solidFill>
              </a:rPr>
              <a:t>→ </a:t>
            </a:r>
            <a:r>
              <a:rPr lang="en-US" sz="2800" i="1" dirty="0">
                <a:solidFill>
                  <a:prstClr val="black"/>
                </a:solidFill>
              </a:rPr>
              <a:t>K</a:t>
            </a:r>
            <a:r>
              <a:rPr lang="en-US" sz="2800" i="1" baseline="-25000" dirty="0">
                <a:solidFill>
                  <a:prstClr val="black"/>
                </a:solidFill>
              </a:rPr>
              <a:t>M</a:t>
            </a:r>
            <a:r>
              <a:rPr lang="en-US" sz="2800" i="1" dirty="0">
                <a:solidFill>
                  <a:prstClr val="black"/>
                </a:solidFill>
              </a:rPr>
              <a:t> </a:t>
            </a:r>
            <a:r>
              <a:rPr lang="en-US" sz="2800" dirty="0">
                <a:solidFill>
                  <a:prstClr val="black"/>
                </a:solidFill>
              </a:rPr>
              <a:t>+ [S] ≈ [S] → </a:t>
            </a:r>
            <a:r>
              <a:rPr lang="en-US" sz="2800" i="1" dirty="0">
                <a:solidFill>
                  <a:srgbClr val="FF0066"/>
                </a:solidFill>
              </a:rPr>
              <a:t>V</a:t>
            </a:r>
            <a:r>
              <a:rPr lang="en-US" sz="2800" i="1" baseline="-25000" dirty="0">
                <a:solidFill>
                  <a:srgbClr val="FF0066"/>
                </a:solidFill>
              </a:rPr>
              <a:t>0</a:t>
            </a:r>
            <a:r>
              <a:rPr lang="en-US" sz="2800" dirty="0">
                <a:solidFill>
                  <a:srgbClr val="FF0066"/>
                </a:solidFill>
              </a:rPr>
              <a:t> = </a:t>
            </a:r>
            <a:r>
              <a:rPr lang="en-US" sz="2800" i="1" dirty="0">
                <a:solidFill>
                  <a:srgbClr val="FF0066"/>
                </a:solidFill>
              </a:rPr>
              <a:t>V</a:t>
            </a:r>
            <a:r>
              <a:rPr lang="en-US" sz="2800" i="1" baseline="-25000" dirty="0">
                <a:solidFill>
                  <a:srgbClr val="FF0066"/>
                </a:solidFill>
              </a:rPr>
              <a:t>max</a:t>
            </a:r>
            <a:r>
              <a:rPr lang="en-US" sz="2800" i="1" dirty="0">
                <a:solidFill>
                  <a:srgbClr val="FF0066"/>
                </a:solidFill>
              </a:rPr>
              <a:t> </a:t>
            </a:r>
            <a:r>
              <a:rPr lang="en-US" dirty="0">
                <a:solidFill>
                  <a:srgbClr val="FF0066"/>
                </a:solidFill>
              </a:rPr>
              <a:t> </a:t>
            </a:r>
          </a:p>
        </p:txBody>
      </p:sp>
      <p:grpSp>
        <p:nvGrpSpPr>
          <p:cNvPr id="35" name="Group 34"/>
          <p:cNvGrpSpPr/>
          <p:nvPr/>
        </p:nvGrpSpPr>
        <p:grpSpPr>
          <a:xfrm>
            <a:off x="128589" y="3101235"/>
            <a:ext cx="4552774" cy="3455230"/>
            <a:chOff x="2526062" y="3328508"/>
            <a:chExt cx="4552774" cy="3455230"/>
          </a:xfrm>
        </p:grpSpPr>
        <p:pic>
          <p:nvPicPr>
            <p:cNvPr id="36" name="Picture 35"/>
            <p:cNvPicPr>
              <a:picLocks noChangeAspect="1"/>
            </p:cNvPicPr>
            <p:nvPr/>
          </p:nvPicPr>
          <p:blipFill>
            <a:blip r:embed="rId3"/>
            <a:stretch>
              <a:fillRect/>
            </a:stretch>
          </p:blipFill>
          <p:spPr>
            <a:xfrm>
              <a:off x="2526062" y="3328508"/>
              <a:ext cx="4552774" cy="3455230"/>
            </a:xfrm>
            <a:prstGeom prst="rect">
              <a:avLst/>
            </a:prstGeom>
          </p:spPr>
        </p:pic>
        <p:sp>
          <p:nvSpPr>
            <p:cNvPr id="37" name="TextBox 36"/>
            <p:cNvSpPr txBox="1"/>
            <p:nvPr/>
          </p:nvSpPr>
          <p:spPr>
            <a:xfrm>
              <a:off x="3296656" y="5830528"/>
              <a:ext cx="393056" cy="461665"/>
            </a:xfrm>
            <a:prstGeom prst="rect">
              <a:avLst/>
            </a:prstGeom>
            <a:noFill/>
          </p:spPr>
          <p:txBody>
            <a:bodyPr wrap="none" rtlCol="0">
              <a:spAutoFit/>
            </a:bodyPr>
            <a:lstStyle/>
            <a:p>
              <a:r>
                <a:rPr lang="en-US" sz="2400" dirty="0">
                  <a:solidFill>
                    <a:srgbClr val="FF0000"/>
                  </a:solidFill>
                </a:rPr>
                <a:t>3</a:t>
              </a:r>
              <a:r>
                <a:rPr lang="en-US" dirty="0">
                  <a:solidFill>
                    <a:prstClr val="black"/>
                  </a:solidFill>
                </a:rPr>
                <a:t> </a:t>
              </a:r>
            </a:p>
          </p:txBody>
        </p:sp>
        <p:sp>
          <p:nvSpPr>
            <p:cNvPr id="38" name="TextBox 37"/>
            <p:cNvSpPr txBox="1"/>
            <p:nvPr/>
          </p:nvSpPr>
          <p:spPr>
            <a:xfrm>
              <a:off x="3689712" y="5144386"/>
              <a:ext cx="393056" cy="461665"/>
            </a:xfrm>
            <a:prstGeom prst="rect">
              <a:avLst/>
            </a:prstGeom>
            <a:noFill/>
          </p:spPr>
          <p:txBody>
            <a:bodyPr wrap="none" rtlCol="0">
              <a:spAutoFit/>
            </a:bodyPr>
            <a:lstStyle/>
            <a:p>
              <a:r>
                <a:rPr lang="en-US" sz="2400" dirty="0">
                  <a:solidFill>
                    <a:srgbClr val="FF0000"/>
                  </a:solidFill>
                </a:rPr>
                <a:t>2</a:t>
              </a:r>
              <a:r>
                <a:rPr lang="en-US" dirty="0">
                  <a:solidFill>
                    <a:prstClr val="black"/>
                  </a:solidFill>
                </a:rPr>
                <a:t> </a:t>
              </a:r>
            </a:p>
          </p:txBody>
        </p:sp>
        <p:sp>
          <p:nvSpPr>
            <p:cNvPr id="39" name="TextBox 38"/>
            <p:cNvSpPr txBox="1"/>
            <p:nvPr/>
          </p:nvSpPr>
          <p:spPr>
            <a:xfrm>
              <a:off x="5956282" y="4375354"/>
              <a:ext cx="393056" cy="461665"/>
            </a:xfrm>
            <a:prstGeom prst="rect">
              <a:avLst/>
            </a:prstGeom>
            <a:noFill/>
          </p:spPr>
          <p:txBody>
            <a:bodyPr wrap="none" rtlCol="0">
              <a:spAutoFit/>
            </a:bodyPr>
            <a:lstStyle/>
            <a:p>
              <a:r>
                <a:rPr lang="en-US" sz="2400" dirty="0">
                  <a:solidFill>
                    <a:srgbClr val="FF0000"/>
                  </a:solidFill>
                </a:rPr>
                <a:t>1</a:t>
              </a:r>
              <a:r>
                <a:rPr lang="en-US" dirty="0">
                  <a:solidFill>
                    <a:prstClr val="black"/>
                  </a:solidFill>
                </a:rPr>
                <a:t> </a:t>
              </a:r>
            </a:p>
          </p:txBody>
        </p:sp>
      </p:grpSp>
      <p:pic>
        <p:nvPicPr>
          <p:cNvPr id="40" name="Picture 39"/>
          <p:cNvPicPr>
            <a:picLocks noChangeAspect="1"/>
          </p:cNvPicPr>
          <p:nvPr/>
        </p:nvPicPr>
        <p:blipFill>
          <a:blip r:embed="rId4"/>
          <a:stretch>
            <a:fillRect/>
          </a:stretch>
        </p:blipFill>
        <p:spPr>
          <a:xfrm>
            <a:off x="5479453" y="4103823"/>
            <a:ext cx="2427996" cy="1213998"/>
          </a:xfrm>
          <a:prstGeom prst="rect">
            <a:avLst/>
          </a:prstGeom>
        </p:spPr>
      </p:pic>
      <p:sp>
        <p:nvSpPr>
          <p:cNvPr id="42"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M-M model interpretation of saturation kinetics:</a:t>
            </a:r>
          </a:p>
        </p:txBody>
      </p:sp>
      <p:sp>
        <p:nvSpPr>
          <p:cNvPr id="22" name="TextBox 21"/>
          <p:cNvSpPr txBox="1"/>
          <p:nvPr/>
        </p:nvSpPr>
        <p:spPr>
          <a:xfrm>
            <a:off x="4462991" y="2208929"/>
            <a:ext cx="2173783" cy="1384995"/>
          </a:xfrm>
          <a:prstGeom prst="rect">
            <a:avLst/>
          </a:prstGeom>
          <a:noFill/>
        </p:spPr>
        <p:txBody>
          <a:bodyPr wrap="square" rtlCol="0">
            <a:spAutoFit/>
          </a:bodyPr>
          <a:lstStyle/>
          <a:p>
            <a:r>
              <a:rPr lang="en-US" sz="2800" i="1" dirty="0">
                <a:solidFill>
                  <a:prstClr val="black"/>
                </a:solidFill>
              </a:rPr>
              <a:t>V</a:t>
            </a:r>
            <a:r>
              <a:rPr lang="en-US" sz="2800" i="1" baseline="-25000" dirty="0">
                <a:solidFill>
                  <a:prstClr val="black"/>
                </a:solidFill>
              </a:rPr>
              <a:t>max</a:t>
            </a:r>
            <a:r>
              <a:rPr lang="en-US" sz="2800" i="1" dirty="0">
                <a:solidFill>
                  <a:prstClr val="black"/>
                </a:solidFill>
              </a:rPr>
              <a:t> </a:t>
            </a:r>
            <a:r>
              <a:rPr lang="en-US" sz="2800" dirty="0">
                <a:solidFill>
                  <a:prstClr val="black"/>
                </a:solidFill>
              </a:rPr>
              <a:t>= </a:t>
            </a:r>
            <a:r>
              <a:rPr lang="en-US" sz="2800" i="1" dirty="0" err="1">
                <a:solidFill>
                  <a:prstClr val="black"/>
                </a:solidFill>
              </a:rPr>
              <a:t>k</a:t>
            </a:r>
            <a:r>
              <a:rPr lang="en-US" sz="2800" i="1" baseline="-25000" dirty="0" err="1">
                <a:solidFill>
                  <a:prstClr val="black"/>
                </a:solidFill>
              </a:rPr>
              <a:t>cat</a:t>
            </a:r>
            <a:r>
              <a:rPr lang="en-US" sz="2800" dirty="0">
                <a:solidFill>
                  <a:prstClr val="black"/>
                </a:solidFill>
              </a:rPr>
              <a:t>[ES]</a:t>
            </a:r>
            <a:endParaRPr lang="en-US" sz="2800" i="1" dirty="0">
              <a:solidFill>
                <a:prstClr val="black"/>
              </a:solidFill>
            </a:endParaRPr>
          </a:p>
          <a:p>
            <a:r>
              <a:rPr lang="en-US" sz="2800" i="1" dirty="0" err="1">
                <a:solidFill>
                  <a:prstClr val="black"/>
                </a:solidFill>
              </a:rPr>
              <a:t>k</a:t>
            </a:r>
            <a:r>
              <a:rPr lang="en-US" sz="2800" i="1" baseline="-25000" dirty="0" err="1">
                <a:solidFill>
                  <a:prstClr val="black"/>
                </a:solidFill>
              </a:rPr>
              <a:t>cat</a:t>
            </a:r>
            <a:r>
              <a:rPr lang="en-US" sz="2800" dirty="0">
                <a:solidFill>
                  <a:prstClr val="black"/>
                </a:solidFill>
              </a:rPr>
              <a:t>≈ </a:t>
            </a:r>
            <a:r>
              <a:rPr lang="en-US" sz="2800" i="1" dirty="0">
                <a:solidFill>
                  <a:prstClr val="black"/>
                </a:solidFill>
              </a:rPr>
              <a:t>k</a:t>
            </a:r>
            <a:r>
              <a:rPr lang="en-US" sz="2800" i="1" baseline="-25000" dirty="0">
                <a:solidFill>
                  <a:prstClr val="black"/>
                </a:solidFill>
              </a:rPr>
              <a:t>2</a:t>
            </a:r>
            <a:endParaRPr lang="en-US" sz="2800" dirty="0">
              <a:solidFill>
                <a:prstClr val="black"/>
              </a:solidFill>
            </a:endParaRPr>
          </a:p>
          <a:p>
            <a:r>
              <a:rPr lang="en-US" altLang="en-US" sz="2800" dirty="0">
                <a:solidFill>
                  <a:prstClr val="black"/>
                </a:solidFill>
                <a:cs typeface="Times New Roman" panose="02020603050405020304" pitchFamily="18" charset="0"/>
              </a:rPr>
              <a:t>[ES] = [E]</a:t>
            </a:r>
            <a:r>
              <a:rPr lang="en-US" altLang="en-US" sz="2800" baseline="-25000" dirty="0">
                <a:solidFill>
                  <a:prstClr val="black"/>
                </a:solidFill>
                <a:cs typeface="Times New Roman" panose="02020603050405020304" pitchFamily="18" charset="0"/>
              </a:rPr>
              <a:t>t</a:t>
            </a:r>
            <a:r>
              <a:rPr lang="en-US" sz="2800" b="1" dirty="0">
                <a:solidFill>
                  <a:prstClr val="black"/>
                </a:solidFill>
              </a:rPr>
              <a:t> </a:t>
            </a:r>
            <a:r>
              <a:rPr lang="en-US" b="1" dirty="0">
                <a:solidFill>
                  <a:prstClr val="black"/>
                </a:solidFill>
              </a:rPr>
              <a:t> </a:t>
            </a:r>
          </a:p>
        </p:txBody>
      </p:sp>
      <p:sp>
        <p:nvSpPr>
          <p:cNvPr id="24" name="TextBox 23"/>
          <p:cNvSpPr txBox="1"/>
          <p:nvPr/>
        </p:nvSpPr>
        <p:spPr>
          <a:xfrm>
            <a:off x="6693451" y="2714884"/>
            <a:ext cx="2165328" cy="523220"/>
          </a:xfrm>
          <a:prstGeom prst="rect">
            <a:avLst/>
          </a:prstGeom>
          <a:noFill/>
        </p:spPr>
        <p:txBody>
          <a:bodyPr wrap="square" rtlCol="0">
            <a:spAutoFit/>
          </a:bodyPr>
          <a:lstStyle/>
          <a:p>
            <a:r>
              <a:rPr lang="en-US" sz="2800" dirty="0">
                <a:solidFill>
                  <a:prstClr val="black"/>
                </a:solidFill>
              </a:rPr>
              <a:t>→ </a:t>
            </a:r>
            <a:r>
              <a:rPr lang="en-US" sz="2800" i="1" dirty="0">
                <a:solidFill>
                  <a:srgbClr val="FF0066"/>
                </a:solidFill>
              </a:rPr>
              <a:t>V</a:t>
            </a:r>
            <a:r>
              <a:rPr lang="en-US" sz="2800" i="1" baseline="-25000" dirty="0">
                <a:solidFill>
                  <a:srgbClr val="FF0066"/>
                </a:solidFill>
              </a:rPr>
              <a:t>0</a:t>
            </a:r>
            <a:r>
              <a:rPr lang="en-US" sz="2800" i="1" dirty="0">
                <a:solidFill>
                  <a:srgbClr val="FF0066"/>
                </a:solidFill>
              </a:rPr>
              <a:t> </a:t>
            </a:r>
            <a:r>
              <a:rPr lang="en-US" sz="2800" dirty="0">
                <a:solidFill>
                  <a:srgbClr val="FF0066"/>
                </a:solidFill>
              </a:rPr>
              <a:t>≈ </a:t>
            </a:r>
            <a:r>
              <a:rPr lang="en-US" sz="2800" i="1" dirty="0">
                <a:solidFill>
                  <a:srgbClr val="FF0066"/>
                </a:solidFill>
              </a:rPr>
              <a:t>k</a:t>
            </a:r>
            <a:r>
              <a:rPr lang="en-US" sz="2800" i="1" baseline="-25000" dirty="0">
                <a:solidFill>
                  <a:srgbClr val="FF0066"/>
                </a:solidFill>
              </a:rPr>
              <a:t>2</a:t>
            </a:r>
            <a:r>
              <a:rPr lang="en-US" altLang="en-US" sz="2800" dirty="0">
                <a:solidFill>
                  <a:srgbClr val="FF0066"/>
                </a:solidFill>
                <a:cs typeface="Times New Roman" panose="02020603050405020304" pitchFamily="18" charset="0"/>
              </a:rPr>
              <a:t>[E]</a:t>
            </a:r>
            <a:r>
              <a:rPr lang="en-US" altLang="en-US" sz="2800" baseline="-25000" dirty="0">
                <a:solidFill>
                  <a:srgbClr val="FF0066"/>
                </a:solidFill>
                <a:cs typeface="Times New Roman" panose="02020603050405020304" pitchFamily="18" charset="0"/>
              </a:rPr>
              <a:t>t</a:t>
            </a:r>
            <a:r>
              <a:rPr lang="en-US" sz="2800" dirty="0">
                <a:solidFill>
                  <a:srgbClr val="FF0066"/>
                </a:solidFill>
              </a:rPr>
              <a:t> </a:t>
            </a:r>
          </a:p>
        </p:txBody>
      </p:sp>
      <p:sp>
        <p:nvSpPr>
          <p:cNvPr id="5" name="Left Bracket 4"/>
          <p:cNvSpPr/>
          <p:nvPr/>
        </p:nvSpPr>
        <p:spPr>
          <a:xfrm>
            <a:off x="4462991" y="2208929"/>
            <a:ext cx="218372" cy="1384995"/>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25" name="Left Bracket 24"/>
          <p:cNvSpPr/>
          <p:nvPr/>
        </p:nvSpPr>
        <p:spPr>
          <a:xfrm flipH="1">
            <a:off x="6356553" y="2224403"/>
            <a:ext cx="227611" cy="1384995"/>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pic>
        <p:nvPicPr>
          <p:cNvPr id="15" name="Picture 14"/>
          <p:cNvPicPr>
            <a:picLocks noChangeAspect="1"/>
          </p:cNvPicPr>
          <p:nvPr/>
        </p:nvPicPr>
        <p:blipFill>
          <a:blip r:embed="rId5"/>
          <a:stretch>
            <a:fillRect/>
          </a:stretch>
        </p:blipFill>
        <p:spPr>
          <a:xfrm>
            <a:off x="5142555" y="5664589"/>
            <a:ext cx="3624963" cy="1017910"/>
          </a:xfrm>
          <a:prstGeom prst="rect">
            <a:avLst/>
          </a:prstGeom>
        </p:spPr>
      </p:pic>
    </p:spTree>
    <p:extLst>
      <p:ext uri="{BB962C8B-B14F-4D97-AF65-F5344CB8AC3E}">
        <p14:creationId xmlns:p14="http://schemas.microsoft.com/office/powerpoint/2010/main" val="19152812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9"/>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fontAlgn="base">
              <a:spcBef>
                <a:spcPct val="50000"/>
              </a:spcBef>
              <a:spcAft>
                <a:spcPct val="0"/>
              </a:spcAft>
              <a:buFontTx/>
              <a:buNone/>
            </a:pPr>
            <a:r>
              <a:rPr lang="en-US" altLang="en-US" b="1" dirty="0" smtClean="0">
                <a:solidFill>
                  <a:srgbClr val="3333CC"/>
                </a:solidFill>
                <a:latin typeface="Arial" panose="020B0604020202020204" pitchFamily="34" charset="0"/>
                <a:cs typeface="Arial" panose="020B0604020202020204" pitchFamily="34" charset="0"/>
              </a:rPr>
              <a:t>Enzyme kinetics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41" name="Group 40"/>
          <p:cNvGrpSpPr/>
          <p:nvPr/>
        </p:nvGrpSpPr>
        <p:grpSpPr>
          <a:xfrm>
            <a:off x="1434685" y="3048290"/>
            <a:ext cx="4552774" cy="3455230"/>
            <a:chOff x="2526062" y="3328508"/>
            <a:chExt cx="4552774" cy="3455230"/>
          </a:xfrm>
        </p:grpSpPr>
        <p:pic>
          <p:nvPicPr>
            <p:cNvPr id="42" name="Picture 41"/>
            <p:cNvPicPr>
              <a:picLocks noChangeAspect="1"/>
            </p:cNvPicPr>
            <p:nvPr/>
          </p:nvPicPr>
          <p:blipFill>
            <a:blip r:embed="rId3"/>
            <a:stretch>
              <a:fillRect/>
            </a:stretch>
          </p:blipFill>
          <p:spPr>
            <a:xfrm>
              <a:off x="2526062" y="3328508"/>
              <a:ext cx="4552774" cy="3455230"/>
            </a:xfrm>
            <a:prstGeom prst="rect">
              <a:avLst/>
            </a:prstGeom>
          </p:spPr>
        </p:pic>
        <p:sp>
          <p:nvSpPr>
            <p:cNvPr id="43" name="TextBox 42"/>
            <p:cNvSpPr txBox="1"/>
            <p:nvPr/>
          </p:nvSpPr>
          <p:spPr>
            <a:xfrm>
              <a:off x="3296656" y="5830528"/>
              <a:ext cx="393056" cy="461665"/>
            </a:xfrm>
            <a:prstGeom prst="rect">
              <a:avLst/>
            </a:prstGeom>
            <a:noFill/>
          </p:spPr>
          <p:txBody>
            <a:bodyPr wrap="none" rtlCol="0">
              <a:spAutoFit/>
            </a:bodyPr>
            <a:lstStyle/>
            <a:p>
              <a:r>
                <a:rPr lang="en-US" sz="2400" dirty="0">
                  <a:solidFill>
                    <a:srgbClr val="FF0000"/>
                  </a:solidFill>
                </a:rPr>
                <a:t>3</a:t>
              </a:r>
              <a:r>
                <a:rPr lang="en-US" dirty="0">
                  <a:solidFill>
                    <a:prstClr val="black"/>
                  </a:solidFill>
                </a:rPr>
                <a:t> </a:t>
              </a:r>
            </a:p>
          </p:txBody>
        </p:sp>
        <p:sp>
          <p:nvSpPr>
            <p:cNvPr id="44" name="TextBox 43"/>
            <p:cNvSpPr txBox="1"/>
            <p:nvPr/>
          </p:nvSpPr>
          <p:spPr>
            <a:xfrm>
              <a:off x="3689712" y="5144386"/>
              <a:ext cx="393056" cy="461665"/>
            </a:xfrm>
            <a:prstGeom prst="rect">
              <a:avLst/>
            </a:prstGeom>
            <a:noFill/>
          </p:spPr>
          <p:txBody>
            <a:bodyPr wrap="none" rtlCol="0">
              <a:spAutoFit/>
            </a:bodyPr>
            <a:lstStyle/>
            <a:p>
              <a:r>
                <a:rPr lang="en-US" sz="2400" dirty="0">
                  <a:solidFill>
                    <a:srgbClr val="FF0000"/>
                  </a:solidFill>
                </a:rPr>
                <a:t>2</a:t>
              </a:r>
              <a:r>
                <a:rPr lang="en-US" dirty="0">
                  <a:solidFill>
                    <a:prstClr val="black"/>
                  </a:solidFill>
                </a:rPr>
                <a:t> </a:t>
              </a:r>
            </a:p>
          </p:txBody>
        </p:sp>
        <p:sp>
          <p:nvSpPr>
            <p:cNvPr id="45" name="TextBox 44"/>
            <p:cNvSpPr txBox="1"/>
            <p:nvPr/>
          </p:nvSpPr>
          <p:spPr>
            <a:xfrm>
              <a:off x="5956282" y="4375354"/>
              <a:ext cx="393056" cy="461665"/>
            </a:xfrm>
            <a:prstGeom prst="rect">
              <a:avLst/>
            </a:prstGeom>
            <a:noFill/>
          </p:spPr>
          <p:txBody>
            <a:bodyPr wrap="none" rtlCol="0">
              <a:spAutoFit/>
            </a:bodyPr>
            <a:lstStyle/>
            <a:p>
              <a:r>
                <a:rPr lang="en-US" sz="2400" dirty="0">
                  <a:solidFill>
                    <a:srgbClr val="FF0000"/>
                  </a:solidFill>
                </a:rPr>
                <a:t>1</a:t>
              </a:r>
              <a:r>
                <a:rPr lang="en-US" dirty="0">
                  <a:solidFill>
                    <a:prstClr val="black"/>
                  </a:solidFill>
                </a:rPr>
                <a:t> </a:t>
              </a:r>
            </a:p>
          </p:txBody>
        </p:sp>
      </p:grpSp>
      <p:sp>
        <p:nvSpPr>
          <p:cNvPr id="14" name="Text Box 18"/>
          <p:cNvSpPr txBox="1">
            <a:spLocks noChangeArrowheads="1"/>
          </p:cNvSpPr>
          <p:nvPr/>
        </p:nvSpPr>
        <p:spPr bwMode="auto">
          <a:xfrm>
            <a:off x="128589" y="972683"/>
            <a:ext cx="890587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M-M model interpretation of saturation kinetics:</a:t>
            </a:r>
          </a:p>
        </p:txBody>
      </p:sp>
      <p:sp>
        <p:nvSpPr>
          <p:cNvPr id="15" name="TextBox 14"/>
          <p:cNvSpPr txBox="1"/>
          <p:nvPr/>
        </p:nvSpPr>
        <p:spPr>
          <a:xfrm>
            <a:off x="62201" y="1602935"/>
            <a:ext cx="8801580" cy="523220"/>
          </a:xfrm>
          <a:prstGeom prst="rect">
            <a:avLst/>
          </a:prstGeom>
          <a:noFill/>
        </p:spPr>
        <p:txBody>
          <a:bodyPr wrap="square" rtlCol="0">
            <a:spAutoFit/>
          </a:bodyPr>
          <a:lstStyle/>
          <a:p>
            <a:r>
              <a:rPr lang="en-US" sz="2800" dirty="0">
                <a:solidFill>
                  <a:srgbClr val="FF0066"/>
                </a:solidFill>
              </a:rPr>
              <a:t>2.</a:t>
            </a:r>
            <a:r>
              <a:rPr lang="en-US" sz="2800" dirty="0">
                <a:solidFill>
                  <a:prstClr val="black"/>
                </a:solidFill>
              </a:rPr>
              <a:t> </a:t>
            </a:r>
            <a:r>
              <a:rPr lang="en-US" sz="2800" dirty="0">
                <a:solidFill>
                  <a:srgbClr val="FF0066"/>
                </a:solidFill>
              </a:rPr>
              <a:t>[S] = </a:t>
            </a:r>
            <a:r>
              <a:rPr lang="en-US" sz="2800" i="1" dirty="0">
                <a:solidFill>
                  <a:srgbClr val="FF0066"/>
                </a:solidFill>
              </a:rPr>
              <a:t>K</a:t>
            </a:r>
            <a:r>
              <a:rPr lang="en-US" sz="2800" i="1" baseline="-25000" dirty="0">
                <a:solidFill>
                  <a:srgbClr val="FF0066"/>
                </a:solidFill>
              </a:rPr>
              <a:t>M</a:t>
            </a:r>
            <a:r>
              <a:rPr lang="en-US" sz="2800" dirty="0">
                <a:solidFill>
                  <a:srgbClr val="FF0066"/>
                </a:solidFill>
              </a:rPr>
              <a:t> </a:t>
            </a:r>
            <a:r>
              <a:rPr lang="en-US" sz="2800" dirty="0">
                <a:solidFill>
                  <a:prstClr val="black"/>
                </a:solidFill>
              </a:rPr>
              <a:t>→ </a:t>
            </a:r>
            <a:r>
              <a:rPr lang="en-US" sz="2800" i="1" dirty="0">
                <a:solidFill>
                  <a:prstClr val="black"/>
                </a:solidFill>
              </a:rPr>
              <a:t>K</a:t>
            </a:r>
            <a:r>
              <a:rPr lang="en-US" sz="2800" i="1" baseline="-25000" dirty="0">
                <a:solidFill>
                  <a:prstClr val="black"/>
                </a:solidFill>
              </a:rPr>
              <a:t>M</a:t>
            </a:r>
            <a:r>
              <a:rPr lang="en-US" sz="2800" i="1" dirty="0">
                <a:solidFill>
                  <a:prstClr val="black"/>
                </a:solidFill>
              </a:rPr>
              <a:t> </a:t>
            </a:r>
            <a:r>
              <a:rPr lang="en-US" sz="2800" dirty="0">
                <a:solidFill>
                  <a:prstClr val="black"/>
                </a:solidFill>
              </a:rPr>
              <a:t>+ [S] = 2[S] → </a:t>
            </a:r>
            <a:r>
              <a:rPr lang="en-US" sz="2800" i="1" dirty="0">
                <a:solidFill>
                  <a:srgbClr val="FF0066"/>
                </a:solidFill>
              </a:rPr>
              <a:t>V</a:t>
            </a:r>
            <a:r>
              <a:rPr lang="en-US" sz="2800" i="1" baseline="-25000" dirty="0">
                <a:solidFill>
                  <a:srgbClr val="FF0066"/>
                </a:solidFill>
              </a:rPr>
              <a:t>0</a:t>
            </a:r>
            <a:r>
              <a:rPr lang="en-US" sz="2800" dirty="0">
                <a:solidFill>
                  <a:srgbClr val="FF0066"/>
                </a:solidFill>
              </a:rPr>
              <a:t> = ½ </a:t>
            </a:r>
            <a:r>
              <a:rPr lang="en-US" sz="2800" i="1" dirty="0">
                <a:solidFill>
                  <a:srgbClr val="FF0066"/>
                </a:solidFill>
              </a:rPr>
              <a:t>V</a:t>
            </a:r>
            <a:r>
              <a:rPr lang="en-US" sz="2800" i="1" baseline="-25000" dirty="0">
                <a:solidFill>
                  <a:srgbClr val="FF0066"/>
                </a:solidFill>
              </a:rPr>
              <a:t>max</a:t>
            </a:r>
            <a:r>
              <a:rPr lang="en-US" sz="2800" dirty="0">
                <a:solidFill>
                  <a:srgbClr val="FF0066"/>
                </a:solidFill>
              </a:rPr>
              <a:t> </a:t>
            </a:r>
            <a:r>
              <a:rPr lang="en-US" dirty="0">
                <a:solidFill>
                  <a:srgbClr val="FF0066"/>
                </a:solidFill>
              </a:rPr>
              <a:t> </a:t>
            </a:r>
          </a:p>
        </p:txBody>
      </p:sp>
      <p:pic>
        <p:nvPicPr>
          <p:cNvPr id="11" name="Picture 10"/>
          <p:cNvPicPr>
            <a:picLocks noChangeAspect="1"/>
          </p:cNvPicPr>
          <p:nvPr/>
        </p:nvPicPr>
        <p:blipFill>
          <a:blip r:embed="rId4"/>
          <a:stretch>
            <a:fillRect/>
          </a:stretch>
        </p:blipFill>
        <p:spPr>
          <a:xfrm>
            <a:off x="5479453" y="4103823"/>
            <a:ext cx="2427996" cy="1213998"/>
          </a:xfrm>
          <a:prstGeom prst="rect">
            <a:avLst/>
          </a:prstGeom>
        </p:spPr>
      </p:pic>
    </p:spTree>
    <p:extLst>
      <p:ext uri="{BB962C8B-B14F-4D97-AF65-F5344CB8AC3E}">
        <p14:creationId xmlns:p14="http://schemas.microsoft.com/office/powerpoint/2010/main" val="3832786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עיצוב ברירת מחדל">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עיצוב ברירת מחדל">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עיצוב ברירת מחדל">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5818</TotalTime>
  <Words>19828</Words>
  <Application>Microsoft Office PowerPoint</Application>
  <PresentationFormat>On-screen Show (4:3)</PresentationFormat>
  <Paragraphs>1323</Paragraphs>
  <Slides>189</Slides>
  <Notes>187</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189</vt:i4>
      </vt:variant>
    </vt:vector>
  </HeadingPairs>
  <TitlesOfParts>
    <vt:vector size="208" baseType="lpstr">
      <vt:lpstr>MS PGothic</vt:lpstr>
      <vt:lpstr>MS PGothic</vt:lpstr>
      <vt:lpstr>Arial</vt:lpstr>
      <vt:lpstr>Calibri</vt:lpstr>
      <vt:lpstr>Calibri Light</vt:lpstr>
      <vt:lpstr>g_d0_f1</vt:lpstr>
      <vt:lpstr>g_d0_f2</vt:lpstr>
      <vt:lpstr>Helvetica Neue</vt:lpstr>
      <vt:lpstr>MinionPro-It-Identity-H</vt:lpstr>
      <vt:lpstr>Symbol</vt:lpstr>
      <vt:lpstr>Times New Roman</vt:lpstr>
      <vt:lpstr>Times New Roman (Hebrew)</vt:lpstr>
      <vt:lpstr>Wingdings</vt:lpstr>
      <vt:lpstr>3_עיצוב ברירת מחדל</vt:lpstr>
      <vt:lpstr>Office Theme</vt:lpstr>
      <vt:lpstr>4_עיצוב ברירת מחדל</vt:lpstr>
      <vt:lpstr>1_עיצוב ברירת מחדל</vt:lpstr>
      <vt:lpstr>2_עיצוב ברירת מחדל</vt:lpstr>
      <vt:lpstr>5_עיצוב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Amit</dc:creator>
  <cp:lastModifiedBy>Amit Kessel</cp:lastModifiedBy>
  <cp:revision>607</cp:revision>
  <dcterms:created xsi:type="dcterms:W3CDTF">2014-10-07T11:54:23Z</dcterms:created>
  <dcterms:modified xsi:type="dcterms:W3CDTF">2022-04-04T12:28:18Z</dcterms:modified>
</cp:coreProperties>
</file>