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339966"/>
    <a:srgbClr val="800080"/>
    <a:srgbClr val="9966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1" autoAdjust="0"/>
    <p:restoredTop sz="90929"/>
  </p:normalViewPr>
  <p:slideViewPr>
    <p:cSldViewPr snapToGrid="0">
      <p:cViewPr varScale="1">
        <p:scale>
          <a:sx n="71" d="100"/>
          <a:sy n="71" d="100"/>
        </p:scale>
        <p:origin x="12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F9C3AAC-B684-4440-9129-C547F4878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297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noProof="0" smtClean="0"/>
              <a:t>לחץ כדי לערוך סגנונות טקסט של תבנית בסיס</a:t>
            </a:r>
          </a:p>
          <a:p>
            <a:pPr lvl="1"/>
            <a:r>
              <a:rPr lang="he-IL" altLang="en-US" noProof="0" smtClean="0"/>
              <a:t>רמה שנייה</a:t>
            </a:r>
          </a:p>
          <a:p>
            <a:pPr lvl="2"/>
            <a:r>
              <a:rPr lang="he-IL" altLang="en-US" noProof="0" smtClean="0"/>
              <a:t>רמה שלישית</a:t>
            </a:r>
          </a:p>
          <a:p>
            <a:pPr lvl="3"/>
            <a:r>
              <a:rPr lang="he-IL" altLang="en-US" noProof="0" smtClean="0"/>
              <a:t>רמה רביעית</a:t>
            </a:r>
          </a:p>
          <a:p>
            <a:pPr lvl="4"/>
            <a:r>
              <a:rPr lang="he-IL" altLang="en-US" noProof="0" smtClean="0"/>
              <a:t>רמה חמישית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87D023F-22A2-4B70-8FD0-8CCB83833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092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fld id="{01469E18-7522-4024-B84F-301EC162C7D0}" type="slidenum">
              <a:rPr lang="en-US" altLang="en-US" smtClean="0"/>
              <a:pPr algn="l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cs typeface="Times New Roman (Hebrew)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2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fld id="{8A818BC0-B612-4574-BC27-15C6D3C3496C}" type="slidenum">
              <a:rPr lang="en-US" altLang="en-US" smtClean="0"/>
              <a:pPr algn="l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cs typeface="Times New Roman (Hebrew)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3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fld id="{136D66FF-2E08-4D27-8A56-77AFA3C524B0}" type="slidenum">
              <a:rPr lang="en-US" altLang="en-US" smtClean="0"/>
              <a:pPr algn="l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cs typeface="Times New Roman (Hebrew)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8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fld id="{A65B9466-DDE6-4630-8E6F-D2E29EE6C841}" type="slidenum">
              <a:rPr lang="en-US" altLang="en-US" smtClean="0"/>
              <a:pPr algn="l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cs typeface="Times New Roman (Hebrew)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8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26805-5FB7-4364-A6E1-72791E6BC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90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48CB5-5793-4184-B522-8199C5389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7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5E85-D2D3-42B6-81B6-686AF6D88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89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C81D-C112-4631-8F76-DB9A39E8A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78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B61D5-588C-44C2-B6BD-77E8C940E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56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7FCD7-EBAA-49CD-95A6-F1C0B68F80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82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3362B-5F61-418B-A535-516EF7BD9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1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2D218-5CE8-40CE-B0EE-95B25128E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59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34DE-AF53-456B-B6E3-649574A3D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11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7D17B-685C-42DB-A466-8718CE713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34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E54D1-3895-4022-9163-E791DD65C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06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לערוך סגנונות טקסט של תבנית בסיס</a:t>
            </a:r>
          </a:p>
          <a:p>
            <a:pPr lvl="1"/>
            <a:r>
              <a:rPr lang="he-IL" altLang="en-US" smtClean="0"/>
              <a:t>רמה שנייה</a:t>
            </a:r>
          </a:p>
          <a:p>
            <a:pPr lvl="2"/>
            <a:r>
              <a:rPr lang="he-IL" altLang="en-US" smtClean="0"/>
              <a:t>רמה שלישית</a:t>
            </a:r>
          </a:p>
          <a:p>
            <a:pPr lvl="3"/>
            <a:r>
              <a:rPr lang="he-IL" altLang="en-US" smtClean="0"/>
              <a:t>רמה רביעית</a:t>
            </a:r>
          </a:p>
          <a:p>
            <a:pPr lvl="4"/>
            <a:r>
              <a:rPr lang="he-IL" altLang="en-US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82467194-7622-4D8D-BE47-DE1BA8A07D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Hebrew)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Hebrew)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Hebrew)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Hebrew)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Times New Roman (Hebrew)" panose="02020603050405020304" pitchFamily="18" charset="0"/>
          <a:cs typeface="Arial" panose="020B0604020202020204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Times New Roman (Hebrew)" panose="02020603050405020304" pitchFamily="18" charset="0"/>
          <a:cs typeface="Arial" panose="020B0604020202020204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Times New Roman (Hebrew)" panose="02020603050405020304" pitchFamily="18" charset="0"/>
          <a:cs typeface="Arial" panose="020B0604020202020204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Times New Roman (Hebrew)" panose="02020603050405020304" pitchFamily="18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050"/>
          <p:cNvSpPr txBox="1">
            <a:spLocks noChangeArrowheads="1"/>
          </p:cNvSpPr>
          <p:nvPr/>
        </p:nvSpPr>
        <p:spPr bwMode="auto">
          <a:xfrm>
            <a:off x="303213" y="919163"/>
            <a:ext cx="86455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Proteins: </a:t>
            </a:r>
            <a:r>
              <a:rPr lang="en-US" alt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Structure, Function, and Motion</a:t>
            </a: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b="1" baseline="30000" dirty="0">
                <a:solidFill>
                  <a:schemeClr val="accent2"/>
                </a:solidFill>
                <a:cs typeface="Arial" panose="020B0604020202020204" pitchFamily="34" charset="0"/>
              </a:rPr>
              <a:t>nd</a:t>
            </a:r>
            <a:r>
              <a:rPr lang="en-US" altLang="en-US" sz="2800" b="1" dirty="0">
                <a:solidFill>
                  <a:schemeClr val="accent2"/>
                </a:solidFill>
                <a:cs typeface="Arial" panose="020B0604020202020204" pitchFamily="34" charset="0"/>
              </a:rPr>
              <a:t> Edition (</a:t>
            </a:r>
            <a:r>
              <a:rPr lang="en-US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2018)</a:t>
            </a:r>
            <a:endParaRPr lang="en-US" altLang="en-US" sz="2800" b="1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Amit Kessel &amp; Nir Ben-Tal</a:t>
            </a: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53975" y="117475"/>
            <a:ext cx="909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Helvetica Neue"/>
                <a:cs typeface="Times New Roman (Hebrew)" panose="02020603050405020304" pitchFamily="18" charset="0"/>
              </a:rPr>
              <a:t>This PPT presentation is provided as suppl. material to the book:</a:t>
            </a:r>
            <a:endParaRPr lang="en-US" altLang="en-US" sz="2400">
              <a:cs typeface="Times New Roman (Hebrew)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91" y="3597275"/>
            <a:ext cx="2333992" cy="31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900363" y="6184900"/>
            <a:ext cx="3125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b="1"/>
              <a:t>Figure 6.5</a:t>
            </a:r>
          </a:p>
        </p:txBody>
      </p:sp>
      <p:pic>
        <p:nvPicPr>
          <p:cNvPr id="2051" name="Picture 9" descr="C:\Documents and Settings\Amit\My Documents\Amit\Book\1_Revised_draft\CH6\Figures\Source files\6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376238"/>
            <a:ext cx="38560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05231" y="2488573"/>
            <a:ext cx="37593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0070C0"/>
                </a:solidFill>
              </a:rPr>
              <a:t>Box </a:t>
            </a:r>
            <a:r>
              <a:rPr lang="en-US" sz="8800" dirty="0" smtClean="0">
                <a:solidFill>
                  <a:srgbClr val="0070C0"/>
                </a:solidFill>
              </a:rPr>
              <a:t>6.1</a:t>
            </a:r>
            <a:endParaRPr lang="en-US" sz="8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9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4"/>
          <p:cNvSpPr txBox="1">
            <a:spLocks noChangeArrowheads="1"/>
          </p:cNvSpPr>
          <p:nvPr/>
        </p:nvSpPr>
        <p:spPr bwMode="auto">
          <a:xfrm>
            <a:off x="3802856" y="6341269"/>
            <a:ext cx="1638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Figure 6.1.1</a:t>
            </a: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4187"/>
          <a:stretch>
            <a:fillRect/>
          </a:stretch>
        </p:blipFill>
        <p:spPr bwMode="auto">
          <a:xfrm>
            <a:off x="2260998" y="1009650"/>
            <a:ext cx="4722019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59794" y="357188"/>
            <a:ext cx="752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351610" y="64008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Figure 6.1.2</a:t>
            </a:r>
          </a:p>
        </p:txBody>
      </p:sp>
      <p:sp>
        <p:nvSpPr>
          <p:cNvPr id="5124" name="Text Box 29"/>
          <p:cNvSpPr txBox="1">
            <a:spLocks noChangeArrowheads="1"/>
          </p:cNvSpPr>
          <p:nvPr/>
        </p:nvSpPr>
        <p:spPr bwMode="auto">
          <a:xfrm>
            <a:off x="2165748" y="289323"/>
            <a:ext cx="64412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/>
              <a:t>a</a:t>
            </a:r>
          </a:p>
        </p:txBody>
      </p: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2515792" y="1231107"/>
            <a:ext cx="3840956" cy="3827860"/>
            <a:chOff x="687776" y="1642261"/>
            <a:chExt cx="5121255" cy="5103595"/>
          </a:xfrm>
        </p:grpSpPr>
        <p:pic>
          <p:nvPicPr>
            <p:cNvPr id="5126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76" y="1642261"/>
              <a:ext cx="5121255" cy="5103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3"/>
            <p:cNvSpPr>
              <a:spLocks noChangeArrowheads="1"/>
            </p:cNvSpPr>
            <p:nvPr/>
          </p:nvSpPr>
          <p:spPr bwMode="auto">
            <a:xfrm>
              <a:off x="5486400" y="3881887"/>
              <a:ext cx="322631" cy="379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8" name="Rectangle 12"/>
            <p:cNvSpPr>
              <a:spLocks noChangeArrowheads="1"/>
            </p:cNvSpPr>
            <p:nvPr/>
          </p:nvSpPr>
          <p:spPr bwMode="auto">
            <a:xfrm>
              <a:off x="5486400" y="5983490"/>
              <a:ext cx="322631" cy="379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159794" y="357188"/>
            <a:ext cx="752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351610" y="64008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Figure 6.1.2</a:t>
            </a:r>
          </a:p>
        </p:txBody>
      </p:sp>
      <p:sp>
        <p:nvSpPr>
          <p:cNvPr id="7172" name="Text Box 29"/>
          <p:cNvSpPr txBox="1">
            <a:spLocks noChangeArrowheads="1"/>
          </p:cNvSpPr>
          <p:nvPr/>
        </p:nvSpPr>
        <p:spPr bwMode="auto">
          <a:xfrm>
            <a:off x="2165748" y="289323"/>
            <a:ext cx="64412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/>
              <a:t>b</a:t>
            </a:r>
          </a:p>
        </p:txBody>
      </p:sp>
      <p:pic>
        <p:nvPicPr>
          <p:cNvPr id="717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5" r="3397" b="28365"/>
          <a:stretch>
            <a:fillRect/>
          </a:stretch>
        </p:blipFill>
        <p:spPr bwMode="auto">
          <a:xfrm>
            <a:off x="2272903" y="3850481"/>
            <a:ext cx="45196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4" t="18127" r="16652" b="17722"/>
          <a:stretch>
            <a:fillRect/>
          </a:stretch>
        </p:blipFill>
        <p:spPr bwMode="auto">
          <a:xfrm>
            <a:off x="2947987" y="357188"/>
            <a:ext cx="3062288" cy="290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30"/>
          <p:cNvSpPr txBox="1">
            <a:spLocks noChangeArrowheads="1"/>
          </p:cNvSpPr>
          <p:nvPr/>
        </p:nvSpPr>
        <p:spPr bwMode="auto">
          <a:xfrm>
            <a:off x="2156223" y="3609976"/>
            <a:ext cx="64412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159794" y="357188"/>
            <a:ext cx="752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351610" y="64008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Figure 6.1.3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5"/>
          <a:stretch>
            <a:fillRect/>
          </a:stretch>
        </p:blipFill>
        <p:spPr bwMode="auto">
          <a:xfrm>
            <a:off x="2846785" y="183356"/>
            <a:ext cx="3608784" cy="616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900363" y="6184900"/>
            <a:ext cx="3125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Figure 6.1</a:t>
            </a:r>
          </a:p>
        </p:txBody>
      </p:sp>
      <p:pic>
        <p:nvPicPr>
          <p:cNvPr id="2051" name="Picture 8" descr="C:\Documents and Settings\Amit\My Documents\Amit\Book\English\CH6 - Structural proteins &amp; IUPs\Figures\6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7782" b="13443"/>
          <a:stretch>
            <a:fillRect/>
          </a:stretch>
        </p:blipFill>
        <p:spPr bwMode="auto">
          <a:xfrm>
            <a:off x="985838" y="106363"/>
            <a:ext cx="7086600" cy="58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204788" y="292100"/>
            <a:ext cx="598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95275" y="306388"/>
            <a:ext cx="598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b</a:t>
            </a:r>
          </a:p>
        </p:txBody>
      </p:sp>
      <p:pic>
        <p:nvPicPr>
          <p:cNvPr id="3075" name="Picture 3" descr="C:\Documents and Settings\Amit\My Documents\Amit\Book\English\CH6 - IUPs\Figures\6-1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5" t="8453" r="34648" b="22646"/>
          <a:stretch>
            <a:fillRect/>
          </a:stretch>
        </p:blipFill>
        <p:spPr bwMode="auto">
          <a:xfrm>
            <a:off x="1217613" y="139700"/>
            <a:ext cx="5416550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3644900" y="6051550"/>
            <a:ext cx="185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/>
              <a:t>Figure 6.2</a:t>
            </a:r>
          </a:p>
        </p:txBody>
      </p:sp>
      <p:pic>
        <p:nvPicPr>
          <p:cNvPr id="20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22549" r="36275" b="11177"/>
          <a:stretch>
            <a:fillRect/>
          </a:stretch>
        </p:blipFill>
        <p:spPr bwMode="auto">
          <a:xfrm>
            <a:off x="2944813" y="336550"/>
            <a:ext cx="3267075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900363" y="6184900"/>
            <a:ext cx="3125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Figure 6.3</a:t>
            </a:r>
          </a:p>
        </p:txBody>
      </p:sp>
      <p:pic>
        <p:nvPicPr>
          <p:cNvPr id="2051" name="Picture 5" descr="http://pubs.acs.org/appl/literatum/publisher/achs/journals/content/chreay/2014/chreay.2014.114.issue-13/cr400525m/20150429/images/large/cr-2013-00525m_00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458788"/>
            <a:ext cx="8967787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103188" y="860425"/>
            <a:ext cx="673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3600" b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4"/>
          <a:stretch>
            <a:fillRect/>
          </a:stretch>
        </p:blipFill>
        <p:spPr bwMode="auto">
          <a:xfrm>
            <a:off x="1289050" y="601663"/>
            <a:ext cx="6456363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42875" y="277813"/>
            <a:ext cx="673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3600" b="1"/>
              <a:t>b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03188" y="860425"/>
            <a:ext cx="973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/>
              <a:t>left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03188" y="860425"/>
            <a:ext cx="973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/>
              <a:t>right</a:t>
            </a:r>
            <a:endParaRPr lang="en-US" altLang="en-US" sz="3600"/>
          </a:p>
        </p:txBody>
      </p:sp>
      <p:pic>
        <p:nvPicPr>
          <p:cNvPr id="409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5098" r="3137" b="10001"/>
          <a:stretch>
            <a:fillRect/>
          </a:stretch>
        </p:blipFill>
        <p:spPr bwMode="auto">
          <a:xfrm>
            <a:off x="1587500" y="685800"/>
            <a:ext cx="6103938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900363" y="6184900"/>
            <a:ext cx="3125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Figure 6.4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00038" y="334963"/>
            <a:ext cx="474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a</a:t>
            </a:r>
          </a:p>
        </p:txBody>
      </p:sp>
      <p:pic>
        <p:nvPicPr>
          <p:cNvPr id="2052" name="Picture 8" descr="C:\Documents and Settings\Amit\My Documents\Amit\Book\English\CH6 - Structural proteins &amp; IUPs\Figures\6-1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15671" r="14441" b="5322"/>
          <a:stretch>
            <a:fillRect/>
          </a:stretch>
        </p:blipFill>
        <p:spPr bwMode="auto">
          <a:xfrm>
            <a:off x="1716088" y="338138"/>
            <a:ext cx="5649912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1625" y="330200"/>
            <a:ext cx="474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b</a:t>
            </a:r>
          </a:p>
        </p:txBody>
      </p:sp>
      <p:pic>
        <p:nvPicPr>
          <p:cNvPr id="3075" name="Picture 3" descr="C:\Documents and Settings\Amit\My Documents\Amit\Book\English\CH6 - Structural proteins &amp; IUPs\Figures\6-14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" b="13443"/>
          <a:stretch>
            <a:fillRect/>
          </a:stretch>
        </p:blipFill>
        <p:spPr bwMode="auto">
          <a:xfrm>
            <a:off x="693738" y="95250"/>
            <a:ext cx="748665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יצוב ברירת מחדל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 (Hebrew)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 (Hebrew)" panose="02020603050405020304" pitchFamily="18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9360</TotalTime>
  <Words>68</Words>
  <Application>Microsoft Office PowerPoint</Application>
  <PresentationFormat>On-screen Show (4:3)</PresentationFormat>
  <Paragraphs>29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Helvetica Neue</vt:lpstr>
      <vt:lpstr>Times New Roman</vt:lpstr>
      <vt:lpstr>Times New Roman (Hebrew)</vt:lpstr>
      <vt:lpstr>עיצוב ברירת מחדל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Amit Kessel</dc:creator>
  <cp:lastModifiedBy>Amit Kessel</cp:lastModifiedBy>
  <cp:revision>292</cp:revision>
  <cp:lastPrinted>1601-01-01T00:00:00Z</cp:lastPrinted>
  <dcterms:created xsi:type="dcterms:W3CDTF">1601-01-01T00:00:00Z</dcterms:created>
  <dcterms:modified xsi:type="dcterms:W3CDTF">2019-04-28T22:07:53Z</dcterms:modified>
</cp:coreProperties>
</file>