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375" r:id="rId78"/>
    <p:sldId id="376" r:id="rId79"/>
    <p:sldId id="377" r:id="rId80"/>
    <p:sldId id="378" r:id="rId8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339966"/>
    <a:srgbClr val="800080"/>
    <a:srgbClr val="9966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71" autoAdjust="0"/>
    <p:restoredTop sz="90929"/>
  </p:normalViewPr>
  <p:slideViewPr>
    <p:cSldViewPr snapToGrid="0">
      <p:cViewPr>
        <p:scale>
          <a:sx n="60" d="100"/>
          <a:sy n="60" d="100"/>
        </p:scale>
        <p:origin x="158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F9C3AAC-B684-4440-9129-C547F4878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9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noProof="0" smtClean="0"/>
              <a:t>לחץ כדי לערוך סגנונות טקסט של תבנית בסיס</a:t>
            </a:r>
          </a:p>
          <a:p>
            <a:pPr lvl="1"/>
            <a:r>
              <a:rPr lang="he-IL" altLang="en-US" noProof="0" smtClean="0"/>
              <a:t>רמה שנייה</a:t>
            </a:r>
          </a:p>
          <a:p>
            <a:pPr lvl="2"/>
            <a:r>
              <a:rPr lang="he-IL" altLang="en-US" noProof="0" smtClean="0"/>
              <a:t>רמה שלישית</a:t>
            </a:r>
          </a:p>
          <a:p>
            <a:pPr lvl="3"/>
            <a:r>
              <a:rPr lang="he-IL" altLang="en-US" noProof="0" smtClean="0"/>
              <a:t>רמה רביעית</a:t>
            </a:r>
          </a:p>
          <a:p>
            <a:pPr lvl="4"/>
            <a:r>
              <a:rPr lang="he-IL" altLang="en-US" noProof="0" smtClean="0"/>
              <a:t>רמה חמישית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87D023F-22A2-4B70-8FD0-8CCB83833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09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6805-5FB7-4364-A6E1-72791E6BC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90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48CB5-5793-4184-B522-8199C5389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7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5E85-D2D3-42B6-81B6-686AF6D88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89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BC81D-C112-4631-8F76-DB9A39E8A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78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61D5-588C-44C2-B6BD-77E8C940E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56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FCD7-EBAA-49CD-95A6-F1C0B68F8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82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3362B-5F61-418B-A535-516EF7BD9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1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2D218-5CE8-40CE-B0EE-95B25128E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59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34DE-AF53-456B-B6E3-649574A3D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11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D17B-685C-42DB-A466-8718CE713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34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54D1-3895-4022-9163-E791DD65C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06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ea typeface="+mn-ea"/>
              </a:defRPr>
            </a:lvl1pPr>
          </a:lstStyle>
          <a:p>
            <a:pPr>
              <a:defRPr/>
            </a:pPr>
            <a:fld id="{82467194-7622-4D8D-BE47-DE1BA8A0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50"/>
          <p:cNvSpPr txBox="1">
            <a:spLocks noChangeArrowheads="1"/>
          </p:cNvSpPr>
          <p:nvPr/>
        </p:nvSpPr>
        <p:spPr bwMode="auto">
          <a:xfrm>
            <a:off x="303213" y="919163"/>
            <a:ext cx="86455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Proteins: </a:t>
            </a:r>
            <a:r>
              <a:rPr lang="en-US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Function, and Motion</a:t>
            </a: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nd</a:t>
            </a: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 Edition (</a:t>
            </a:r>
            <a:r>
              <a:rPr lang="en-US" altLang="en-US" sz="2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2018)</a:t>
            </a:r>
            <a:endParaRPr lang="en-US" altLang="en-US" sz="2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Kessel &amp; Nir Ben-Tal</a:t>
            </a: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3975" y="117475"/>
            <a:ext cx="909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 Neue"/>
                <a:cs typeface="Times New Roman (Hebrew)" panose="02020603050405020304" pitchFamily="18" charset="0"/>
              </a:rPr>
              <a:t>This PPT presentation is provided as suppl. material to the book:</a:t>
            </a:r>
            <a:endParaRPr lang="en-US" altLang="en-US" sz="2400">
              <a:cs typeface="Times New Roman (Hebrew)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91" y="3597275"/>
            <a:ext cx="2333992" cy="31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3124200" y="61722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8.6</a:t>
            </a:r>
            <a:endParaRPr lang="en-US" altLang="en-US" sz="2400" b="1" dirty="0"/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2052" name="Picture 13" descr="C:\Documents and Settings\Amit\My Documents\Amit\Book\1_Revised_draft\CH8\Figures\PyMol files\8-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98463"/>
            <a:ext cx="5516563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3075" name="Picture 4" descr="C:\Documents and Settings\Amit\My Documents\Amit\Book\English\CH8 - Protein-Ligand Interactions\Figures\PyMol files\8-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9274" r="4301" b="4234"/>
          <a:stretch>
            <a:fillRect/>
          </a:stretch>
        </p:blipFill>
        <p:spPr bwMode="auto">
          <a:xfrm>
            <a:off x="1798638" y="935038"/>
            <a:ext cx="5338762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8.7</a:t>
            </a:r>
            <a:endParaRPr lang="en-US" altLang="en-US" sz="2400" b="1" dirty="0"/>
          </a:p>
        </p:txBody>
      </p:sp>
      <p:pic>
        <p:nvPicPr>
          <p:cNvPr id="205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28300" r="29410" b="31911"/>
          <a:stretch>
            <a:fillRect/>
          </a:stretch>
        </p:blipFill>
        <p:spPr bwMode="auto">
          <a:xfrm>
            <a:off x="1487488" y="2100263"/>
            <a:ext cx="608647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Documents and Settings\Amit\My Documents\Amit\Book\English\CH8 - Protein-Ligand Interactions\Figures\8-8b-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208088"/>
            <a:ext cx="459422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3076" name="Picture 5" descr="C:\Documents and Settings\Amit\My Documents\Amit\Book\English\CH8 - Protein-Ligand Interactions\Figures\8-8b-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23091" r="18448" b="12532"/>
          <a:stretch>
            <a:fillRect/>
          </a:stretch>
        </p:blipFill>
        <p:spPr bwMode="auto">
          <a:xfrm>
            <a:off x="5319713" y="1470025"/>
            <a:ext cx="36099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6"/>
          <p:cNvSpPr>
            <a:spLocks noChangeArrowheads="1"/>
          </p:cNvSpPr>
          <p:nvPr/>
        </p:nvSpPr>
        <p:spPr bwMode="auto">
          <a:xfrm>
            <a:off x="1862138" y="2935288"/>
            <a:ext cx="1222375" cy="127158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8" name="Line 7"/>
          <p:cNvSpPr>
            <a:spLocks noChangeShapeType="1"/>
          </p:cNvSpPr>
          <p:nvPr/>
        </p:nvSpPr>
        <p:spPr bwMode="auto">
          <a:xfrm flipV="1">
            <a:off x="2476500" y="1479550"/>
            <a:ext cx="2843213" cy="1463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8"/>
          <p:cNvSpPr>
            <a:spLocks noChangeShapeType="1"/>
          </p:cNvSpPr>
          <p:nvPr/>
        </p:nvSpPr>
        <p:spPr bwMode="auto">
          <a:xfrm>
            <a:off x="2413000" y="4217988"/>
            <a:ext cx="2925763" cy="755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4099" name="Picture 3" descr="AChE-I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5"/>
          <a:stretch>
            <a:fillRect/>
          </a:stretch>
        </p:blipFill>
        <p:spPr bwMode="auto">
          <a:xfrm>
            <a:off x="1835150" y="981075"/>
            <a:ext cx="55451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pic>
        <p:nvPicPr>
          <p:cNvPr id="5123" name="Picture 20" descr="C:\Documents and Settings\Amit\My Documents\Amit\Book\English\CH8 - Protein-Ligand Interactions\Figures\PyMol files\ACh-II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135063"/>
            <a:ext cx="42957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1" descr="C:\Documents and Settings\Amit\My Documents\Amit\Book\English\CH8 - Protein-Ligand Interactions\Figures\PyMol files\ACh-I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21544" r="13762" b="24533"/>
          <a:stretch>
            <a:fillRect/>
          </a:stretch>
        </p:blipFill>
        <p:spPr bwMode="auto">
          <a:xfrm>
            <a:off x="5713413" y="2155825"/>
            <a:ext cx="325755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Line 22"/>
          <p:cNvSpPr>
            <a:spLocks noChangeShapeType="1"/>
          </p:cNvSpPr>
          <p:nvPr/>
        </p:nvSpPr>
        <p:spPr bwMode="auto">
          <a:xfrm>
            <a:off x="4597400" y="3325813"/>
            <a:ext cx="1171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AutoShape 23"/>
          <p:cNvSpPr>
            <a:spLocks noChangeArrowheads="1"/>
          </p:cNvSpPr>
          <p:nvPr/>
        </p:nvSpPr>
        <p:spPr bwMode="auto">
          <a:xfrm>
            <a:off x="4979988" y="3141663"/>
            <a:ext cx="382587" cy="284162"/>
          </a:xfrm>
          <a:prstGeom prst="curvedDownArrow">
            <a:avLst>
              <a:gd name="adj1" fmla="val 26927"/>
              <a:gd name="adj2" fmla="val 5385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4687888" y="2768600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180º</a:t>
            </a:r>
          </a:p>
        </p:txBody>
      </p:sp>
      <p:sp>
        <p:nvSpPr>
          <p:cNvPr id="5128" name="Text Box 25"/>
          <p:cNvSpPr txBox="1">
            <a:spLocks noChangeArrowheads="1"/>
          </p:cNvSpPr>
          <p:nvPr/>
        </p:nvSpPr>
        <p:spPr bwMode="auto">
          <a:xfrm>
            <a:off x="8394700" y="33496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W-84</a:t>
            </a:r>
          </a:p>
        </p:txBody>
      </p:sp>
      <p:sp>
        <p:nvSpPr>
          <p:cNvPr id="5129" name="Arc 27"/>
          <p:cNvSpPr>
            <a:spLocks/>
          </p:cNvSpPr>
          <p:nvPr/>
        </p:nvSpPr>
        <p:spPr bwMode="auto">
          <a:xfrm rot="19800000" flipH="1">
            <a:off x="8094663" y="3349625"/>
            <a:ext cx="266700" cy="207963"/>
          </a:xfrm>
          <a:custGeom>
            <a:avLst/>
            <a:gdLst>
              <a:gd name="T0" fmla="*/ 0 w 21600"/>
              <a:gd name="T1" fmla="*/ 0 h 21600"/>
              <a:gd name="T2" fmla="*/ 40659452 w 21600"/>
              <a:gd name="T3" fmla="*/ 19277496 h 21600"/>
              <a:gd name="T4" fmla="*/ 0 w 21600"/>
              <a:gd name="T5" fmla="*/ 1927749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Arc 28"/>
          <p:cNvSpPr>
            <a:spLocks/>
          </p:cNvSpPr>
          <p:nvPr/>
        </p:nvSpPr>
        <p:spPr bwMode="auto">
          <a:xfrm rot="19800000" flipH="1">
            <a:off x="7943850" y="3287713"/>
            <a:ext cx="266700" cy="207962"/>
          </a:xfrm>
          <a:custGeom>
            <a:avLst/>
            <a:gdLst>
              <a:gd name="T0" fmla="*/ 0 w 21600"/>
              <a:gd name="T1" fmla="*/ 0 h 21600"/>
              <a:gd name="T2" fmla="*/ 40659452 w 21600"/>
              <a:gd name="T3" fmla="*/ 19277221 h 21600"/>
              <a:gd name="T4" fmla="*/ 0 w 21600"/>
              <a:gd name="T5" fmla="*/ 19277221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Arc 29"/>
          <p:cNvSpPr>
            <a:spLocks/>
          </p:cNvSpPr>
          <p:nvPr/>
        </p:nvSpPr>
        <p:spPr bwMode="auto">
          <a:xfrm rot="19800000" flipH="1">
            <a:off x="7826375" y="3233738"/>
            <a:ext cx="266700" cy="207962"/>
          </a:xfrm>
          <a:custGeom>
            <a:avLst/>
            <a:gdLst>
              <a:gd name="T0" fmla="*/ 0 w 21600"/>
              <a:gd name="T1" fmla="*/ 0 h 21600"/>
              <a:gd name="T2" fmla="*/ 40659452 w 21600"/>
              <a:gd name="T3" fmla="*/ 19277221 h 21600"/>
              <a:gd name="T4" fmla="*/ 0 w 21600"/>
              <a:gd name="T5" fmla="*/ 19277221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124200" y="61722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altLang="en-US" sz="2400" b="1"/>
              <a:t>Figure </a:t>
            </a:r>
            <a:r>
              <a:rPr lang="en-US" altLang="en-US" sz="2400" b="1" smtClean="0"/>
              <a:t>8.8</a:t>
            </a:r>
            <a:endParaRPr lang="en-US" altLang="en-US" sz="2400" b="1" dirty="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altLang="en-US" sz="3600" b="1"/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/>
          <a:stretch/>
        </p:blipFill>
        <p:spPr>
          <a:xfrm>
            <a:off x="1593760" y="721217"/>
            <a:ext cx="5798713" cy="542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altLang="en-US" sz="3600" b="1"/>
              <a:t>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14029" r="18882" b="11041"/>
          <a:stretch/>
        </p:blipFill>
        <p:spPr>
          <a:xfrm>
            <a:off x="1815922" y="798669"/>
            <a:ext cx="5293217" cy="513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altLang="en-US" sz="3600" b="1" dirty="0" smtClean="0"/>
              <a:t>c</a:t>
            </a:r>
            <a:endParaRPr lang="en-US" alt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2" r="13689" b="8102"/>
          <a:stretch/>
        </p:blipFill>
        <p:spPr>
          <a:xfrm>
            <a:off x="1486182" y="709814"/>
            <a:ext cx="5919169" cy="539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:\Documents and Settings\Amit\My Documents\Amit\Book\English\CH8 - Protein-Ligand Interactions\Figures\PyMol files\8-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9274" r="4301" b="4234"/>
          <a:stretch>
            <a:fillRect/>
          </a:stretch>
        </p:blipFill>
        <p:spPr bwMode="auto">
          <a:xfrm>
            <a:off x="5264150" y="1682750"/>
            <a:ext cx="3135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832100" y="61722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400" b="1" dirty="0" smtClean="0"/>
              <a:t>Figure 8.9</a:t>
            </a:r>
            <a:endParaRPr lang="en-US" altLang="en-US" sz="2400" b="1" dirty="0"/>
          </a:p>
        </p:txBody>
      </p:sp>
      <p:pic>
        <p:nvPicPr>
          <p:cNvPr id="2052" name="Picture 6" descr="C:\Documents and Settings\Amit\My Documents\Amit\Book\English\CH8 - Protein-Ligand Interactions\Figures\PyMol files\8-6c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0942" r="13889" b="10899"/>
          <a:stretch>
            <a:fillRect/>
          </a:stretch>
        </p:blipFill>
        <p:spPr bwMode="auto">
          <a:xfrm>
            <a:off x="701675" y="1587500"/>
            <a:ext cx="300355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4"/>
          <p:cNvSpPr txBox="1">
            <a:spLocks noChangeArrowheads="1"/>
          </p:cNvSpPr>
          <p:nvPr/>
        </p:nvSpPr>
        <p:spPr bwMode="auto">
          <a:xfrm>
            <a:off x="2590800" y="60198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b="1" dirty="0" smtClean="0"/>
              <a:t>Figure 8.1</a:t>
            </a:r>
            <a:endParaRPr lang="en-US" altLang="en-US" b="1" dirty="0"/>
          </a:p>
        </p:txBody>
      </p:sp>
      <p:sp>
        <p:nvSpPr>
          <p:cNvPr id="2051" name="Text Box 15"/>
          <p:cNvSpPr txBox="1">
            <a:spLocks noChangeArrowheads="1"/>
          </p:cNvSpPr>
          <p:nvPr/>
        </p:nvSpPr>
        <p:spPr bwMode="auto">
          <a:xfrm>
            <a:off x="1524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a</a:t>
            </a:r>
          </a:p>
        </p:txBody>
      </p:sp>
      <p:pic>
        <p:nvPicPr>
          <p:cNvPr id="2052" name="Picture 17" descr="C:\Documents and Settings\Amit\My Documents\Amit\Book\English\CH8 - Protein-Ligand Interactions\Figures\PyMol files\8-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234950"/>
            <a:ext cx="56832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3240088" y="6308725"/>
            <a:ext cx="2627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8.10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Text Box 13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a</a:t>
            </a:r>
          </a:p>
        </p:txBody>
      </p:sp>
      <p:pic>
        <p:nvPicPr>
          <p:cNvPr id="2052" name="Picture 19" descr="C:\Documents and Settings\Amit\My Documents\Amit\Book\1_Revised_draft\CH8\Figures\PyMol files\8-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6107" r="19551" b="3902"/>
          <a:stretch>
            <a:fillRect/>
          </a:stretch>
        </p:blipFill>
        <p:spPr bwMode="auto">
          <a:xfrm>
            <a:off x="2547938" y="428625"/>
            <a:ext cx="404495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20"/>
          <p:cNvSpPr txBox="1">
            <a:spLocks noChangeArrowheads="1"/>
          </p:cNvSpPr>
          <p:nvPr/>
        </p:nvSpPr>
        <p:spPr bwMode="auto">
          <a:xfrm>
            <a:off x="1687513" y="1671638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6635750" y="1700213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 Box 22"/>
          <p:cNvSpPr txBox="1">
            <a:spLocks noChangeArrowheads="1"/>
          </p:cNvSpPr>
          <p:nvPr/>
        </p:nvSpPr>
        <p:spPr bwMode="auto">
          <a:xfrm>
            <a:off x="1698625" y="4208463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6564313" y="4278313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AutoShape 24"/>
          <p:cNvSpPr>
            <a:spLocks/>
          </p:cNvSpPr>
          <p:nvPr/>
        </p:nvSpPr>
        <p:spPr bwMode="auto">
          <a:xfrm>
            <a:off x="7656513" y="698500"/>
            <a:ext cx="447675" cy="5229225"/>
          </a:xfrm>
          <a:prstGeom prst="rightBrace">
            <a:avLst>
              <a:gd name="adj1" fmla="val 97340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8" name="Text Box 25"/>
          <p:cNvSpPr txBox="1">
            <a:spLocks noChangeArrowheads="1"/>
          </p:cNvSpPr>
          <p:nvPr/>
        </p:nvSpPr>
        <p:spPr bwMode="auto">
          <a:xfrm>
            <a:off x="8153400" y="3079750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Fab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b</a:t>
            </a:r>
          </a:p>
        </p:txBody>
      </p:sp>
      <p:pic>
        <p:nvPicPr>
          <p:cNvPr id="3075" name="Picture 4" descr="C:\Documents and Settings\Amit\My Documents\Amit\Book\1_Revised_draft\CH8\Figures\PyMol files\8-8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11111" r="21" b="19444"/>
          <a:stretch>
            <a:fillRect/>
          </a:stretch>
        </p:blipFill>
        <p:spPr bwMode="auto">
          <a:xfrm>
            <a:off x="2451100" y="500063"/>
            <a:ext cx="4518025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4171950" y="1662113"/>
            <a:ext cx="108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Arg-96</a:t>
            </a: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6127750" y="5346700"/>
            <a:ext cx="1619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Light chain</a:t>
            </a:r>
          </a:p>
        </p:txBody>
      </p:sp>
      <p:sp>
        <p:nvSpPr>
          <p:cNvPr id="3078" name="Line 7"/>
          <p:cNvSpPr>
            <a:spLocks noChangeShapeType="1"/>
          </p:cNvSpPr>
          <p:nvPr/>
        </p:nvSpPr>
        <p:spPr bwMode="auto">
          <a:xfrm flipH="1" flipV="1">
            <a:off x="6076950" y="4987925"/>
            <a:ext cx="449263" cy="449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2055813" y="1431925"/>
            <a:ext cx="124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Antigen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c</a:t>
            </a:r>
          </a:p>
        </p:txBody>
      </p:sp>
      <p:pic>
        <p:nvPicPr>
          <p:cNvPr id="409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8046" r="41724" b="22069"/>
          <a:stretch>
            <a:fillRect/>
          </a:stretch>
        </p:blipFill>
        <p:spPr bwMode="auto">
          <a:xfrm>
            <a:off x="1836738" y="522288"/>
            <a:ext cx="40259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03375" y="4094163"/>
            <a:ext cx="1087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Tyr-33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44500" y="2101850"/>
            <a:ext cx="1703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Heavy chain</a:t>
            </a: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263650" y="2498725"/>
            <a:ext cx="679450" cy="441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3240088" y="6308725"/>
            <a:ext cx="2627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8.11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12" descr="C:\Documents and Settings\Amit\My Documents\Amit\Book\1_Revised_draft\CH8\Figures\PyMol files\8-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15266" r="2989" b="14503"/>
          <a:stretch>
            <a:fillRect/>
          </a:stretch>
        </p:blipFill>
        <p:spPr bwMode="auto">
          <a:xfrm>
            <a:off x="963613" y="561975"/>
            <a:ext cx="71707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a</a:t>
            </a:r>
          </a:p>
        </p:txBody>
      </p:sp>
      <p:sp>
        <p:nvSpPr>
          <p:cNvPr id="2053" name="Line 14"/>
          <p:cNvSpPr>
            <a:spLocks noChangeShapeType="1"/>
          </p:cNvSpPr>
          <p:nvPr/>
        </p:nvSpPr>
        <p:spPr bwMode="auto">
          <a:xfrm>
            <a:off x="6583363" y="5437188"/>
            <a:ext cx="0" cy="1179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Line 15"/>
          <p:cNvSpPr>
            <a:spLocks noChangeShapeType="1"/>
          </p:cNvSpPr>
          <p:nvPr/>
        </p:nvSpPr>
        <p:spPr bwMode="auto">
          <a:xfrm>
            <a:off x="2511425" y="5397500"/>
            <a:ext cx="0" cy="11795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AutoShape 16"/>
          <p:cNvSpPr>
            <a:spLocks noChangeArrowheads="1"/>
          </p:cNvSpPr>
          <p:nvPr/>
        </p:nvSpPr>
        <p:spPr bwMode="auto">
          <a:xfrm>
            <a:off x="6275388" y="5751513"/>
            <a:ext cx="647700" cy="382587"/>
          </a:xfrm>
          <a:prstGeom prst="curvedRightArrow">
            <a:avLst>
              <a:gd name="adj1" fmla="val 20000"/>
              <a:gd name="adj2" fmla="val 40000"/>
              <a:gd name="adj3" fmla="val 564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6" name="AutoShape 17"/>
          <p:cNvSpPr>
            <a:spLocks noChangeArrowheads="1"/>
          </p:cNvSpPr>
          <p:nvPr/>
        </p:nvSpPr>
        <p:spPr bwMode="auto">
          <a:xfrm>
            <a:off x="2220913" y="5676900"/>
            <a:ext cx="498475" cy="447675"/>
          </a:xfrm>
          <a:prstGeom prst="curvedLeftArrow">
            <a:avLst>
              <a:gd name="adj1" fmla="val 20000"/>
              <a:gd name="adj2" fmla="val 40000"/>
              <a:gd name="adj3" fmla="val 37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b</a:t>
            </a:r>
          </a:p>
        </p:txBody>
      </p:sp>
      <p:pic>
        <p:nvPicPr>
          <p:cNvPr id="3075" name="Picture 3" descr="C:\Documents and Settings\Amit\My Documents\Amit\Book\1_Revised_draft\CH8\Figures\PyMol files\8-8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11324" r="2650" b="15776"/>
          <a:stretch>
            <a:fillRect/>
          </a:stretch>
        </p:blipFill>
        <p:spPr bwMode="auto">
          <a:xfrm>
            <a:off x="1271588" y="623888"/>
            <a:ext cx="6805612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c</a:t>
            </a:r>
          </a:p>
        </p:txBody>
      </p:sp>
      <p:pic>
        <p:nvPicPr>
          <p:cNvPr id="409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13145" r="12065" b="17183"/>
          <a:stretch>
            <a:fillRect/>
          </a:stretch>
        </p:blipFill>
        <p:spPr bwMode="auto">
          <a:xfrm>
            <a:off x="1647825" y="901700"/>
            <a:ext cx="5526088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8.12</a:t>
            </a:r>
            <a:endParaRPr lang="en-US" altLang="en-US" sz="2400" b="1" dirty="0"/>
          </a:p>
        </p:txBody>
      </p:sp>
      <p:pic>
        <p:nvPicPr>
          <p:cNvPr id="2051" name="Picture 40" descr="C:\Documents and Settings\Amit\My Documents\Amit\Book\1_Revised_draft\CH8\Figures\PyMol files\8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27025"/>
            <a:ext cx="58324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3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b</a:t>
            </a: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577850"/>
            <a:ext cx="5565775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3"/>
          <p:cNvSpPr txBox="1">
            <a:spLocks noChangeArrowheads="1"/>
          </p:cNvSpPr>
          <p:nvPr/>
        </p:nvSpPr>
        <p:spPr bwMode="auto">
          <a:xfrm>
            <a:off x="6845300" y="6291263"/>
            <a:ext cx="229126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8.13</a:t>
            </a:r>
            <a:endParaRPr lang="en-US" altLang="en-US" sz="2400" b="1" dirty="0"/>
          </a:p>
        </p:txBody>
      </p:sp>
      <p:sp>
        <p:nvSpPr>
          <p:cNvPr id="2051" name="Text Box 14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2052" name="Picture 6" descr="http://consurf.tau.ac.il/Gallery/colorkey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0"/>
          <a:stretch>
            <a:fillRect/>
          </a:stretch>
        </p:blipFill>
        <p:spPr bwMode="auto">
          <a:xfrm>
            <a:off x="2932113" y="6218238"/>
            <a:ext cx="33385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3333" r="15294" b="7059"/>
          <a:stretch>
            <a:fillRect/>
          </a:stretch>
        </p:blipFill>
        <p:spPr bwMode="auto">
          <a:xfrm>
            <a:off x="2070100" y="444500"/>
            <a:ext cx="477520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8-W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>
            <a:fillRect/>
          </a:stretch>
        </p:blipFill>
        <p:spPr bwMode="auto">
          <a:xfrm>
            <a:off x="1304925" y="247650"/>
            <a:ext cx="6550025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2327275" y="2363788"/>
            <a:ext cx="77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Y-8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3819525" y="2009775"/>
            <a:ext cx="64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Y-54</a:t>
            </a: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4413250" y="2211388"/>
            <a:ext cx="814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Y-10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5743575" y="2230438"/>
            <a:ext cx="7239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W-36</a:t>
            </a: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119438" y="1697038"/>
            <a:ext cx="644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4887913" y="1806575"/>
            <a:ext cx="64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P</a:t>
            </a:r>
          </a:p>
        </p:txBody>
      </p:sp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2327275" y="1293813"/>
            <a:ext cx="644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X</a:t>
            </a:r>
            <a:r>
              <a:rPr lang="en-US" altLang="en-US" sz="1800" b="1" baseline="-25000"/>
              <a:t>1</a:t>
            </a:r>
            <a:endParaRPr lang="en-US" altLang="en-US" sz="1800" b="1"/>
          </a:p>
        </p:txBody>
      </p:sp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4670425" y="1104900"/>
            <a:ext cx="64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X</a:t>
            </a:r>
            <a:r>
              <a:rPr lang="en-US" altLang="en-US" sz="1800" b="1" baseline="-25000"/>
              <a:t>3</a:t>
            </a:r>
            <a:endParaRPr lang="en-US" altLang="en-US" sz="1800" b="1"/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3998913" y="485775"/>
            <a:ext cx="64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X</a:t>
            </a:r>
            <a:r>
              <a:rPr lang="en-US" altLang="en-US" sz="1800" b="1" baseline="-25000"/>
              <a:t>2</a:t>
            </a:r>
            <a:endParaRPr lang="en-US" altLang="en-US" sz="1800" b="1"/>
          </a:p>
        </p:txBody>
      </p:sp>
      <p:sp>
        <p:nvSpPr>
          <p:cNvPr id="3084" name="Text Box 15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b</a:t>
            </a:r>
          </a:p>
        </p:txBody>
      </p:sp>
      <p:pic>
        <p:nvPicPr>
          <p:cNvPr id="3075" name="Picture 3" descr="C:\Documents and Settings\Amit\My Documents\Amit\Book\English\CH8 - Protein-Ligand Interactions\Figures\PyMol files\8-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0993" b="12320"/>
          <a:stretch>
            <a:fillRect/>
          </a:stretch>
        </p:blipFill>
        <p:spPr bwMode="auto">
          <a:xfrm>
            <a:off x="1244600" y="903288"/>
            <a:ext cx="6862763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81200" y="3249613"/>
            <a:ext cx="131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AHG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607175" y="3833813"/>
            <a:ext cx="131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AMP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C:\Documents and Settings\Amit\My Documents\Amit\Book\1_Revised_draft\CH8\Figures\PyMol files\8-11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19551" b="22433"/>
          <a:stretch>
            <a:fillRect/>
          </a:stretch>
        </p:blipFill>
        <p:spPr bwMode="auto">
          <a:xfrm>
            <a:off x="463550" y="463550"/>
            <a:ext cx="8351838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026025" y="2200275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641725" y="2471738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X</a:t>
            </a:r>
            <a:r>
              <a:rPr lang="en-US" altLang="en-US" sz="2000" b="1" baseline="-25000"/>
              <a:t>1</a:t>
            </a:r>
            <a:endParaRPr lang="en-US" altLang="en-US" sz="2000" b="1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919538" y="846138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X</a:t>
            </a:r>
            <a:r>
              <a:rPr lang="en-US" altLang="en-US" sz="2000" b="1" baseline="-25000"/>
              <a:t>2</a:t>
            </a:r>
            <a:endParaRPr lang="en-US" altLang="en-US" sz="2000" b="1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225925" y="2762250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</a:t>
            </a:r>
            <a:r>
              <a:rPr lang="en-US" altLang="en-US" sz="2000" b="1" baseline="-25000">
                <a:solidFill>
                  <a:srgbClr val="FFFF00"/>
                </a:solidFill>
                <a:sym typeface="Symbol" panose="05050102010706020507" pitchFamily="18" charset="2"/>
              </a:rPr>
              <a:t>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427413" y="2881313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</a:t>
            </a:r>
            <a:r>
              <a:rPr lang="en-US" altLang="en-US" sz="2000" b="1" baseline="-25000">
                <a:solidFill>
                  <a:srgbClr val="FFFF00"/>
                </a:solidFill>
                <a:sym typeface="Symbol" panose="05050102010706020507" pitchFamily="18" charset="2"/>
              </a:rPr>
              <a:t>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787900" y="3049588"/>
            <a:ext cx="64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C</a:t>
            </a:r>
            <a:r>
              <a:rPr lang="en-US" altLang="en-US" sz="2000" b="1" baseline="-25000">
                <a:solidFill>
                  <a:srgbClr val="FFFF00"/>
                </a:solidFill>
                <a:sym typeface="Symbol" panose="05050102010706020507" pitchFamily="18" charset="2"/>
              </a:rPr>
              <a:t>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04788" y="257175"/>
            <a:ext cx="76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400" b="1" dirty="0" smtClean="0"/>
              <a:t>Figure 8.14</a:t>
            </a:r>
            <a:endParaRPr lang="en-US" altLang="en-US" sz="2400" b="1" dirty="0"/>
          </a:p>
        </p:txBody>
      </p:sp>
      <p:sp>
        <p:nvSpPr>
          <p:cNvPr id="2051" name="Text Box 12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a</a:t>
            </a:r>
          </a:p>
        </p:txBody>
      </p:sp>
      <p:sp>
        <p:nvSpPr>
          <p:cNvPr id="2052" name="Text Box 30"/>
          <p:cNvSpPr txBox="1">
            <a:spLocks noChangeArrowheads="1"/>
          </p:cNvSpPr>
          <p:nvPr/>
        </p:nvSpPr>
        <p:spPr bwMode="auto">
          <a:xfrm>
            <a:off x="4524375" y="27940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b</a:t>
            </a:r>
          </a:p>
        </p:txBody>
      </p:sp>
      <p:sp>
        <p:nvSpPr>
          <p:cNvPr id="2053" name="Text Box 34"/>
          <p:cNvSpPr txBox="1">
            <a:spLocks noChangeArrowheads="1"/>
          </p:cNvSpPr>
          <p:nvPr/>
        </p:nvSpPr>
        <p:spPr bwMode="auto">
          <a:xfrm>
            <a:off x="222250" y="3057525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c</a:t>
            </a:r>
          </a:p>
        </p:txBody>
      </p:sp>
      <p:sp>
        <p:nvSpPr>
          <p:cNvPr id="2054" name="Text Box 35"/>
          <p:cNvSpPr txBox="1">
            <a:spLocks noChangeArrowheads="1"/>
          </p:cNvSpPr>
          <p:nvPr/>
        </p:nvSpPr>
        <p:spPr bwMode="auto">
          <a:xfrm>
            <a:off x="4986338" y="3070225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3600" b="1"/>
              <a:t>d</a:t>
            </a:r>
          </a:p>
        </p:txBody>
      </p:sp>
      <p:pic>
        <p:nvPicPr>
          <p:cNvPr id="2055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37520" r="29688" b="39999"/>
          <a:stretch>
            <a:fillRect/>
          </a:stretch>
        </p:blipFill>
        <p:spPr bwMode="auto">
          <a:xfrm>
            <a:off x="619125" y="3783013"/>
            <a:ext cx="3602038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8" t="43849" r="34047" b="39880"/>
          <a:stretch>
            <a:fillRect/>
          </a:stretch>
        </p:blipFill>
        <p:spPr bwMode="auto">
          <a:xfrm>
            <a:off x="5468938" y="376238"/>
            <a:ext cx="3332162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2" t="43532" r="33899" b="40834"/>
          <a:stretch>
            <a:fillRect/>
          </a:stretch>
        </p:blipFill>
        <p:spPr bwMode="auto">
          <a:xfrm>
            <a:off x="1042988" y="400050"/>
            <a:ext cx="267017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5" t="33353" r="33200" b="40933"/>
          <a:stretch>
            <a:fillRect/>
          </a:stretch>
        </p:blipFill>
        <p:spPr bwMode="auto">
          <a:xfrm>
            <a:off x="5880100" y="3411538"/>
            <a:ext cx="27209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400" b="1" dirty="0" smtClean="0"/>
              <a:t>Figure 8.15</a:t>
            </a:r>
            <a:endParaRPr lang="en-US" altLang="en-US" sz="2400" b="1" dirty="0"/>
          </a:p>
        </p:txBody>
      </p:sp>
      <p:sp>
        <p:nvSpPr>
          <p:cNvPr id="2051" name="Text Box 20"/>
          <p:cNvSpPr txBox="1">
            <a:spLocks noChangeArrowheads="1"/>
          </p:cNvSpPr>
          <p:nvPr/>
        </p:nvSpPr>
        <p:spPr bwMode="auto">
          <a:xfrm>
            <a:off x="633413" y="4440238"/>
            <a:ext cx="253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/>
              <a:t>Adrenaline</a:t>
            </a:r>
          </a:p>
        </p:txBody>
      </p:sp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5476875" y="4459288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/>
              <a:t>Alprenolol</a:t>
            </a:r>
          </a:p>
        </p:txBody>
      </p:sp>
      <p:pic>
        <p:nvPicPr>
          <p:cNvPr id="205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18076" r="45268" b="58591"/>
          <a:stretch>
            <a:fillRect/>
          </a:stretch>
        </p:blipFill>
        <p:spPr bwMode="auto">
          <a:xfrm>
            <a:off x="260350" y="2006600"/>
            <a:ext cx="38258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43849" r="29851" b="32936"/>
          <a:stretch>
            <a:fillRect/>
          </a:stretch>
        </p:blipFill>
        <p:spPr bwMode="auto">
          <a:xfrm>
            <a:off x="4483100" y="2055813"/>
            <a:ext cx="4383088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7914" r="31390" b="59715"/>
          <a:stretch>
            <a:fillRect/>
          </a:stretch>
        </p:blipFill>
        <p:spPr bwMode="auto">
          <a:xfrm>
            <a:off x="1766888" y="420688"/>
            <a:ext cx="52768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8.16</a:t>
            </a:r>
            <a:endParaRPr lang="en-US" altLang="en-US" sz="2400" b="1" dirty="0"/>
          </a:p>
        </p:txBody>
      </p:sp>
      <p:sp>
        <p:nvSpPr>
          <p:cNvPr id="2052" name="Rectangle 17"/>
          <p:cNvSpPr>
            <a:spLocks noChangeArrowheads="1"/>
          </p:cNvSpPr>
          <p:nvPr/>
        </p:nvSpPr>
        <p:spPr bwMode="auto">
          <a:xfrm>
            <a:off x="8054975" y="2651125"/>
            <a:ext cx="506413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3" name="Rectangle 18"/>
          <p:cNvSpPr>
            <a:spLocks noChangeArrowheads="1"/>
          </p:cNvSpPr>
          <p:nvPr/>
        </p:nvSpPr>
        <p:spPr bwMode="auto">
          <a:xfrm>
            <a:off x="7691438" y="3394075"/>
            <a:ext cx="571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4" name="Text Box 27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3398838" y="2935288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COX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184150" y="1266825"/>
            <a:ext cx="1820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Arachidonic acid</a:t>
            </a:r>
          </a:p>
        </p:txBody>
      </p:sp>
      <p:sp>
        <p:nvSpPr>
          <p:cNvPr id="2057" name="Text Box 34"/>
          <p:cNvSpPr txBox="1">
            <a:spLocks noChangeArrowheads="1"/>
          </p:cNvSpPr>
          <p:nvPr/>
        </p:nvSpPr>
        <p:spPr bwMode="auto">
          <a:xfrm>
            <a:off x="403225" y="4406900"/>
            <a:ext cx="1090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PGG</a:t>
            </a:r>
            <a:r>
              <a:rPr lang="en-US" altLang="en-US" sz="2000" b="1" baseline="-25000"/>
              <a:t>2</a:t>
            </a:r>
            <a:endParaRPr lang="en-US" altLang="en-US" sz="2000" b="1"/>
          </a:p>
        </p:txBody>
      </p:sp>
      <p:pic>
        <p:nvPicPr>
          <p:cNvPr id="205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53270" r="31390" b="18881"/>
          <a:stretch>
            <a:fillRect/>
          </a:stretch>
        </p:blipFill>
        <p:spPr bwMode="auto">
          <a:xfrm>
            <a:off x="1974850" y="3760788"/>
            <a:ext cx="52768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Line 31"/>
          <p:cNvSpPr>
            <a:spLocks noChangeShapeType="1"/>
          </p:cNvSpPr>
          <p:nvPr/>
        </p:nvSpPr>
        <p:spPr bwMode="auto">
          <a:xfrm>
            <a:off x="4405313" y="2486025"/>
            <a:ext cx="0" cy="1320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7691438" y="3394075"/>
            <a:ext cx="571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90588" y="3863975"/>
            <a:ext cx="253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Ibuprofen</a:t>
            </a: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5438775" y="3892550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Arachidonic acid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215900" y="260350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6775450" y="1858963"/>
            <a:ext cx="1646238" cy="9255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7914" r="31390" b="59715"/>
          <a:stretch>
            <a:fillRect/>
          </a:stretch>
        </p:blipFill>
        <p:spPr bwMode="auto">
          <a:xfrm>
            <a:off x="4856163" y="1828800"/>
            <a:ext cx="37020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1"/>
          <p:cNvSpPr>
            <a:spLocks noChangeArrowheads="1"/>
          </p:cNvSpPr>
          <p:nvPr/>
        </p:nvSpPr>
        <p:spPr bwMode="auto">
          <a:xfrm>
            <a:off x="6213475" y="2276475"/>
            <a:ext cx="954088" cy="8445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1" name="Rectangle 5"/>
          <p:cNvSpPr>
            <a:spLocks noChangeArrowheads="1"/>
          </p:cNvSpPr>
          <p:nvPr/>
        </p:nvSpPr>
        <p:spPr bwMode="auto">
          <a:xfrm>
            <a:off x="7273925" y="1760538"/>
            <a:ext cx="1147763" cy="9255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t="34990" r="35548" b="36664"/>
          <a:stretch>
            <a:fillRect/>
          </a:stretch>
        </p:blipFill>
        <p:spPr bwMode="auto">
          <a:xfrm>
            <a:off x="538163" y="1782763"/>
            <a:ext cx="28987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3"/>
          <p:cNvSpPr>
            <a:spLocks noChangeArrowheads="1"/>
          </p:cNvSpPr>
          <p:nvPr/>
        </p:nvSpPr>
        <p:spPr bwMode="auto">
          <a:xfrm>
            <a:off x="1547813" y="2143125"/>
            <a:ext cx="825500" cy="9667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405063" y="2051050"/>
            <a:ext cx="1089025" cy="901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16367" r="8167" b="15865"/>
          <a:stretch>
            <a:fillRect/>
          </a:stretch>
        </p:blipFill>
        <p:spPr bwMode="auto">
          <a:xfrm>
            <a:off x="3065463" y="2908300"/>
            <a:ext cx="27940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8.17</a:t>
            </a:r>
            <a:endParaRPr lang="en-US" altLang="en-US" sz="2400" b="1" dirty="0"/>
          </a:p>
        </p:txBody>
      </p:sp>
      <p:sp>
        <p:nvSpPr>
          <p:cNvPr id="2052" name="Text Box 20"/>
          <p:cNvSpPr txBox="1">
            <a:spLocks noChangeArrowheads="1"/>
          </p:cNvSpPr>
          <p:nvPr/>
        </p:nvSpPr>
        <p:spPr bwMode="auto">
          <a:xfrm>
            <a:off x="285750" y="1630363"/>
            <a:ext cx="25352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Pseudoephedrine (Sudafed)</a:t>
            </a:r>
          </a:p>
        </p:txBody>
      </p:sp>
      <p:sp>
        <p:nvSpPr>
          <p:cNvPr id="2053" name="Text Box 27"/>
          <p:cNvSpPr txBox="1">
            <a:spLocks noChangeArrowheads="1"/>
          </p:cNvSpPr>
          <p:nvPr/>
        </p:nvSpPr>
        <p:spPr bwMode="auto">
          <a:xfrm>
            <a:off x="6356350" y="1643063"/>
            <a:ext cx="25352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Diethylpropion (Tenuate)</a:t>
            </a:r>
          </a:p>
        </p:txBody>
      </p:sp>
      <p:sp>
        <p:nvSpPr>
          <p:cNvPr id="2054" name="Text Box 29"/>
          <p:cNvSpPr txBox="1">
            <a:spLocks noChangeArrowheads="1"/>
          </p:cNvSpPr>
          <p:nvPr/>
        </p:nvSpPr>
        <p:spPr bwMode="auto">
          <a:xfrm>
            <a:off x="182563" y="6140450"/>
            <a:ext cx="2535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Methylphenidate (Ritalin)</a:t>
            </a:r>
          </a:p>
        </p:txBody>
      </p:sp>
      <p:sp>
        <p:nvSpPr>
          <p:cNvPr id="2055" name="Line 44"/>
          <p:cNvSpPr>
            <a:spLocks noChangeShapeType="1"/>
          </p:cNvSpPr>
          <p:nvPr/>
        </p:nvSpPr>
        <p:spPr bwMode="auto">
          <a:xfrm>
            <a:off x="2316163" y="2232025"/>
            <a:ext cx="914400" cy="806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Line 45"/>
          <p:cNvSpPr>
            <a:spLocks noChangeShapeType="1"/>
          </p:cNvSpPr>
          <p:nvPr/>
        </p:nvSpPr>
        <p:spPr bwMode="auto">
          <a:xfrm>
            <a:off x="2316163" y="3719513"/>
            <a:ext cx="869950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46"/>
          <p:cNvSpPr>
            <a:spLocks noChangeShapeType="1"/>
          </p:cNvSpPr>
          <p:nvPr/>
        </p:nvSpPr>
        <p:spPr bwMode="auto">
          <a:xfrm flipH="1">
            <a:off x="5778500" y="2247900"/>
            <a:ext cx="882650" cy="790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Text Box 47"/>
          <p:cNvSpPr txBox="1">
            <a:spLocks noChangeArrowheads="1"/>
          </p:cNvSpPr>
          <p:nvPr/>
        </p:nvSpPr>
        <p:spPr bwMode="auto">
          <a:xfrm>
            <a:off x="17463" y="74613"/>
            <a:ext cx="709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20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24934" r="10355" b="25046"/>
          <a:stretch>
            <a:fillRect/>
          </a:stretch>
        </p:blipFill>
        <p:spPr bwMode="auto">
          <a:xfrm>
            <a:off x="6492875" y="309563"/>
            <a:ext cx="21796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26465" r="5600" b="12221"/>
          <a:stretch>
            <a:fillRect/>
          </a:stretch>
        </p:blipFill>
        <p:spPr bwMode="auto">
          <a:xfrm>
            <a:off x="3384550" y="234950"/>
            <a:ext cx="219233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1" r="21819" b="30591"/>
          <a:stretch>
            <a:fillRect/>
          </a:stretch>
        </p:blipFill>
        <p:spPr bwMode="auto">
          <a:xfrm>
            <a:off x="349250" y="2709863"/>
            <a:ext cx="19542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6080" r="15446" b="23682"/>
          <a:stretch>
            <a:fillRect/>
          </a:stretch>
        </p:blipFill>
        <p:spPr bwMode="auto">
          <a:xfrm>
            <a:off x="446088" y="4702175"/>
            <a:ext cx="194945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22450" r="20908" b="32372"/>
          <a:stretch>
            <a:fillRect/>
          </a:stretch>
        </p:blipFill>
        <p:spPr bwMode="auto">
          <a:xfrm>
            <a:off x="6661150" y="2862263"/>
            <a:ext cx="18018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25056" r="20992" b="31380"/>
          <a:stretch>
            <a:fillRect/>
          </a:stretch>
        </p:blipFill>
        <p:spPr bwMode="auto">
          <a:xfrm>
            <a:off x="501650" y="468313"/>
            <a:ext cx="18018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 Box 27"/>
          <p:cNvSpPr txBox="1">
            <a:spLocks noChangeArrowheads="1"/>
          </p:cNvSpPr>
          <p:nvPr/>
        </p:nvSpPr>
        <p:spPr bwMode="auto">
          <a:xfrm>
            <a:off x="3089275" y="1643063"/>
            <a:ext cx="23304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Bupropion (Wellbutrin)</a:t>
            </a:r>
          </a:p>
        </p:txBody>
      </p:sp>
      <p:sp>
        <p:nvSpPr>
          <p:cNvPr id="2066" name="Text Box 27"/>
          <p:cNvSpPr txBox="1">
            <a:spLocks noChangeArrowheads="1"/>
          </p:cNvSpPr>
          <p:nvPr/>
        </p:nvSpPr>
        <p:spPr bwMode="auto">
          <a:xfrm>
            <a:off x="550863" y="3863975"/>
            <a:ext cx="18224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Mazindol (Sanorex)</a:t>
            </a:r>
          </a:p>
        </p:txBody>
      </p:sp>
      <p:sp>
        <p:nvSpPr>
          <p:cNvPr id="2067" name="Text Box 27"/>
          <p:cNvSpPr txBox="1">
            <a:spLocks noChangeArrowheads="1"/>
          </p:cNvSpPr>
          <p:nvPr/>
        </p:nvSpPr>
        <p:spPr bwMode="auto">
          <a:xfrm>
            <a:off x="6356350" y="4124325"/>
            <a:ext cx="25352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Phenmetrazine (Preludin)</a:t>
            </a:r>
          </a:p>
        </p:txBody>
      </p:sp>
      <p:sp>
        <p:nvSpPr>
          <p:cNvPr id="2068" name="Line 44"/>
          <p:cNvSpPr>
            <a:spLocks noChangeShapeType="1"/>
          </p:cNvSpPr>
          <p:nvPr/>
        </p:nvSpPr>
        <p:spPr bwMode="auto">
          <a:xfrm flipV="1">
            <a:off x="2373313" y="4724400"/>
            <a:ext cx="1011237" cy="8524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45"/>
          <p:cNvSpPr>
            <a:spLocks noChangeShapeType="1"/>
          </p:cNvSpPr>
          <p:nvPr/>
        </p:nvSpPr>
        <p:spPr bwMode="auto">
          <a:xfrm flipH="1">
            <a:off x="4383088" y="2290763"/>
            <a:ext cx="0" cy="571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46"/>
          <p:cNvSpPr>
            <a:spLocks noChangeShapeType="1"/>
          </p:cNvSpPr>
          <p:nvPr/>
        </p:nvSpPr>
        <p:spPr bwMode="auto">
          <a:xfrm flipH="1">
            <a:off x="5778500" y="3719513"/>
            <a:ext cx="839788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t="27873" r="28944" b="20039"/>
          <a:stretch>
            <a:fillRect/>
          </a:stretch>
        </p:blipFill>
        <p:spPr bwMode="auto">
          <a:xfrm>
            <a:off x="250825" y="495300"/>
            <a:ext cx="16002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22225" y="114300"/>
            <a:ext cx="555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27190" r="23039" b="16382"/>
          <a:stretch>
            <a:fillRect/>
          </a:stretch>
        </p:blipFill>
        <p:spPr bwMode="auto">
          <a:xfrm>
            <a:off x="6908800" y="565150"/>
            <a:ext cx="18288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1" t="28786" r="24374" b="4243"/>
          <a:stretch>
            <a:fillRect/>
          </a:stretch>
        </p:blipFill>
        <p:spPr bwMode="auto">
          <a:xfrm>
            <a:off x="3443288" y="401638"/>
            <a:ext cx="176212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6" t="30122" r="29906" b="14069"/>
          <a:stretch>
            <a:fillRect/>
          </a:stretch>
        </p:blipFill>
        <p:spPr bwMode="auto">
          <a:xfrm>
            <a:off x="196850" y="2909888"/>
            <a:ext cx="1708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0" t="29826" r="29974" b="23665"/>
          <a:stretch>
            <a:fillRect/>
          </a:stretch>
        </p:blipFill>
        <p:spPr bwMode="auto">
          <a:xfrm>
            <a:off x="7199313" y="2897188"/>
            <a:ext cx="15605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t="24675" r="23930" b="15176"/>
          <a:stretch>
            <a:fillRect/>
          </a:stretch>
        </p:blipFill>
        <p:spPr bwMode="auto">
          <a:xfrm>
            <a:off x="98425" y="5337175"/>
            <a:ext cx="18161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Group 2"/>
          <p:cNvGrpSpPr>
            <a:grpSpLocks/>
          </p:cNvGrpSpPr>
          <p:nvPr/>
        </p:nvGrpSpPr>
        <p:grpSpPr bwMode="auto">
          <a:xfrm>
            <a:off x="1816100" y="2325688"/>
            <a:ext cx="5008563" cy="2611437"/>
            <a:chOff x="1816100" y="2325688"/>
            <a:chExt cx="5008563" cy="2611437"/>
          </a:xfrm>
        </p:grpSpPr>
        <p:sp>
          <p:nvSpPr>
            <p:cNvPr id="3082" name="Text Box 11"/>
            <p:cNvSpPr txBox="1">
              <a:spLocks noChangeArrowheads="1"/>
            </p:cNvSpPr>
            <p:nvPr/>
          </p:nvSpPr>
          <p:spPr bwMode="auto">
            <a:xfrm>
              <a:off x="1816100" y="4290926"/>
              <a:ext cx="1179524" cy="646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aromatic group</a:t>
              </a:r>
            </a:p>
          </p:txBody>
        </p:sp>
        <p:sp>
          <p:nvSpPr>
            <p:cNvPr id="3083" name="Text Box 15"/>
            <p:cNvSpPr txBox="1">
              <a:spLocks noChangeArrowheads="1"/>
            </p:cNvSpPr>
            <p:nvPr/>
          </p:nvSpPr>
          <p:spPr bwMode="auto">
            <a:xfrm>
              <a:off x="3444285" y="2325688"/>
              <a:ext cx="1636727" cy="646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H-bond acceptor</a:t>
              </a:r>
            </a:p>
          </p:txBody>
        </p:sp>
        <p:sp>
          <p:nvSpPr>
            <p:cNvPr id="3084" name="Rectangle 25"/>
            <p:cNvSpPr>
              <a:spLocks noChangeArrowheads="1"/>
            </p:cNvSpPr>
            <p:nvPr/>
          </p:nvSpPr>
          <p:spPr bwMode="auto">
            <a:xfrm>
              <a:off x="4954572" y="4314874"/>
              <a:ext cx="681043" cy="431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85" name="Rectangle 26"/>
            <p:cNvSpPr>
              <a:spLocks noChangeArrowheads="1"/>
            </p:cNvSpPr>
            <p:nvPr/>
          </p:nvSpPr>
          <p:spPr bwMode="auto">
            <a:xfrm>
              <a:off x="5580053" y="3319714"/>
              <a:ext cx="681043" cy="431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3086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5" t="29099" r="30441" b="26831"/>
            <a:stretch>
              <a:fillRect/>
            </a:stretch>
          </p:blipFill>
          <p:spPr bwMode="auto">
            <a:xfrm>
              <a:off x="2899560" y="2916900"/>
              <a:ext cx="2680493" cy="189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7" name="Line 14"/>
            <p:cNvSpPr>
              <a:spLocks noChangeShapeType="1"/>
            </p:cNvSpPr>
            <p:nvPr/>
          </p:nvSpPr>
          <p:spPr bwMode="auto">
            <a:xfrm flipH="1">
              <a:off x="3227261" y="3828396"/>
              <a:ext cx="1978135" cy="6894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Line 14"/>
            <p:cNvSpPr>
              <a:spLocks noChangeShapeType="1"/>
            </p:cNvSpPr>
            <p:nvPr/>
          </p:nvSpPr>
          <p:spPr bwMode="auto">
            <a:xfrm flipH="1" flipV="1">
              <a:off x="4273525" y="3412327"/>
              <a:ext cx="931872" cy="4025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14"/>
            <p:cNvSpPr>
              <a:spLocks noChangeShapeType="1"/>
            </p:cNvSpPr>
            <p:nvPr/>
          </p:nvSpPr>
          <p:spPr bwMode="auto">
            <a:xfrm flipH="1">
              <a:off x="3227262" y="3425823"/>
              <a:ext cx="1046266" cy="10920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Text Box 13"/>
            <p:cNvSpPr txBox="1">
              <a:spLocks noChangeArrowheads="1"/>
            </p:cNvSpPr>
            <p:nvPr/>
          </p:nvSpPr>
          <p:spPr bwMode="auto">
            <a:xfrm>
              <a:off x="5205398" y="3428326"/>
              <a:ext cx="1619265" cy="646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positive group</a:t>
              </a:r>
            </a:p>
          </p:txBody>
        </p:sp>
        <p:sp>
          <p:nvSpPr>
            <p:cNvPr id="3091" name="Text Box 27"/>
            <p:cNvSpPr txBox="1">
              <a:spLocks noChangeArrowheads="1"/>
            </p:cNvSpPr>
            <p:nvPr/>
          </p:nvSpPr>
          <p:spPr bwMode="auto">
            <a:xfrm rot="1550202">
              <a:off x="4542560" y="3324338"/>
              <a:ext cx="62224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2.6 Å</a:t>
              </a:r>
            </a:p>
          </p:txBody>
        </p:sp>
        <p:sp>
          <p:nvSpPr>
            <p:cNvPr id="3092" name="Text Box 27"/>
            <p:cNvSpPr txBox="1">
              <a:spLocks noChangeArrowheads="1"/>
            </p:cNvSpPr>
            <p:nvPr/>
          </p:nvSpPr>
          <p:spPr bwMode="auto">
            <a:xfrm rot="-2677156">
              <a:off x="3375863" y="3624835"/>
              <a:ext cx="63457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3.7 Å</a:t>
              </a:r>
            </a:p>
          </p:txBody>
        </p:sp>
        <p:sp>
          <p:nvSpPr>
            <p:cNvPr id="3093" name="Text Box 27"/>
            <p:cNvSpPr txBox="1">
              <a:spLocks noChangeArrowheads="1"/>
            </p:cNvSpPr>
            <p:nvPr/>
          </p:nvSpPr>
          <p:spPr bwMode="auto">
            <a:xfrm rot="-1371024">
              <a:off x="4067297" y="4116306"/>
              <a:ext cx="68974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5.2 Å</a:t>
              </a:r>
            </a:p>
          </p:txBody>
        </p:sp>
        <p:sp>
          <p:nvSpPr>
            <p:cNvPr id="3094" name="Text Box 27"/>
            <p:cNvSpPr txBox="1">
              <a:spLocks noChangeArrowheads="1"/>
            </p:cNvSpPr>
            <p:nvPr/>
          </p:nvSpPr>
          <p:spPr bwMode="auto">
            <a:xfrm rot="-1137731">
              <a:off x="4030030" y="3456715"/>
              <a:ext cx="55767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110°</a:t>
              </a:r>
            </a:p>
          </p:txBody>
        </p:sp>
        <p:sp>
          <p:nvSpPr>
            <p:cNvPr id="3095" name="Text Box 27"/>
            <p:cNvSpPr txBox="1">
              <a:spLocks noChangeArrowheads="1"/>
            </p:cNvSpPr>
            <p:nvPr/>
          </p:nvSpPr>
          <p:spPr bwMode="auto">
            <a:xfrm rot="-1140859">
              <a:off x="4560598" y="3674640"/>
              <a:ext cx="6156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42°</a:t>
              </a:r>
            </a:p>
          </p:txBody>
        </p:sp>
        <p:sp>
          <p:nvSpPr>
            <p:cNvPr id="3096" name="Text Box 27"/>
            <p:cNvSpPr txBox="1">
              <a:spLocks noChangeArrowheads="1"/>
            </p:cNvSpPr>
            <p:nvPr/>
          </p:nvSpPr>
          <p:spPr bwMode="auto">
            <a:xfrm rot="-1268088">
              <a:off x="3349134" y="4100674"/>
              <a:ext cx="597127" cy="309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/>
                <a:t>28°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400" b="1" dirty="0" smtClean="0"/>
              <a:t>Figure 8.18</a:t>
            </a:r>
            <a:endParaRPr lang="en-US" altLang="en-US" sz="2400" b="1" dirty="0"/>
          </a:p>
        </p:txBody>
      </p:sp>
      <p:pic>
        <p:nvPicPr>
          <p:cNvPr id="2051" name="Picture 41" descr="C:\Documents and Settings\Amit\My Documents\Amit\Book\1_Revised_draft\CH8\Figures\PyMol files\8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0234" b="7558"/>
          <a:stretch>
            <a:fillRect/>
          </a:stretch>
        </p:blipFill>
        <p:spPr bwMode="auto">
          <a:xfrm>
            <a:off x="1044575" y="496888"/>
            <a:ext cx="671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5"/>
          <p:cNvSpPr txBox="1">
            <a:spLocks noChangeArrowheads="1"/>
          </p:cNvSpPr>
          <p:nvPr/>
        </p:nvSpPr>
        <p:spPr bwMode="auto">
          <a:xfrm>
            <a:off x="2363788" y="123825"/>
            <a:ext cx="2859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Angiotensinogen</a:t>
            </a:r>
          </a:p>
        </p:txBody>
      </p:sp>
      <p:sp>
        <p:nvSpPr>
          <p:cNvPr id="2051" name="Line 16"/>
          <p:cNvSpPr>
            <a:spLocks noChangeShapeType="1"/>
          </p:cNvSpPr>
          <p:nvPr/>
        </p:nvSpPr>
        <p:spPr bwMode="auto">
          <a:xfrm>
            <a:off x="3717925" y="547688"/>
            <a:ext cx="0" cy="93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2" name="Text Box 17"/>
          <p:cNvSpPr txBox="1">
            <a:spLocks noChangeArrowheads="1"/>
          </p:cNvSpPr>
          <p:nvPr/>
        </p:nvSpPr>
        <p:spPr bwMode="auto">
          <a:xfrm>
            <a:off x="3611563" y="742950"/>
            <a:ext cx="1120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339933"/>
                </a:solidFill>
              </a:rPr>
              <a:t>Renin</a:t>
            </a:r>
          </a:p>
        </p:txBody>
      </p:sp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5827713" y="785813"/>
            <a:ext cx="2859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/>
              <a:t>Blood pressure</a:t>
            </a:r>
          </a:p>
        </p:txBody>
      </p:sp>
      <p:sp>
        <p:nvSpPr>
          <p:cNvPr id="2054" name="Line 19"/>
          <p:cNvSpPr>
            <a:spLocks noChangeShapeType="1"/>
          </p:cNvSpPr>
          <p:nvPr/>
        </p:nvSpPr>
        <p:spPr bwMode="auto">
          <a:xfrm flipH="1">
            <a:off x="8370888" y="812800"/>
            <a:ext cx="0" cy="43973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AutoShape 20"/>
          <p:cNvSpPr>
            <a:spLocks noChangeArrowheads="1"/>
          </p:cNvSpPr>
          <p:nvPr/>
        </p:nvSpPr>
        <p:spPr bwMode="auto">
          <a:xfrm>
            <a:off x="4937125" y="728663"/>
            <a:ext cx="1122363" cy="508000"/>
          </a:xfrm>
          <a:prstGeom prst="leftArrow">
            <a:avLst>
              <a:gd name="adj1" fmla="val 50000"/>
              <a:gd name="adj2" fmla="val 55234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Line 31"/>
          <p:cNvSpPr>
            <a:spLocks noChangeShapeType="1"/>
          </p:cNvSpPr>
          <p:nvPr/>
        </p:nvSpPr>
        <p:spPr bwMode="auto">
          <a:xfrm>
            <a:off x="3709988" y="2012950"/>
            <a:ext cx="0" cy="10239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Text Box 32"/>
          <p:cNvSpPr txBox="1">
            <a:spLocks noChangeArrowheads="1"/>
          </p:cNvSpPr>
          <p:nvPr/>
        </p:nvSpPr>
        <p:spPr bwMode="auto">
          <a:xfrm>
            <a:off x="3519488" y="2333625"/>
            <a:ext cx="1120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339933"/>
                </a:solidFill>
              </a:rPr>
              <a:t>ACE</a:t>
            </a:r>
          </a:p>
        </p:txBody>
      </p:sp>
      <p:sp>
        <p:nvSpPr>
          <p:cNvPr id="2058" name="Text Box 34"/>
          <p:cNvSpPr txBox="1">
            <a:spLocks noChangeArrowheads="1"/>
          </p:cNvSpPr>
          <p:nvPr/>
        </p:nvSpPr>
        <p:spPr bwMode="auto">
          <a:xfrm>
            <a:off x="2714625" y="1522413"/>
            <a:ext cx="204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Angiotensin I</a:t>
            </a:r>
          </a:p>
        </p:txBody>
      </p:sp>
      <p:sp>
        <p:nvSpPr>
          <p:cNvPr id="2059" name="Text Box 35"/>
          <p:cNvSpPr txBox="1">
            <a:spLocks noChangeArrowheads="1"/>
          </p:cNvSpPr>
          <p:nvPr/>
        </p:nvSpPr>
        <p:spPr bwMode="auto">
          <a:xfrm>
            <a:off x="2749550" y="3022600"/>
            <a:ext cx="204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Angiotensin II</a:t>
            </a:r>
          </a:p>
        </p:txBody>
      </p:sp>
      <p:sp>
        <p:nvSpPr>
          <p:cNvPr id="2060" name="AutoShape 36"/>
          <p:cNvSpPr>
            <a:spLocks noChangeArrowheads="1"/>
          </p:cNvSpPr>
          <p:nvPr/>
        </p:nvSpPr>
        <p:spPr bwMode="auto">
          <a:xfrm rot="-3300000">
            <a:off x="4760913" y="3290888"/>
            <a:ext cx="515937" cy="763587"/>
          </a:xfrm>
          <a:prstGeom prst="downArrow">
            <a:avLst>
              <a:gd name="adj1" fmla="val 50000"/>
              <a:gd name="adj2" fmla="val 37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1" name="AutoShape 37"/>
          <p:cNvSpPr>
            <a:spLocks noChangeArrowheads="1"/>
          </p:cNvSpPr>
          <p:nvPr/>
        </p:nvSpPr>
        <p:spPr bwMode="auto">
          <a:xfrm>
            <a:off x="3454400" y="3508375"/>
            <a:ext cx="515938" cy="947738"/>
          </a:xfrm>
          <a:prstGeom prst="downArrow">
            <a:avLst>
              <a:gd name="adj1" fmla="val 50000"/>
              <a:gd name="adj2" fmla="val 4592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2" name="Text Box 38"/>
          <p:cNvSpPr txBox="1">
            <a:spLocks noChangeArrowheads="1"/>
          </p:cNvSpPr>
          <p:nvPr/>
        </p:nvSpPr>
        <p:spPr bwMode="auto">
          <a:xfrm>
            <a:off x="2406650" y="5610225"/>
            <a:ext cx="2859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/>
              <a:t>Blood pressure</a:t>
            </a:r>
          </a:p>
        </p:txBody>
      </p:sp>
      <p:sp>
        <p:nvSpPr>
          <p:cNvPr id="2063" name="Line 39"/>
          <p:cNvSpPr>
            <a:spLocks noChangeShapeType="1"/>
          </p:cNvSpPr>
          <p:nvPr/>
        </p:nvSpPr>
        <p:spPr bwMode="auto">
          <a:xfrm flipH="1">
            <a:off x="4875213" y="5578475"/>
            <a:ext cx="0" cy="43973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Text Box 40"/>
          <p:cNvSpPr txBox="1">
            <a:spLocks noChangeArrowheads="1"/>
          </p:cNvSpPr>
          <p:nvPr/>
        </p:nvSpPr>
        <p:spPr bwMode="auto">
          <a:xfrm>
            <a:off x="5162550" y="3773488"/>
            <a:ext cx="204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Aldosteron</a:t>
            </a:r>
          </a:p>
        </p:txBody>
      </p:sp>
      <p:sp>
        <p:nvSpPr>
          <p:cNvPr id="2065" name="Text Box 42"/>
          <p:cNvSpPr txBox="1">
            <a:spLocks noChangeArrowheads="1"/>
          </p:cNvSpPr>
          <p:nvPr/>
        </p:nvSpPr>
        <p:spPr bwMode="auto">
          <a:xfrm>
            <a:off x="6804025" y="6273800"/>
            <a:ext cx="216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400" b="1" dirty="0" smtClean="0"/>
              <a:t>Figure 8.19</a:t>
            </a:r>
            <a:endParaRPr lang="en-US" altLang="en-US" sz="2400" b="1" dirty="0"/>
          </a:p>
        </p:txBody>
      </p:sp>
      <p:sp>
        <p:nvSpPr>
          <p:cNvPr id="2066" name="Text Box 43"/>
          <p:cNvSpPr txBox="1">
            <a:spLocks noChangeArrowheads="1"/>
          </p:cNvSpPr>
          <p:nvPr/>
        </p:nvSpPr>
        <p:spPr bwMode="auto">
          <a:xfrm>
            <a:off x="2628900" y="4478338"/>
            <a:ext cx="2409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/>
              <a:t>Vasoconstriction</a:t>
            </a:r>
          </a:p>
        </p:txBody>
      </p:sp>
      <p:sp>
        <p:nvSpPr>
          <p:cNvPr id="2067" name="Text Box 45"/>
          <p:cNvSpPr txBox="1">
            <a:spLocks noChangeArrowheads="1"/>
          </p:cNvSpPr>
          <p:nvPr/>
        </p:nvSpPr>
        <p:spPr bwMode="auto">
          <a:xfrm>
            <a:off x="6581775" y="2738438"/>
            <a:ext cx="204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Bradykinin</a:t>
            </a:r>
          </a:p>
        </p:txBody>
      </p:sp>
      <p:grpSp>
        <p:nvGrpSpPr>
          <p:cNvPr id="2068" name="Group 51"/>
          <p:cNvGrpSpPr>
            <a:grpSpLocks/>
          </p:cNvGrpSpPr>
          <p:nvPr/>
        </p:nvGrpSpPr>
        <p:grpSpPr bwMode="auto">
          <a:xfrm rot="540000">
            <a:off x="4473575" y="2540000"/>
            <a:ext cx="2276475" cy="415925"/>
            <a:chOff x="2848" y="1458"/>
            <a:chExt cx="1434" cy="262"/>
          </a:xfrm>
        </p:grpSpPr>
        <p:sp>
          <p:nvSpPr>
            <p:cNvPr id="2077" name="Line 44"/>
            <p:cNvSpPr>
              <a:spLocks noChangeShapeType="1"/>
            </p:cNvSpPr>
            <p:nvPr/>
          </p:nvSpPr>
          <p:spPr bwMode="auto">
            <a:xfrm rot="-5400000">
              <a:off x="3563" y="878"/>
              <a:ext cx="0" cy="143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Line 46"/>
            <p:cNvSpPr>
              <a:spLocks noChangeShapeType="1"/>
            </p:cNvSpPr>
            <p:nvPr/>
          </p:nvSpPr>
          <p:spPr bwMode="auto">
            <a:xfrm>
              <a:off x="4282" y="1458"/>
              <a:ext cx="0" cy="2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9" name="AutoShape 47"/>
          <p:cNvSpPr>
            <a:spLocks noChangeArrowheads="1"/>
          </p:cNvSpPr>
          <p:nvPr/>
        </p:nvSpPr>
        <p:spPr bwMode="auto">
          <a:xfrm flipV="1">
            <a:off x="7277100" y="2168525"/>
            <a:ext cx="515938" cy="5000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0" name="AutoShape 48"/>
          <p:cNvSpPr>
            <a:spLocks noChangeArrowheads="1"/>
          </p:cNvSpPr>
          <p:nvPr/>
        </p:nvSpPr>
        <p:spPr bwMode="auto">
          <a:xfrm>
            <a:off x="3462338" y="5005388"/>
            <a:ext cx="515937" cy="600075"/>
          </a:xfrm>
          <a:prstGeom prst="downArrow">
            <a:avLst>
              <a:gd name="adj1" fmla="val 50000"/>
              <a:gd name="adj2" fmla="val 2907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1" name="Text Box 49"/>
          <p:cNvSpPr txBox="1">
            <a:spLocks noChangeArrowheads="1"/>
          </p:cNvSpPr>
          <p:nvPr/>
        </p:nvSpPr>
        <p:spPr bwMode="auto">
          <a:xfrm>
            <a:off x="6311900" y="1736725"/>
            <a:ext cx="2409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/>
              <a:t>Vasodilation</a:t>
            </a:r>
          </a:p>
        </p:txBody>
      </p:sp>
      <p:sp>
        <p:nvSpPr>
          <p:cNvPr id="2072" name="AutoShape 50"/>
          <p:cNvSpPr>
            <a:spLocks noChangeArrowheads="1"/>
          </p:cNvSpPr>
          <p:nvPr/>
        </p:nvSpPr>
        <p:spPr bwMode="auto">
          <a:xfrm flipV="1">
            <a:off x="7262813" y="1206500"/>
            <a:ext cx="515937" cy="5000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3" name="Text Box 52"/>
          <p:cNvSpPr txBox="1">
            <a:spLocks noChangeArrowheads="1"/>
          </p:cNvSpPr>
          <p:nvPr/>
        </p:nvSpPr>
        <p:spPr bwMode="auto">
          <a:xfrm>
            <a:off x="311150" y="3668713"/>
            <a:ext cx="204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Vasopressin</a:t>
            </a:r>
          </a:p>
        </p:txBody>
      </p:sp>
      <p:sp>
        <p:nvSpPr>
          <p:cNvPr id="2074" name="AutoShape 53"/>
          <p:cNvSpPr>
            <a:spLocks noChangeArrowheads="1"/>
          </p:cNvSpPr>
          <p:nvPr/>
        </p:nvSpPr>
        <p:spPr bwMode="auto">
          <a:xfrm rot="3300000">
            <a:off x="2260600" y="3235325"/>
            <a:ext cx="515938" cy="763588"/>
          </a:xfrm>
          <a:prstGeom prst="downArrow">
            <a:avLst>
              <a:gd name="adj1" fmla="val 50000"/>
              <a:gd name="adj2" fmla="val 37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5" name="Arc 54"/>
          <p:cNvSpPr>
            <a:spLocks/>
          </p:cNvSpPr>
          <p:nvPr/>
        </p:nvSpPr>
        <p:spPr bwMode="auto">
          <a:xfrm rot="5400000">
            <a:off x="4924425" y="4568826"/>
            <a:ext cx="1603375" cy="914400"/>
          </a:xfrm>
          <a:custGeom>
            <a:avLst/>
            <a:gdLst>
              <a:gd name="T0" fmla="*/ 0 w 21600"/>
              <a:gd name="T1" fmla="*/ 0 h 21600"/>
              <a:gd name="T2" fmla="*/ 1603375 w 21600"/>
              <a:gd name="T3" fmla="*/ 914400 h 21600"/>
              <a:gd name="T4" fmla="*/ 0 w 21600"/>
              <a:gd name="T5" fmla="*/ 9144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6" name="Arc 55"/>
          <p:cNvSpPr>
            <a:spLocks/>
          </p:cNvSpPr>
          <p:nvPr/>
        </p:nvSpPr>
        <p:spPr bwMode="auto">
          <a:xfrm rot="16200000" flipH="1">
            <a:off x="1172369" y="4267994"/>
            <a:ext cx="1603375" cy="1389063"/>
          </a:xfrm>
          <a:custGeom>
            <a:avLst/>
            <a:gdLst>
              <a:gd name="T0" fmla="*/ 0 w 21600"/>
              <a:gd name="T1" fmla="*/ 0 h 21600"/>
              <a:gd name="T2" fmla="*/ 1603375 w 21600"/>
              <a:gd name="T3" fmla="*/ 1389063 h 21600"/>
              <a:gd name="T4" fmla="*/ 0 w 21600"/>
              <a:gd name="T5" fmla="*/ 138906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371600" y="5643563"/>
            <a:ext cx="6318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82563" y="5715000"/>
            <a:ext cx="871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baseline="30000"/>
              <a:t>+</a:t>
            </a:r>
            <a:r>
              <a:rPr lang="en-US" altLang="en-US" sz="1600" b="1"/>
              <a:t>H</a:t>
            </a:r>
            <a:r>
              <a:rPr lang="en-US" altLang="en-US" sz="1600" b="1" baseline="-25000"/>
              <a:t>3</a:t>
            </a:r>
            <a:r>
              <a:rPr lang="en-US" altLang="en-US" sz="1600" b="1"/>
              <a:t>N</a:t>
            </a:r>
            <a:r>
              <a:rPr lang="en-US" altLang="en-US" sz="2400" b="1"/>
              <a:t>-Asp</a:t>
            </a:r>
            <a:r>
              <a:rPr lang="en-US" altLang="en-US" sz="2400" b="1" baseline="-25000"/>
              <a:t>1</a:t>
            </a:r>
            <a:r>
              <a:rPr lang="en-US" altLang="en-US" sz="2400" b="1"/>
              <a:t>-Arg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-Val</a:t>
            </a:r>
            <a:r>
              <a:rPr lang="en-US" altLang="en-US" sz="2400" b="1" baseline="-25000"/>
              <a:t>3</a:t>
            </a:r>
            <a:r>
              <a:rPr lang="en-US" altLang="en-US" sz="2400" b="1"/>
              <a:t>-Tyr</a:t>
            </a:r>
            <a:r>
              <a:rPr lang="en-US" altLang="en-US" sz="2400" b="1" baseline="-25000"/>
              <a:t>4</a:t>
            </a:r>
            <a:r>
              <a:rPr lang="en-US" altLang="en-US" sz="2400" b="1"/>
              <a:t>-Ile</a:t>
            </a:r>
            <a:r>
              <a:rPr lang="en-US" altLang="en-US" sz="2400" b="1" baseline="-25000"/>
              <a:t>5</a:t>
            </a:r>
            <a:r>
              <a:rPr lang="en-US" altLang="en-US" sz="2400" b="1"/>
              <a:t>-His</a:t>
            </a:r>
            <a:r>
              <a:rPr lang="en-US" altLang="en-US" sz="2400" b="1" baseline="-25000"/>
              <a:t>6</a:t>
            </a:r>
            <a:r>
              <a:rPr lang="en-US" altLang="en-US" sz="2400" b="1"/>
              <a:t>-Pro</a:t>
            </a:r>
            <a:r>
              <a:rPr lang="en-US" altLang="en-US" sz="2400" b="1" baseline="-25000"/>
              <a:t>7</a:t>
            </a:r>
            <a:r>
              <a:rPr lang="en-US" altLang="en-US" sz="2400" b="1"/>
              <a:t>-Phe</a:t>
            </a:r>
            <a:r>
              <a:rPr lang="en-US" altLang="en-US" sz="2400" b="1" baseline="-25000"/>
              <a:t>8</a:t>
            </a:r>
            <a:r>
              <a:rPr lang="en-US" altLang="en-US" sz="2400" b="1"/>
              <a:t>-</a:t>
            </a:r>
            <a:r>
              <a:rPr lang="en-US" altLang="en-US" sz="2400" b="1">
                <a:solidFill>
                  <a:srgbClr val="CC0099"/>
                </a:solidFill>
              </a:rPr>
              <a:t>His</a:t>
            </a:r>
            <a:r>
              <a:rPr lang="en-US" altLang="en-US" sz="2400" b="1" baseline="-25000">
                <a:solidFill>
                  <a:srgbClr val="CC0099"/>
                </a:solidFill>
              </a:rPr>
              <a:t>9</a:t>
            </a:r>
            <a:r>
              <a:rPr lang="en-US" altLang="en-US" sz="2400" b="1">
                <a:solidFill>
                  <a:srgbClr val="CC0099"/>
                </a:solidFill>
              </a:rPr>
              <a:t>-Leu</a:t>
            </a:r>
            <a:r>
              <a:rPr lang="en-US" altLang="en-US" sz="2400" b="1" baseline="-25000">
                <a:solidFill>
                  <a:srgbClr val="CC0099"/>
                </a:solidFill>
              </a:rPr>
              <a:t>10</a:t>
            </a:r>
            <a:r>
              <a:rPr lang="en-US" altLang="en-US" sz="2400" b="1"/>
              <a:t>-</a:t>
            </a:r>
            <a:r>
              <a:rPr lang="en-US" altLang="en-US" sz="1600" b="1"/>
              <a:t>COO</a:t>
            </a:r>
            <a:r>
              <a:rPr lang="en-US" altLang="en-US" sz="1600" b="1" baseline="30000"/>
              <a:t>-</a:t>
            </a:r>
            <a:endParaRPr lang="en-US" altLang="en-US" sz="1600" b="1"/>
          </a:p>
        </p:txBody>
      </p:sp>
      <p:grpSp>
        <p:nvGrpSpPr>
          <p:cNvPr id="2052" name="Group 1"/>
          <p:cNvGrpSpPr>
            <a:grpSpLocks/>
          </p:cNvGrpSpPr>
          <p:nvPr/>
        </p:nvGrpSpPr>
        <p:grpSpPr bwMode="auto">
          <a:xfrm>
            <a:off x="1181100" y="204788"/>
            <a:ext cx="6049963" cy="5357812"/>
            <a:chOff x="1181100" y="204787"/>
            <a:chExt cx="6049963" cy="5357813"/>
          </a:xfrm>
        </p:grpSpPr>
        <p:pic>
          <p:nvPicPr>
            <p:cNvPr id="20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0" t="20000" r="36429" b="27759"/>
            <a:stretch>
              <a:fillRect/>
            </a:stretch>
          </p:blipFill>
          <p:spPr bwMode="auto">
            <a:xfrm>
              <a:off x="1181100" y="204787"/>
              <a:ext cx="6049963" cy="535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5" name="Text Box 5"/>
            <p:cNvSpPr txBox="1">
              <a:spLocks noChangeArrowheads="1"/>
            </p:cNvSpPr>
            <p:nvPr/>
          </p:nvSpPr>
          <p:spPr bwMode="auto">
            <a:xfrm>
              <a:off x="1196975" y="2406650"/>
              <a:ext cx="4397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1</a:t>
              </a:r>
            </a:p>
          </p:txBody>
        </p:sp>
        <p:sp>
          <p:nvSpPr>
            <p:cNvPr id="2056" name="Text Box 6"/>
            <p:cNvSpPr txBox="1">
              <a:spLocks noChangeArrowheads="1"/>
            </p:cNvSpPr>
            <p:nvPr/>
          </p:nvSpPr>
          <p:spPr bwMode="auto">
            <a:xfrm>
              <a:off x="2513013" y="3141663"/>
              <a:ext cx="43973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2</a:t>
              </a:r>
            </a:p>
          </p:txBody>
        </p:sp>
        <p:sp>
          <p:nvSpPr>
            <p:cNvPr id="2057" name="Text Box 7"/>
            <p:cNvSpPr txBox="1">
              <a:spLocks noChangeArrowheads="1"/>
            </p:cNvSpPr>
            <p:nvPr/>
          </p:nvSpPr>
          <p:spPr bwMode="auto">
            <a:xfrm>
              <a:off x="1957388" y="1177925"/>
              <a:ext cx="43973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3</a:t>
              </a:r>
            </a:p>
          </p:txBody>
        </p:sp>
        <p:sp>
          <p:nvSpPr>
            <p:cNvPr id="2058" name="Text Box 8"/>
            <p:cNvSpPr txBox="1">
              <a:spLocks noChangeArrowheads="1"/>
            </p:cNvSpPr>
            <p:nvPr/>
          </p:nvSpPr>
          <p:spPr bwMode="auto">
            <a:xfrm>
              <a:off x="3062288" y="573088"/>
              <a:ext cx="43973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4</a:t>
              </a:r>
            </a:p>
          </p:txBody>
        </p:sp>
        <p:sp>
          <p:nvSpPr>
            <p:cNvPr id="2059" name="Text Box 9"/>
            <p:cNvSpPr txBox="1">
              <a:spLocks noChangeArrowheads="1"/>
            </p:cNvSpPr>
            <p:nvPr/>
          </p:nvSpPr>
          <p:spPr bwMode="auto">
            <a:xfrm>
              <a:off x="3925888" y="2616200"/>
              <a:ext cx="43973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5</a:t>
              </a:r>
            </a:p>
          </p:txBody>
        </p:sp>
        <p:sp>
          <p:nvSpPr>
            <p:cNvPr id="2060" name="Text Box 10"/>
            <p:cNvSpPr txBox="1">
              <a:spLocks noChangeArrowheads="1"/>
            </p:cNvSpPr>
            <p:nvPr/>
          </p:nvSpPr>
          <p:spPr bwMode="auto">
            <a:xfrm>
              <a:off x="4183063" y="763588"/>
              <a:ext cx="43973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6</a:t>
              </a:r>
            </a:p>
          </p:txBody>
        </p:sp>
        <p:sp>
          <p:nvSpPr>
            <p:cNvPr id="2061" name="Text Box 11"/>
            <p:cNvSpPr txBox="1">
              <a:spLocks noChangeArrowheads="1"/>
            </p:cNvSpPr>
            <p:nvPr/>
          </p:nvSpPr>
          <p:spPr bwMode="auto">
            <a:xfrm>
              <a:off x="4924425" y="2301875"/>
              <a:ext cx="4397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7</a:t>
              </a:r>
            </a:p>
          </p:txBody>
        </p:sp>
        <p:sp>
          <p:nvSpPr>
            <p:cNvPr id="2062" name="Text Box 12"/>
            <p:cNvSpPr txBox="1">
              <a:spLocks noChangeArrowheads="1"/>
            </p:cNvSpPr>
            <p:nvPr/>
          </p:nvSpPr>
          <p:spPr bwMode="auto">
            <a:xfrm>
              <a:off x="4973638" y="3424238"/>
              <a:ext cx="43973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8</a:t>
              </a:r>
            </a:p>
          </p:txBody>
        </p:sp>
        <p:sp>
          <p:nvSpPr>
            <p:cNvPr id="2063" name="Text Box 13"/>
            <p:cNvSpPr txBox="1">
              <a:spLocks noChangeArrowheads="1"/>
            </p:cNvSpPr>
            <p:nvPr/>
          </p:nvSpPr>
          <p:spPr bwMode="auto">
            <a:xfrm>
              <a:off x="6688138" y="3900488"/>
              <a:ext cx="43973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9</a:t>
              </a:r>
            </a:p>
          </p:txBody>
        </p:sp>
        <p:sp>
          <p:nvSpPr>
            <p:cNvPr id="2064" name="Text Box 14"/>
            <p:cNvSpPr txBox="1">
              <a:spLocks noChangeArrowheads="1"/>
            </p:cNvSpPr>
            <p:nvPr/>
          </p:nvSpPr>
          <p:spPr bwMode="auto">
            <a:xfrm>
              <a:off x="5708650" y="4638675"/>
              <a:ext cx="5222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10</a:t>
              </a:r>
            </a:p>
          </p:txBody>
        </p:sp>
      </p:grpSp>
      <p:sp>
        <p:nvSpPr>
          <p:cNvPr id="2053" name="Text Box 16"/>
          <p:cNvSpPr txBox="1">
            <a:spLocks noChangeArrowheads="1"/>
          </p:cNvSpPr>
          <p:nvPr/>
        </p:nvSpPr>
        <p:spPr bwMode="auto">
          <a:xfrm>
            <a:off x="3579813" y="6405563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8.20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4"/>
          <p:cNvSpPr txBox="1">
            <a:spLocks noChangeArrowheads="1"/>
          </p:cNvSpPr>
          <p:nvPr/>
        </p:nvSpPr>
        <p:spPr bwMode="auto">
          <a:xfrm>
            <a:off x="2590800" y="60198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8.2</a:t>
            </a:r>
            <a:endParaRPr lang="en-US" altLang="en-US" sz="2400" b="1" dirty="0"/>
          </a:p>
        </p:txBody>
      </p:sp>
      <p:sp>
        <p:nvSpPr>
          <p:cNvPr id="2051" name="Text Box 15"/>
          <p:cNvSpPr txBox="1">
            <a:spLocks noChangeArrowheads="1"/>
          </p:cNvSpPr>
          <p:nvPr/>
        </p:nvSpPr>
        <p:spPr bwMode="auto">
          <a:xfrm>
            <a:off x="1524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grpSp>
        <p:nvGrpSpPr>
          <p:cNvPr id="2052" name="Group 30"/>
          <p:cNvGrpSpPr>
            <a:grpSpLocks/>
          </p:cNvGrpSpPr>
          <p:nvPr/>
        </p:nvGrpSpPr>
        <p:grpSpPr bwMode="auto">
          <a:xfrm>
            <a:off x="125413" y="1911350"/>
            <a:ext cx="8864600" cy="2373313"/>
            <a:chOff x="79" y="1204"/>
            <a:chExt cx="5584" cy="1495"/>
          </a:xfrm>
        </p:grpSpPr>
        <p:sp>
          <p:nvSpPr>
            <p:cNvPr id="2053" name="AutoShape 20"/>
            <p:cNvSpPr>
              <a:spLocks noChangeArrowheads="1"/>
            </p:cNvSpPr>
            <p:nvPr/>
          </p:nvSpPr>
          <p:spPr bwMode="auto">
            <a:xfrm>
              <a:off x="2200" y="1686"/>
              <a:ext cx="507" cy="450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4" name="Oval 19"/>
            <p:cNvSpPr>
              <a:spLocks noChangeArrowheads="1"/>
            </p:cNvSpPr>
            <p:nvPr/>
          </p:nvSpPr>
          <p:spPr bwMode="auto">
            <a:xfrm>
              <a:off x="79" y="1204"/>
              <a:ext cx="1560" cy="1477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5" name="AutoShape 21"/>
            <p:cNvSpPr>
              <a:spLocks noChangeArrowheads="1"/>
            </p:cNvSpPr>
            <p:nvPr/>
          </p:nvSpPr>
          <p:spPr bwMode="auto">
            <a:xfrm>
              <a:off x="1274" y="1677"/>
              <a:ext cx="507" cy="45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6" name="Text Box 23"/>
            <p:cNvSpPr txBox="1">
              <a:spLocks noChangeArrowheads="1"/>
            </p:cNvSpPr>
            <p:nvPr/>
          </p:nvSpPr>
          <p:spPr bwMode="auto">
            <a:xfrm>
              <a:off x="1655" y="1733"/>
              <a:ext cx="5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/>
                <a:t>+</a:t>
              </a:r>
            </a:p>
          </p:txBody>
        </p:sp>
        <p:sp>
          <p:nvSpPr>
            <p:cNvPr id="2057" name="AutoShape 24"/>
            <p:cNvSpPr>
              <a:spLocks noChangeArrowheads="1"/>
            </p:cNvSpPr>
            <p:nvPr/>
          </p:nvSpPr>
          <p:spPr bwMode="auto">
            <a:xfrm>
              <a:off x="3016" y="1781"/>
              <a:ext cx="744" cy="272"/>
            </a:xfrm>
            <a:prstGeom prst="rightArrow">
              <a:avLst>
                <a:gd name="adj1" fmla="val 50000"/>
                <a:gd name="adj2" fmla="val 6838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8" name="Oval 27"/>
            <p:cNvSpPr>
              <a:spLocks noChangeArrowheads="1"/>
            </p:cNvSpPr>
            <p:nvPr/>
          </p:nvSpPr>
          <p:spPr bwMode="auto">
            <a:xfrm>
              <a:off x="3961" y="1222"/>
              <a:ext cx="1560" cy="1477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9" name="AutoShape 28"/>
            <p:cNvSpPr>
              <a:spLocks noChangeArrowheads="1"/>
            </p:cNvSpPr>
            <p:nvPr/>
          </p:nvSpPr>
          <p:spPr bwMode="auto">
            <a:xfrm>
              <a:off x="5156" y="1695"/>
              <a:ext cx="507" cy="45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60" name="AutoShape 25"/>
            <p:cNvSpPr>
              <a:spLocks noChangeArrowheads="1"/>
            </p:cNvSpPr>
            <p:nvPr/>
          </p:nvSpPr>
          <p:spPr bwMode="auto">
            <a:xfrm>
              <a:off x="5155" y="1699"/>
              <a:ext cx="507" cy="450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DC58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Times New Roman (Hebrew)" panose="02020603050405020304" pitchFamily="18" charset="0"/>
              </a:rPr>
              <a:t>a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90800" y="6245225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cs typeface="Times New Roman (Hebrew)" panose="02020603050405020304" pitchFamily="18" charset="0"/>
              </a:rPr>
              <a:t>Figure 8.21</a:t>
            </a:r>
            <a:endParaRPr lang="en-US" altLang="en-US" sz="2800" b="1" dirty="0">
              <a:cs typeface="Times New Roman (Hebrew)" panose="02020603050405020304" pitchFamily="18" charset="0"/>
            </a:endParaRPr>
          </a:p>
        </p:txBody>
      </p:sp>
      <p:grpSp>
        <p:nvGrpSpPr>
          <p:cNvPr id="2052" name="Group 8"/>
          <p:cNvGrpSpPr>
            <a:grpSpLocks/>
          </p:cNvGrpSpPr>
          <p:nvPr/>
        </p:nvGrpSpPr>
        <p:grpSpPr bwMode="auto">
          <a:xfrm>
            <a:off x="26988" y="1149350"/>
            <a:ext cx="9117012" cy="4105275"/>
            <a:chOff x="26988" y="1149350"/>
            <a:chExt cx="9117012" cy="4105275"/>
          </a:xfrm>
        </p:grpSpPr>
        <p:pic>
          <p:nvPicPr>
            <p:cNvPr id="205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51" t="28493" r="39046" b="31618"/>
            <a:stretch>
              <a:fillRect/>
            </a:stretch>
          </p:blipFill>
          <p:spPr bwMode="auto">
            <a:xfrm>
              <a:off x="3085191" y="1225589"/>
              <a:ext cx="252829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68" t="34007" r="17857" b="43199"/>
            <a:stretch>
              <a:fillRect/>
            </a:stretch>
          </p:blipFill>
          <p:spPr bwMode="auto">
            <a:xfrm>
              <a:off x="6068969" y="1435834"/>
              <a:ext cx="3075031" cy="2108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9" t="53551" r="75414" b="42183"/>
            <a:stretch>
              <a:fillRect/>
            </a:stretch>
          </p:blipFill>
          <p:spPr bwMode="auto">
            <a:xfrm>
              <a:off x="470494" y="4020694"/>
              <a:ext cx="726154" cy="430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8" t="33510" r="67197" b="43085"/>
            <a:stretch>
              <a:fillRect/>
            </a:stretch>
          </p:blipFill>
          <p:spPr bwMode="auto">
            <a:xfrm>
              <a:off x="26988" y="1186840"/>
              <a:ext cx="2406065" cy="2138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AutoShape 6"/>
            <p:cNvSpPr>
              <a:spLocks/>
            </p:cNvSpPr>
            <p:nvPr/>
          </p:nvSpPr>
          <p:spPr bwMode="auto">
            <a:xfrm>
              <a:off x="3085900" y="1149350"/>
              <a:ext cx="174628" cy="2773744"/>
            </a:xfrm>
            <a:prstGeom prst="leftBracket">
              <a:avLst>
                <a:gd name="adj" fmla="val 145601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 (Hebrew)" panose="02020603050405020304" pitchFamily="18" charset="0"/>
              </a:endParaRPr>
            </a:p>
          </p:txBody>
        </p:sp>
        <p:sp>
          <p:nvSpPr>
            <p:cNvPr id="2059" name="AutoShape 7"/>
            <p:cNvSpPr>
              <a:spLocks/>
            </p:cNvSpPr>
            <p:nvPr/>
          </p:nvSpPr>
          <p:spPr bwMode="auto">
            <a:xfrm flipH="1">
              <a:off x="5380998" y="1182687"/>
              <a:ext cx="223842" cy="2773744"/>
            </a:xfrm>
            <a:prstGeom prst="leftBracket">
              <a:avLst>
                <a:gd name="adj" fmla="val 113589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 (Hebrew)" panose="02020603050405020304" pitchFamily="18" charset="0"/>
              </a:endParaRPr>
            </a:p>
          </p:txBody>
        </p:sp>
        <p:sp>
          <p:nvSpPr>
            <p:cNvPr id="2060" name="Line 11"/>
            <p:cNvSpPr>
              <a:spLocks noChangeShapeType="1"/>
            </p:cNvSpPr>
            <p:nvPr/>
          </p:nvSpPr>
          <p:spPr bwMode="auto">
            <a:xfrm flipV="1">
              <a:off x="823672" y="3614768"/>
              <a:ext cx="0" cy="514341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Line 12"/>
            <p:cNvSpPr>
              <a:spLocks noChangeShapeType="1"/>
            </p:cNvSpPr>
            <p:nvPr/>
          </p:nvSpPr>
          <p:spPr bwMode="auto">
            <a:xfrm flipV="1">
              <a:off x="860186" y="4406915"/>
              <a:ext cx="0" cy="514341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Line 13"/>
            <p:cNvSpPr>
              <a:spLocks noChangeShapeType="1"/>
            </p:cNvSpPr>
            <p:nvPr/>
          </p:nvSpPr>
          <p:spPr bwMode="auto">
            <a:xfrm flipH="1" flipV="1">
              <a:off x="1009413" y="4406915"/>
              <a:ext cx="333381" cy="414329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Line 14"/>
            <p:cNvSpPr>
              <a:spLocks noChangeShapeType="1"/>
            </p:cNvSpPr>
            <p:nvPr/>
          </p:nvSpPr>
          <p:spPr bwMode="auto">
            <a:xfrm flipV="1">
              <a:off x="261687" y="4373579"/>
              <a:ext cx="449271" cy="455604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Rectangle 15"/>
            <p:cNvSpPr>
              <a:spLocks noChangeArrowheads="1"/>
            </p:cNvSpPr>
            <p:nvPr/>
          </p:nvSpPr>
          <p:spPr bwMode="auto">
            <a:xfrm>
              <a:off x="3730437" y="1862200"/>
              <a:ext cx="182566" cy="241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 (Hebrew)" panose="02020603050405020304" pitchFamily="18" charset="0"/>
              </a:endParaRPr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8691462" y="1149350"/>
              <a:ext cx="307980" cy="523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cs typeface="Times New Roman (Hebrew)" panose="02020603050405020304" pitchFamily="18" charset="0"/>
                </a:rPr>
                <a:t>-</a:t>
              </a:r>
            </a:p>
          </p:txBody>
        </p:sp>
        <p:sp>
          <p:nvSpPr>
            <p:cNvPr id="2066" name="AutoShape 19"/>
            <p:cNvSpPr>
              <a:spLocks noChangeArrowheads="1"/>
            </p:cNvSpPr>
            <p:nvPr/>
          </p:nvSpPr>
          <p:spPr bwMode="auto">
            <a:xfrm>
              <a:off x="2342937" y="2827382"/>
              <a:ext cx="531822" cy="339719"/>
            </a:xfrm>
            <a:prstGeom prst="rightArrow">
              <a:avLst>
                <a:gd name="adj1" fmla="val 50000"/>
                <a:gd name="adj2" fmla="val 3913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 (Hebrew)" panose="02020603050405020304" pitchFamily="18" charset="0"/>
              </a:endParaRPr>
            </a:p>
          </p:txBody>
        </p:sp>
        <p:sp>
          <p:nvSpPr>
            <p:cNvPr id="2067" name="AutoShape 20"/>
            <p:cNvSpPr>
              <a:spLocks noChangeArrowheads="1"/>
            </p:cNvSpPr>
            <p:nvPr/>
          </p:nvSpPr>
          <p:spPr bwMode="auto">
            <a:xfrm>
              <a:off x="5663018" y="2862307"/>
              <a:ext cx="531822" cy="339719"/>
            </a:xfrm>
            <a:prstGeom prst="rightArrow">
              <a:avLst>
                <a:gd name="adj1" fmla="val 50000"/>
                <a:gd name="adj2" fmla="val 3913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cs typeface="Times New Roman (Hebrew)" panose="02020603050405020304" pitchFamily="18" charset="0"/>
              </a:endParaRPr>
            </a:p>
          </p:txBody>
        </p:sp>
        <p:sp>
          <p:nvSpPr>
            <p:cNvPr id="2068" name="Line 25"/>
            <p:cNvSpPr>
              <a:spLocks noChangeShapeType="1"/>
            </p:cNvSpPr>
            <p:nvPr/>
          </p:nvSpPr>
          <p:spPr bwMode="auto">
            <a:xfrm flipV="1">
              <a:off x="4020954" y="4418028"/>
              <a:ext cx="0" cy="514341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Line 26"/>
            <p:cNvSpPr>
              <a:spLocks noChangeShapeType="1"/>
            </p:cNvSpPr>
            <p:nvPr/>
          </p:nvSpPr>
          <p:spPr bwMode="auto">
            <a:xfrm flipH="1" flipV="1">
              <a:off x="4170182" y="4418028"/>
              <a:ext cx="333381" cy="414329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27"/>
            <p:cNvSpPr>
              <a:spLocks noChangeShapeType="1"/>
            </p:cNvSpPr>
            <p:nvPr/>
          </p:nvSpPr>
          <p:spPr bwMode="auto">
            <a:xfrm flipV="1">
              <a:off x="3422456" y="4384691"/>
              <a:ext cx="449271" cy="455604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Line 28"/>
            <p:cNvSpPr>
              <a:spLocks noChangeShapeType="1"/>
            </p:cNvSpPr>
            <p:nvPr/>
          </p:nvSpPr>
          <p:spPr bwMode="auto">
            <a:xfrm flipV="1">
              <a:off x="7430965" y="4484702"/>
              <a:ext cx="0" cy="514341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Line 29"/>
            <p:cNvSpPr>
              <a:spLocks noChangeShapeType="1"/>
            </p:cNvSpPr>
            <p:nvPr/>
          </p:nvSpPr>
          <p:spPr bwMode="auto">
            <a:xfrm flipH="1" flipV="1">
              <a:off x="7580192" y="4484702"/>
              <a:ext cx="333381" cy="414329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30"/>
            <p:cNvSpPr>
              <a:spLocks noChangeShapeType="1"/>
            </p:cNvSpPr>
            <p:nvPr/>
          </p:nvSpPr>
          <p:spPr bwMode="auto">
            <a:xfrm flipV="1">
              <a:off x="6832467" y="4451365"/>
              <a:ext cx="449271" cy="455604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Arc 31"/>
            <p:cNvSpPr>
              <a:spLocks/>
            </p:cNvSpPr>
            <p:nvPr/>
          </p:nvSpPr>
          <p:spPr bwMode="auto">
            <a:xfrm rot="19200000" flipV="1">
              <a:off x="885587" y="2216196"/>
              <a:ext cx="347669" cy="465129"/>
            </a:xfrm>
            <a:custGeom>
              <a:avLst/>
              <a:gdLst>
                <a:gd name="T0" fmla="*/ 0 w 28359"/>
                <a:gd name="T1" fmla="*/ 233305369 h 21600"/>
                <a:gd name="T2" fmla="*/ 640595132 w 28359"/>
                <a:gd name="T3" fmla="*/ 2147483646 h 21600"/>
                <a:gd name="T4" fmla="*/ 152677629 w 28359"/>
                <a:gd name="T5" fmla="*/ 21474836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359" h="21600" fill="none" extrusionOk="0">
                  <a:moveTo>
                    <a:pt x="-1" y="1084"/>
                  </a:moveTo>
                  <a:cubicBezTo>
                    <a:pt x="2180" y="366"/>
                    <a:pt x="4462" y="0"/>
                    <a:pt x="6759" y="0"/>
                  </a:cubicBezTo>
                  <a:cubicBezTo>
                    <a:pt x="18688" y="0"/>
                    <a:pt x="28359" y="9670"/>
                    <a:pt x="28359" y="21600"/>
                  </a:cubicBezTo>
                </a:path>
                <a:path w="28359" h="21600" stroke="0" extrusionOk="0">
                  <a:moveTo>
                    <a:pt x="-1" y="1084"/>
                  </a:moveTo>
                  <a:cubicBezTo>
                    <a:pt x="2180" y="366"/>
                    <a:pt x="4462" y="0"/>
                    <a:pt x="6759" y="0"/>
                  </a:cubicBezTo>
                  <a:cubicBezTo>
                    <a:pt x="18688" y="0"/>
                    <a:pt x="28359" y="9670"/>
                    <a:pt x="28359" y="21600"/>
                  </a:cubicBezTo>
                  <a:lnTo>
                    <a:pt x="6759" y="21600"/>
                  </a:lnTo>
                  <a:lnTo>
                    <a:pt x="-1" y="1084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Arc 32"/>
            <p:cNvSpPr>
              <a:spLocks/>
            </p:cNvSpPr>
            <p:nvPr/>
          </p:nvSpPr>
          <p:spPr bwMode="auto">
            <a:xfrm rot="-1200000" flipH="1" flipV="1">
              <a:off x="223586" y="4678374"/>
              <a:ext cx="1374799" cy="531802"/>
            </a:xfrm>
            <a:custGeom>
              <a:avLst/>
              <a:gdLst>
                <a:gd name="T0" fmla="*/ 0 w 31675"/>
                <a:gd name="T1" fmla="*/ 928160777 h 21600"/>
                <a:gd name="T2" fmla="*/ 2147483646 w 31675"/>
                <a:gd name="T3" fmla="*/ 2147483646 h 21600"/>
                <a:gd name="T4" fmla="*/ 2147483646 w 31675"/>
                <a:gd name="T5" fmla="*/ 21474836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75" h="21600" fill="none" extrusionOk="0">
                  <a:moveTo>
                    <a:pt x="-1" y="2525"/>
                  </a:moveTo>
                  <a:cubicBezTo>
                    <a:pt x="3120" y="867"/>
                    <a:pt x="6600" y="0"/>
                    <a:pt x="10135" y="0"/>
                  </a:cubicBezTo>
                  <a:cubicBezTo>
                    <a:pt x="21440" y="0"/>
                    <a:pt x="30832" y="8717"/>
                    <a:pt x="31674" y="19991"/>
                  </a:cubicBezTo>
                </a:path>
                <a:path w="31675" h="21600" stroke="0" extrusionOk="0">
                  <a:moveTo>
                    <a:pt x="-1" y="2525"/>
                  </a:moveTo>
                  <a:cubicBezTo>
                    <a:pt x="3120" y="867"/>
                    <a:pt x="6600" y="0"/>
                    <a:pt x="10135" y="0"/>
                  </a:cubicBezTo>
                  <a:cubicBezTo>
                    <a:pt x="21440" y="0"/>
                    <a:pt x="30832" y="8717"/>
                    <a:pt x="31674" y="19991"/>
                  </a:cubicBezTo>
                  <a:lnTo>
                    <a:pt x="10135" y="21600"/>
                  </a:lnTo>
                  <a:lnTo>
                    <a:pt x="-1" y="2525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Arc 33"/>
            <p:cNvSpPr>
              <a:spLocks/>
            </p:cNvSpPr>
            <p:nvPr/>
          </p:nvSpPr>
          <p:spPr bwMode="auto">
            <a:xfrm rot="-1200000" flipH="1" flipV="1">
              <a:off x="3368480" y="4622812"/>
              <a:ext cx="1374799" cy="531802"/>
            </a:xfrm>
            <a:custGeom>
              <a:avLst/>
              <a:gdLst>
                <a:gd name="T0" fmla="*/ 0 w 31675"/>
                <a:gd name="T1" fmla="*/ 928160777 h 21600"/>
                <a:gd name="T2" fmla="*/ 2147483646 w 31675"/>
                <a:gd name="T3" fmla="*/ 2147483646 h 21600"/>
                <a:gd name="T4" fmla="*/ 2147483646 w 31675"/>
                <a:gd name="T5" fmla="*/ 21474836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75" h="21600" fill="none" extrusionOk="0">
                  <a:moveTo>
                    <a:pt x="-1" y="2525"/>
                  </a:moveTo>
                  <a:cubicBezTo>
                    <a:pt x="3120" y="867"/>
                    <a:pt x="6600" y="0"/>
                    <a:pt x="10135" y="0"/>
                  </a:cubicBezTo>
                  <a:cubicBezTo>
                    <a:pt x="21440" y="0"/>
                    <a:pt x="30832" y="8717"/>
                    <a:pt x="31674" y="19991"/>
                  </a:cubicBezTo>
                </a:path>
                <a:path w="31675" h="21600" stroke="0" extrusionOk="0">
                  <a:moveTo>
                    <a:pt x="-1" y="2525"/>
                  </a:moveTo>
                  <a:cubicBezTo>
                    <a:pt x="3120" y="867"/>
                    <a:pt x="6600" y="0"/>
                    <a:pt x="10135" y="0"/>
                  </a:cubicBezTo>
                  <a:cubicBezTo>
                    <a:pt x="21440" y="0"/>
                    <a:pt x="30832" y="8717"/>
                    <a:pt x="31674" y="19991"/>
                  </a:cubicBezTo>
                  <a:lnTo>
                    <a:pt x="10135" y="21600"/>
                  </a:lnTo>
                  <a:lnTo>
                    <a:pt x="-1" y="2525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Arc 34"/>
            <p:cNvSpPr>
              <a:spLocks/>
            </p:cNvSpPr>
            <p:nvPr/>
          </p:nvSpPr>
          <p:spPr bwMode="auto">
            <a:xfrm rot="-1200000" flipH="1" flipV="1">
              <a:off x="6776903" y="4722823"/>
              <a:ext cx="1374799" cy="531802"/>
            </a:xfrm>
            <a:custGeom>
              <a:avLst/>
              <a:gdLst>
                <a:gd name="T0" fmla="*/ 0 w 31675"/>
                <a:gd name="T1" fmla="*/ 928160777 h 21600"/>
                <a:gd name="T2" fmla="*/ 2147483646 w 31675"/>
                <a:gd name="T3" fmla="*/ 2147483646 h 21600"/>
                <a:gd name="T4" fmla="*/ 2147483646 w 31675"/>
                <a:gd name="T5" fmla="*/ 21474836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675" h="21600" fill="none" extrusionOk="0">
                  <a:moveTo>
                    <a:pt x="-1" y="2525"/>
                  </a:moveTo>
                  <a:cubicBezTo>
                    <a:pt x="3120" y="867"/>
                    <a:pt x="6600" y="0"/>
                    <a:pt x="10135" y="0"/>
                  </a:cubicBezTo>
                  <a:cubicBezTo>
                    <a:pt x="21440" y="0"/>
                    <a:pt x="30832" y="8717"/>
                    <a:pt x="31674" y="19991"/>
                  </a:cubicBezTo>
                </a:path>
                <a:path w="31675" h="21600" stroke="0" extrusionOk="0">
                  <a:moveTo>
                    <a:pt x="-1" y="2525"/>
                  </a:moveTo>
                  <a:cubicBezTo>
                    <a:pt x="3120" y="867"/>
                    <a:pt x="6600" y="0"/>
                    <a:pt x="10135" y="0"/>
                  </a:cubicBezTo>
                  <a:cubicBezTo>
                    <a:pt x="21440" y="0"/>
                    <a:pt x="30832" y="8717"/>
                    <a:pt x="31674" y="19991"/>
                  </a:cubicBezTo>
                  <a:lnTo>
                    <a:pt x="10135" y="21600"/>
                  </a:lnTo>
                  <a:lnTo>
                    <a:pt x="-1" y="2525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Arc 35"/>
            <p:cNvSpPr>
              <a:spLocks/>
            </p:cNvSpPr>
            <p:nvPr/>
          </p:nvSpPr>
          <p:spPr bwMode="auto">
            <a:xfrm rot="19200000" flipV="1">
              <a:off x="736643" y="2919540"/>
              <a:ext cx="310742" cy="354969"/>
            </a:xfrm>
            <a:custGeom>
              <a:avLst/>
              <a:gdLst>
                <a:gd name="T0" fmla="*/ 0 w 28359"/>
                <a:gd name="T1" fmla="*/ 79138071 h 21600"/>
                <a:gd name="T2" fmla="*/ 408807404 w 28359"/>
                <a:gd name="T3" fmla="*/ 1575461394 h 21600"/>
                <a:gd name="T4" fmla="*/ 97434081 w 28359"/>
                <a:gd name="T5" fmla="*/ 157546139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359" h="21600" fill="none" extrusionOk="0">
                  <a:moveTo>
                    <a:pt x="-1" y="1084"/>
                  </a:moveTo>
                  <a:cubicBezTo>
                    <a:pt x="2180" y="366"/>
                    <a:pt x="4462" y="0"/>
                    <a:pt x="6759" y="0"/>
                  </a:cubicBezTo>
                  <a:cubicBezTo>
                    <a:pt x="18688" y="0"/>
                    <a:pt x="28359" y="9670"/>
                    <a:pt x="28359" y="21600"/>
                  </a:cubicBezTo>
                </a:path>
                <a:path w="28359" h="21600" stroke="0" extrusionOk="0">
                  <a:moveTo>
                    <a:pt x="-1" y="1084"/>
                  </a:moveTo>
                  <a:cubicBezTo>
                    <a:pt x="2180" y="366"/>
                    <a:pt x="4462" y="0"/>
                    <a:pt x="6759" y="0"/>
                  </a:cubicBezTo>
                  <a:cubicBezTo>
                    <a:pt x="18688" y="0"/>
                    <a:pt x="28359" y="9670"/>
                    <a:pt x="28359" y="21600"/>
                  </a:cubicBezTo>
                  <a:lnTo>
                    <a:pt x="6759" y="21600"/>
                  </a:lnTo>
                  <a:lnTo>
                    <a:pt x="-1" y="1084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" name="Arc 36"/>
            <p:cNvSpPr>
              <a:spLocks/>
            </p:cNvSpPr>
            <p:nvPr/>
          </p:nvSpPr>
          <p:spPr bwMode="auto">
            <a:xfrm rot="4800000" flipH="1" flipV="1">
              <a:off x="4508963" y="2210886"/>
              <a:ext cx="810941" cy="594963"/>
            </a:xfrm>
            <a:custGeom>
              <a:avLst/>
              <a:gdLst>
                <a:gd name="T0" fmla="*/ 0 w 28359"/>
                <a:gd name="T1" fmla="*/ 188914050 h 29641"/>
                <a:gd name="T2" fmla="*/ 2147483646 w 28359"/>
                <a:gd name="T3" fmla="*/ 2147483646 h 29641"/>
                <a:gd name="T4" fmla="*/ 2147483646 w 28359"/>
                <a:gd name="T5" fmla="*/ 2147483646 h 296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359" h="29641" fill="none" extrusionOk="0">
                  <a:moveTo>
                    <a:pt x="-1" y="1084"/>
                  </a:moveTo>
                  <a:cubicBezTo>
                    <a:pt x="2180" y="366"/>
                    <a:pt x="4462" y="0"/>
                    <a:pt x="6759" y="0"/>
                  </a:cubicBezTo>
                  <a:cubicBezTo>
                    <a:pt x="18688" y="0"/>
                    <a:pt x="28359" y="9670"/>
                    <a:pt x="28359" y="21600"/>
                  </a:cubicBezTo>
                  <a:cubicBezTo>
                    <a:pt x="28359" y="24354"/>
                    <a:pt x="27832" y="27084"/>
                    <a:pt x="26806" y="29641"/>
                  </a:cubicBezTo>
                </a:path>
                <a:path w="28359" h="29641" stroke="0" extrusionOk="0">
                  <a:moveTo>
                    <a:pt x="-1" y="1084"/>
                  </a:moveTo>
                  <a:cubicBezTo>
                    <a:pt x="2180" y="366"/>
                    <a:pt x="4462" y="0"/>
                    <a:pt x="6759" y="0"/>
                  </a:cubicBezTo>
                  <a:cubicBezTo>
                    <a:pt x="18688" y="0"/>
                    <a:pt x="28359" y="9670"/>
                    <a:pt x="28359" y="21600"/>
                  </a:cubicBezTo>
                  <a:cubicBezTo>
                    <a:pt x="28359" y="24354"/>
                    <a:pt x="27832" y="27084"/>
                    <a:pt x="26806" y="29641"/>
                  </a:cubicBezTo>
                  <a:lnTo>
                    <a:pt x="6759" y="21600"/>
                  </a:lnTo>
                  <a:lnTo>
                    <a:pt x="-1" y="1084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8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5" t="53149" r="52228" b="43385"/>
            <a:stretch>
              <a:fillRect/>
            </a:stretch>
          </p:blipFill>
          <p:spPr bwMode="auto">
            <a:xfrm>
              <a:off x="3818871" y="3980352"/>
              <a:ext cx="497550" cy="349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5" t="53149" r="52228" b="43385"/>
            <a:stretch>
              <a:fillRect/>
            </a:stretch>
          </p:blipFill>
          <p:spPr bwMode="auto">
            <a:xfrm>
              <a:off x="7249612" y="4061874"/>
              <a:ext cx="497550" cy="349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82" name="TextBox 3"/>
            <p:cNvSpPr txBox="1">
              <a:spLocks noChangeArrowheads="1"/>
            </p:cNvSpPr>
            <p:nvPr/>
          </p:nvSpPr>
          <p:spPr bwMode="auto">
            <a:xfrm>
              <a:off x="113174" y="3239006"/>
              <a:ext cx="914416" cy="461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cs typeface="Times New Roman (Hebrew)" panose="02020603050405020304" pitchFamily="18" charset="0"/>
                </a:rPr>
                <a:t>H</a:t>
              </a:r>
              <a:r>
                <a:rPr lang="en-US" altLang="en-US" sz="2400" baseline="-25000">
                  <a:solidFill>
                    <a:srgbClr val="FF0000"/>
                  </a:solidFill>
                  <a:cs typeface="Times New Roman (Hebrew)" panose="02020603050405020304" pitchFamily="18" charset="0"/>
                </a:rPr>
                <a:t>2</a:t>
              </a:r>
              <a:r>
                <a:rPr lang="en-US" altLang="en-US" sz="2400">
                  <a:solidFill>
                    <a:srgbClr val="FF0000"/>
                  </a:solidFill>
                  <a:cs typeface="Times New Roman (Hebrew)" panose="02020603050405020304" pitchFamily="18" charset="0"/>
                </a:rPr>
                <a:t>O</a:t>
              </a:r>
            </a:p>
          </p:txBody>
        </p:sp>
      </p:grpSp>
      <p:sp>
        <p:nvSpPr>
          <p:cNvPr id="2053" name="Arc 37"/>
          <p:cNvSpPr>
            <a:spLocks/>
          </p:cNvSpPr>
          <p:nvPr/>
        </p:nvSpPr>
        <p:spPr bwMode="auto">
          <a:xfrm rot="-7793875" flipH="1" flipV="1">
            <a:off x="4064000" y="2120901"/>
            <a:ext cx="287337" cy="442912"/>
          </a:xfrm>
          <a:custGeom>
            <a:avLst/>
            <a:gdLst>
              <a:gd name="T0" fmla="*/ 0 w 28359"/>
              <a:gd name="T1" fmla="*/ 2147483646 h 24964"/>
              <a:gd name="T2" fmla="*/ 2147483646 w 28359"/>
              <a:gd name="T3" fmla="*/ 2147483646 h 24964"/>
              <a:gd name="T4" fmla="*/ 2147483646 w 28359"/>
              <a:gd name="T5" fmla="*/ 2147483646 h 249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359" h="24964" fill="none" extrusionOk="0">
                <a:moveTo>
                  <a:pt x="-1" y="1084"/>
                </a:moveTo>
                <a:cubicBezTo>
                  <a:pt x="2180" y="366"/>
                  <a:pt x="4462" y="0"/>
                  <a:pt x="6759" y="0"/>
                </a:cubicBezTo>
                <a:cubicBezTo>
                  <a:pt x="18688" y="0"/>
                  <a:pt x="28359" y="9670"/>
                  <a:pt x="28359" y="21600"/>
                </a:cubicBezTo>
                <a:cubicBezTo>
                  <a:pt x="28359" y="22726"/>
                  <a:pt x="28270" y="23851"/>
                  <a:pt x="28095" y="24964"/>
                </a:cubicBezTo>
              </a:path>
              <a:path w="28359" h="24964" stroke="0" extrusionOk="0">
                <a:moveTo>
                  <a:pt x="-1" y="1084"/>
                </a:moveTo>
                <a:cubicBezTo>
                  <a:pt x="2180" y="366"/>
                  <a:pt x="4462" y="0"/>
                  <a:pt x="6759" y="0"/>
                </a:cubicBezTo>
                <a:cubicBezTo>
                  <a:pt x="18688" y="0"/>
                  <a:pt x="28359" y="9670"/>
                  <a:pt x="28359" y="21600"/>
                </a:cubicBezTo>
                <a:cubicBezTo>
                  <a:pt x="28359" y="22726"/>
                  <a:pt x="28270" y="23851"/>
                  <a:pt x="28095" y="24964"/>
                </a:cubicBezTo>
                <a:lnTo>
                  <a:pt x="6759" y="21600"/>
                </a:lnTo>
                <a:lnTo>
                  <a:pt x="-1" y="1084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cs typeface="Times New Roman (Hebrew)" panose="02020603050405020304" pitchFamily="18" charset="0"/>
              </a:rPr>
              <a:t>b</a:t>
            </a:r>
          </a:p>
        </p:txBody>
      </p:sp>
      <p:grpSp>
        <p:nvGrpSpPr>
          <p:cNvPr id="3075" name="Group 12"/>
          <p:cNvGrpSpPr>
            <a:grpSpLocks/>
          </p:cNvGrpSpPr>
          <p:nvPr/>
        </p:nvGrpSpPr>
        <p:grpSpPr bwMode="auto">
          <a:xfrm>
            <a:off x="777875" y="935038"/>
            <a:ext cx="7486650" cy="4975225"/>
            <a:chOff x="490" y="589"/>
            <a:chExt cx="4716" cy="3134"/>
          </a:xfrm>
        </p:grpSpPr>
        <p:pic>
          <p:nvPicPr>
            <p:cNvPr id="3076" name="Picture 3" descr="C:\Documents and Settings\Amit\My Documents\Amit\Book\1_Revised_draft\CH8\Figures\PyMol files\8-Hb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21" b="24661"/>
            <a:stretch>
              <a:fillRect/>
            </a:stretch>
          </p:blipFill>
          <p:spPr bwMode="auto">
            <a:xfrm>
              <a:off x="490" y="819"/>
              <a:ext cx="4716" cy="2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" name="Text Box 4"/>
            <p:cNvSpPr txBox="1">
              <a:spLocks noChangeArrowheads="1"/>
            </p:cNvSpPr>
            <p:nvPr/>
          </p:nvSpPr>
          <p:spPr bwMode="auto">
            <a:xfrm>
              <a:off x="3872" y="2394"/>
              <a:ext cx="9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cs typeface="Times New Roman (Hebrew)" panose="02020603050405020304" pitchFamily="18" charset="0"/>
                </a:rPr>
                <a:t>Glu384</a:t>
              </a:r>
            </a:p>
          </p:txBody>
        </p:sp>
        <p:sp>
          <p:nvSpPr>
            <p:cNvPr id="3078" name="Line 5"/>
            <p:cNvSpPr>
              <a:spLocks noChangeShapeType="1"/>
            </p:cNvSpPr>
            <p:nvPr/>
          </p:nvSpPr>
          <p:spPr bwMode="auto">
            <a:xfrm flipH="1" flipV="1">
              <a:off x="3686" y="1864"/>
              <a:ext cx="441" cy="58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" name="Text Box 6"/>
            <p:cNvSpPr txBox="1">
              <a:spLocks noChangeArrowheads="1"/>
            </p:cNvSpPr>
            <p:nvPr/>
          </p:nvSpPr>
          <p:spPr bwMode="auto">
            <a:xfrm>
              <a:off x="1921" y="589"/>
              <a:ext cx="9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cs typeface="Times New Roman (Hebrew)" panose="02020603050405020304" pitchFamily="18" charset="0"/>
                </a:rPr>
                <a:t>His387</a:t>
              </a:r>
            </a:p>
          </p:txBody>
        </p:sp>
        <p:sp>
          <p:nvSpPr>
            <p:cNvPr id="3080" name="Text Box 7"/>
            <p:cNvSpPr txBox="1">
              <a:spLocks noChangeArrowheads="1"/>
            </p:cNvSpPr>
            <p:nvPr/>
          </p:nvSpPr>
          <p:spPr bwMode="auto">
            <a:xfrm>
              <a:off x="3188" y="673"/>
              <a:ext cx="9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cs typeface="Times New Roman (Hebrew)" panose="02020603050405020304" pitchFamily="18" charset="0"/>
                </a:rPr>
                <a:t>His383</a:t>
              </a:r>
            </a:p>
          </p:txBody>
        </p:sp>
        <p:sp>
          <p:nvSpPr>
            <p:cNvPr id="3081" name="Text Box 8"/>
            <p:cNvSpPr txBox="1">
              <a:spLocks noChangeArrowheads="1"/>
            </p:cNvSpPr>
            <p:nvPr/>
          </p:nvSpPr>
          <p:spPr bwMode="auto">
            <a:xfrm>
              <a:off x="1443" y="1144"/>
              <a:ext cx="9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cs typeface="Times New Roman (Hebrew)" panose="02020603050405020304" pitchFamily="18" charset="0"/>
                </a:rPr>
                <a:t>Glu411</a:t>
              </a:r>
            </a:p>
          </p:txBody>
        </p:sp>
        <p:sp>
          <p:nvSpPr>
            <p:cNvPr id="3082" name="Text Box 9"/>
            <p:cNvSpPr txBox="1">
              <a:spLocks noChangeArrowheads="1"/>
            </p:cNvSpPr>
            <p:nvPr/>
          </p:nvSpPr>
          <p:spPr bwMode="auto">
            <a:xfrm>
              <a:off x="2623" y="1464"/>
              <a:ext cx="3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FF00"/>
                  </a:solidFill>
                  <a:cs typeface="Times New Roman (Hebrew)" panose="02020603050405020304" pitchFamily="18" charset="0"/>
                </a:rPr>
                <a:t>Zn</a:t>
              </a:r>
            </a:p>
          </p:txBody>
        </p:sp>
        <p:sp>
          <p:nvSpPr>
            <p:cNvPr id="3083" name="Text Box 10"/>
            <p:cNvSpPr txBox="1">
              <a:spLocks noChangeArrowheads="1"/>
            </p:cNvSpPr>
            <p:nvPr/>
          </p:nvSpPr>
          <p:spPr bwMode="auto">
            <a:xfrm>
              <a:off x="2324" y="3281"/>
              <a:ext cx="10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cs typeface="Times New Roman (Hebrew)" panose="02020603050405020304" pitchFamily="18" charset="0"/>
                </a:rPr>
                <a:t>Scissile bond (in substrate)</a:t>
              </a:r>
            </a:p>
          </p:txBody>
        </p:sp>
        <p:sp>
          <p:nvSpPr>
            <p:cNvPr id="3084" name="Line 11"/>
            <p:cNvSpPr>
              <a:spLocks noChangeShapeType="1"/>
            </p:cNvSpPr>
            <p:nvPr/>
          </p:nvSpPr>
          <p:spPr bwMode="auto">
            <a:xfrm flipV="1">
              <a:off x="2835" y="2534"/>
              <a:ext cx="119" cy="78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mit\My Documents\Amit\8-1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481013"/>
            <a:ext cx="71850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8.22</a:t>
            </a: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042988" y="373063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4000"/>
              <a:t>a</a:t>
            </a:r>
            <a:endParaRPr lang="en-US" altLang="en-US" sz="1800"/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965200"/>
            <a:ext cx="49514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042988" y="373063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4000"/>
              <a:t>b</a:t>
            </a:r>
            <a:endParaRPr lang="en-US" altLang="en-US" sz="1800"/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17278" r="3802" b="22441"/>
          <a:stretch>
            <a:fillRect/>
          </a:stretch>
        </p:blipFill>
        <p:spPr bwMode="auto">
          <a:xfrm>
            <a:off x="1497013" y="1171575"/>
            <a:ext cx="6154737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28477" r="29907" b="33847"/>
          <a:stretch>
            <a:fillRect/>
          </a:stretch>
        </p:blipFill>
        <p:spPr bwMode="auto">
          <a:xfrm>
            <a:off x="914400" y="3829050"/>
            <a:ext cx="31559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0" t="30415" r="30499" b="30325"/>
          <a:stretch>
            <a:fillRect/>
          </a:stretch>
        </p:blipFill>
        <p:spPr bwMode="auto">
          <a:xfrm>
            <a:off x="5781675" y="3703638"/>
            <a:ext cx="32178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590800" y="6245225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8.23</a:t>
            </a:r>
            <a:endParaRPr lang="en-US" altLang="en-US" sz="2400" b="1" dirty="0"/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524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4" name="Text Box 19"/>
          <p:cNvSpPr txBox="1">
            <a:spLocks noChangeArrowheads="1"/>
          </p:cNvSpPr>
          <p:nvPr/>
        </p:nvSpPr>
        <p:spPr bwMode="auto">
          <a:xfrm>
            <a:off x="201613" y="3700463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2055" name="Text Box 25"/>
          <p:cNvSpPr txBox="1">
            <a:spLocks noChangeArrowheads="1"/>
          </p:cNvSpPr>
          <p:nvPr/>
        </p:nvSpPr>
        <p:spPr bwMode="auto">
          <a:xfrm>
            <a:off x="5781675" y="265113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grpSp>
        <p:nvGrpSpPr>
          <p:cNvPr id="2056" name="Group 3"/>
          <p:cNvGrpSpPr>
            <a:grpSpLocks/>
          </p:cNvGrpSpPr>
          <p:nvPr/>
        </p:nvGrpSpPr>
        <p:grpSpPr bwMode="auto">
          <a:xfrm>
            <a:off x="725488" y="306388"/>
            <a:ext cx="3430587" cy="2928937"/>
            <a:chOff x="726181" y="306634"/>
            <a:chExt cx="3429851" cy="2929126"/>
          </a:xfrm>
        </p:grpSpPr>
        <p:pic>
          <p:nvPicPr>
            <p:cNvPr id="2061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1" t="21964" r="52870" b="30853"/>
            <a:stretch>
              <a:fillRect/>
            </a:stretch>
          </p:blipFill>
          <p:spPr bwMode="auto">
            <a:xfrm>
              <a:off x="893317" y="306634"/>
              <a:ext cx="3262715" cy="252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Line 26"/>
            <p:cNvSpPr>
              <a:spLocks noChangeShapeType="1"/>
            </p:cNvSpPr>
            <p:nvPr/>
          </p:nvSpPr>
          <p:spPr bwMode="auto">
            <a:xfrm flipH="1">
              <a:off x="1934090" y="1890354"/>
              <a:ext cx="241300" cy="431800"/>
            </a:xfrm>
            <a:prstGeom prst="line">
              <a:avLst/>
            </a:prstGeom>
            <a:noFill/>
            <a:ln w="2540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Line 27"/>
            <p:cNvSpPr>
              <a:spLocks noChangeShapeType="1"/>
            </p:cNvSpPr>
            <p:nvPr/>
          </p:nvSpPr>
          <p:spPr bwMode="auto">
            <a:xfrm>
              <a:off x="2755006" y="2093912"/>
              <a:ext cx="425450" cy="265113"/>
            </a:xfrm>
            <a:prstGeom prst="line">
              <a:avLst/>
            </a:prstGeom>
            <a:noFill/>
            <a:ln w="25400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Text Box 28"/>
            <p:cNvSpPr txBox="1">
              <a:spLocks noChangeArrowheads="1"/>
            </p:cNvSpPr>
            <p:nvPr/>
          </p:nvSpPr>
          <p:spPr bwMode="auto">
            <a:xfrm>
              <a:off x="726181" y="2184400"/>
              <a:ext cx="6810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CC0099"/>
                  </a:solidFill>
                </a:rPr>
                <a:t>Phe</a:t>
              </a:r>
            </a:p>
          </p:txBody>
        </p:sp>
        <p:sp>
          <p:nvSpPr>
            <p:cNvPr id="2065" name="Text Box 29"/>
            <p:cNvSpPr txBox="1">
              <a:spLocks noChangeArrowheads="1"/>
            </p:cNvSpPr>
            <p:nvPr/>
          </p:nvSpPr>
          <p:spPr bwMode="auto">
            <a:xfrm>
              <a:off x="1921211" y="2869047"/>
              <a:ext cx="6810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CC0099"/>
                  </a:solidFill>
                </a:rPr>
                <a:t>Ala</a:t>
              </a:r>
            </a:p>
          </p:txBody>
        </p:sp>
        <p:sp>
          <p:nvSpPr>
            <p:cNvPr id="2066" name="Text Box 30"/>
            <p:cNvSpPr txBox="1">
              <a:spLocks noChangeArrowheads="1"/>
            </p:cNvSpPr>
            <p:nvPr/>
          </p:nvSpPr>
          <p:spPr bwMode="auto">
            <a:xfrm>
              <a:off x="3162657" y="2822867"/>
              <a:ext cx="6810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CC0099"/>
                  </a:solidFill>
                </a:rPr>
                <a:t>Pro</a:t>
              </a:r>
            </a:p>
          </p:txBody>
        </p:sp>
      </p:grpSp>
      <p:sp>
        <p:nvSpPr>
          <p:cNvPr id="2057" name="Line 34"/>
          <p:cNvSpPr>
            <a:spLocks noChangeShapeType="1"/>
          </p:cNvSpPr>
          <p:nvPr/>
        </p:nvSpPr>
        <p:spPr bwMode="auto">
          <a:xfrm>
            <a:off x="4171950" y="4738688"/>
            <a:ext cx="13382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Oval 36"/>
          <p:cNvSpPr>
            <a:spLocks noChangeArrowheads="1"/>
          </p:cNvSpPr>
          <p:nvPr/>
        </p:nvSpPr>
        <p:spPr bwMode="auto">
          <a:xfrm>
            <a:off x="554038" y="3983038"/>
            <a:ext cx="1193800" cy="1193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9" name="Oval 37"/>
          <p:cNvSpPr>
            <a:spLocks noChangeArrowheads="1"/>
          </p:cNvSpPr>
          <p:nvPr/>
        </p:nvSpPr>
        <p:spPr bwMode="auto">
          <a:xfrm>
            <a:off x="5572125" y="3959225"/>
            <a:ext cx="1038225" cy="10969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06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 t="23901" r="33272" b="25748"/>
          <a:stretch>
            <a:fillRect/>
          </a:stretch>
        </p:blipFill>
        <p:spPr bwMode="auto">
          <a:xfrm>
            <a:off x="6515100" y="731838"/>
            <a:ext cx="22383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11163" y="376238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pic>
        <p:nvPicPr>
          <p:cNvPr id="3075" name="Picture 3" descr="C:\Documents and Settings\Amit\My Documents\Amit\Book\1_Revised_draft\CH8\Figures\8-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7805" r="4216" b="10347"/>
          <a:stretch>
            <a:fillRect/>
          </a:stretch>
        </p:blipFill>
        <p:spPr bwMode="auto">
          <a:xfrm>
            <a:off x="1506538" y="576263"/>
            <a:ext cx="638175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563813" y="3776663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1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122613" y="1858963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2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140450" y="4368800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1</a:t>
            </a:r>
            <a:r>
              <a:rPr lang="en-US" altLang="en-US" sz="3600" b="1" baseline="30000"/>
              <a:t>'</a:t>
            </a:r>
            <a:endParaRPr lang="en-US" altLang="en-US" sz="3600" b="1" baseline="-250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211763" y="2843213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2</a:t>
            </a:r>
            <a:r>
              <a:rPr lang="en-US" altLang="en-US" sz="3600" b="1" baseline="30000"/>
              <a:t>'</a:t>
            </a:r>
            <a:endParaRPr lang="en-US" altLang="en-US" sz="36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590800" y="6245225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8.24</a:t>
            </a:r>
            <a:endParaRPr lang="en-US" altLang="en-US" sz="2400" b="1" dirty="0"/>
          </a:p>
        </p:txBody>
      </p:sp>
      <p:grpSp>
        <p:nvGrpSpPr>
          <p:cNvPr id="2052" name="Group 2"/>
          <p:cNvGrpSpPr>
            <a:grpSpLocks/>
          </p:cNvGrpSpPr>
          <p:nvPr/>
        </p:nvGrpSpPr>
        <p:grpSpPr bwMode="auto">
          <a:xfrm>
            <a:off x="193675" y="882650"/>
            <a:ext cx="8159750" cy="4578350"/>
            <a:chOff x="0" y="882650"/>
            <a:chExt cx="8159460" cy="4578350"/>
          </a:xfrm>
        </p:grpSpPr>
        <p:pic>
          <p:nvPicPr>
            <p:cNvPr id="2053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47" t="31117" r="24957" b="31558"/>
            <a:stretch>
              <a:fillRect/>
            </a:stretch>
          </p:blipFill>
          <p:spPr bwMode="auto">
            <a:xfrm>
              <a:off x="1980016" y="1906587"/>
              <a:ext cx="5857472" cy="2508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AutoShape 13"/>
            <p:cNvSpPr>
              <a:spLocks/>
            </p:cNvSpPr>
            <p:nvPr/>
          </p:nvSpPr>
          <p:spPr bwMode="auto">
            <a:xfrm rot="16200000" flipV="1">
              <a:off x="4279710" y="717741"/>
              <a:ext cx="381000" cy="1749043"/>
            </a:xfrm>
            <a:prstGeom prst="rightBrace">
              <a:avLst>
                <a:gd name="adj1" fmla="val 32666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5" name="AutoShape 14"/>
            <p:cNvSpPr>
              <a:spLocks/>
            </p:cNvSpPr>
            <p:nvPr/>
          </p:nvSpPr>
          <p:spPr bwMode="auto">
            <a:xfrm rot="5400000">
              <a:off x="6709502" y="3960813"/>
              <a:ext cx="334962" cy="1751012"/>
            </a:xfrm>
            <a:prstGeom prst="rightBrace">
              <a:avLst>
                <a:gd name="adj1" fmla="val 4356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3527425" y="882650"/>
              <a:ext cx="2165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1</a:t>
              </a:r>
              <a:r>
                <a:rPr lang="en-US" altLang="en-US" sz="2400" b="1" baseline="30000"/>
                <a:t>st</a:t>
              </a:r>
              <a:r>
                <a:rPr lang="en-US" altLang="en-US" sz="2400" b="1"/>
                <a:t> amino acid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811547" y="5003800"/>
              <a:ext cx="23479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2</a:t>
              </a:r>
              <a:r>
                <a:rPr lang="en-US" altLang="en-US" sz="2400" b="1" baseline="30000"/>
                <a:t>nd</a:t>
              </a:r>
              <a:r>
                <a:rPr lang="en-US" altLang="en-US" sz="2400" b="1"/>
                <a:t> amino acid</a:t>
              </a:r>
            </a:p>
          </p:txBody>
        </p:sp>
        <p:sp>
          <p:nvSpPr>
            <p:cNvPr id="2058" name="Text Box 26"/>
            <p:cNvSpPr txBox="1">
              <a:spLocks noChangeArrowheads="1"/>
            </p:cNvSpPr>
            <p:nvPr/>
          </p:nvSpPr>
          <p:spPr bwMode="auto">
            <a:xfrm>
              <a:off x="0" y="1373969"/>
              <a:ext cx="21653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i="1"/>
                <a:t>N</a:t>
              </a:r>
              <a:r>
                <a:rPr lang="en-US" altLang="en-US" sz="2400" b="1"/>
                <a:t>-carboxy-alkyl group</a:t>
              </a:r>
              <a:endParaRPr lang="en-US" altLang="en-US" sz="2400" b="1" i="1"/>
            </a:p>
          </p:txBody>
        </p:sp>
        <p:sp>
          <p:nvSpPr>
            <p:cNvPr id="2059" name="Line 27"/>
            <p:cNvSpPr>
              <a:spLocks noChangeShapeType="1"/>
            </p:cNvSpPr>
            <p:nvPr/>
          </p:nvSpPr>
          <p:spPr bwMode="auto">
            <a:xfrm>
              <a:off x="972399" y="2196294"/>
              <a:ext cx="639763" cy="431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t="23195" r="20206" b="33144"/>
          <a:stretch>
            <a:fillRect/>
          </a:stretch>
        </p:blipFill>
        <p:spPr bwMode="auto">
          <a:xfrm>
            <a:off x="1258888" y="2195513"/>
            <a:ext cx="6723062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3076" name="AutoShape 8"/>
          <p:cNvSpPr>
            <a:spLocks/>
          </p:cNvSpPr>
          <p:nvPr/>
        </p:nvSpPr>
        <p:spPr bwMode="auto">
          <a:xfrm rot="5400000">
            <a:off x="6981825" y="4351338"/>
            <a:ext cx="334963" cy="1665287"/>
          </a:xfrm>
          <a:prstGeom prst="rightBrace">
            <a:avLst>
              <a:gd name="adj1" fmla="val 3404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6594475" y="5343525"/>
            <a:ext cx="114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</a:t>
            </a:r>
          </a:p>
        </p:txBody>
      </p:sp>
      <p:sp>
        <p:nvSpPr>
          <p:cNvPr id="3078" name="AutoShape 10"/>
          <p:cNvSpPr>
            <a:spLocks/>
          </p:cNvSpPr>
          <p:nvPr/>
        </p:nvSpPr>
        <p:spPr bwMode="auto">
          <a:xfrm rot="16200000" flipV="1">
            <a:off x="1997076" y="1577975"/>
            <a:ext cx="381000" cy="1857375"/>
          </a:xfrm>
          <a:prstGeom prst="rightBrace">
            <a:avLst>
              <a:gd name="adj1" fmla="val 3904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990600" y="1787525"/>
            <a:ext cx="253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Methyl-benzene</a:t>
            </a:r>
          </a:p>
        </p:txBody>
      </p:sp>
      <p:sp>
        <p:nvSpPr>
          <p:cNvPr id="3080" name="AutoShape 13"/>
          <p:cNvSpPr>
            <a:spLocks/>
          </p:cNvSpPr>
          <p:nvPr/>
        </p:nvSpPr>
        <p:spPr bwMode="auto">
          <a:xfrm rot="5400000">
            <a:off x="5010150" y="4527550"/>
            <a:ext cx="334963" cy="1312863"/>
          </a:xfrm>
          <a:prstGeom prst="rightBrace">
            <a:avLst>
              <a:gd name="adj1" fmla="val 2676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1" name="Text Box 14"/>
          <p:cNvSpPr txBox="1">
            <a:spLocks noChangeArrowheads="1"/>
          </p:cNvSpPr>
          <p:nvPr/>
        </p:nvSpPr>
        <p:spPr bwMode="auto">
          <a:xfrm>
            <a:off x="4760913" y="5329238"/>
            <a:ext cx="88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Ala</a:t>
            </a:r>
          </a:p>
        </p:txBody>
      </p:sp>
      <p:sp>
        <p:nvSpPr>
          <p:cNvPr id="3082" name="Text Box 15"/>
          <p:cNvSpPr txBox="1">
            <a:spLocks noChangeArrowheads="1"/>
          </p:cNvSpPr>
          <p:nvPr/>
        </p:nvSpPr>
        <p:spPr bwMode="auto">
          <a:xfrm>
            <a:off x="2968625" y="828675"/>
            <a:ext cx="253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carboxyl</a:t>
            </a:r>
          </a:p>
        </p:txBody>
      </p:sp>
      <p:sp>
        <p:nvSpPr>
          <p:cNvPr id="3083" name="Line 16"/>
          <p:cNvSpPr>
            <a:spLocks noChangeShapeType="1"/>
          </p:cNvSpPr>
          <p:nvPr/>
        </p:nvSpPr>
        <p:spPr bwMode="auto">
          <a:xfrm>
            <a:off x="4106863" y="1387475"/>
            <a:ext cx="0" cy="10239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6013" r="39409" b="24339"/>
          <a:stretch>
            <a:fillRect/>
          </a:stretch>
        </p:blipFill>
        <p:spPr bwMode="auto">
          <a:xfrm>
            <a:off x="1292225" y="587375"/>
            <a:ext cx="653415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4113213" y="5468938"/>
            <a:ext cx="216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Lys</a:t>
            </a:r>
          </a:p>
        </p:txBody>
      </p:sp>
      <p:sp>
        <p:nvSpPr>
          <p:cNvPr id="4101" name="AutoShape 6"/>
          <p:cNvSpPr>
            <a:spLocks/>
          </p:cNvSpPr>
          <p:nvPr/>
        </p:nvSpPr>
        <p:spPr bwMode="auto">
          <a:xfrm rot="5400000">
            <a:off x="6884987" y="4537076"/>
            <a:ext cx="334963" cy="1547812"/>
          </a:xfrm>
          <a:prstGeom prst="rightBrace">
            <a:avLst>
              <a:gd name="adj1" fmla="val 3403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899150" y="5478463"/>
            <a:ext cx="234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3430588" y="1328738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carboxyl</a:t>
            </a:r>
          </a:p>
        </p:txBody>
      </p:sp>
      <p:sp>
        <p:nvSpPr>
          <p:cNvPr id="4104" name="AutoShape 14"/>
          <p:cNvSpPr>
            <a:spLocks/>
          </p:cNvSpPr>
          <p:nvPr/>
        </p:nvSpPr>
        <p:spPr bwMode="auto">
          <a:xfrm rot="16200000" flipV="1">
            <a:off x="2039144" y="1618456"/>
            <a:ext cx="381000" cy="1747838"/>
          </a:xfrm>
          <a:prstGeom prst="rightBrace">
            <a:avLst>
              <a:gd name="adj1" fmla="val 3268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Text Box 15"/>
          <p:cNvSpPr txBox="1">
            <a:spLocks noChangeArrowheads="1"/>
          </p:cNvSpPr>
          <p:nvPr/>
        </p:nvSpPr>
        <p:spPr bwMode="auto">
          <a:xfrm>
            <a:off x="928688" y="1666875"/>
            <a:ext cx="2501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Times New Roman" panose="02020603050405020304" pitchFamily="18" charset="0"/>
              </a:rPr>
              <a:t>Methyl-benzene</a:t>
            </a:r>
          </a:p>
        </p:txBody>
      </p:sp>
      <p:sp>
        <p:nvSpPr>
          <p:cNvPr id="4106" name="AutoShape 6"/>
          <p:cNvSpPr>
            <a:spLocks/>
          </p:cNvSpPr>
          <p:nvPr/>
        </p:nvSpPr>
        <p:spPr bwMode="auto">
          <a:xfrm rot="5400000">
            <a:off x="5042693" y="4622007"/>
            <a:ext cx="334963" cy="1377950"/>
          </a:xfrm>
          <a:prstGeom prst="rightBrace">
            <a:avLst>
              <a:gd name="adj1" fmla="val 3403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Line 16"/>
          <p:cNvSpPr>
            <a:spLocks noChangeShapeType="1"/>
          </p:cNvSpPr>
          <p:nvPr/>
        </p:nvSpPr>
        <p:spPr bwMode="auto">
          <a:xfrm>
            <a:off x="4146550" y="1746250"/>
            <a:ext cx="0" cy="7699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grpSp>
        <p:nvGrpSpPr>
          <p:cNvPr id="3075" name="Group 31"/>
          <p:cNvGrpSpPr>
            <a:grpSpLocks/>
          </p:cNvGrpSpPr>
          <p:nvPr/>
        </p:nvGrpSpPr>
        <p:grpSpPr bwMode="auto">
          <a:xfrm>
            <a:off x="141288" y="927100"/>
            <a:ext cx="8632825" cy="5802313"/>
            <a:chOff x="89" y="584"/>
            <a:chExt cx="5438" cy="3655"/>
          </a:xfrm>
        </p:grpSpPr>
        <p:sp>
          <p:nvSpPr>
            <p:cNvPr id="3076" name="Oval 29"/>
            <p:cNvSpPr>
              <a:spLocks noChangeArrowheads="1"/>
            </p:cNvSpPr>
            <p:nvPr/>
          </p:nvSpPr>
          <p:spPr bwMode="auto">
            <a:xfrm>
              <a:off x="3793" y="584"/>
              <a:ext cx="1560" cy="1477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77" name="Rectangle 30"/>
            <p:cNvSpPr>
              <a:spLocks noChangeArrowheads="1"/>
            </p:cNvSpPr>
            <p:nvPr/>
          </p:nvSpPr>
          <p:spPr bwMode="auto">
            <a:xfrm>
              <a:off x="4988" y="970"/>
              <a:ext cx="513" cy="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78" name="AutoShape 6"/>
            <p:cNvSpPr>
              <a:spLocks noChangeArrowheads="1"/>
            </p:cNvSpPr>
            <p:nvPr/>
          </p:nvSpPr>
          <p:spPr bwMode="auto">
            <a:xfrm>
              <a:off x="2196" y="1110"/>
              <a:ext cx="507" cy="450"/>
            </a:xfrm>
            <a:prstGeom prst="plaque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79" name="Text Box 10"/>
            <p:cNvSpPr txBox="1">
              <a:spLocks noChangeArrowheads="1"/>
            </p:cNvSpPr>
            <p:nvPr/>
          </p:nvSpPr>
          <p:spPr bwMode="auto">
            <a:xfrm>
              <a:off x="1588" y="1157"/>
              <a:ext cx="5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/>
                <a:t>+</a:t>
              </a:r>
            </a:p>
          </p:txBody>
        </p:sp>
        <p:sp>
          <p:nvSpPr>
            <p:cNvPr id="3080" name="AutoShape 11"/>
            <p:cNvSpPr>
              <a:spLocks noChangeArrowheads="1"/>
            </p:cNvSpPr>
            <p:nvPr/>
          </p:nvSpPr>
          <p:spPr bwMode="auto">
            <a:xfrm>
              <a:off x="2907" y="1200"/>
              <a:ext cx="744" cy="272"/>
            </a:xfrm>
            <a:prstGeom prst="rightArrow">
              <a:avLst>
                <a:gd name="adj1" fmla="val 50000"/>
                <a:gd name="adj2" fmla="val 6838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1" name="Oval 13"/>
            <p:cNvSpPr>
              <a:spLocks noChangeArrowheads="1"/>
            </p:cNvSpPr>
            <p:nvPr/>
          </p:nvSpPr>
          <p:spPr bwMode="auto">
            <a:xfrm>
              <a:off x="3825" y="2762"/>
              <a:ext cx="1560" cy="1477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2" name="AutoShape 14"/>
            <p:cNvSpPr>
              <a:spLocks noChangeArrowheads="1"/>
            </p:cNvSpPr>
            <p:nvPr/>
          </p:nvSpPr>
          <p:spPr bwMode="auto">
            <a:xfrm>
              <a:off x="5020" y="3235"/>
              <a:ext cx="507" cy="450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3" name="AutoShape 15"/>
            <p:cNvSpPr>
              <a:spLocks noChangeArrowheads="1"/>
            </p:cNvSpPr>
            <p:nvPr/>
          </p:nvSpPr>
          <p:spPr bwMode="auto">
            <a:xfrm>
              <a:off x="5019" y="3234"/>
              <a:ext cx="507" cy="450"/>
            </a:xfrm>
            <a:prstGeom prst="plaque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4" name="Oval 17"/>
            <p:cNvSpPr>
              <a:spLocks noChangeArrowheads="1"/>
            </p:cNvSpPr>
            <p:nvPr/>
          </p:nvSpPr>
          <p:spPr bwMode="auto">
            <a:xfrm>
              <a:off x="89" y="625"/>
              <a:ext cx="1560" cy="1477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5" name="Rectangle 19"/>
            <p:cNvSpPr>
              <a:spLocks noChangeArrowheads="1"/>
            </p:cNvSpPr>
            <p:nvPr/>
          </p:nvSpPr>
          <p:spPr bwMode="auto">
            <a:xfrm>
              <a:off x="1284" y="1011"/>
              <a:ext cx="513" cy="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6" name="AutoShape 21"/>
            <p:cNvSpPr>
              <a:spLocks noChangeArrowheads="1"/>
            </p:cNvSpPr>
            <p:nvPr/>
          </p:nvSpPr>
          <p:spPr bwMode="auto">
            <a:xfrm rot="5400000">
              <a:off x="4262" y="2290"/>
              <a:ext cx="581" cy="272"/>
            </a:xfrm>
            <a:prstGeom prst="rightArrow">
              <a:avLst>
                <a:gd name="adj1" fmla="val 50000"/>
                <a:gd name="adj2" fmla="val 53401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87" name="AutoShape 22"/>
            <p:cNvSpPr>
              <a:spLocks noChangeArrowheads="1"/>
            </p:cNvSpPr>
            <p:nvPr/>
          </p:nvSpPr>
          <p:spPr bwMode="auto">
            <a:xfrm>
              <a:off x="5003" y="1065"/>
              <a:ext cx="507" cy="450"/>
            </a:xfrm>
            <a:prstGeom prst="plaque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34950" y="1397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pic>
        <p:nvPicPr>
          <p:cNvPr id="5123" name="Picture 3" descr="C:\Documents and Settings\Amit\My Documents\Amit\Book\1_Revised_draft\CH8\Figures\8-J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7334" b="6667"/>
          <a:stretch>
            <a:fillRect/>
          </a:stretch>
        </p:blipFill>
        <p:spPr bwMode="auto">
          <a:xfrm>
            <a:off x="2393950" y="185738"/>
            <a:ext cx="4549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52775" y="2636838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1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468813" y="1076325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2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527550" y="5216525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1</a:t>
            </a:r>
            <a:r>
              <a:rPr lang="en-US" altLang="en-US" sz="3600" b="1" baseline="30000"/>
              <a:t>'</a:t>
            </a:r>
            <a:endParaRPr lang="en-US" altLang="en-US" sz="3600" b="1" baseline="-250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892800" y="3957638"/>
            <a:ext cx="80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S</a:t>
            </a:r>
            <a:r>
              <a:rPr lang="en-US" altLang="en-US" sz="3600" b="1" baseline="-25000"/>
              <a:t>2</a:t>
            </a:r>
            <a:r>
              <a:rPr lang="en-US" altLang="en-US" sz="3600" b="1" baseline="30000"/>
              <a:t>'</a:t>
            </a:r>
            <a:endParaRPr lang="en-US" altLang="en-US" sz="3600" b="1" baseline="-25000"/>
          </a:p>
        </p:txBody>
      </p:sp>
      <p:sp>
        <p:nvSpPr>
          <p:cNvPr id="5128" name="AutoShape 11"/>
          <p:cNvSpPr>
            <a:spLocks noChangeArrowheads="1"/>
          </p:cNvSpPr>
          <p:nvPr/>
        </p:nvSpPr>
        <p:spPr bwMode="auto">
          <a:xfrm rot="21000000" flipV="1">
            <a:off x="4624388" y="3475038"/>
            <a:ext cx="1035050" cy="1712912"/>
          </a:xfrm>
          <a:custGeom>
            <a:avLst/>
            <a:gdLst>
              <a:gd name="T0" fmla="*/ 24799271 w 21600"/>
              <a:gd name="T1" fmla="*/ 0 h 21600"/>
              <a:gd name="T2" fmla="*/ 9297432 w 21600"/>
              <a:gd name="T3" fmla="*/ 105021727 h 21600"/>
              <a:gd name="T4" fmla="*/ 24799271 w 21600"/>
              <a:gd name="T5" fmla="*/ 23067056 h 21600"/>
              <a:gd name="T6" fmla="*/ 40301109 w 21600"/>
              <a:gd name="T7" fmla="*/ 1050217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5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30" y="15493"/>
                </a:moveTo>
                <a:cubicBezTo>
                  <a:pt x="4294" y="14194"/>
                  <a:pt x="3668" y="12526"/>
                  <a:pt x="3668" y="10800"/>
                </a:cubicBezTo>
                <a:cubicBezTo>
                  <a:pt x="3668" y="6861"/>
                  <a:pt x="6861" y="3668"/>
                  <a:pt x="10800" y="3668"/>
                </a:cubicBezTo>
                <a:cubicBezTo>
                  <a:pt x="14738" y="3668"/>
                  <a:pt x="17932" y="6861"/>
                  <a:pt x="17932" y="10800"/>
                </a:cubicBezTo>
                <a:cubicBezTo>
                  <a:pt x="17932" y="12526"/>
                  <a:pt x="17305" y="14194"/>
                  <a:pt x="16169" y="15493"/>
                </a:cubicBezTo>
                <a:lnTo>
                  <a:pt x="18931" y="17907"/>
                </a:lnTo>
                <a:cubicBezTo>
                  <a:pt x="20651" y="15939"/>
                  <a:pt x="21600" y="1341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3414"/>
                  <a:pt x="948" y="15939"/>
                  <a:pt x="2668" y="17907"/>
                </a:cubicBezTo>
                <a:lnTo>
                  <a:pt x="5430" y="15493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34950" y="1397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e</a:t>
            </a:r>
          </a:p>
        </p:txBody>
      </p:sp>
      <p:pic>
        <p:nvPicPr>
          <p:cNvPr id="6147" name="Picture 3" descr="C:\Documents and Settings\Amit\My Documents\Amit\Book\1_Revised_draft\CH8\Figures\PyMol files\8-J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66688"/>
            <a:ext cx="6446837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0" y="5789613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Glu162</a:t>
            </a:r>
            <a:endParaRPr lang="en-US" altLang="en-US" sz="2000" b="1" baseline="-2500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462713" y="2233613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Tyr520</a:t>
            </a:r>
            <a:endParaRPr lang="en-US" altLang="en-US" sz="2000" b="1" baseline="-2500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495800" y="1820863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Tyr523</a:t>
            </a:r>
            <a:endParaRPr lang="en-US" altLang="en-US" sz="2000" b="1" baseline="-25000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217738" y="3832225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Glu384</a:t>
            </a:r>
            <a:endParaRPr lang="en-US" altLang="en-US" sz="2000" b="1" baseline="-2500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778125" y="4392613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Ala354</a:t>
            </a:r>
            <a:endParaRPr lang="en-US" altLang="en-US" sz="2000" b="1" baseline="-25000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427788" y="3311525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Lys511</a:t>
            </a:r>
            <a:endParaRPr lang="en-US" altLang="en-US" sz="2000" b="1" baseline="-2500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908425" y="1998663"/>
            <a:ext cx="54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Zn</a:t>
            </a:r>
            <a:endParaRPr lang="en-US" altLang="en-US" sz="20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149225" y="13335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6530975" y="6219825"/>
            <a:ext cx="234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/>
              <a:t>Figure 8.25</a:t>
            </a:r>
            <a:endParaRPr lang="en-US" altLang="en-US" sz="2800" b="1" dirty="0"/>
          </a:p>
        </p:txBody>
      </p:sp>
      <p:pic>
        <p:nvPicPr>
          <p:cNvPr id="205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23988" r="29300" b="23889"/>
          <a:stretch>
            <a:fillRect/>
          </a:stretch>
        </p:blipFill>
        <p:spPr bwMode="auto">
          <a:xfrm>
            <a:off x="2994025" y="3795713"/>
            <a:ext cx="3236913" cy="27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8" t="20357" r="26964" b="33969"/>
          <a:stretch>
            <a:fillRect/>
          </a:stretch>
        </p:blipFill>
        <p:spPr bwMode="auto">
          <a:xfrm>
            <a:off x="2501900" y="1262063"/>
            <a:ext cx="3627438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 Box 23"/>
          <p:cNvSpPr txBox="1">
            <a:spLocks noChangeArrowheads="1"/>
          </p:cNvSpPr>
          <p:nvPr/>
        </p:nvSpPr>
        <p:spPr bwMode="auto">
          <a:xfrm>
            <a:off x="5224463" y="1976438"/>
            <a:ext cx="763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Pro</a:t>
            </a:r>
          </a:p>
        </p:txBody>
      </p:sp>
      <p:sp>
        <p:nvSpPr>
          <p:cNvPr id="2055" name="Text Box 24"/>
          <p:cNvSpPr txBox="1">
            <a:spLocks noChangeArrowheads="1"/>
          </p:cNvSpPr>
          <p:nvPr/>
        </p:nvSpPr>
        <p:spPr bwMode="auto">
          <a:xfrm>
            <a:off x="4270375" y="4379913"/>
            <a:ext cx="639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Gly</a:t>
            </a:r>
          </a:p>
        </p:txBody>
      </p:sp>
      <p:sp>
        <p:nvSpPr>
          <p:cNvPr id="2056" name="Text Box 25"/>
          <p:cNvSpPr txBox="1">
            <a:spLocks noChangeArrowheads="1"/>
          </p:cNvSpPr>
          <p:nvPr/>
        </p:nvSpPr>
        <p:spPr bwMode="auto">
          <a:xfrm>
            <a:off x="3962400" y="823913"/>
            <a:ext cx="865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Lys</a:t>
            </a:r>
          </a:p>
        </p:txBody>
      </p:sp>
      <p:sp>
        <p:nvSpPr>
          <p:cNvPr id="2057" name="Text Box 26"/>
          <p:cNvSpPr txBox="1">
            <a:spLocks noChangeArrowheads="1"/>
          </p:cNvSpPr>
          <p:nvPr/>
        </p:nvSpPr>
        <p:spPr bwMode="auto">
          <a:xfrm>
            <a:off x="4787900" y="3889375"/>
            <a:ext cx="1279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Pro</a:t>
            </a:r>
          </a:p>
        </p:txBody>
      </p:sp>
      <p:sp>
        <p:nvSpPr>
          <p:cNvPr id="2058" name="Text Box 27"/>
          <p:cNvSpPr txBox="1">
            <a:spLocks noChangeArrowheads="1"/>
          </p:cNvSpPr>
          <p:nvPr/>
        </p:nvSpPr>
        <p:spPr bwMode="auto">
          <a:xfrm>
            <a:off x="400050" y="2720975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339933"/>
                </a:solidFill>
              </a:rPr>
              <a:t>Lisinopril</a:t>
            </a:r>
          </a:p>
        </p:txBody>
      </p:sp>
      <p:sp>
        <p:nvSpPr>
          <p:cNvPr id="2059" name="Text Box 28"/>
          <p:cNvSpPr txBox="1">
            <a:spLocks noChangeArrowheads="1"/>
          </p:cNvSpPr>
          <p:nvPr/>
        </p:nvSpPr>
        <p:spPr bwMode="auto">
          <a:xfrm>
            <a:off x="338138" y="4646613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339933"/>
                </a:solidFill>
              </a:rPr>
              <a:t>kAP</a:t>
            </a:r>
          </a:p>
        </p:txBody>
      </p:sp>
      <p:sp>
        <p:nvSpPr>
          <p:cNvPr id="2060" name="Rectangle 29"/>
          <p:cNvSpPr>
            <a:spLocks noChangeArrowheads="1"/>
          </p:cNvSpPr>
          <p:nvPr/>
        </p:nvSpPr>
        <p:spPr bwMode="auto">
          <a:xfrm>
            <a:off x="4240213" y="2768600"/>
            <a:ext cx="357187" cy="431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61" name="Rectangle 30"/>
          <p:cNvSpPr>
            <a:spLocks noChangeArrowheads="1"/>
          </p:cNvSpPr>
          <p:nvPr/>
        </p:nvSpPr>
        <p:spPr bwMode="auto">
          <a:xfrm>
            <a:off x="4110038" y="4806950"/>
            <a:ext cx="357187" cy="431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62" name="Rectangle 31"/>
          <p:cNvSpPr>
            <a:spLocks noChangeArrowheads="1"/>
          </p:cNvSpPr>
          <p:nvPr/>
        </p:nvSpPr>
        <p:spPr bwMode="auto">
          <a:xfrm>
            <a:off x="3552825" y="2114550"/>
            <a:ext cx="973138" cy="4635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63" name="Rectangle 32"/>
          <p:cNvSpPr>
            <a:spLocks noChangeArrowheads="1"/>
          </p:cNvSpPr>
          <p:nvPr/>
        </p:nvSpPr>
        <p:spPr bwMode="auto">
          <a:xfrm>
            <a:off x="3821113" y="4327525"/>
            <a:ext cx="333375" cy="3651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64" name="Text Box 33"/>
          <p:cNvSpPr txBox="1">
            <a:spLocks noChangeArrowheads="1"/>
          </p:cNvSpPr>
          <p:nvPr/>
        </p:nvSpPr>
        <p:spPr bwMode="auto">
          <a:xfrm>
            <a:off x="5187950" y="195263"/>
            <a:ext cx="86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'</a:t>
            </a:r>
          </a:p>
        </p:txBody>
      </p:sp>
      <p:sp>
        <p:nvSpPr>
          <p:cNvPr id="2065" name="Text Box 34"/>
          <p:cNvSpPr txBox="1">
            <a:spLocks noChangeArrowheads="1"/>
          </p:cNvSpPr>
          <p:nvPr/>
        </p:nvSpPr>
        <p:spPr bwMode="auto">
          <a:xfrm>
            <a:off x="4059238" y="188913"/>
            <a:ext cx="86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</a:t>
            </a:r>
            <a:r>
              <a:rPr lang="en-US" altLang="en-US" sz="2400" b="1" baseline="-25000"/>
              <a:t>1</a:t>
            </a:r>
            <a:r>
              <a:rPr lang="en-US" altLang="en-US" sz="2400" b="1"/>
              <a:t>'</a:t>
            </a:r>
          </a:p>
        </p:txBody>
      </p:sp>
      <p:sp>
        <p:nvSpPr>
          <p:cNvPr id="2066" name="Text Box 35"/>
          <p:cNvSpPr txBox="1">
            <a:spLocks noChangeArrowheads="1"/>
          </p:cNvSpPr>
          <p:nvPr/>
        </p:nvSpPr>
        <p:spPr bwMode="auto">
          <a:xfrm>
            <a:off x="2522538" y="180975"/>
            <a:ext cx="86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</a:t>
            </a:r>
            <a:r>
              <a:rPr lang="en-US" altLang="en-US" sz="2400" b="1" baseline="-25000"/>
              <a:t>1</a:t>
            </a:r>
            <a:endParaRPr lang="en-US" altLang="en-US" sz="2400" b="1"/>
          </a:p>
        </p:txBody>
      </p:sp>
      <p:sp>
        <p:nvSpPr>
          <p:cNvPr id="2067" name="Text Box 36"/>
          <p:cNvSpPr txBox="1">
            <a:spLocks noChangeArrowheads="1"/>
          </p:cNvSpPr>
          <p:nvPr/>
        </p:nvSpPr>
        <p:spPr bwMode="auto">
          <a:xfrm>
            <a:off x="2160588" y="6002338"/>
            <a:ext cx="86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</a:t>
            </a:r>
            <a:r>
              <a:rPr lang="en-US" altLang="en-US" sz="2400" b="1" baseline="-25000"/>
              <a:t>2</a:t>
            </a:r>
            <a:endParaRPr lang="en-US" altLang="en-US" sz="2400" b="1"/>
          </a:p>
        </p:txBody>
      </p:sp>
      <p:sp>
        <p:nvSpPr>
          <p:cNvPr id="2068" name="Rectangle 37"/>
          <p:cNvSpPr>
            <a:spLocks noChangeArrowheads="1"/>
          </p:cNvSpPr>
          <p:nvPr/>
        </p:nvSpPr>
        <p:spPr bwMode="auto">
          <a:xfrm>
            <a:off x="2311400" y="0"/>
            <a:ext cx="1854200" cy="6858000"/>
          </a:xfrm>
          <a:prstGeom prst="rect">
            <a:avLst/>
          </a:prstGeom>
          <a:solidFill>
            <a:schemeClr val="accent2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69" name="Rectangle 38"/>
          <p:cNvSpPr>
            <a:spLocks noChangeArrowheads="1"/>
          </p:cNvSpPr>
          <p:nvPr/>
        </p:nvSpPr>
        <p:spPr bwMode="auto">
          <a:xfrm>
            <a:off x="4156075" y="0"/>
            <a:ext cx="879475" cy="685800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70" name="Rectangle 39"/>
          <p:cNvSpPr>
            <a:spLocks noChangeArrowheads="1"/>
          </p:cNvSpPr>
          <p:nvPr/>
        </p:nvSpPr>
        <p:spPr bwMode="auto">
          <a:xfrm>
            <a:off x="5030788" y="0"/>
            <a:ext cx="1276350" cy="6858000"/>
          </a:xfrm>
          <a:prstGeom prst="rect">
            <a:avLst/>
          </a:prstGeom>
          <a:solidFill>
            <a:srgbClr val="00FF00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5461000" y="614363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kAP</a:t>
            </a:r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5462588" y="2965450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kAF</a:t>
            </a: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5462588" y="5164138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kAW</a:t>
            </a: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18442" r="40894" b="22227"/>
          <a:stretch>
            <a:fillRect/>
          </a:stretch>
        </p:blipFill>
        <p:spPr bwMode="auto">
          <a:xfrm>
            <a:off x="3052763" y="2482850"/>
            <a:ext cx="20859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t="20203" r="40993" b="22403"/>
          <a:stretch>
            <a:fillRect/>
          </a:stretch>
        </p:blipFill>
        <p:spPr bwMode="auto">
          <a:xfrm>
            <a:off x="3009900" y="381000"/>
            <a:ext cx="21288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17033" r="34657" b="18883"/>
          <a:stretch>
            <a:fillRect/>
          </a:stretch>
        </p:blipFill>
        <p:spPr bwMode="auto">
          <a:xfrm>
            <a:off x="3052763" y="4543425"/>
            <a:ext cx="236537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4099" name="Picture 6" descr="C:\Documents and Settings\Amit\My Documents\Amit\Book\1_Revised_draft\CH8\Figures\PyMol files\8-K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12659"/>
          <a:stretch>
            <a:fillRect/>
          </a:stretch>
        </p:blipFill>
        <p:spPr bwMode="auto">
          <a:xfrm>
            <a:off x="2152650" y="234950"/>
            <a:ext cx="48021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3141663" y="3024188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kAF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914400" y="1254125"/>
            <a:ext cx="13874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Phe-391/</a:t>
            </a:r>
          </a:p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Tyr-369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3840163" y="5534025"/>
            <a:ext cx="168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Lisinopril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52400" y="1397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pic>
        <p:nvPicPr>
          <p:cNvPr id="5123" name="Picture 4" descr="C:\Documents and Settings\Amit\My Documents\Amit\Book\1_Revised_draft\CH8\Figures\PyMol files\8-K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82613"/>
            <a:ext cx="6024563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5"/>
          <p:cNvSpPr>
            <a:spLocks noChangeShapeType="1"/>
          </p:cNvSpPr>
          <p:nvPr/>
        </p:nvSpPr>
        <p:spPr bwMode="auto">
          <a:xfrm flipV="1">
            <a:off x="1779588" y="3532188"/>
            <a:ext cx="822325" cy="823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3895725" y="2790825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kAF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530225" y="1362075"/>
            <a:ext cx="127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Tyr-369</a:t>
            </a:r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857250" y="4175125"/>
            <a:ext cx="1279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OH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>
                <a:solidFill>
                  <a:srgbClr val="0070C0"/>
                </a:solidFill>
              </a:rPr>
              <a:t>8</a:t>
            </a:r>
            <a:r>
              <a:rPr lang="en-US" sz="8800" dirty="0" smtClean="0">
                <a:solidFill>
                  <a:srgbClr val="0070C0"/>
                </a:solidFill>
              </a:rPr>
              <a:t>.1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0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8.1.1</a:t>
            </a:r>
          </a:p>
        </p:txBody>
      </p:sp>
      <p:sp>
        <p:nvSpPr>
          <p:cNvPr id="2051" name="Text Box 20"/>
          <p:cNvSpPr txBox="1">
            <a:spLocks noChangeArrowheads="1"/>
          </p:cNvSpPr>
          <p:nvPr/>
        </p:nvSpPr>
        <p:spPr bwMode="auto">
          <a:xfrm>
            <a:off x="890588" y="4025900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acetylcholine</a:t>
            </a:r>
          </a:p>
        </p:txBody>
      </p:sp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4854575" y="4051300"/>
            <a:ext cx="156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acetic acid</a:t>
            </a:r>
          </a:p>
        </p:txBody>
      </p:sp>
      <p:sp>
        <p:nvSpPr>
          <p:cNvPr id="2053" name="Text Box 35"/>
          <p:cNvSpPr txBox="1">
            <a:spLocks noChangeArrowheads="1"/>
          </p:cNvSpPr>
          <p:nvPr/>
        </p:nvSpPr>
        <p:spPr bwMode="auto">
          <a:xfrm>
            <a:off x="498475" y="57308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4" name="Line 41"/>
          <p:cNvSpPr>
            <a:spLocks noChangeShapeType="1"/>
          </p:cNvSpPr>
          <p:nvPr/>
        </p:nvSpPr>
        <p:spPr bwMode="auto">
          <a:xfrm>
            <a:off x="3690938" y="2684463"/>
            <a:ext cx="11715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Text Box 44"/>
          <p:cNvSpPr txBox="1">
            <a:spLocks noChangeArrowheads="1"/>
          </p:cNvSpPr>
          <p:nvPr/>
        </p:nvSpPr>
        <p:spPr bwMode="auto">
          <a:xfrm>
            <a:off x="6408738" y="2627313"/>
            <a:ext cx="3921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+</a:t>
            </a:r>
          </a:p>
        </p:txBody>
      </p:sp>
      <p:sp>
        <p:nvSpPr>
          <p:cNvPr id="2056" name="Text Box 45"/>
          <p:cNvSpPr txBox="1">
            <a:spLocks noChangeArrowheads="1"/>
          </p:cNvSpPr>
          <p:nvPr/>
        </p:nvSpPr>
        <p:spPr bwMode="auto">
          <a:xfrm>
            <a:off x="7243763" y="4062413"/>
            <a:ext cx="156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choline</a:t>
            </a:r>
          </a:p>
        </p:txBody>
      </p:sp>
      <p:pic>
        <p:nvPicPr>
          <p:cNvPr id="205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28300" r="29410" b="31911"/>
          <a:stretch>
            <a:fillRect/>
          </a:stretch>
        </p:blipFill>
        <p:spPr bwMode="auto">
          <a:xfrm>
            <a:off x="341313" y="2165350"/>
            <a:ext cx="317023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34991" r="63881" b="25574"/>
          <a:stretch>
            <a:fillRect/>
          </a:stretch>
        </p:blipFill>
        <p:spPr bwMode="auto">
          <a:xfrm>
            <a:off x="4905375" y="2152650"/>
            <a:ext cx="140493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7" t="34991" r="29314" b="25574"/>
          <a:stretch>
            <a:fillRect/>
          </a:stretch>
        </p:blipFill>
        <p:spPr bwMode="auto">
          <a:xfrm>
            <a:off x="7032625" y="2152650"/>
            <a:ext cx="184308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C:\Documents and Settings\Amit\My Documents\Amit\Book\English\CH8 - Protein-Ligand Interactions\Figures\PyMol files\ACh-I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0653" r="15204" b="19763"/>
          <a:stretch>
            <a:fillRect/>
          </a:stretch>
        </p:blipFill>
        <p:spPr bwMode="auto">
          <a:xfrm>
            <a:off x="1730375" y="506413"/>
            <a:ext cx="5807075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465513" y="958850"/>
            <a:ext cx="1379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Glu-327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779963" y="1733550"/>
            <a:ext cx="1379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His-440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120775" y="1931988"/>
            <a:ext cx="1379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Ser-200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71775" y="4403725"/>
            <a:ext cx="1379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ACh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3080" name="AutoShape 10"/>
          <p:cNvSpPr>
            <a:spLocks noChangeArrowheads="1"/>
          </p:cNvSpPr>
          <p:nvPr/>
        </p:nvSpPr>
        <p:spPr bwMode="auto">
          <a:xfrm>
            <a:off x="2619375" y="2971800"/>
            <a:ext cx="539750" cy="249238"/>
          </a:xfrm>
          <a:prstGeom prst="curvedDownArrow">
            <a:avLst>
              <a:gd name="adj1" fmla="val 43312"/>
              <a:gd name="adj2" fmla="val 866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2614613" y="2651125"/>
            <a:ext cx="541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H+</a:t>
            </a: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7019925" y="3141663"/>
            <a:ext cx="1379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Trp-84</a:t>
            </a:r>
          </a:p>
        </p:txBody>
      </p:sp>
      <p:sp>
        <p:nvSpPr>
          <p:cNvPr id="3083" name="Text Box 14"/>
          <p:cNvSpPr txBox="1">
            <a:spLocks noChangeArrowheads="1"/>
          </p:cNvSpPr>
          <p:nvPr/>
        </p:nvSpPr>
        <p:spPr bwMode="auto">
          <a:xfrm>
            <a:off x="6727825" y="5302250"/>
            <a:ext cx="1379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Phe-330</a:t>
            </a:r>
          </a:p>
        </p:txBody>
      </p:sp>
      <p:sp>
        <p:nvSpPr>
          <p:cNvPr id="3084" name="Text Box 15"/>
          <p:cNvSpPr txBox="1">
            <a:spLocks noChangeArrowheads="1"/>
          </p:cNvSpPr>
          <p:nvPr/>
        </p:nvSpPr>
        <p:spPr bwMode="auto">
          <a:xfrm>
            <a:off x="17463" y="5319713"/>
            <a:ext cx="247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acyl-enzyme bond</a:t>
            </a:r>
          </a:p>
        </p:txBody>
      </p:sp>
      <p:sp>
        <p:nvSpPr>
          <p:cNvPr id="3085" name="Line 16"/>
          <p:cNvSpPr>
            <a:spLocks noChangeShapeType="1"/>
          </p:cNvSpPr>
          <p:nvPr/>
        </p:nvSpPr>
        <p:spPr bwMode="auto">
          <a:xfrm flipV="1">
            <a:off x="1120775" y="3465513"/>
            <a:ext cx="1073150" cy="1903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8.1.2</a:t>
            </a:r>
          </a:p>
        </p:txBody>
      </p:sp>
      <p:grpSp>
        <p:nvGrpSpPr>
          <p:cNvPr id="4099" name="Group 9"/>
          <p:cNvGrpSpPr>
            <a:grpSpLocks/>
          </p:cNvGrpSpPr>
          <p:nvPr/>
        </p:nvGrpSpPr>
        <p:grpSpPr bwMode="auto">
          <a:xfrm>
            <a:off x="954088" y="155575"/>
            <a:ext cx="6786562" cy="6289675"/>
            <a:chOff x="381" y="93"/>
            <a:chExt cx="4275" cy="3962"/>
          </a:xfrm>
        </p:grpSpPr>
        <p:pic>
          <p:nvPicPr>
            <p:cNvPr id="4101" name="Picture 6" descr="C:\Documents and Settings\Amit\My Documents\Amit\Book\English\CH8 - Protein-Ligand Interactions\Figures\PyMol files\Box 8-1 figure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" t="8545" r="12787" b="7443"/>
            <a:stretch>
              <a:fillRect/>
            </a:stretch>
          </p:blipFill>
          <p:spPr bwMode="auto">
            <a:xfrm>
              <a:off x="820" y="93"/>
              <a:ext cx="3836" cy="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3"/>
            <p:cNvSpPr txBox="1">
              <a:spLocks noChangeArrowheads="1"/>
            </p:cNvSpPr>
            <p:nvPr/>
          </p:nvSpPr>
          <p:spPr bwMode="auto">
            <a:xfrm>
              <a:off x="381" y="891"/>
              <a:ext cx="159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Fasciculin-2</a:t>
              </a:r>
            </a:p>
          </p:txBody>
        </p:sp>
        <p:sp>
          <p:nvSpPr>
            <p:cNvPr id="4103" name="Text Box 4"/>
            <p:cNvSpPr txBox="1">
              <a:spLocks noChangeArrowheads="1"/>
            </p:cNvSpPr>
            <p:nvPr/>
          </p:nvSpPr>
          <p:spPr bwMode="auto">
            <a:xfrm>
              <a:off x="2932" y="343"/>
              <a:ext cx="15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AChE</a:t>
              </a:r>
            </a:p>
          </p:txBody>
        </p:sp>
      </p:grp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2236788" y="869950"/>
            <a:ext cx="5761037" cy="5105400"/>
            <a:chOff x="2236694" y="869950"/>
            <a:chExt cx="5761038" cy="5105401"/>
          </a:xfrm>
        </p:grpSpPr>
        <p:sp>
          <p:nvSpPr>
            <p:cNvPr id="4100" name="Oval 7"/>
            <p:cNvSpPr>
              <a:spLocks noChangeArrowheads="1"/>
            </p:cNvSpPr>
            <p:nvPr/>
          </p:nvSpPr>
          <p:spPr bwMode="auto">
            <a:xfrm>
              <a:off x="2236694" y="869950"/>
              <a:ext cx="2073275" cy="1995488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1" name="AutoShape 8"/>
            <p:cNvSpPr>
              <a:spLocks noChangeArrowheads="1"/>
            </p:cNvSpPr>
            <p:nvPr/>
          </p:nvSpPr>
          <p:spPr bwMode="auto">
            <a:xfrm>
              <a:off x="6976969" y="4700588"/>
              <a:ext cx="673100" cy="608013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2" name="AutoShape 9"/>
            <p:cNvSpPr>
              <a:spLocks noChangeArrowheads="1"/>
            </p:cNvSpPr>
            <p:nvPr/>
          </p:nvSpPr>
          <p:spPr bwMode="auto">
            <a:xfrm>
              <a:off x="3824194" y="1508125"/>
              <a:ext cx="673100" cy="608013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C24E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3" name="Oval 19"/>
            <p:cNvSpPr>
              <a:spLocks noChangeArrowheads="1"/>
            </p:cNvSpPr>
            <p:nvPr/>
          </p:nvSpPr>
          <p:spPr bwMode="auto">
            <a:xfrm>
              <a:off x="2282732" y="3979863"/>
              <a:ext cx="2073275" cy="1995488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4" name="AutoShape 21"/>
            <p:cNvSpPr>
              <a:spLocks noChangeArrowheads="1"/>
            </p:cNvSpPr>
            <p:nvPr/>
          </p:nvSpPr>
          <p:spPr bwMode="auto">
            <a:xfrm>
              <a:off x="3822607" y="3130550"/>
              <a:ext cx="673100" cy="608013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C24E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5" name="Rectangle 22"/>
            <p:cNvSpPr>
              <a:spLocks noChangeArrowheads="1"/>
            </p:cNvSpPr>
            <p:nvPr/>
          </p:nvSpPr>
          <p:spPr bwMode="auto">
            <a:xfrm>
              <a:off x="4028982" y="4652963"/>
              <a:ext cx="433388" cy="58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6" name="Oval 23"/>
            <p:cNvSpPr>
              <a:spLocks noChangeArrowheads="1"/>
            </p:cNvSpPr>
            <p:nvPr/>
          </p:nvSpPr>
          <p:spPr bwMode="auto">
            <a:xfrm>
              <a:off x="5574180" y="3945731"/>
              <a:ext cx="2073275" cy="1995488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7" name="AutoShape 24"/>
            <p:cNvSpPr>
              <a:spLocks noChangeArrowheads="1"/>
            </p:cNvSpPr>
            <p:nvPr/>
          </p:nvSpPr>
          <p:spPr bwMode="auto">
            <a:xfrm>
              <a:off x="7234144" y="4657912"/>
              <a:ext cx="763588" cy="59848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 (Hebrew)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08" name="Line 25"/>
            <p:cNvSpPr>
              <a:spLocks noChangeShapeType="1"/>
            </p:cNvSpPr>
            <p:nvPr/>
          </p:nvSpPr>
          <p:spPr bwMode="auto">
            <a:xfrm>
              <a:off x="4662861" y="4948425"/>
              <a:ext cx="5826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27"/>
            <p:cNvSpPr>
              <a:spLocks noChangeShapeType="1"/>
            </p:cNvSpPr>
            <p:nvPr/>
          </p:nvSpPr>
          <p:spPr bwMode="auto">
            <a:xfrm rot="5400000">
              <a:off x="2940891" y="3436097"/>
              <a:ext cx="5826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25"/>
            <p:cNvSpPr>
              <a:spLocks noChangeShapeType="1"/>
            </p:cNvSpPr>
            <p:nvPr/>
          </p:nvSpPr>
          <p:spPr bwMode="auto">
            <a:xfrm>
              <a:off x="4667344" y="5100825"/>
              <a:ext cx="5826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27"/>
            <p:cNvSpPr>
              <a:spLocks noChangeShapeType="1"/>
            </p:cNvSpPr>
            <p:nvPr/>
          </p:nvSpPr>
          <p:spPr bwMode="auto">
            <a:xfrm rot="5400000">
              <a:off x="3066397" y="3427133"/>
              <a:ext cx="5826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Arc 1"/>
            <p:cNvSpPr/>
            <p:nvPr/>
          </p:nvSpPr>
          <p:spPr bwMode="auto">
            <a:xfrm rot="3776449" flipV="1">
              <a:off x="3294763" y="2966244"/>
              <a:ext cx="590550" cy="528637"/>
            </a:xfrm>
            <a:prstGeom prst="arc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Times New Roman (Hebrew)" charset="-79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5123" name="Picture 3" descr="C:\Documents and Settings\Amit\My Documents\Amit\Book\English\CH8 - Protein-Ligand Interactions\Figures\PyMol files\Box 8-1 figure 2b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3658" r="11497" b="16852"/>
          <a:stretch>
            <a:fillRect/>
          </a:stretch>
        </p:blipFill>
        <p:spPr bwMode="auto">
          <a:xfrm>
            <a:off x="4043363" y="1195388"/>
            <a:ext cx="3944937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C:\Documents and Settings\Amit\My Documents\Amit\Book\English\CH8 - Protein-Ligand Interactions\Figures\PyMol files\Box 8-1 figure 2bI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0" t="34106" r="32561" b="38879"/>
          <a:stretch>
            <a:fillRect/>
          </a:stretch>
        </p:blipFill>
        <p:spPr bwMode="auto">
          <a:xfrm>
            <a:off x="1420813" y="2911475"/>
            <a:ext cx="185102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2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8.1.3</a:t>
            </a:r>
          </a:p>
        </p:txBody>
      </p:sp>
      <p:sp>
        <p:nvSpPr>
          <p:cNvPr id="6147" name="Text Box 14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6148" name="Text Box 15"/>
          <p:cNvSpPr txBox="1">
            <a:spLocks noChangeArrowheads="1"/>
          </p:cNvSpPr>
          <p:nvPr/>
        </p:nvSpPr>
        <p:spPr bwMode="auto">
          <a:xfrm>
            <a:off x="1392238" y="4641850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Parathion</a:t>
            </a:r>
          </a:p>
        </p:txBody>
      </p:sp>
      <p:sp>
        <p:nvSpPr>
          <p:cNvPr id="6149" name="Text Box 16"/>
          <p:cNvSpPr txBox="1">
            <a:spLocks noChangeArrowheads="1"/>
          </p:cNvSpPr>
          <p:nvPr/>
        </p:nvSpPr>
        <p:spPr bwMode="auto">
          <a:xfrm>
            <a:off x="6243638" y="4684713"/>
            <a:ext cx="1562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Malathion</a:t>
            </a:r>
          </a:p>
        </p:txBody>
      </p:sp>
      <p:pic>
        <p:nvPicPr>
          <p:cNvPr id="61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29005" r="25650" b="29974"/>
          <a:stretch>
            <a:fillRect/>
          </a:stretch>
        </p:blipFill>
        <p:spPr bwMode="auto">
          <a:xfrm>
            <a:off x="331788" y="1724025"/>
            <a:ext cx="35464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t="18971" r="29707" b="20641"/>
          <a:stretch>
            <a:fillRect/>
          </a:stretch>
        </p:blipFill>
        <p:spPr bwMode="auto">
          <a:xfrm>
            <a:off x="4559300" y="828675"/>
            <a:ext cx="40830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374775" y="2854325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Sarin</a:t>
            </a:r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4959350" y="2859088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Tabun</a:t>
            </a:r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376363" y="6022975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VX</a:t>
            </a:r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6634163" y="6067425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Soman</a:t>
            </a:r>
          </a:p>
        </p:txBody>
      </p:sp>
      <p:pic>
        <p:nvPicPr>
          <p:cNvPr id="71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27773" r="45447" b="27686"/>
          <a:stretch>
            <a:fillRect/>
          </a:stretch>
        </p:blipFill>
        <p:spPr bwMode="auto">
          <a:xfrm>
            <a:off x="1260475" y="347663"/>
            <a:ext cx="185261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9" t="29533" r="34560" b="29445"/>
          <a:stretch>
            <a:fillRect/>
          </a:stretch>
        </p:blipFill>
        <p:spPr bwMode="auto">
          <a:xfrm>
            <a:off x="4921250" y="862013"/>
            <a:ext cx="239712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8970" r="23570" b="19586"/>
          <a:stretch>
            <a:fillRect/>
          </a:stretch>
        </p:blipFill>
        <p:spPr bwMode="auto">
          <a:xfrm>
            <a:off x="693738" y="3713163"/>
            <a:ext cx="33305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0414" r="35252" b="31383"/>
          <a:stretch>
            <a:fillRect/>
          </a:stretch>
        </p:blipFill>
        <p:spPr bwMode="auto">
          <a:xfrm>
            <a:off x="5907088" y="3930650"/>
            <a:ext cx="282098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26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493713" y="1374775"/>
            <a:ext cx="8370887" cy="3725863"/>
            <a:chOff x="493914" y="1375260"/>
            <a:chExt cx="8371267" cy="3724773"/>
          </a:xfrm>
        </p:grpSpPr>
        <p:pic>
          <p:nvPicPr>
            <p:cNvPr id="8200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1" t="25661" r="22780" b="26628"/>
            <a:stretch>
              <a:fillRect/>
            </a:stretch>
          </p:blipFill>
          <p:spPr bwMode="auto">
            <a:xfrm>
              <a:off x="493914" y="1609859"/>
              <a:ext cx="8371267" cy="349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rc 4"/>
            <p:cNvSpPr/>
            <p:nvPr/>
          </p:nvSpPr>
          <p:spPr bwMode="auto">
            <a:xfrm rot="6276024">
              <a:off x="1106200" y="1153516"/>
              <a:ext cx="1642582" cy="2086070"/>
            </a:xfrm>
            <a:prstGeom prst="arc">
              <a:avLst>
                <a:gd name="adj1" fmla="val 17386211"/>
                <a:gd name="adj2" fmla="val 2095074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rtl="1" eaLnBrk="1" hangingPunct="1">
                <a:defRPr/>
              </a:pPr>
              <a:endParaRPr lang="en-US"/>
            </a:p>
          </p:txBody>
        </p:sp>
        <p:sp>
          <p:nvSpPr>
            <p:cNvPr id="6" name="Arc 5"/>
            <p:cNvSpPr/>
            <p:nvPr/>
          </p:nvSpPr>
          <p:spPr bwMode="auto">
            <a:xfrm rot="6276024" flipV="1">
              <a:off x="2081692" y="1419484"/>
              <a:ext cx="1218843" cy="1260532"/>
            </a:xfrm>
            <a:prstGeom prst="arc">
              <a:avLst>
                <a:gd name="adj1" fmla="val 17386211"/>
                <a:gd name="adj2" fmla="val 2095074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rtl="1" eaLnBrk="1" hangingPunct="1">
                <a:defRPr/>
              </a:pPr>
              <a:endParaRPr lang="en-US"/>
            </a:p>
          </p:txBody>
        </p:sp>
      </p:grpSp>
      <p:sp>
        <p:nvSpPr>
          <p:cNvPr id="8196" name="Text Box 12"/>
          <p:cNvSpPr txBox="1">
            <a:spLocks noChangeArrowheads="1"/>
          </p:cNvSpPr>
          <p:nvPr/>
        </p:nvSpPr>
        <p:spPr bwMode="auto">
          <a:xfrm>
            <a:off x="1822450" y="5181600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Soman</a:t>
            </a:r>
          </a:p>
        </p:txBody>
      </p:sp>
      <p:sp>
        <p:nvSpPr>
          <p:cNvPr id="8197" name="Text Box 12"/>
          <p:cNvSpPr txBox="1">
            <a:spLocks noChangeArrowheads="1"/>
          </p:cNvSpPr>
          <p:nvPr/>
        </p:nvSpPr>
        <p:spPr bwMode="auto">
          <a:xfrm>
            <a:off x="-109538" y="5181600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AChE</a:t>
            </a:r>
          </a:p>
        </p:txBody>
      </p:sp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392863" y="1266825"/>
            <a:ext cx="19478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Phosphoester</a:t>
            </a:r>
          </a:p>
        </p:txBody>
      </p:sp>
      <p:cxnSp>
        <p:nvCxnSpPr>
          <p:cNvPr id="8199" name="Straight Arrow Connector 6"/>
          <p:cNvCxnSpPr>
            <a:cxnSpLocks noChangeShapeType="1"/>
          </p:cNvCxnSpPr>
          <p:nvPr/>
        </p:nvCxnSpPr>
        <p:spPr bwMode="auto">
          <a:xfrm>
            <a:off x="7366000" y="1606550"/>
            <a:ext cx="0" cy="8016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26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447800"/>
            <a:ext cx="69437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8.1.4</a:t>
            </a:r>
          </a:p>
        </p:txBody>
      </p:sp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509963" y="5330825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Rivastigmine </a:t>
            </a: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1003300" y="2174875"/>
            <a:ext cx="207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Physostigmine </a:t>
            </a:r>
          </a:p>
        </p:txBody>
      </p: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6021388" y="2151063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Neostigmine </a:t>
            </a:r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t="33583" r="30106" b="33672"/>
          <a:stretch>
            <a:fillRect/>
          </a:stretch>
        </p:blipFill>
        <p:spPr bwMode="auto">
          <a:xfrm>
            <a:off x="5254625" y="369888"/>
            <a:ext cx="31686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30943" r="26244" b="31029"/>
          <a:stretch>
            <a:fillRect/>
          </a:stretch>
        </p:blipFill>
        <p:spPr bwMode="auto">
          <a:xfrm>
            <a:off x="309563" y="282575"/>
            <a:ext cx="3865562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26364" r="31688" b="25572"/>
          <a:stretch>
            <a:fillRect/>
          </a:stretch>
        </p:blipFill>
        <p:spPr bwMode="auto">
          <a:xfrm>
            <a:off x="2946400" y="2989263"/>
            <a:ext cx="30146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-36513" y="185738"/>
            <a:ext cx="6921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4"/>
          <p:cNvSpPr txBox="1">
            <a:spLocks noChangeArrowheads="1"/>
          </p:cNvSpPr>
          <p:nvPr/>
        </p:nvSpPr>
        <p:spPr bwMode="auto">
          <a:xfrm>
            <a:off x="-36513" y="185738"/>
            <a:ext cx="6921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2389188" y="4975225"/>
            <a:ext cx="1887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Neostigmine </a:t>
            </a:r>
          </a:p>
        </p:txBody>
      </p:sp>
      <p:sp>
        <p:nvSpPr>
          <p:cNvPr id="11268" name="Text Box 12"/>
          <p:cNvSpPr txBox="1">
            <a:spLocks noChangeArrowheads="1"/>
          </p:cNvSpPr>
          <p:nvPr/>
        </p:nvSpPr>
        <p:spPr bwMode="auto">
          <a:xfrm>
            <a:off x="161925" y="4975225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AChE</a:t>
            </a:r>
          </a:p>
        </p:txBody>
      </p:sp>
      <p:grpSp>
        <p:nvGrpSpPr>
          <p:cNvPr id="11269" name="Group 3"/>
          <p:cNvGrpSpPr>
            <a:grpSpLocks/>
          </p:cNvGrpSpPr>
          <p:nvPr/>
        </p:nvGrpSpPr>
        <p:grpSpPr bwMode="auto">
          <a:xfrm>
            <a:off x="574675" y="1154113"/>
            <a:ext cx="7985125" cy="3662362"/>
            <a:chOff x="574351" y="1154198"/>
            <a:chExt cx="7984903" cy="3662501"/>
          </a:xfrm>
        </p:grpSpPr>
        <p:pic>
          <p:nvPicPr>
            <p:cNvPr id="1127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2" t="25308" r="28719" b="26981"/>
            <a:stretch>
              <a:fillRect/>
            </a:stretch>
          </p:blipFill>
          <p:spPr bwMode="auto">
            <a:xfrm>
              <a:off x="574351" y="1326524"/>
              <a:ext cx="7984903" cy="349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rc 2"/>
            <p:cNvSpPr/>
            <p:nvPr/>
          </p:nvSpPr>
          <p:spPr bwMode="auto">
            <a:xfrm rot="6276024">
              <a:off x="1426761" y="733576"/>
              <a:ext cx="1643124" cy="2484369"/>
            </a:xfrm>
            <a:prstGeom prst="arc">
              <a:avLst>
                <a:gd name="adj1" fmla="val 16908720"/>
                <a:gd name="adj2" fmla="val 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rtl="1" eaLnBrk="1" hangingPunct="1">
                <a:defRPr/>
              </a:pPr>
              <a:endParaRPr lang="en-US"/>
            </a:p>
          </p:txBody>
        </p:sp>
      </p:grpSp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6418263" y="927100"/>
            <a:ext cx="19478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carbamoyl</a:t>
            </a:r>
          </a:p>
        </p:txBody>
      </p:sp>
      <p:cxnSp>
        <p:nvCxnSpPr>
          <p:cNvPr id="11271" name="Straight Arrow Connector 15"/>
          <p:cNvCxnSpPr>
            <a:cxnSpLocks noChangeShapeType="1"/>
          </p:cNvCxnSpPr>
          <p:nvPr/>
        </p:nvCxnSpPr>
        <p:spPr bwMode="auto">
          <a:xfrm>
            <a:off x="7392988" y="1327150"/>
            <a:ext cx="192087" cy="5667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8.1.5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grpSp>
        <p:nvGrpSpPr>
          <p:cNvPr id="12292" name="Group 1"/>
          <p:cNvGrpSpPr>
            <a:grpSpLocks/>
          </p:cNvGrpSpPr>
          <p:nvPr/>
        </p:nvGrpSpPr>
        <p:grpSpPr bwMode="auto">
          <a:xfrm>
            <a:off x="619125" y="992188"/>
            <a:ext cx="7913688" cy="3314700"/>
            <a:chOff x="619125" y="992188"/>
            <a:chExt cx="7913688" cy="3314700"/>
          </a:xfrm>
        </p:grpSpPr>
        <p:pic>
          <p:nvPicPr>
            <p:cNvPr id="12293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09" t="40120" r="11522" b="44550"/>
            <a:stretch>
              <a:fillRect/>
            </a:stretch>
          </p:blipFill>
          <p:spPr bwMode="auto">
            <a:xfrm>
              <a:off x="6367556" y="1695450"/>
              <a:ext cx="1119188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9"/>
            <p:cNvSpPr>
              <a:spLocks noChangeArrowheads="1"/>
            </p:cNvSpPr>
            <p:nvPr/>
          </p:nvSpPr>
          <p:spPr bwMode="auto">
            <a:xfrm>
              <a:off x="1300163" y="2492375"/>
              <a:ext cx="341312" cy="198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295" name="Oval 13"/>
            <p:cNvSpPr>
              <a:spLocks noChangeArrowheads="1"/>
            </p:cNvSpPr>
            <p:nvPr/>
          </p:nvSpPr>
          <p:spPr bwMode="auto">
            <a:xfrm>
              <a:off x="619125" y="993775"/>
              <a:ext cx="2879725" cy="253523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296" name="Oval 16"/>
            <p:cNvSpPr>
              <a:spLocks noChangeArrowheads="1"/>
            </p:cNvSpPr>
            <p:nvPr/>
          </p:nvSpPr>
          <p:spPr bwMode="auto">
            <a:xfrm>
              <a:off x="842963" y="1571625"/>
              <a:ext cx="614362" cy="1114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297" name="Rectangle 26"/>
            <p:cNvSpPr>
              <a:spLocks noChangeArrowheads="1"/>
            </p:cNvSpPr>
            <p:nvPr/>
          </p:nvSpPr>
          <p:spPr bwMode="auto">
            <a:xfrm>
              <a:off x="6275388" y="2555875"/>
              <a:ext cx="341312" cy="198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298" name="Oval 28"/>
            <p:cNvSpPr>
              <a:spLocks noChangeArrowheads="1"/>
            </p:cNvSpPr>
            <p:nvPr/>
          </p:nvSpPr>
          <p:spPr bwMode="auto">
            <a:xfrm>
              <a:off x="5804741" y="1635125"/>
              <a:ext cx="614362" cy="11144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299" name="Line 29"/>
            <p:cNvSpPr>
              <a:spLocks noChangeShapeType="1"/>
            </p:cNvSpPr>
            <p:nvPr/>
          </p:nvSpPr>
          <p:spPr bwMode="auto">
            <a:xfrm flipH="1" flipV="1">
              <a:off x="6035675" y="1501775"/>
              <a:ext cx="398463" cy="5651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33"/>
            <p:cNvSpPr>
              <a:spLocks noChangeShapeType="1"/>
            </p:cNvSpPr>
            <p:nvPr/>
          </p:nvSpPr>
          <p:spPr bwMode="auto">
            <a:xfrm>
              <a:off x="4060825" y="2444750"/>
              <a:ext cx="12620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AutoShape 34"/>
            <p:cNvSpPr>
              <a:spLocks noChangeArrowheads="1"/>
            </p:cNvSpPr>
            <p:nvPr/>
          </p:nvSpPr>
          <p:spPr bwMode="auto">
            <a:xfrm rot="981653" flipH="1">
              <a:off x="2276475" y="2171700"/>
              <a:ext cx="266700" cy="274638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2302" name="Arc 35"/>
            <p:cNvSpPr>
              <a:spLocks/>
            </p:cNvSpPr>
            <p:nvPr/>
          </p:nvSpPr>
          <p:spPr bwMode="auto">
            <a:xfrm>
              <a:off x="4113213" y="2447925"/>
              <a:ext cx="706437" cy="782638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Oval 13"/>
            <p:cNvSpPr>
              <a:spLocks noChangeArrowheads="1"/>
            </p:cNvSpPr>
            <p:nvPr/>
          </p:nvSpPr>
          <p:spPr bwMode="auto">
            <a:xfrm>
              <a:off x="5653088" y="992188"/>
              <a:ext cx="2879725" cy="25352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1230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55" t="39920" r="23669" b="44763"/>
            <a:stretch>
              <a:fillRect/>
            </a:stretch>
          </p:blipFill>
          <p:spPr bwMode="auto">
            <a:xfrm>
              <a:off x="4100513" y="3435350"/>
              <a:ext cx="1222375" cy="87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47" t="34462" r="55740" b="44763"/>
            <a:stretch>
              <a:fillRect/>
            </a:stretch>
          </p:blipFill>
          <p:spPr bwMode="auto">
            <a:xfrm>
              <a:off x="1377857" y="1654175"/>
              <a:ext cx="1878012" cy="120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Line 17"/>
            <p:cNvSpPr>
              <a:spLocks noChangeShapeType="1"/>
            </p:cNvSpPr>
            <p:nvPr/>
          </p:nvSpPr>
          <p:spPr bwMode="auto">
            <a:xfrm flipH="1" flipV="1">
              <a:off x="1060450" y="1438275"/>
              <a:ext cx="398463" cy="5651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27"/>
          <p:cNvSpPr txBox="1">
            <a:spLocks noChangeArrowheads="1"/>
          </p:cNvSpPr>
          <p:nvPr/>
        </p:nvSpPr>
        <p:spPr bwMode="auto">
          <a:xfrm>
            <a:off x="365125" y="30003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3315" name="Text Box 1029"/>
          <p:cNvSpPr txBox="1">
            <a:spLocks noChangeArrowheads="1"/>
          </p:cNvSpPr>
          <p:nvPr/>
        </p:nvSpPr>
        <p:spPr bwMode="auto">
          <a:xfrm>
            <a:off x="3867150" y="4491038"/>
            <a:ext cx="1887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Pralidoxime </a:t>
            </a: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5" t="27773" r="29610" b="28564"/>
          <a:stretch>
            <a:fillRect/>
          </a:stretch>
        </p:blipFill>
        <p:spPr bwMode="auto">
          <a:xfrm>
            <a:off x="2395538" y="1133475"/>
            <a:ext cx="5126037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>
                <a:solidFill>
                  <a:srgbClr val="0070C0"/>
                </a:solidFill>
              </a:rPr>
              <a:t>8</a:t>
            </a:r>
            <a:r>
              <a:rPr lang="en-US" sz="8800" dirty="0" smtClean="0">
                <a:solidFill>
                  <a:srgbClr val="0070C0"/>
                </a:solidFill>
              </a:rPr>
              <a:t>.2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9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8.3</a:t>
            </a:r>
          </a:p>
        </p:txBody>
      </p:sp>
      <p:pic>
        <p:nvPicPr>
          <p:cNvPr id="20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35344" r="37924" b="16066"/>
          <a:stretch>
            <a:fillRect/>
          </a:stretch>
        </p:blipFill>
        <p:spPr bwMode="auto">
          <a:xfrm>
            <a:off x="2346325" y="747713"/>
            <a:ext cx="4456113" cy="493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5" t="31470" r="34756" b="32790"/>
          <a:stretch>
            <a:fillRect/>
          </a:stretch>
        </p:blipFill>
        <p:spPr bwMode="auto">
          <a:xfrm>
            <a:off x="2124075" y="1214438"/>
            <a:ext cx="50768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8.2.1</a:t>
            </a:r>
          </a:p>
        </p:txBody>
      </p:sp>
      <p:sp>
        <p:nvSpPr>
          <p:cNvPr id="2052" name="Text Box 20"/>
          <p:cNvSpPr txBox="1">
            <a:spLocks noChangeArrowheads="1"/>
          </p:cNvSpPr>
          <p:nvPr/>
        </p:nvSpPr>
        <p:spPr bwMode="auto">
          <a:xfrm>
            <a:off x="1711325" y="4498975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Phenol</a:t>
            </a:r>
          </a:p>
        </p:txBody>
      </p:sp>
      <p:sp>
        <p:nvSpPr>
          <p:cNvPr id="2053" name="Text Box 21"/>
          <p:cNvSpPr txBox="1">
            <a:spLocks noChangeArrowheads="1"/>
          </p:cNvSpPr>
          <p:nvPr/>
        </p:nvSpPr>
        <p:spPr bwMode="auto">
          <a:xfrm>
            <a:off x="5153025" y="4476750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Phenolate</a:t>
            </a:r>
          </a:p>
        </p:txBody>
      </p:sp>
      <p:sp>
        <p:nvSpPr>
          <p:cNvPr id="2054" name="Line 28"/>
          <p:cNvSpPr>
            <a:spLocks noChangeShapeType="1"/>
          </p:cNvSpPr>
          <p:nvPr/>
        </p:nvSpPr>
        <p:spPr bwMode="auto">
          <a:xfrm>
            <a:off x="3963988" y="3175000"/>
            <a:ext cx="1397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29"/>
          <p:cNvSpPr>
            <a:spLocks noChangeShapeType="1"/>
          </p:cNvSpPr>
          <p:nvPr/>
        </p:nvSpPr>
        <p:spPr bwMode="auto">
          <a:xfrm>
            <a:off x="3973513" y="3327400"/>
            <a:ext cx="1397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Text Box 34"/>
          <p:cNvSpPr txBox="1">
            <a:spLocks noChangeArrowheads="1"/>
          </p:cNvSpPr>
          <p:nvPr/>
        </p:nvSpPr>
        <p:spPr bwMode="auto">
          <a:xfrm>
            <a:off x="4129088" y="3335338"/>
            <a:ext cx="93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H</a:t>
            </a:r>
            <a:r>
              <a:rPr lang="en-US" altLang="en-US" sz="2000" b="1" baseline="30000"/>
              <a:t>+</a:t>
            </a:r>
            <a:endParaRPr lang="en-US" altLang="en-US" sz="2000" b="1"/>
          </a:p>
        </p:txBody>
      </p:sp>
      <p:sp>
        <p:nvSpPr>
          <p:cNvPr id="2057" name="Text Box 35"/>
          <p:cNvSpPr txBox="1">
            <a:spLocks noChangeArrowheads="1"/>
          </p:cNvSpPr>
          <p:nvPr/>
        </p:nvSpPr>
        <p:spPr bwMode="auto">
          <a:xfrm>
            <a:off x="498475" y="57308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346200" y="5194300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/>
              <a:t>p</a:t>
            </a:r>
            <a:r>
              <a:rPr lang="en-US" altLang="en-US" sz="2000" b="1"/>
              <a:t>-nitro phenol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787900" y="5203825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/>
              <a:t>p</a:t>
            </a:r>
            <a:r>
              <a:rPr lang="en-US" altLang="en-US" sz="2000" b="1"/>
              <a:t>-ethyl phenol</a:t>
            </a:r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2087563" y="347663"/>
            <a:ext cx="69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5313363" y="400050"/>
            <a:ext cx="69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0" t="27773" r="44160" b="27158"/>
          <a:stretch>
            <a:fillRect/>
          </a:stretch>
        </p:blipFill>
        <p:spPr bwMode="auto">
          <a:xfrm>
            <a:off x="1673225" y="1193800"/>
            <a:ext cx="1519238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1" t="24956" r="47031" b="24867"/>
          <a:stretch>
            <a:fillRect/>
          </a:stretch>
        </p:blipFill>
        <p:spPr bwMode="auto">
          <a:xfrm>
            <a:off x="5295900" y="1193800"/>
            <a:ext cx="141605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24075" r="67915" b="63792"/>
          <a:stretch>
            <a:fillRect/>
          </a:stretch>
        </p:blipFill>
        <p:spPr bwMode="auto">
          <a:xfrm>
            <a:off x="601663" y="2049463"/>
            <a:ext cx="1700212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06438" y="3598863"/>
            <a:ext cx="1182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Primary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92100" y="296863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8.2.2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752725" y="3633788"/>
            <a:ext cx="1531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Secondary</a:t>
            </a:r>
          </a:p>
        </p:txBody>
      </p:sp>
      <p:sp>
        <p:nvSpPr>
          <p:cNvPr id="4103" name="Text Box 14"/>
          <p:cNvSpPr txBox="1">
            <a:spLocks noChangeArrowheads="1"/>
          </p:cNvSpPr>
          <p:nvPr/>
        </p:nvSpPr>
        <p:spPr bwMode="auto">
          <a:xfrm>
            <a:off x="5064125" y="3660775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Tertiary</a:t>
            </a:r>
          </a:p>
        </p:txBody>
      </p:sp>
      <p:sp>
        <p:nvSpPr>
          <p:cNvPr id="4104" name="Text Box 16"/>
          <p:cNvSpPr txBox="1">
            <a:spLocks noChangeArrowheads="1"/>
          </p:cNvSpPr>
          <p:nvPr/>
        </p:nvSpPr>
        <p:spPr bwMode="auto">
          <a:xfrm>
            <a:off x="6608763" y="3660775"/>
            <a:ext cx="253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Quaternary</a:t>
            </a:r>
          </a:p>
        </p:txBody>
      </p:sp>
      <p:pic>
        <p:nvPicPr>
          <p:cNvPr id="410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0" t="24075" r="30797" b="55693"/>
          <a:stretch>
            <a:fillRect/>
          </a:stretch>
        </p:blipFill>
        <p:spPr bwMode="auto">
          <a:xfrm>
            <a:off x="4779963" y="2049463"/>
            <a:ext cx="16097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t="43604" r="48119" b="32278"/>
          <a:stretch>
            <a:fillRect/>
          </a:stretch>
        </p:blipFill>
        <p:spPr bwMode="auto">
          <a:xfrm>
            <a:off x="6877050" y="1749425"/>
            <a:ext cx="171291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4" t="24075" r="49010" b="63792"/>
          <a:stretch>
            <a:fillRect/>
          </a:stretch>
        </p:blipFill>
        <p:spPr bwMode="auto">
          <a:xfrm>
            <a:off x="2559050" y="2049463"/>
            <a:ext cx="15716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9" t="17384" r="42773" b="21347"/>
          <a:stretch>
            <a:fillRect/>
          </a:stretch>
        </p:blipFill>
        <p:spPr bwMode="auto">
          <a:xfrm>
            <a:off x="5319713" y="762000"/>
            <a:ext cx="18034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92100" y="296863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4663" y="4583113"/>
            <a:ext cx="253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Aniline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16525" y="35718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073650" y="5526088"/>
            <a:ext cx="2535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Sulfonamide</a:t>
            </a:r>
          </a:p>
        </p:txBody>
      </p:sp>
      <p:pic>
        <p:nvPicPr>
          <p:cNvPr id="51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4" t="29886" r="44456" b="34023"/>
          <a:stretch>
            <a:fillRect/>
          </a:stretch>
        </p:blipFill>
        <p:spPr bwMode="auto">
          <a:xfrm>
            <a:off x="976313" y="1635125"/>
            <a:ext cx="1531937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6" t="37808" r="25352" b="36136"/>
          <a:stretch>
            <a:fillRect/>
          </a:stretch>
        </p:blipFill>
        <p:spPr bwMode="auto">
          <a:xfrm>
            <a:off x="1036638" y="2076450"/>
            <a:ext cx="68262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92100" y="296863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3125788" y="4741863"/>
            <a:ext cx="253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Imide</a:t>
            </a:r>
          </a:p>
        </p:txBody>
      </p:sp>
      <p:sp>
        <p:nvSpPr>
          <p:cNvPr id="6149" name="Line 10"/>
          <p:cNvSpPr>
            <a:spLocks noChangeShapeType="1"/>
          </p:cNvSpPr>
          <p:nvPr/>
        </p:nvSpPr>
        <p:spPr bwMode="auto">
          <a:xfrm>
            <a:off x="3741738" y="3175000"/>
            <a:ext cx="1397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11"/>
          <p:cNvSpPr>
            <a:spLocks noChangeShapeType="1"/>
          </p:cNvSpPr>
          <p:nvPr/>
        </p:nvSpPr>
        <p:spPr bwMode="auto">
          <a:xfrm>
            <a:off x="3751263" y="3327400"/>
            <a:ext cx="1397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963988" y="3335338"/>
            <a:ext cx="939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H</a:t>
            </a:r>
            <a:r>
              <a:rPr lang="en-US" altLang="en-US" b="1" baseline="30000"/>
              <a:t>+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5" t="36047" r="44952" b="38425"/>
          <a:stretch>
            <a:fillRect/>
          </a:stretch>
        </p:blipFill>
        <p:spPr bwMode="auto">
          <a:xfrm>
            <a:off x="3889375" y="1889125"/>
            <a:ext cx="17129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92100" y="296863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391025" y="2492375"/>
            <a:ext cx="771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..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119563" y="4254500"/>
            <a:ext cx="131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Pyrrole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36926" r="30302" b="39833"/>
          <a:stretch>
            <a:fillRect/>
          </a:stretch>
        </p:blipFill>
        <p:spPr bwMode="auto">
          <a:xfrm>
            <a:off x="1038225" y="2028825"/>
            <a:ext cx="68040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2100" y="296863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f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741738" y="3175000"/>
            <a:ext cx="1397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3751263" y="3327400"/>
            <a:ext cx="1397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063625" y="3892550"/>
            <a:ext cx="1889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Acetamide (keto form)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797550" y="3986213"/>
            <a:ext cx="1889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Acetamide (enol form)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"/>
          <p:cNvSpPr txBox="1">
            <a:spLocks noChangeArrowheads="1"/>
          </p:cNvSpPr>
          <p:nvPr/>
        </p:nvSpPr>
        <p:spPr bwMode="auto">
          <a:xfrm>
            <a:off x="292100" y="296863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g</a:t>
            </a: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" b="15144"/>
          <a:stretch>
            <a:fillRect/>
          </a:stretch>
        </p:blipFill>
        <p:spPr bwMode="auto">
          <a:xfrm>
            <a:off x="498475" y="2460625"/>
            <a:ext cx="812006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8266" r="64056" b="55705"/>
          <a:stretch>
            <a:fillRect/>
          </a:stretch>
        </p:blipFill>
        <p:spPr bwMode="auto">
          <a:xfrm>
            <a:off x="128588" y="1495425"/>
            <a:ext cx="2768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1122363" y="114300"/>
            <a:ext cx="69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8.2.3</a:t>
            </a:r>
          </a:p>
        </p:txBody>
      </p:sp>
      <p:sp>
        <p:nvSpPr>
          <p:cNvPr id="10245" name="Text Box 13"/>
          <p:cNvSpPr txBox="1">
            <a:spLocks noChangeArrowheads="1"/>
          </p:cNvSpPr>
          <p:nvPr/>
        </p:nvSpPr>
        <p:spPr bwMode="auto">
          <a:xfrm>
            <a:off x="288925" y="3786188"/>
            <a:ext cx="238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 phenothiazine</a:t>
            </a:r>
          </a:p>
        </p:txBody>
      </p:sp>
      <p:sp>
        <p:nvSpPr>
          <p:cNvPr id="10246" name="Text Box 15"/>
          <p:cNvSpPr txBox="1">
            <a:spLocks noChangeArrowheads="1"/>
          </p:cNvSpPr>
          <p:nvPr/>
        </p:nvSpPr>
        <p:spPr bwMode="auto">
          <a:xfrm>
            <a:off x="6043613" y="3757613"/>
            <a:ext cx="238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A dibenzazepine</a:t>
            </a:r>
          </a:p>
        </p:txBody>
      </p:sp>
      <p:sp>
        <p:nvSpPr>
          <p:cNvPr id="10247" name="Text Box 16"/>
          <p:cNvSpPr txBox="1">
            <a:spLocks noChangeArrowheads="1"/>
          </p:cNvSpPr>
          <p:nvPr/>
        </p:nvSpPr>
        <p:spPr bwMode="auto">
          <a:xfrm>
            <a:off x="6904038" y="117475"/>
            <a:ext cx="69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0248" name="Text Box 18"/>
          <p:cNvSpPr txBox="1">
            <a:spLocks noChangeArrowheads="1"/>
          </p:cNvSpPr>
          <p:nvPr/>
        </p:nvSpPr>
        <p:spPr bwMode="auto">
          <a:xfrm>
            <a:off x="4175125" y="3392488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10249" name="Text Box 19"/>
          <p:cNvSpPr txBox="1">
            <a:spLocks noChangeArrowheads="1"/>
          </p:cNvSpPr>
          <p:nvPr/>
        </p:nvSpPr>
        <p:spPr bwMode="auto">
          <a:xfrm rot="2100000">
            <a:off x="1131888" y="1647825"/>
            <a:ext cx="68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..</a:t>
            </a:r>
          </a:p>
        </p:txBody>
      </p:sp>
      <p:sp>
        <p:nvSpPr>
          <p:cNvPr id="10250" name="Text Box 20"/>
          <p:cNvSpPr txBox="1">
            <a:spLocks noChangeArrowheads="1"/>
          </p:cNvSpPr>
          <p:nvPr/>
        </p:nvSpPr>
        <p:spPr bwMode="auto">
          <a:xfrm rot="-2100000">
            <a:off x="1230313" y="1631950"/>
            <a:ext cx="68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..</a:t>
            </a:r>
          </a:p>
        </p:txBody>
      </p:sp>
      <p:pic>
        <p:nvPicPr>
          <p:cNvPr id="10251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1" t="18266" r="36736" b="55354"/>
          <a:stretch>
            <a:fillRect/>
          </a:stretch>
        </p:blipFill>
        <p:spPr bwMode="auto">
          <a:xfrm>
            <a:off x="5748338" y="1524000"/>
            <a:ext cx="3001962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56442" r="50197" b="21172"/>
          <a:stretch>
            <a:fillRect/>
          </a:stretch>
        </p:blipFill>
        <p:spPr bwMode="auto">
          <a:xfrm>
            <a:off x="2914650" y="4219575"/>
            <a:ext cx="3128963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49250" y="355600"/>
            <a:ext cx="69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962025" y="3635375"/>
            <a:ext cx="238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cs typeface="Times New Roman" panose="02020603050405020304" pitchFamily="18" charset="0"/>
              </a:rPr>
              <a:t>Isoproterenol </a:t>
            </a:r>
            <a:endParaRPr lang="en-US" altLang="en-US" sz="2000" b="1">
              <a:cs typeface="Times New Roman" panose="02020603050405020304" pitchFamily="18" charset="0"/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195888" y="3635375"/>
            <a:ext cx="3125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cs typeface="Times New Roman" panose="02020603050405020304" pitchFamily="18" charset="0"/>
              </a:rPr>
              <a:t>Di-chloro-isoproterenol </a:t>
            </a:r>
            <a:endParaRPr lang="en-US" altLang="en-US" sz="2000" b="1">
              <a:cs typeface="Times New Roman" panose="02020603050405020304" pitchFamily="18" charset="0"/>
            </a:endParaRPr>
          </a:p>
        </p:txBody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1" t="23547" r="44456" b="50572"/>
          <a:stretch>
            <a:fillRect/>
          </a:stretch>
        </p:blipFill>
        <p:spPr bwMode="auto">
          <a:xfrm>
            <a:off x="349250" y="1370013"/>
            <a:ext cx="404336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1" t="54005" r="44456" b="20113"/>
          <a:stretch>
            <a:fillRect/>
          </a:stretch>
        </p:blipFill>
        <p:spPr bwMode="auto">
          <a:xfrm>
            <a:off x="4737100" y="1370013"/>
            <a:ext cx="404336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2022475" y="1184275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470150" y="1152525"/>
            <a:ext cx="211138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6235700" y="1214438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1944688" y="1533525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6164263" y="1543050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</a:t>
            </a:r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3094038" y="1344613"/>
            <a:ext cx="661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+</a:t>
            </a:r>
          </a:p>
        </p:txBody>
      </p:sp>
      <p:grpSp>
        <p:nvGrpSpPr>
          <p:cNvPr id="2056" name="Group 10"/>
          <p:cNvGrpSpPr>
            <a:grpSpLocks/>
          </p:cNvGrpSpPr>
          <p:nvPr/>
        </p:nvGrpSpPr>
        <p:grpSpPr bwMode="auto">
          <a:xfrm>
            <a:off x="3633788" y="1477963"/>
            <a:ext cx="512762" cy="396875"/>
            <a:chOff x="2289" y="931"/>
            <a:chExt cx="323" cy="250"/>
          </a:xfrm>
        </p:grpSpPr>
        <p:sp>
          <p:nvSpPr>
            <p:cNvPr id="2083" name="Rectangle 11"/>
            <p:cNvSpPr>
              <a:spLocks noChangeArrowheads="1"/>
            </p:cNvSpPr>
            <p:nvPr/>
          </p:nvSpPr>
          <p:spPr bwMode="auto">
            <a:xfrm>
              <a:off x="2376" y="959"/>
              <a:ext cx="133" cy="20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D71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84" name="Text Box 12"/>
            <p:cNvSpPr txBox="1">
              <a:spLocks noChangeArrowheads="1"/>
            </p:cNvSpPr>
            <p:nvPr/>
          </p:nvSpPr>
          <p:spPr bwMode="auto">
            <a:xfrm>
              <a:off x="2289" y="931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 (Hebrew)" panose="02020603050405020304" pitchFamily="18" charset="0"/>
                </a:rPr>
                <a:t>L</a:t>
              </a:r>
            </a:p>
          </p:txBody>
        </p:sp>
      </p:grpSp>
      <p:grpSp>
        <p:nvGrpSpPr>
          <p:cNvPr id="2057" name="Group 13"/>
          <p:cNvGrpSpPr>
            <a:grpSpLocks/>
          </p:cNvGrpSpPr>
          <p:nvPr/>
        </p:nvGrpSpPr>
        <p:grpSpPr bwMode="auto">
          <a:xfrm>
            <a:off x="6554788" y="1090613"/>
            <a:ext cx="512762" cy="396875"/>
            <a:chOff x="2289" y="931"/>
            <a:chExt cx="323" cy="250"/>
          </a:xfrm>
        </p:grpSpPr>
        <p:sp>
          <p:nvSpPr>
            <p:cNvPr id="2081" name="Rectangle 14"/>
            <p:cNvSpPr>
              <a:spLocks noChangeArrowheads="1"/>
            </p:cNvSpPr>
            <p:nvPr/>
          </p:nvSpPr>
          <p:spPr bwMode="auto">
            <a:xfrm>
              <a:off x="2376" y="959"/>
              <a:ext cx="133" cy="203"/>
            </a:xfrm>
            <a:prstGeom prst="rect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BD71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82" name="Text Box 15"/>
            <p:cNvSpPr txBox="1">
              <a:spLocks noChangeArrowheads="1"/>
            </p:cNvSpPr>
            <p:nvPr/>
          </p:nvSpPr>
          <p:spPr bwMode="auto">
            <a:xfrm>
              <a:off x="2289" y="931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 (Hebrew)" panose="02020603050405020304" pitchFamily="18" charset="0"/>
                </a:rPr>
                <a:t>L</a:t>
              </a:r>
            </a:p>
          </p:txBody>
        </p:sp>
      </p:grpSp>
      <p:sp>
        <p:nvSpPr>
          <p:cNvPr id="2058" name="Line 16"/>
          <p:cNvSpPr>
            <a:spLocks noChangeShapeType="1"/>
          </p:cNvSpPr>
          <p:nvPr/>
        </p:nvSpPr>
        <p:spPr bwMode="auto">
          <a:xfrm>
            <a:off x="4438650" y="1504950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Line 17"/>
          <p:cNvSpPr>
            <a:spLocks noChangeShapeType="1"/>
          </p:cNvSpPr>
          <p:nvPr/>
        </p:nvSpPr>
        <p:spPr bwMode="auto">
          <a:xfrm>
            <a:off x="4440238" y="1800225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Text Box 18"/>
          <p:cNvSpPr txBox="1">
            <a:spLocks noChangeArrowheads="1"/>
          </p:cNvSpPr>
          <p:nvPr/>
        </p:nvSpPr>
        <p:spPr bwMode="auto">
          <a:xfrm>
            <a:off x="4489450" y="1039813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 (Hebrew)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en-US" sz="2400" b="1" i="1">
                <a:latin typeface="Times New Roman" panose="02020603050405020304" pitchFamily="18" charset="0"/>
                <a:cs typeface="Times New Roman (Hebrew)" panose="02020603050405020304" pitchFamily="18" charset="0"/>
                <a:sym typeface="Symbol" panose="05050102010706020507" pitchFamily="18" charset="2"/>
              </a:rPr>
              <a:t>G</a:t>
            </a:r>
            <a:r>
              <a:rPr lang="en-US" altLang="en-US" sz="2400" b="1" i="1" baseline="-250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PL</a:t>
            </a:r>
            <a:endParaRPr lang="en-US" altLang="en-US" sz="2400" b="1" i="1">
              <a:latin typeface="Times New Roman" panose="02020603050405020304" pitchFamily="18" charset="0"/>
              <a:cs typeface="Times New Roman (Hebrew)" panose="02020603050405020304" pitchFamily="18" charset="0"/>
            </a:endParaRPr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2016125" y="4305300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062" name="Rectangle 20"/>
          <p:cNvSpPr>
            <a:spLocks noChangeArrowheads="1"/>
          </p:cNvSpPr>
          <p:nvPr/>
        </p:nvSpPr>
        <p:spPr bwMode="auto">
          <a:xfrm>
            <a:off x="2463800" y="4273550"/>
            <a:ext cx="211138" cy="322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6229350" y="4335463"/>
            <a:ext cx="1117600" cy="1016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064" name="Text Box 22"/>
          <p:cNvSpPr txBox="1">
            <a:spLocks noChangeArrowheads="1"/>
          </p:cNvSpPr>
          <p:nvPr/>
        </p:nvSpPr>
        <p:spPr bwMode="auto">
          <a:xfrm>
            <a:off x="1938338" y="4654550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</a:t>
            </a:r>
          </a:p>
        </p:txBody>
      </p:sp>
      <p:sp>
        <p:nvSpPr>
          <p:cNvPr id="2065" name="Text Box 23"/>
          <p:cNvSpPr txBox="1">
            <a:spLocks noChangeArrowheads="1"/>
          </p:cNvSpPr>
          <p:nvPr/>
        </p:nvSpPr>
        <p:spPr bwMode="auto">
          <a:xfrm>
            <a:off x="6157913" y="4664075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</a:t>
            </a:r>
          </a:p>
        </p:txBody>
      </p:sp>
      <p:sp>
        <p:nvSpPr>
          <p:cNvPr id="2066" name="Text Box 24"/>
          <p:cNvSpPr txBox="1">
            <a:spLocks noChangeArrowheads="1"/>
          </p:cNvSpPr>
          <p:nvPr/>
        </p:nvSpPr>
        <p:spPr bwMode="auto">
          <a:xfrm>
            <a:off x="3087688" y="4465638"/>
            <a:ext cx="6619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+</a:t>
            </a:r>
          </a:p>
        </p:txBody>
      </p:sp>
      <p:sp>
        <p:nvSpPr>
          <p:cNvPr id="2067" name="Rectangle 25"/>
          <p:cNvSpPr>
            <a:spLocks noChangeArrowheads="1"/>
          </p:cNvSpPr>
          <p:nvPr/>
        </p:nvSpPr>
        <p:spPr bwMode="auto">
          <a:xfrm>
            <a:off x="3765550" y="4643438"/>
            <a:ext cx="211138" cy="322262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BD71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68" name="Text Box 26"/>
          <p:cNvSpPr txBox="1">
            <a:spLocks noChangeArrowheads="1"/>
          </p:cNvSpPr>
          <p:nvPr/>
        </p:nvSpPr>
        <p:spPr bwMode="auto">
          <a:xfrm>
            <a:off x="3627438" y="4598988"/>
            <a:ext cx="512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 (Hebrew)" panose="02020603050405020304" pitchFamily="18" charset="0"/>
              </a:rPr>
              <a:t>L'</a:t>
            </a:r>
          </a:p>
        </p:txBody>
      </p:sp>
      <p:sp>
        <p:nvSpPr>
          <p:cNvPr id="2069" name="Rectangle 27"/>
          <p:cNvSpPr>
            <a:spLocks noChangeArrowheads="1"/>
          </p:cNvSpPr>
          <p:nvPr/>
        </p:nvSpPr>
        <p:spPr bwMode="auto">
          <a:xfrm>
            <a:off x="6686550" y="4256088"/>
            <a:ext cx="211138" cy="322262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BD71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70" name="Line 28"/>
          <p:cNvSpPr>
            <a:spLocks noChangeShapeType="1"/>
          </p:cNvSpPr>
          <p:nvPr/>
        </p:nvSpPr>
        <p:spPr bwMode="auto">
          <a:xfrm>
            <a:off x="4432300" y="4625975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9"/>
          <p:cNvSpPr>
            <a:spLocks noChangeShapeType="1"/>
          </p:cNvSpPr>
          <p:nvPr/>
        </p:nvSpPr>
        <p:spPr bwMode="auto">
          <a:xfrm>
            <a:off x="4433888" y="4921250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Text Box 30"/>
          <p:cNvSpPr txBox="1">
            <a:spLocks noChangeArrowheads="1"/>
          </p:cNvSpPr>
          <p:nvPr/>
        </p:nvSpPr>
        <p:spPr bwMode="auto">
          <a:xfrm>
            <a:off x="4483100" y="4160838"/>
            <a:ext cx="129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 (Hebrew)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en-US" sz="2400" b="1" i="1">
                <a:latin typeface="Times New Roman" panose="02020603050405020304" pitchFamily="18" charset="0"/>
                <a:cs typeface="Times New Roman (Hebrew)" panose="02020603050405020304" pitchFamily="18" charset="0"/>
                <a:sym typeface="Symbol" panose="05050102010706020507" pitchFamily="18" charset="2"/>
              </a:rPr>
              <a:t>G</a:t>
            </a:r>
            <a:r>
              <a:rPr lang="en-US" altLang="en-US" sz="2400" b="1" i="1" baseline="-250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PL'</a:t>
            </a:r>
            <a:endParaRPr lang="en-US" altLang="en-US" sz="2400" b="1" i="1">
              <a:latin typeface="Times New Roman" panose="02020603050405020304" pitchFamily="18" charset="0"/>
              <a:cs typeface="Times New Roman (Hebrew)" panose="02020603050405020304" pitchFamily="18" charset="0"/>
            </a:endParaRPr>
          </a:p>
        </p:txBody>
      </p:sp>
      <p:sp>
        <p:nvSpPr>
          <p:cNvPr id="2073" name="Text Box 31"/>
          <p:cNvSpPr txBox="1">
            <a:spLocks noChangeArrowheads="1"/>
          </p:cNvSpPr>
          <p:nvPr/>
        </p:nvSpPr>
        <p:spPr bwMode="auto">
          <a:xfrm>
            <a:off x="6523038" y="4219575"/>
            <a:ext cx="512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 (Hebrew)" panose="02020603050405020304" pitchFamily="18" charset="0"/>
              </a:rPr>
              <a:t>L'</a:t>
            </a:r>
          </a:p>
        </p:txBody>
      </p:sp>
      <p:sp>
        <p:nvSpPr>
          <p:cNvPr id="2074" name="Line 32"/>
          <p:cNvSpPr>
            <a:spLocks noChangeShapeType="1"/>
          </p:cNvSpPr>
          <p:nvPr/>
        </p:nvSpPr>
        <p:spPr bwMode="auto">
          <a:xfrm rot="5400000">
            <a:off x="1941512" y="3233738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33"/>
          <p:cNvSpPr>
            <a:spLocks noChangeShapeType="1"/>
          </p:cNvSpPr>
          <p:nvPr/>
        </p:nvSpPr>
        <p:spPr bwMode="auto">
          <a:xfrm rot="5400000">
            <a:off x="1712912" y="3235326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34"/>
          <p:cNvSpPr>
            <a:spLocks noChangeShapeType="1"/>
          </p:cNvSpPr>
          <p:nvPr/>
        </p:nvSpPr>
        <p:spPr bwMode="auto">
          <a:xfrm rot="5400000">
            <a:off x="6165850" y="3259138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35"/>
          <p:cNvSpPr>
            <a:spLocks noChangeShapeType="1"/>
          </p:cNvSpPr>
          <p:nvPr/>
        </p:nvSpPr>
        <p:spPr bwMode="auto">
          <a:xfrm rot="5400000">
            <a:off x="5937250" y="3260726"/>
            <a:ext cx="14636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Text Box 36"/>
          <p:cNvSpPr txBox="1">
            <a:spLocks noChangeArrowheads="1"/>
          </p:cNvSpPr>
          <p:nvPr/>
        </p:nvSpPr>
        <p:spPr bwMode="auto">
          <a:xfrm>
            <a:off x="5168900" y="3054350"/>
            <a:ext cx="165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 (Hebrew)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en-US" sz="2400" b="1" i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G</a:t>
            </a:r>
            <a:r>
              <a:rPr lang="en-US" altLang="en-US" sz="2400" b="1" i="1" baseline="-25000">
                <a:latin typeface="Times New Roman" panose="02020603050405020304" pitchFamily="18" charset="0"/>
                <a:cs typeface="Times New Roman (Hebrew)" panose="02020603050405020304" pitchFamily="18" charset="0"/>
              </a:rPr>
              <a:t>PL→PL'</a:t>
            </a:r>
            <a:endParaRPr lang="en-US" altLang="en-US" sz="2400" b="1" i="1">
              <a:solidFill>
                <a:schemeClr val="accent2"/>
              </a:solidFill>
              <a:latin typeface="Times New Roman" panose="02020603050405020304" pitchFamily="18" charset="0"/>
              <a:cs typeface="Times New Roman (Hebrew)" panose="02020603050405020304" pitchFamily="18" charset="0"/>
            </a:endParaRPr>
          </a:p>
        </p:txBody>
      </p:sp>
      <p:sp>
        <p:nvSpPr>
          <p:cNvPr id="2079" name="Text Box 37"/>
          <p:cNvSpPr txBox="1">
            <a:spLocks noChangeArrowheads="1"/>
          </p:cNvSpPr>
          <p:nvPr/>
        </p:nvSpPr>
        <p:spPr bwMode="auto">
          <a:xfrm>
            <a:off x="1079500" y="3038475"/>
            <a:ext cx="150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 (Hebrew)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en-US" sz="2400" b="1" i="1">
                <a:latin typeface="Times New Roman" panose="02020603050405020304" pitchFamily="18" charset="0"/>
                <a:cs typeface="Times New Roman (Hebrew)" panose="02020603050405020304" pitchFamily="18" charset="0"/>
              </a:rPr>
              <a:t>G</a:t>
            </a:r>
            <a:r>
              <a:rPr lang="en-US" altLang="en-US" sz="2400" b="1" i="1" baseline="-25000">
                <a:latin typeface="Times New Roman" panose="02020603050405020304" pitchFamily="18" charset="0"/>
                <a:cs typeface="Times New Roman (Hebrew)" panose="02020603050405020304" pitchFamily="18" charset="0"/>
              </a:rPr>
              <a:t>L</a:t>
            </a:r>
            <a:r>
              <a:rPr lang="en-US" altLang="en-US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→L'</a:t>
            </a:r>
            <a:endParaRPr lang="en-US" altLang="en-US" sz="2400" b="1" i="1" baseline="-25000">
              <a:solidFill>
                <a:srgbClr val="996633"/>
              </a:solidFill>
              <a:latin typeface="Times New Roman" panose="02020603050405020304" pitchFamily="18" charset="0"/>
              <a:cs typeface="Times New Roman (Hebrew)" panose="02020603050405020304" pitchFamily="18" charset="0"/>
            </a:endParaRPr>
          </a:p>
        </p:txBody>
      </p:sp>
      <p:sp>
        <p:nvSpPr>
          <p:cNvPr id="2080" name="Text Box 2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/>
              <a:t>Figure 8.4</a:t>
            </a:r>
            <a:endParaRPr lang="en-US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971800" y="6324600"/>
            <a:ext cx="320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Figure 8.2.4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969963" y="4433888"/>
            <a:ext cx="238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Times New Roman" panose="02020603050405020304" pitchFamily="18" charset="0"/>
              </a:rPr>
              <a:t>Levorphanol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53025" y="4462463"/>
            <a:ext cx="2460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cs typeface="Times New Roman" panose="02020603050405020304" pitchFamily="18" charset="0"/>
              </a:rPr>
              <a:t>Dextromethorphan</a:t>
            </a:r>
          </a:p>
        </p:txBody>
      </p:sp>
      <p:pic>
        <p:nvPicPr>
          <p:cNvPr id="1229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39217" r="28522" b="29797"/>
          <a:stretch>
            <a:fillRect/>
          </a:stretch>
        </p:blipFill>
        <p:spPr bwMode="auto">
          <a:xfrm>
            <a:off x="523875" y="1806575"/>
            <a:ext cx="810101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4"/>
          <p:cNvSpPr txBox="1">
            <a:spLocks noChangeArrowheads="1"/>
          </p:cNvSpPr>
          <p:nvPr/>
        </p:nvSpPr>
        <p:spPr bwMode="auto">
          <a:xfrm>
            <a:off x="6870700" y="6195011"/>
            <a:ext cx="1963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-US" altLang="en-US" sz="2800" b="1" dirty="0" smtClean="0"/>
              <a:t>Figure 8.5</a:t>
            </a:r>
            <a:endParaRPr lang="en-US" altLang="en-US" sz="2800" b="1" dirty="0"/>
          </a:p>
        </p:txBody>
      </p:sp>
      <p:pic>
        <p:nvPicPr>
          <p:cNvPr id="2051" name="Picture 227" descr="C:\Documents and Settings\Amit\My Documents\Amit\Book\1_Revised_draft\CH8\Figures\PyMol files\8-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24767" r="3625" b="25107"/>
          <a:stretch>
            <a:fillRect/>
          </a:stretch>
        </p:blipFill>
        <p:spPr bwMode="auto">
          <a:xfrm>
            <a:off x="1916113" y="0"/>
            <a:ext cx="4954587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28" descr="C:\Documents and Settings\Amit\My Documents\Amit\Book\1_Revised_draft\CH8\Figures\PyMol files\8-4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24533" r="37425" b="24895"/>
          <a:stretch>
            <a:fillRect/>
          </a:stretch>
        </p:blipFill>
        <p:spPr bwMode="auto">
          <a:xfrm>
            <a:off x="3152775" y="3427413"/>
            <a:ext cx="3160713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223"/>
          <p:cNvSpPr>
            <a:spLocks noChangeArrowheads="1"/>
          </p:cNvSpPr>
          <p:nvPr/>
        </p:nvSpPr>
        <p:spPr bwMode="auto">
          <a:xfrm rot="5400000">
            <a:off x="4330700" y="3011488"/>
            <a:ext cx="593725" cy="304800"/>
          </a:xfrm>
          <a:prstGeom prst="leftRightArrow">
            <a:avLst>
              <a:gd name="adj1" fmla="val 50000"/>
              <a:gd name="adj2" fmla="val 389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 algn="r" rtl="1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 (Hebrew)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9364</TotalTime>
  <Words>470</Words>
  <Application>Microsoft Office PowerPoint</Application>
  <PresentationFormat>On-screen Show (4:3)</PresentationFormat>
  <Paragraphs>318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Helvetica Neue</vt:lpstr>
      <vt:lpstr>Symbol</vt:lpstr>
      <vt:lpstr>Times New Roman</vt:lpstr>
      <vt:lpstr>Times New Roman (Hebrew)</vt:lpstr>
      <vt:lpstr>עיצוב ברירת מחדל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Amit Kessel</dc:creator>
  <cp:lastModifiedBy>Amit Kessel</cp:lastModifiedBy>
  <cp:revision>293</cp:revision>
  <cp:lastPrinted>1601-01-01T00:00:00Z</cp:lastPrinted>
  <dcterms:created xsi:type="dcterms:W3CDTF">1601-01-01T00:00:00Z</dcterms:created>
  <dcterms:modified xsi:type="dcterms:W3CDTF">2019-04-28T22:35:48Z</dcterms:modified>
</cp:coreProperties>
</file>