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99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339966"/>
    <a:srgbClr val="800080"/>
    <a:srgbClr val="9966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71" autoAdjust="0"/>
    <p:restoredTop sz="90929"/>
  </p:normalViewPr>
  <p:slideViewPr>
    <p:cSldViewPr snapToGrid="0">
      <p:cViewPr>
        <p:scale>
          <a:sx n="60" d="100"/>
          <a:sy n="60" d="100"/>
        </p:scale>
        <p:origin x="1584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F9C3AAC-B684-4440-9129-C547F4878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297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noProof="0" smtClean="0"/>
              <a:t>לחץ כדי לערוך סגנונות טקסט של תבנית בסיס</a:t>
            </a:r>
          </a:p>
          <a:p>
            <a:pPr lvl="1"/>
            <a:r>
              <a:rPr lang="he-IL" altLang="en-US" noProof="0" smtClean="0"/>
              <a:t>רמה שנייה</a:t>
            </a:r>
          </a:p>
          <a:p>
            <a:pPr lvl="2"/>
            <a:r>
              <a:rPr lang="he-IL" altLang="en-US" noProof="0" smtClean="0"/>
              <a:t>רמה שלישית</a:t>
            </a:r>
          </a:p>
          <a:p>
            <a:pPr lvl="3"/>
            <a:r>
              <a:rPr lang="he-IL" altLang="en-US" noProof="0" smtClean="0"/>
              <a:t>רמה רביעית</a:t>
            </a:r>
          </a:p>
          <a:p>
            <a:pPr lvl="4"/>
            <a:r>
              <a:rPr lang="he-IL" altLang="en-US" noProof="0" smtClean="0"/>
              <a:t>רמה חמישית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87D023F-22A2-4B70-8FD0-8CCB83833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09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6805-5FB7-4364-A6E1-72791E6BC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90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48CB5-5793-4184-B522-8199C5389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17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D5E85-D2D3-42B6-81B6-686AF6D880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89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BC81D-C112-4631-8F76-DB9A39E8A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78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B61D5-588C-44C2-B6BD-77E8C940E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56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7FCD7-EBAA-49CD-95A6-F1C0B68F80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82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3362B-5F61-418B-A535-516EF7BD9A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1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2D218-5CE8-40CE-B0EE-95B25128E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59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734DE-AF53-456B-B6E3-649574A3D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11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7D17B-685C-42DB-A466-8718CE713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34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E54D1-3895-4022-9163-E791DD65C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06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סגנונות טקסט של תבנית בסיס</a:t>
            </a:r>
          </a:p>
          <a:p>
            <a:pPr lvl="1"/>
            <a:r>
              <a:rPr lang="he-IL" altLang="en-US" smtClean="0"/>
              <a:t>רמה שנייה</a:t>
            </a:r>
          </a:p>
          <a:p>
            <a:pPr lvl="2"/>
            <a:r>
              <a:rPr lang="he-IL" altLang="en-US" smtClean="0"/>
              <a:t>רמה שלישית</a:t>
            </a:r>
          </a:p>
          <a:p>
            <a:pPr lvl="3"/>
            <a:r>
              <a:rPr lang="he-IL" altLang="en-US" smtClean="0"/>
              <a:t>רמה רביעית</a:t>
            </a:r>
          </a:p>
          <a:p>
            <a:pPr lvl="4"/>
            <a:r>
              <a:rPr lang="he-IL" altLang="en-US" smtClean="0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fld id="{82467194-7622-4D8D-BE47-DE1BA8A07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biochemsoctrans.org/bst/036/1404/bst0361404f01.htm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050"/>
          <p:cNvSpPr txBox="1">
            <a:spLocks noChangeArrowheads="1"/>
          </p:cNvSpPr>
          <p:nvPr/>
        </p:nvSpPr>
        <p:spPr bwMode="auto">
          <a:xfrm>
            <a:off x="303213" y="919163"/>
            <a:ext cx="86455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Proteins: </a:t>
            </a:r>
            <a:r>
              <a:rPr lang="en-US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Structure, Function, and Motion</a:t>
            </a: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baseline="30000" dirty="0">
                <a:solidFill>
                  <a:schemeClr val="accent2"/>
                </a:solidFill>
                <a:cs typeface="Arial" panose="020B0604020202020204" pitchFamily="34" charset="0"/>
              </a:rPr>
              <a:t>nd</a:t>
            </a:r>
            <a:r>
              <a:rPr lang="en-US" altLang="en-US" sz="2800" b="1" dirty="0">
                <a:solidFill>
                  <a:schemeClr val="accent2"/>
                </a:solidFill>
                <a:cs typeface="Arial" panose="020B0604020202020204" pitchFamily="34" charset="0"/>
              </a:rPr>
              <a:t> Edition (</a:t>
            </a:r>
            <a:r>
              <a:rPr lang="en-US" altLang="en-US" sz="28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2018)</a:t>
            </a:r>
            <a:endParaRPr lang="en-US" altLang="en-US" sz="28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Amit Kessel &amp; Nir Ben-Tal</a:t>
            </a:r>
          </a:p>
        </p:txBody>
      </p:sp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53975" y="117475"/>
            <a:ext cx="909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 Neue"/>
                <a:cs typeface="Times New Roman (Hebrew)" panose="02020603050405020304" pitchFamily="18" charset="0"/>
              </a:rPr>
              <a:t>This PPT presentation is provided as suppl. material to the book:</a:t>
            </a:r>
            <a:endParaRPr lang="en-US" altLang="en-US" sz="2400">
              <a:cs typeface="Times New Roman (Hebrew)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91" y="3597275"/>
            <a:ext cx="2333992" cy="31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8"/>
          <p:cNvSpPr txBox="1">
            <a:spLocks noChangeArrowheads="1"/>
          </p:cNvSpPr>
          <p:nvPr/>
        </p:nvSpPr>
        <p:spPr bwMode="auto">
          <a:xfrm>
            <a:off x="304800" y="2286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b</a:t>
            </a:r>
          </a:p>
        </p:txBody>
      </p:sp>
      <p:sp>
        <p:nvSpPr>
          <p:cNvPr id="3075" name="Line 24"/>
          <p:cNvSpPr>
            <a:spLocks noChangeShapeType="1"/>
          </p:cNvSpPr>
          <p:nvPr/>
        </p:nvSpPr>
        <p:spPr bwMode="auto">
          <a:xfrm flipH="1">
            <a:off x="2119313" y="723900"/>
            <a:ext cx="0" cy="50530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Line 25"/>
          <p:cNvSpPr>
            <a:spLocks noChangeShapeType="1"/>
          </p:cNvSpPr>
          <p:nvPr/>
        </p:nvSpPr>
        <p:spPr bwMode="auto">
          <a:xfrm flipH="1" flipV="1">
            <a:off x="2120900" y="5786438"/>
            <a:ext cx="596106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Freeform 28"/>
          <p:cNvSpPr>
            <a:spLocks/>
          </p:cNvSpPr>
          <p:nvPr/>
        </p:nvSpPr>
        <p:spPr bwMode="auto">
          <a:xfrm>
            <a:off x="2128838" y="1317625"/>
            <a:ext cx="5470525" cy="4078288"/>
          </a:xfrm>
          <a:custGeom>
            <a:avLst/>
            <a:gdLst>
              <a:gd name="T0" fmla="*/ 0 w 2906"/>
              <a:gd name="T1" fmla="*/ 2147483646 h 2569"/>
              <a:gd name="T2" fmla="*/ 1520282617 w 2906"/>
              <a:gd name="T3" fmla="*/ 2147483646 h 2569"/>
              <a:gd name="T4" fmla="*/ 2147483646 w 2906"/>
              <a:gd name="T5" fmla="*/ 574595695 h 2569"/>
              <a:gd name="T6" fmla="*/ 2147483646 w 2906"/>
              <a:gd name="T7" fmla="*/ 864414493 h 2569"/>
              <a:gd name="T8" fmla="*/ 2147483646 w 2906"/>
              <a:gd name="T9" fmla="*/ 2147483646 h 2569"/>
              <a:gd name="T10" fmla="*/ 2147483646 w 2906"/>
              <a:gd name="T11" fmla="*/ 2147483646 h 25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06" h="2569">
                <a:moveTo>
                  <a:pt x="0" y="1401"/>
                </a:moveTo>
                <a:cubicBezTo>
                  <a:pt x="126" y="1456"/>
                  <a:pt x="252" y="1512"/>
                  <a:pt x="429" y="1317"/>
                </a:cubicBezTo>
                <a:cubicBezTo>
                  <a:pt x="606" y="1122"/>
                  <a:pt x="881" y="390"/>
                  <a:pt x="1062" y="228"/>
                </a:cubicBezTo>
                <a:cubicBezTo>
                  <a:pt x="1243" y="66"/>
                  <a:pt x="1325" y="0"/>
                  <a:pt x="1518" y="343"/>
                </a:cubicBezTo>
                <a:cubicBezTo>
                  <a:pt x="1711" y="686"/>
                  <a:pt x="1989" y="2003"/>
                  <a:pt x="2220" y="2286"/>
                </a:cubicBezTo>
                <a:cubicBezTo>
                  <a:pt x="2451" y="2569"/>
                  <a:pt x="2678" y="2304"/>
                  <a:pt x="2906" y="2040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Line 29"/>
          <p:cNvSpPr>
            <a:spLocks noChangeShapeType="1"/>
          </p:cNvSpPr>
          <p:nvPr/>
        </p:nvSpPr>
        <p:spPr bwMode="auto">
          <a:xfrm flipV="1">
            <a:off x="2486025" y="5683250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Line 30"/>
          <p:cNvSpPr>
            <a:spLocks noChangeShapeType="1"/>
          </p:cNvSpPr>
          <p:nvPr/>
        </p:nvSpPr>
        <p:spPr bwMode="auto">
          <a:xfrm flipV="1">
            <a:off x="4376738" y="5684838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31"/>
          <p:cNvSpPr>
            <a:spLocks noChangeShapeType="1"/>
          </p:cNvSpPr>
          <p:nvPr/>
        </p:nvSpPr>
        <p:spPr bwMode="auto">
          <a:xfrm flipV="1">
            <a:off x="6670675" y="5686425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Rectangle 32"/>
          <p:cNvSpPr>
            <a:spLocks noChangeArrowheads="1"/>
          </p:cNvSpPr>
          <p:nvPr/>
        </p:nvSpPr>
        <p:spPr bwMode="auto">
          <a:xfrm>
            <a:off x="6708775" y="4397375"/>
            <a:ext cx="1071563" cy="981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82" name="Text Box 33"/>
          <p:cNvSpPr txBox="1">
            <a:spLocks noChangeArrowheads="1"/>
          </p:cNvSpPr>
          <p:nvPr/>
        </p:nvSpPr>
        <p:spPr bwMode="auto">
          <a:xfrm>
            <a:off x="2132013" y="5884863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R</a:t>
            </a:r>
          </a:p>
        </p:txBody>
      </p:sp>
      <p:sp>
        <p:nvSpPr>
          <p:cNvPr id="3083" name="Text Box 34"/>
          <p:cNvSpPr txBox="1">
            <a:spLocks noChangeArrowheads="1"/>
          </p:cNvSpPr>
          <p:nvPr/>
        </p:nvSpPr>
        <p:spPr bwMode="auto">
          <a:xfrm>
            <a:off x="4022725" y="5895975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TS</a:t>
            </a:r>
          </a:p>
        </p:txBody>
      </p:sp>
      <p:sp>
        <p:nvSpPr>
          <p:cNvPr id="3084" name="Text Box 35"/>
          <p:cNvSpPr txBox="1">
            <a:spLocks noChangeArrowheads="1"/>
          </p:cNvSpPr>
          <p:nvPr/>
        </p:nvSpPr>
        <p:spPr bwMode="auto">
          <a:xfrm>
            <a:off x="3530600" y="6261100"/>
            <a:ext cx="276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Reaction Coordinate</a:t>
            </a:r>
          </a:p>
        </p:txBody>
      </p:sp>
      <p:sp>
        <p:nvSpPr>
          <p:cNvPr id="3085" name="Text Box 36"/>
          <p:cNvSpPr txBox="1">
            <a:spLocks noChangeArrowheads="1"/>
          </p:cNvSpPr>
          <p:nvPr/>
        </p:nvSpPr>
        <p:spPr bwMode="auto">
          <a:xfrm>
            <a:off x="849313" y="947738"/>
            <a:ext cx="1195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Energy</a:t>
            </a:r>
          </a:p>
        </p:txBody>
      </p:sp>
      <p:sp>
        <p:nvSpPr>
          <p:cNvPr id="3086" name="Text Box 37"/>
          <p:cNvSpPr txBox="1">
            <a:spLocks noChangeArrowheads="1"/>
          </p:cNvSpPr>
          <p:nvPr/>
        </p:nvSpPr>
        <p:spPr bwMode="auto">
          <a:xfrm>
            <a:off x="6316663" y="5864225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P</a:t>
            </a:r>
          </a:p>
        </p:txBody>
      </p:sp>
      <p:sp>
        <p:nvSpPr>
          <p:cNvPr id="3087" name="Freeform 40"/>
          <p:cNvSpPr>
            <a:spLocks/>
          </p:cNvSpPr>
          <p:nvPr/>
        </p:nvSpPr>
        <p:spPr bwMode="auto">
          <a:xfrm>
            <a:off x="1157288" y="2452688"/>
            <a:ext cx="4329112" cy="519112"/>
          </a:xfrm>
          <a:custGeom>
            <a:avLst/>
            <a:gdLst>
              <a:gd name="T0" fmla="*/ 0 w 644"/>
              <a:gd name="T1" fmla="*/ 725804301 h 327"/>
              <a:gd name="T2" fmla="*/ 2147483646 w 644"/>
              <a:gd name="T3" fmla="*/ 725804301 h 327"/>
              <a:gd name="T4" fmla="*/ 2147483646 w 644"/>
              <a:gd name="T5" fmla="*/ 158768897 h 327"/>
              <a:gd name="T6" fmla="*/ 2147483646 w 644"/>
              <a:gd name="T7" fmla="*/ 93244898 h 327"/>
              <a:gd name="T8" fmla="*/ 2147483646 w 644"/>
              <a:gd name="T9" fmla="*/ 713202738 h 327"/>
              <a:gd name="T10" fmla="*/ 2147483646 w 644"/>
              <a:gd name="T11" fmla="*/ 766126762 h 3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44" h="327">
                <a:moveTo>
                  <a:pt x="0" y="288"/>
                </a:moveTo>
                <a:cubicBezTo>
                  <a:pt x="60" y="306"/>
                  <a:pt x="120" y="325"/>
                  <a:pt x="173" y="288"/>
                </a:cubicBezTo>
                <a:cubicBezTo>
                  <a:pt x="226" y="251"/>
                  <a:pt x="285" y="105"/>
                  <a:pt x="320" y="63"/>
                </a:cubicBezTo>
                <a:cubicBezTo>
                  <a:pt x="355" y="21"/>
                  <a:pt x="350" y="0"/>
                  <a:pt x="383" y="37"/>
                </a:cubicBezTo>
                <a:cubicBezTo>
                  <a:pt x="416" y="74"/>
                  <a:pt x="476" y="239"/>
                  <a:pt x="519" y="283"/>
                </a:cubicBezTo>
                <a:cubicBezTo>
                  <a:pt x="562" y="327"/>
                  <a:pt x="603" y="315"/>
                  <a:pt x="644" y="304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Freeform 41"/>
          <p:cNvSpPr>
            <a:spLocks/>
          </p:cNvSpPr>
          <p:nvPr/>
        </p:nvSpPr>
        <p:spPr bwMode="auto">
          <a:xfrm>
            <a:off x="71438" y="3602038"/>
            <a:ext cx="4329112" cy="519112"/>
          </a:xfrm>
          <a:custGeom>
            <a:avLst/>
            <a:gdLst>
              <a:gd name="T0" fmla="*/ 0 w 644"/>
              <a:gd name="T1" fmla="*/ 725804301 h 327"/>
              <a:gd name="T2" fmla="*/ 2147483646 w 644"/>
              <a:gd name="T3" fmla="*/ 725804301 h 327"/>
              <a:gd name="T4" fmla="*/ 2147483646 w 644"/>
              <a:gd name="T5" fmla="*/ 158768897 h 327"/>
              <a:gd name="T6" fmla="*/ 2147483646 w 644"/>
              <a:gd name="T7" fmla="*/ 93244898 h 327"/>
              <a:gd name="T8" fmla="*/ 2147483646 w 644"/>
              <a:gd name="T9" fmla="*/ 713202738 h 327"/>
              <a:gd name="T10" fmla="*/ 2147483646 w 644"/>
              <a:gd name="T11" fmla="*/ 766126762 h 3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44" h="327">
                <a:moveTo>
                  <a:pt x="0" y="288"/>
                </a:moveTo>
                <a:cubicBezTo>
                  <a:pt x="60" y="306"/>
                  <a:pt x="120" y="325"/>
                  <a:pt x="173" y="288"/>
                </a:cubicBezTo>
                <a:cubicBezTo>
                  <a:pt x="226" y="251"/>
                  <a:pt x="285" y="105"/>
                  <a:pt x="320" y="63"/>
                </a:cubicBezTo>
                <a:cubicBezTo>
                  <a:pt x="355" y="21"/>
                  <a:pt x="350" y="0"/>
                  <a:pt x="383" y="37"/>
                </a:cubicBezTo>
                <a:cubicBezTo>
                  <a:pt x="416" y="74"/>
                  <a:pt x="476" y="239"/>
                  <a:pt x="519" y="283"/>
                </a:cubicBezTo>
                <a:cubicBezTo>
                  <a:pt x="562" y="327"/>
                  <a:pt x="603" y="315"/>
                  <a:pt x="644" y="304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Oval 42"/>
          <p:cNvSpPr>
            <a:spLocks noChangeArrowheads="1"/>
          </p:cNvSpPr>
          <p:nvPr/>
        </p:nvSpPr>
        <p:spPr bwMode="auto">
          <a:xfrm>
            <a:off x="2359025" y="3482975"/>
            <a:ext cx="274638" cy="274638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90" name="Oval 43"/>
          <p:cNvSpPr>
            <a:spLocks noChangeArrowheads="1"/>
          </p:cNvSpPr>
          <p:nvPr/>
        </p:nvSpPr>
        <p:spPr bwMode="auto">
          <a:xfrm>
            <a:off x="3409950" y="2355850"/>
            <a:ext cx="274638" cy="274638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685800" y="838200"/>
            <a:ext cx="7620000" cy="4937125"/>
            <a:chOff x="432" y="528"/>
            <a:chExt cx="4800" cy="3110"/>
          </a:xfrm>
        </p:grpSpPr>
        <p:pic>
          <p:nvPicPr>
            <p:cNvPr id="410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528"/>
              <a:ext cx="4800" cy="3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01" name="Rectangle 4"/>
            <p:cNvSpPr>
              <a:spLocks noChangeArrowheads="1"/>
            </p:cNvSpPr>
            <p:nvPr/>
          </p:nvSpPr>
          <p:spPr bwMode="auto">
            <a:xfrm>
              <a:off x="4080" y="3312"/>
              <a:ext cx="105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8889" r="6666" b="27777"/>
          <a:stretch/>
        </p:blipFill>
        <p:spPr>
          <a:xfrm>
            <a:off x="533400" y="609600"/>
            <a:ext cx="8382000" cy="419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5029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800" dirty="0" smtClean="0"/>
              <a:t>Ltn10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5029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800" dirty="0" smtClean="0"/>
              <a:t>Ltn40</a:t>
            </a:r>
            <a:endParaRPr 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622675" y="6237288"/>
            <a:ext cx="1890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</a:t>
            </a:r>
            <a:r>
              <a:rPr lang="en-US" altLang="en-US" sz="2400" smtClean="0"/>
              <a:t>5.8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39788" y="6215063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5-9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03200" y="246063"/>
            <a:ext cx="46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3095" name="Oval 23"/>
          <p:cNvSpPr>
            <a:spLocks noChangeArrowheads="1"/>
          </p:cNvSpPr>
          <p:nvPr/>
        </p:nvSpPr>
        <p:spPr bwMode="auto">
          <a:xfrm>
            <a:off x="2520950" y="2967038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76078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>
              <a:cs typeface="Times New Roman (Hebrew)" charset="-79"/>
            </a:endParaRPr>
          </a:p>
        </p:txBody>
      </p:sp>
      <p:sp>
        <p:nvSpPr>
          <p:cNvPr id="2053" name="Rectangle 24"/>
          <p:cNvSpPr>
            <a:spLocks noChangeArrowheads="1"/>
          </p:cNvSpPr>
          <p:nvPr/>
        </p:nvSpPr>
        <p:spPr bwMode="auto">
          <a:xfrm>
            <a:off x="2968625" y="2935288"/>
            <a:ext cx="211138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4" name="Rectangle 25"/>
          <p:cNvSpPr>
            <a:spLocks noChangeArrowheads="1"/>
          </p:cNvSpPr>
          <p:nvPr/>
        </p:nvSpPr>
        <p:spPr bwMode="auto">
          <a:xfrm>
            <a:off x="4516438" y="2816225"/>
            <a:ext cx="211137" cy="322263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5" name="Text Box 26"/>
          <p:cNvSpPr txBox="1">
            <a:spLocks noChangeArrowheads="1"/>
          </p:cNvSpPr>
          <p:nvPr/>
        </p:nvSpPr>
        <p:spPr bwMode="auto">
          <a:xfrm>
            <a:off x="3970338" y="2298700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ligand</a:t>
            </a:r>
          </a:p>
        </p:txBody>
      </p:sp>
      <p:sp>
        <p:nvSpPr>
          <p:cNvPr id="2056" name="Line 27"/>
          <p:cNvSpPr>
            <a:spLocks noChangeShapeType="1"/>
          </p:cNvSpPr>
          <p:nvPr/>
        </p:nvSpPr>
        <p:spPr bwMode="auto">
          <a:xfrm>
            <a:off x="3937000" y="3255963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Line 28"/>
          <p:cNvSpPr>
            <a:spLocks noChangeShapeType="1"/>
          </p:cNvSpPr>
          <p:nvPr/>
        </p:nvSpPr>
        <p:spPr bwMode="auto">
          <a:xfrm>
            <a:off x="3938588" y="3551238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3" name="Oval 31"/>
          <p:cNvSpPr>
            <a:spLocks noChangeArrowheads="1"/>
          </p:cNvSpPr>
          <p:nvPr/>
        </p:nvSpPr>
        <p:spPr bwMode="auto">
          <a:xfrm>
            <a:off x="5737225" y="2984500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76078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>
              <a:cs typeface="Times New Roman (Hebrew)" charset="-79"/>
            </a:endParaRPr>
          </a:p>
        </p:txBody>
      </p:sp>
      <p:sp>
        <p:nvSpPr>
          <p:cNvPr id="2059" name="Rectangle 32"/>
          <p:cNvSpPr>
            <a:spLocks noChangeArrowheads="1"/>
          </p:cNvSpPr>
          <p:nvPr/>
        </p:nvSpPr>
        <p:spPr bwMode="auto">
          <a:xfrm>
            <a:off x="6184900" y="2960688"/>
            <a:ext cx="211138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60" name="Rectangle 30"/>
          <p:cNvSpPr>
            <a:spLocks noChangeArrowheads="1"/>
          </p:cNvSpPr>
          <p:nvPr/>
        </p:nvSpPr>
        <p:spPr bwMode="auto">
          <a:xfrm>
            <a:off x="6181725" y="2965450"/>
            <a:ext cx="211138" cy="322263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7"/>
          <p:cNvSpPr txBox="1">
            <a:spLocks noChangeArrowheads="1"/>
          </p:cNvSpPr>
          <p:nvPr/>
        </p:nvSpPr>
        <p:spPr bwMode="auto">
          <a:xfrm>
            <a:off x="203200" y="246063"/>
            <a:ext cx="46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6148" name="Oval 1028"/>
          <p:cNvSpPr>
            <a:spLocks noChangeArrowheads="1"/>
          </p:cNvSpPr>
          <p:nvPr/>
        </p:nvSpPr>
        <p:spPr bwMode="auto">
          <a:xfrm>
            <a:off x="2022475" y="1184275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>
              <a:cs typeface="Times New Roman (Hebrew)" charset="-79"/>
            </a:endParaRPr>
          </a:p>
        </p:txBody>
      </p:sp>
      <p:sp>
        <p:nvSpPr>
          <p:cNvPr id="3076" name="Rectangle 1029"/>
          <p:cNvSpPr>
            <a:spLocks noChangeArrowheads="1"/>
          </p:cNvSpPr>
          <p:nvPr/>
        </p:nvSpPr>
        <p:spPr bwMode="auto">
          <a:xfrm>
            <a:off x="2470150" y="1152525"/>
            <a:ext cx="211138" cy="32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7" name="Line 1032"/>
          <p:cNvSpPr>
            <a:spLocks noChangeShapeType="1"/>
          </p:cNvSpPr>
          <p:nvPr/>
        </p:nvSpPr>
        <p:spPr bwMode="auto">
          <a:xfrm>
            <a:off x="4438650" y="1504950"/>
            <a:ext cx="1463675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Line 1033"/>
          <p:cNvSpPr>
            <a:spLocks noChangeShapeType="1"/>
          </p:cNvSpPr>
          <p:nvPr/>
        </p:nvSpPr>
        <p:spPr bwMode="auto">
          <a:xfrm>
            <a:off x="4440238" y="1800225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Oval 1034"/>
          <p:cNvSpPr>
            <a:spLocks noChangeArrowheads="1"/>
          </p:cNvSpPr>
          <p:nvPr/>
        </p:nvSpPr>
        <p:spPr bwMode="auto">
          <a:xfrm>
            <a:off x="6235700" y="1214438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>
              <a:cs typeface="Times New Roman (Hebrew)" charset="-79"/>
            </a:endParaRPr>
          </a:p>
        </p:txBody>
      </p:sp>
      <p:sp>
        <p:nvSpPr>
          <p:cNvPr id="6156" name="Oval 1036"/>
          <p:cNvSpPr>
            <a:spLocks noChangeArrowheads="1"/>
          </p:cNvSpPr>
          <p:nvPr/>
        </p:nvSpPr>
        <p:spPr bwMode="auto">
          <a:xfrm>
            <a:off x="1966913" y="4305300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>
              <a:cs typeface="Times New Roman (Hebrew)" charset="-79"/>
            </a:endParaRPr>
          </a:p>
        </p:txBody>
      </p:sp>
      <p:sp>
        <p:nvSpPr>
          <p:cNvPr id="3081" name="Line 1040"/>
          <p:cNvSpPr>
            <a:spLocks noChangeShapeType="1"/>
          </p:cNvSpPr>
          <p:nvPr/>
        </p:nvSpPr>
        <p:spPr bwMode="auto">
          <a:xfrm>
            <a:off x="4383088" y="4625975"/>
            <a:ext cx="1463675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Line 1041"/>
          <p:cNvSpPr>
            <a:spLocks noChangeShapeType="1"/>
          </p:cNvSpPr>
          <p:nvPr/>
        </p:nvSpPr>
        <p:spPr bwMode="auto">
          <a:xfrm>
            <a:off x="4384675" y="4921250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Line 1044"/>
          <p:cNvSpPr>
            <a:spLocks noChangeShapeType="1"/>
          </p:cNvSpPr>
          <p:nvPr/>
        </p:nvSpPr>
        <p:spPr bwMode="auto">
          <a:xfrm rot="5400000">
            <a:off x="1885950" y="3233738"/>
            <a:ext cx="1463675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4" name="Line 1045"/>
          <p:cNvSpPr>
            <a:spLocks noChangeShapeType="1"/>
          </p:cNvSpPr>
          <p:nvPr/>
        </p:nvSpPr>
        <p:spPr bwMode="auto">
          <a:xfrm rot="5400000">
            <a:off x="1657350" y="3235326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5" name="Line 1046"/>
          <p:cNvSpPr>
            <a:spLocks noChangeShapeType="1"/>
          </p:cNvSpPr>
          <p:nvPr/>
        </p:nvSpPr>
        <p:spPr bwMode="auto">
          <a:xfrm rot="5400000">
            <a:off x="6165850" y="3259138"/>
            <a:ext cx="1463675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Line 1047"/>
          <p:cNvSpPr>
            <a:spLocks noChangeShapeType="1"/>
          </p:cNvSpPr>
          <p:nvPr/>
        </p:nvSpPr>
        <p:spPr bwMode="auto">
          <a:xfrm rot="5400000">
            <a:off x="5937250" y="3260726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AutoShape 1048"/>
          <p:cNvSpPr>
            <a:spLocks noChangeArrowheads="1"/>
          </p:cNvSpPr>
          <p:nvPr/>
        </p:nvSpPr>
        <p:spPr bwMode="auto">
          <a:xfrm>
            <a:off x="2351088" y="4252913"/>
            <a:ext cx="307975" cy="398462"/>
          </a:xfrm>
          <a:custGeom>
            <a:avLst/>
            <a:gdLst>
              <a:gd name="T0" fmla="*/ 54783121 w 21600"/>
              <a:gd name="T1" fmla="*/ 67798992 h 21600"/>
              <a:gd name="T2" fmla="*/ 31304760 w 21600"/>
              <a:gd name="T3" fmla="*/ 135597984 h 21600"/>
              <a:gd name="T4" fmla="*/ 7826187 w 21600"/>
              <a:gd name="T5" fmla="*/ 67798992 h 21600"/>
              <a:gd name="T6" fmla="*/ 3130476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Oval 1049"/>
          <p:cNvSpPr>
            <a:spLocks noChangeArrowheads="1"/>
          </p:cNvSpPr>
          <p:nvPr/>
        </p:nvSpPr>
        <p:spPr bwMode="auto">
          <a:xfrm>
            <a:off x="6262688" y="4392613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>
              <a:cs typeface="Times New Roman (Hebrew)" charset="-79"/>
            </a:endParaRPr>
          </a:p>
        </p:txBody>
      </p:sp>
      <p:sp>
        <p:nvSpPr>
          <p:cNvPr id="3089" name="AutoShape 1050"/>
          <p:cNvSpPr>
            <a:spLocks noChangeArrowheads="1"/>
          </p:cNvSpPr>
          <p:nvPr/>
        </p:nvSpPr>
        <p:spPr bwMode="auto">
          <a:xfrm>
            <a:off x="6638925" y="4340225"/>
            <a:ext cx="315913" cy="398463"/>
          </a:xfrm>
          <a:custGeom>
            <a:avLst/>
            <a:gdLst>
              <a:gd name="T0" fmla="*/ 59129363 w 21600"/>
              <a:gd name="T1" fmla="*/ 67799679 h 21600"/>
              <a:gd name="T2" fmla="*/ 33788299 w 21600"/>
              <a:gd name="T3" fmla="*/ 135599007 h 21600"/>
              <a:gd name="T4" fmla="*/ 8447016 w 21600"/>
              <a:gd name="T5" fmla="*/ 67799679 h 21600"/>
              <a:gd name="T6" fmla="*/ 3378829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Text Box 1051"/>
          <p:cNvSpPr txBox="1">
            <a:spLocks noChangeArrowheads="1"/>
          </p:cNvSpPr>
          <p:nvPr/>
        </p:nvSpPr>
        <p:spPr bwMode="auto">
          <a:xfrm>
            <a:off x="1944688" y="1533525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R</a:t>
            </a:r>
            <a:r>
              <a:rPr lang="en-US" altLang="en-US" sz="2400" baseline="-25000">
                <a:solidFill>
                  <a:srgbClr val="FFFF00"/>
                </a:solidFill>
              </a:rPr>
              <a:t>0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3091" name="Text Box 1052"/>
          <p:cNvSpPr txBox="1">
            <a:spLocks noChangeArrowheads="1"/>
          </p:cNvSpPr>
          <p:nvPr/>
        </p:nvSpPr>
        <p:spPr bwMode="auto">
          <a:xfrm>
            <a:off x="6164263" y="1543050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R</a:t>
            </a:r>
            <a:r>
              <a:rPr lang="en-US" altLang="en-US" sz="2400" baseline="-25000">
                <a:solidFill>
                  <a:srgbClr val="FFFF00"/>
                </a:solidFill>
              </a:rPr>
              <a:t>1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3092" name="Text Box 1053"/>
          <p:cNvSpPr txBox="1">
            <a:spLocks noChangeArrowheads="1"/>
          </p:cNvSpPr>
          <p:nvPr/>
        </p:nvSpPr>
        <p:spPr bwMode="auto">
          <a:xfrm>
            <a:off x="1916113" y="4662488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T</a:t>
            </a:r>
            <a:r>
              <a:rPr lang="en-US" altLang="en-US" sz="2400" baseline="-25000">
                <a:solidFill>
                  <a:srgbClr val="FFFF00"/>
                </a:solidFill>
              </a:rPr>
              <a:t>0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3093" name="Text Box 1054"/>
          <p:cNvSpPr txBox="1">
            <a:spLocks noChangeArrowheads="1"/>
          </p:cNvSpPr>
          <p:nvPr/>
        </p:nvSpPr>
        <p:spPr bwMode="auto">
          <a:xfrm>
            <a:off x="6211888" y="4746625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T</a:t>
            </a:r>
            <a:r>
              <a:rPr lang="en-US" altLang="en-US" sz="2400" baseline="-25000">
                <a:solidFill>
                  <a:srgbClr val="FFFF00"/>
                </a:solidFill>
              </a:rPr>
              <a:t>1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3094" name="Text Box 1057"/>
          <p:cNvSpPr txBox="1">
            <a:spLocks noChangeArrowheads="1"/>
          </p:cNvSpPr>
          <p:nvPr/>
        </p:nvSpPr>
        <p:spPr bwMode="auto">
          <a:xfrm>
            <a:off x="4492625" y="5057775"/>
            <a:ext cx="1293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FF0000"/>
                </a:solidFill>
              </a:rPr>
              <a:t>K</a:t>
            </a:r>
            <a:r>
              <a:rPr lang="en-US" altLang="en-US" sz="2400" b="1" i="1" baseline="-25000">
                <a:solidFill>
                  <a:srgbClr val="FF0000"/>
                </a:solidFill>
              </a:rPr>
              <a:t>T</a:t>
            </a:r>
            <a:endParaRPr lang="en-US" altLang="en-US" sz="2400" b="1" i="1">
              <a:solidFill>
                <a:srgbClr val="FF0000"/>
              </a:solidFill>
            </a:endParaRPr>
          </a:p>
        </p:txBody>
      </p:sp>
      <p:sp>
        <p:nvSpPr>
          <p:cNvPr id="3095" name="Text Box 1058"/>
          <p:cNvSpPr txBox="1">
            <a:spLocks noChangeArrowheads="1"/>
          </p:cNvSpPr>
          <p:nvPr/>
        </p:nvSpPr>
        <p:spPr bwMode="auto">
          <a:xfrm>
            <a:off x="4529138" y="1835150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C0099"/>
                </a:solidFill>
              </a:rPr>
              <a:t>K</a:t>
            </a:r>
            <a:r>
              <a:rPr lang="en-US" altLang="en-US" sz="2400" b="1" i="1" baseline="-25000">
                <a:solidFill>
                  <a:srgbClr val="CC0099"/>
                </a:solidFill>
              </a:rPr>
              <a:t>R</a:t>
            </a:r>
            <a:endParaRPr lang="en-US" altLang="en-US" sz="2400" b="1" i="1">
              <a:solidFill>
                <a:srgbClr val="CC0099"/>
              </a:solidFill>
            </a:endParaRPr>
          </a:p>
        </p:txBody>
      </p:sp>
      <p:sp>
        <p:nvSpPr>
          <p:cNvPr id="3096" name="Text Box 1059"/>
          <p:cNvSpPr txBox="1">
            <a:spLocks noChangeArrowheads="1"/>
          </p:cNvSpPr>
          <p:nvPr/>
        </p:nvSpPr>
        <p:spPr bwMode="auto">
          <a:xfrm>
            <a:off x="6592888" y="3024188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chemeClr val="accent2"/>
                </a:solidFill>
              </a:rPr>
              <a:t>K</a:t>
            </a:r>
            <a:r>
              <a:rPr lang="en-US" altLang="en-US" sz="2400" b="1" i="1" baseline="-25000">
                <a:solidFill>
                  <a:schemeClr val="accent2"/>
                </a:solidFill>
              </a:rPr>
              <a:t>1</a:t>
            </a:r>
            <a:endParaRPr lang="en-US" altLang="en-US" sz="2400" b="1" i="1">
              <a:solidFill>
                <a:schemeClr val="accent2"/>
              </a:solidFill>
            </a:endParaRPr>
          </a:p>
        </p:txBody>
      </p:sp>
      <p:sp>
        <p:nvSpPr>
          <p:cNvPr id="3097" name="Text Box 1060"/>
          <p:cNvSpPr txBox="1">
            <a:spLocks noChangeArrowheads="1"/>
          </p:cNvSpPr>
          <p:nvPr/>
        </p:nvSpPr>
        <p:spPr bwMode="auto">
          <a:xfrm>
            <a:off x="1465263" y="2986088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996633"/>
                </a:solidFill>
              </a:rPr>
              <a:t>K</a:t>
            </a:r>
            <a:r>
              <a:rPr lang="en-US" altLang="en-US" sz="2400" b="1" i="1" baseline="-25000">
                <a:solidFill>
                  <a:srgbClr val="996633"/>
                </a:solidFill>
              </a:rPr>
              <a:t>0</a:t>
            </a:r>
            <a:endParaRPr lang="en-US" altLang="en-US" sz="2400" b="1" i="1">
              <a:solidFill>
                <a:srgbClr val="996633"/>
              </a:solidFill>
            </a:endParaRPr>
          </a:p>
        </p:txBody>
      </p:sp>
      <p:sp>
        <p:nvSpPr>
          <p:cNvPr id="3098" name="Text Box 1061"/>
          <p:cNvSpPr txBox="1">
            <a:spLocks noChangeArrowheads="1"/>
          </p:cNvSpPr>
          <p:nvPr/>
        </p:nvSpPr>
        <p:spPr bwMode="auto">
          <a:xfrm>
            <a:off x="4494213" y="5392738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sym typeface="Symbol" panose="05050102010706020507" pitchFamily="18" charset="2"/>
              </a:rPr>
              <a:t>(</a:t>
            </a:r>
            <a:r>
              <a:rPr lang="en-US" altLang="en-US" sz="2400" b="1" i="1">
                <a:solidFill>
                  <a:srgbClr val="FF0000"/>
                </a:solidFill>
              </a:rPr>
              <a:t>G</a:t>
            </a:r>
            <a:r>
              <a:rPr lang="en-US" altLang="en-US" sz="2400" b="1" i="1" baseline="-25000">
                <a:solidFill>
                  <a:srgbClr val="FF0000"/>
                </a:solidFill>
              </a:rPr>
              <a:t>T</a:t>
            </a:r>
            <a:r>
              <a:rPr lang="en-US" altLang="en-US" sz="2400" b="1">
                <a:solidFill>
                  <a:srgbClr val="FF0000"/>
                </a:solidFill>
              </a:rPr>
              <a:t>)</a:t>
            </a:r>
            <a:endParaRPr lang="en-US" altLang="en-US" sz="2400" b="1" baseline="-25000">
              <a:solidFill>
                <a:srgbClr val="FF0000"/>
              </a:solidFill>
            </a:endParaRPr>
          </a:p>
        </p:txBody>
      </p:sp>
      <p:sp>
        <p:nvSpPr>
          <p:cNvPr id="3099" name="Text Box 1062"/>
          <p:cNvSpPr txBox="1">
            <a:spLocks noChangeArrowheads="1"/>
          </p:cNvSpPr>
          <p:nvPr/>
        </p:nvSpPr>
        <p:spPr bwMode="auto">
          <a:xfrm>
            <a:off x="4530725" y="2170113"/>
            <a:ext cx="1293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</a:rPr>
              <a:t>(</a:t>
            </a:r>
            <a:r>
              <a:rPr lang="en-US" altLang="en-US" sz="2400" b="1">
                <a:solidFill>
                  <a:srgbClr val="CC0099"/>
                </a:solidFill>
                <a:sym typeface="Symbol" panose="05050102010706020507" pitchFamily="18" charset="2"/>
              </a:rPr>
              <a:t></a:t>
            </a:r>
            <a:r>
              <a:rPr lang="en-US" altLang="en-US" sz="2400" b="1" i="1">
                <a:solidFill>
                  <a:srgbClr val="CC0099"/>
                </a:solidFill>
                <a:sym typeface="Symbol" panose="05050102010706020507" pitchFamily="18" charset="2"/>
              </a:rPr>
              <a:t>G</a:t>
            </a:r>
            <a:r>
              <a:rPr lang="en-US" altLang="en-US" sz="2400" b="1" i="1" baseline="-25000">
                <a:solidFill>
                  <a:srgbClr val="CC0099"/>
                </a:solidFill>
              </a:rPr>
              <a:t>R</a:t>
            </a:r>
            <a:r>
              <a:rPr lang="en-US" altLang="en-US" sz="2400" b="1">
                <a:solidFill>
                  <a:srgbClr val="CC0099"/>
                </a:solidFill>
              </a:rPr>
              <a:t>)</a:t>
            </a:r>
          </a:p>
        </p:txBody>
      </p:sp>
      <p:sp>
        <p:nvSpPr>
          <p:cNvPr id="3100" name="Text Box 1063"/>
          <p:cNvSpPr txBox="1">
            <a:spLocks noChangeArrowheads="1"/>
          </p:cNvSpPr>
          <p:nvPr/>
        </p:nvSpPr>
        <p:spPr bwMode="auto">
          <a:xfrm>
            <a:off x="6751638" y="3376613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sym typeface="Symbol" panose="05050102010706020507" pitchFamily="18" charset="2"/>
              </a:rPr>
              <a:t>(</a:t>
            </a:r>
            <a:r>
              <a:rPr lang="en-US" altLang="en-US" sz="2400" b="1" i="1">
                <a:solidFill>
                  <a:schemeClr val="accent2"/>
                </a:solidFill>
              </a:rPr>
              <a:t>G</a:t>
            </a:r>
            <a:r>
              <a:rPr lang="en-US" altLang="en-US" sz="2400" b="1" i="1" baseline="-25000">
                <a:solidFill>
                  <a:schemeClr val="accent2"/>
                </a:solidFill>
              </a:rPr>
              <a:t>1</a:t>
            </a:r>
            <a:r>
              <a:rPr lang="en-US" altLang="en-US" sz="2400" b="1">
                <a:solidFill>
                  <a:schemeClr val="accent2"/>
                </a:solidFill>
              </a:rPr>
              <a:t>)</a:t>
            </a:r>
            <a:endParaRPr lang="en-US" altLang="en-US" sz="2400" b="1" baseline="-25000">
              <a:solidFill>
                <a:schemeClr val="accent2"/>
              </a:solidFill>
            </a:endParaRPr>
          </a:p>
        </p:txBody>
      </p:sp>
      <p:sp>
        <p:nvSpPr>
          <p:cNvPr id="3101" name="Text Box 1064"/>
          <p:cNvSpPr txBox="1">
            <a:spLocks noChangeArrowheads="1"/>
          </p:cNvSpPr>
          <p:nvPr/>
        </p:nvSpPr>
        <p:spPr bwMode="auto">
          <a:xfrm>
            <a:off x="1343025" y="3321050"/>
            <a:ext cx="1293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996633"/>
                </a:solidFill>
                <a:sym typeface="Symbol" panose="05050102010706020507" pitchFamily="18" charset="2"/>
              </a:rPr>
              <a:t>(</a:t>
            </a:r>
            <a:r>
              <a:rPr lang="en-US" altLang="en-US" sz="2400" b="1" i="1">
                <a:solidFill>
                  <a:srgbClr val="996633"/>
                </a:solidFill>
              </a:rPr>
              <a:t>G</a:t>
            </a:r>
            <a:r>
              <a:rPr lang="en-US" altLang="en-US" sz="2400" b="1" i="1" baseline="-25000">
                <a:solidFill>
                  <a:srgbClr val="996633"/>
                </a:solidFill>
              </a:rPr>
              <a:t>0</a:t>
            </a:r>
            <a:r>
              <a:rPr lang="en-US" altLang="en-US" sz="2400" b="1">
                <a:solidFill>
                  <a:srgbClr val="996633"/>
                </a:solidFill>
              </a:rPr>
              <a:t>)</a:t>
            </a:r>
            <a:endParaRPr lang="en-US" altLang="en-US" sz="2400" b="1" baseline="-25000">
              <a:solidFill>
                <a:srgbClr val="996633"/>
              </a:solidFill>
            </a:endParaRPr>
          </a:p>
        </p:txBody>
      </p:sp>
      <p:sp>
        <p:nvSpPr>
          <p:cNvPr id="3102" name="Text Box 1065"/>
          <p:cNvSpPr txBox="1">
            <a:spLocks noChangeArrowheads="1"/>
          </p:cNvSpPr>
          <p:nvPr/>
        </p:nvSpPr>
        <p:spPr bwMode="auto">
          <a:xfrm>
            <a:off x="3094038" y="1344613"/>
            <a:ext cx="6619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+</a:t>
            </a:r>
          </a:p>
        </p:txBody>
      </p:sp>
      <p:grpSp>
        <p:nvGrpSpPr>
          <p:cNvPr id="3103" name="Group 1073"/>
          <p:cNvGrpSpPr>
            <a:grpSpLocks/>
          </p:cNvGrpSpPr>
          <p:nvPr/>
        </p:nvGrpSpPr>
        <p:grpSpPr bwMode="auto">
          <a:xfrm>
            <a:off x="3633788" y="1477963"/>
            <a:ext cx="512762" cy="396875"/>
            <a:chOff x="2289" y="931"/>
            <a:chExt cx="323" cy="250"/>
          </a:xfrm>
        </p:grpSpPr>
        <p:sp>
          <p:nvSpPr>
            <p:cNvPr id="3114" name="Rectangle 1030"/>
            <p:cNvSpPr>
              <a:spLocks noChangeArrowheads="1"/>
            </p:cNvSpPr>
            <p:nvPr/>
          </p:nvSpPr>
          <p:spPr bwMode="auto">
            <a:xfrm>
              <a:off x="2376" y="959"/>
              <a:ext cx="133" cy="203"/>
            </a:xfrm>
            <a:prstGeom prst="rect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BD71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115" name="Text Box 1066"/>
            <p:cNvSpPr txBox="1">
              <a:spLocks noChangeArrowheads="1"/>
            </p:cNvSpPr>
            <p:nvPr/>
          </p:nvSpPr>
          <p:spPr bwMode="auto">
            <a:xfrm>
              <a:off x="2289" y="931"/>
              <a:ext cx="3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L</a:t>
              </a:r>
            </a:p>
          </p:txBody>
        </p:sp>
      </p:grpSp>
      <p:sp>
        <p:nvSpPr>
          <p:cNvPr id="3104" name="Text Box 1070"/>
          <p:cNvSpPr txBox="1">
            <a:spLocks noChangeArrowheads="1"/>
          </p:cNvSpPr>
          <p:nvPr/>
        </p:nvSpPr>
        <p:spPr bwMode="auto">
          <a:xfrm>
            <a:off x="3041650" y="4481513"/>
            <a:ext cx="6619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+</a:t>
            </a:r>
          </a:p>
        </p:txBody>
      </p:sp>
      <p:grpSp>
        <p:nvGrpSpPr>
          <p:cNvPr id="3105" name="Group 1074"/>
          <p:cNvGrpSpPr>
            <a:grpSpLocks/>
          </p:cNvGrpSpPr>
          <p:nvPr/>
        </p:nvGrpSpPr>
        <p:grpSpPr bwMode="auto">
          <a:xfrm>
            <a:off x="6554788" y="1090613"/>
            <a:ext cx="512762" cy="396875"/>
            <a:chOff x="2289" y="931"/>
            <a:chExt cx="323" cy="250"/>
          </a:xfrm>
        </p:grpSpPr>
        <p:sp>
          <p:nvSpPr>
            <p:cNvPr id="3112" name="Rectangle 1075"/>
            <p:cNvSpPr>
              <a:spLocks noChangeArrowheads="1"/>
            </p:cNvSpPr>
            <p:nvPr/>
          </p:nvSpPr>
          <p:spPr bwMode="auto">
            <a:xfrm>
              <a:off x="2376" y="959"/>
              <a:ext cx="133" cy="203"/>
            </a:xfrm>
            <a:prstGeom prst="rect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BD71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113" name="Text Box 1076"/>
            <p:cNvSpPr txBox="1">
              <a:spLocks noChangeArrowheads="1"/>
            </p:cNvSpPr>
            <p:nvPr/>
          </p:nvSpPr>
          <p:spPr bwMode="auto">
            <a:xfrm>
              <a:off x="2289" y="931"/>
              <a:ext cx="3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L</a:t>
              </a:r>
            </a:p>
          </p:txBody>
        </p:sp>
      </p:grpSp>
      <p:grpSp>
        <p:nvGrpSpPr>
          <p:cNvPr id="3106" name="Group 1077"/>
          <p:cNvGrpSpPr>
            <a:grpSpLocks/>
          </p:cNvGrpSpPr>
          <p:nvPr/>
        </p:nvGrpSpPr>
        <p:grpSpPr bwMode="auto">
          <a:xfrm>
            <a:off x="6561138" y="4230688"/>
            <a:ext cx="512762" cy="396875"/>
            <a:chOff x="2289" y="931"/>
            <a:chExt cx="323" cy="250"/>
          </a:xfrm>
        </p:grpSpPr>
        <p:sp>
          <p:nvSpPr>
            <p:cNvPr id="3110" name="Rectangle 1078"/>
            <p:cNvSpPr>
              <a:spLocks noChangeArrowheads="1"/>
            </p:cNvSpPr>
            <p:nvPr/>
          </p:nvSpPr>
          <p:spPr bwMode="auto">
            <a:xfrm>
              <a:off x="2376" y="959"/>
              <a:ext cx="133" cy="203"/>
            </a:xfrm>
            <a:prstGeom prst="rect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BD71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111" name="Text Box 1079"/>
            <p:cNvSpPr txBox="1">
              <a:spLocks noChangeArrowheads="1"/>
            </p:cNvSpPr>
            <p:nvPr/>
          </p:nvSpPr>
          <p:spPr bwMode="auto">
            <a:xfrm>
              <a:off x="2289" y="931"/>
              <a:ext cx="3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L</a:t>
              </a:r>
            </a:p>
          </p:txBody>
        </p:sp>
      </p:grpSp>
      <p:grpSp>
        <p:nvGrpSpPr>
          <p:cNvPr id="3107" name="Group 1080"/>
          <p:cNvGrpSpPr>
            <a:grpSpLocks/>
          </p:cNvGrpSpPr>
          <p:nvPr/>
        </p:nvGrpSpPr>
        <p:grpSpPr bwMode="auto">
          <a:xfrm>
            <a:off x="3643313" y="4606925"/>
            <a:ext cx="512762" cy="396875"/>
            <a:chOff x="2289" y="931"/>
            <a:chExt cx="323" cy="250"/>
          </a:xfrm>
        </p:grpSpPr>
        <p:sp>
          <p:nvSpPr>
            <p:cNvPr id="3108" name="Rectangle 1081"/>
            <p:cNvSpPr>
              <a:spLocks noChangeArrowheads="1"/>
            </p:cNvSpPr>
            <p:nvPr/>
          </p:nvSpPr>
          <p:spPr bwMode="auto">
            <a:xfrm>
              <a:off x="2376" y="959"/>
              <a:ext cx="133" cy="203"/>
            </a:xfrm>
            <a:prstGeom prst="rect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BD71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109" name="Text Box 1082"/>
            <p:cNvSpPr txBox="1">
              <a:spLocks noChangeArrowheads="1"/>
            </p:cNvSpPr>
            <p:nvPr/>
          </p:nvSpPr>
          <p:spPr bwMode="auto">
            <a:xfrm>
              <a:off x="2289" y="931"/>
              <a:ext cx="3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203200" y="246063"/>
            <a:ext cx="46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5551488" y="2892425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>
              <a:cs typeface="Times New Roman (Hebrew)" charset="-79"/>
            </a:endParaRP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5999163" y="2860675"/>
            <a:ext cx="211137" cy="32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1" name="Oval 8"/>
          <p:cNvSpPr>
            <a:spLocks noChangeArrowheads="1"/>
          </p:cNvSpPr>
          <p:nvPr/>
        </p:nvSpPr>
        <p:spPr bwMode="auto">
          <a:xfrm>
            <a:off x="5932488" y="3703638"/>
            <a:ext cx="322262" cy="3143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2620963" y="2825750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>
              <a:cs typeface="Times New Roman (Hebrew)" charset="-79"/>
            </a:endParaRPr>
          </a:p>
        </p:txBody>
      </p:sp>
      <p:sp>
        <p:nvSpPr>
          <p:cNvPr id="4103" name="AutoShape 11"/>
          <p:cNvSpPr>
            <a:spLocks noChangeArrowheads="1"/>
          </p:cNvSpPr>
          <p:nvPr/>
        </p:nvSpPr>
        <p:spPr bwMode="auto">
          <a:xfrm>
            <a:off x="3068638" y="2747963"/>
            <a:ext cx="220662" cy="2794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4" name="Oval 12"/>
          <p:cNvSpPr>
            <a:spLocks noChangeArrowheads="1"/>
          </p:cNvSpPr>
          <p:nvPr/>
        </p:nvSpPr>
        <p:spPr bwMode="auto">
          <a:xfrm>
            <a:off x="3052763" y="3594100"/>
            <a:ext cx="193675" cy="3984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5" name="Oval 13"/>
          <p:cNvSpPr>
            <a:spLocks noChangeArrowheads="1"/>
          </p:cNvSpPr>
          <p:nvPr/>
        </p:nvSpPr>
        <p:spPr bwMode="auto">
          <a:xfrm>
            <a:off x="5930900" y="4051300"/>
            <a:ext cx="322263" cy="31432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6" name="Rectangle 14"/>
          <p:cNvSpPr>
            <a:spLocks noChangeArrowheads="1"/>
          </p:cNvSpPr>
          <p:nvPr/>
        </p:nvSpPr>
        <p:spPr bwMode="auto">
          <a:xfrm>
            <a:off x="5997575" y="2317750"/>
            <a:ext cx="211138" cy="322263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7" name="AutoShape 15"/>
          <p:cNvSpPr>
            <a:spLocks noChangeArrowheads="1"/>
          </p:cNvSpPr>
          <p:nvPr/>
        </p:nvSpPr>
        <p:spPr bwMode="auto">
          <a:xfrm>
            <a:off x="3086100" y="2324100"/>
            <a:ext cx="220663" cy="279400"/>
          </a:xfrm>
          <a:prstGeom prst="plus">
            <a:avLst>
              <a:gd name="adj" fmla="val 25000"/>
            </a:avLst>
          </a:prstGeom>
          <a:gradFill rotWithShape="0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8" name="Line 16"/>
          <p:cNvSpPr>
            <a:spLocks noChangeShapeType="1"/>
          </p:cNvSpPr>
          <p:nvPr/>
        </p:nvSpPr>
        <p:spPr bwMode="auto">
          <a:xfrm>
            <a:off x="3900488" y="3189288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Line 17"/>
          <p:cNvSpPr>
            <a:spLocks noChangeShapeType="1"/>
          </p:cNvSpPr>
          <p:nvPr/>
        </p:nvSpPr>
        <p:spPr bwMode="auto">
          <a:xfrm>
            <a:off x="3902075" y="3484563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Text Box 18"/>
          <p:cNvSpPr txBox="1">
            <a:spLocks noChangeArrowheads="1"/>
          </p:cNvSpPr>
          <p:nvPr/>
        </p:nvSpPr>
        <p:spPr bwMode="auto">
          <a:xfrm>
            <a:off x="5611813" y="314642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active</a:t>
            </a:r>
          </a:p>
        </p:txBody>
      </p:sp>
      <p:sp>
        <p:nvSpPr>
          <p:cNvPr id="4111" name="Text Box 19"/>
          <p:cNvSpPr txBox="1">
            <a:spLocks noChangeArrowheads="1"/>
          </p:cNvSpPr>
          <p:nvPr/>
        </p:nvSpPr>
        <p:spPr bwMode="auto">
          <a:xfrm>
            <a:off x="2590800" y="3070225"/>
            <a:ext cx="1192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inactive</a:t>
            </a:r>
          </a:p>
        </p:txBody>
      </p:sp>
      <p:sp>
        <p:nvSpPr>
          <p:cNvPr id="4112" name="Text Box 20"/>
          <p:cNvSpPr txBox="1">
            <a:spLocks noChangeArrowheads="1"/>
          </p:cNvSpPr>
          <p:nvPr/>
        </p:nvSpPr>
        <p:spPr bwMode="auto">
          <a:xfrm>
            <a:off x="5459413" y="4271963"/>
            <a:ext cx="1395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substrate</a:t>
            </a:r>
          </a:p>
        </p:txBody>
      </p:sp>
      <p:sp>
        <p:nvSpPr>
          <p:cNvPr id="4113" name="Text Box 21"/>
          <p:cNvSpPr txBox="1">
            <a:spLocks noChangeArrowheads="1"/>
          </p:cNvSpPr>
          <p:nvPr/>
        </p:nvSpPr>
        <p:spPr bwMode="auto">
          <a:xfrm>
            <a:off x="5434013" y="1851025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activator</a:t>
            </a:r>
          </a:p>
        </p:txBody>
      </p:sp>
      <p:sp>
        <p:nvSpPr>
          <p:cNvPr id="4114" name="Text Box 22"/>
          <p:cNvSpPr txBox="1">
            <a:spLocks noChangeArrowheads="1"/>
          </p:cNvSpPr>
          <p:nvPr/>
        </p:nvSpPr>
        <p:spPr bwMode="auto">
          <a:xfrm>
            <a:off x="2555875" y="1817688"/>
            <a:ext cx="1293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inhibitor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46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grpSp>
        <p:nvGrpSpPr>
          <p:cNvPr id="5123" name="Group 10"/>
          <p:cNvGrpSpPr>
            <a:grpSpLocks/>
          </p:cNvGrpSpPr>
          <p:nvPr/>
        </p:nvGrpSpPr>
        <p:grpSpPr bwMode="auto">
          <a:xfrm>
            <a:off x="565150" y="1143000"/>
            <a:ext cx="7715250" cy="4973638"/>
            <a:chOff x="356" y="720"/>
            <a:chExt cx="4860" cy="3133"/>
          </a:xfrm>
        </p:grpSpPr>
        <p:pic>
          <p:nvPicPr>
            <p:cNvPr id="5124" name="Picture 2" descr="http://www.sciencedirect.com/science?_ob=MiamiCaptionURL&amp;_method=retrieve&amp;_udi=B6T36-4VVXSY9-1&amp;_image=B6T36-4VVXSY9-1-4&amp;_ba=&amp;_user=10&amp;_coverDate=03%2F18%2F2009&amp;_rdoc=1&amp;_fmt=full&amp;_orig=search&amp;_cdi=4938&amp;view=c&amp;_isHiQual=Y&amp;_acct=C000005078&amp;_version=1&amp;_urlVersion=0&amp;_userid=48161&amp;md5=18d4277fab29414b9dd9b861031de5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720"/>
              <a:ext cx="4736" cy="3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" name="Text Box 4"/>
            <p:cNvSpPr txBox="1">
              <a:spLocks noChangeArrowheads="1"/>
            </p:cNvSpPr>
            <p:nvPr/>
          </p:nvSpPr>
          <p:spPr bwMode="auto">
            <a:xfrm>
              <a:off x="395" y="848"/>
              <a:ext cx="24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I</a:t>
              </a:r>
            </a:p>
          </p:txBody>
        </p:sp>
        <p:sp>
          <p:nvSpPr>
            <p:cNvPr id="5126" name="Text Box 5"/>
            <p:cNvSpPr txBox="1">
              <a:spLocks noChangeArrowheads="1"/>
            </p:cNvSpPr>
            <p:nvPr/>
          </p:nvSpPr>
          <p:spPr bwMode="auto">
            <a:xfrm>
              <a:off x="402" y="1698"/>
              <a:ext cx="24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II</a:t>
              </a:r>
            </a:p>
          </p:txBody>
        </p:sp>
        <p:sp>
          <p:nvSpPr>
            <p:cNvPr id="5127" name="Text Box 6"/>
            <p:cNvSpPr txBox="1">
              <a:spLocks noChangeArrowheads="1"/>
            </p:cNvSpPr>
            <p:nvPr/>
          </p:nvSpPr>
          <p:spPr bwMode="auto">
            <a:xfrm>
              <a:off x="356" y="2682"/>
              <a:ext cx="323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III</a:t>
              </a:r>
            </a:p>
          </p:txBody>
        </p:sp>
        <p:sp>
          <p:nvSpPr>
            <p:cNvPr id="5128" name="Text Box 7"/>
            <p:cNvSpPr txBox="1">
              <a:spLocks noChangeArrowheads="1"/>
            </p:cNvSpPr>
            <p:nvPr/>
          </p:nvSpPr>
          <p:spPr bwMode="auto">
            <a:xfrm>
              <a:off x="3348" y="825"/>
              <a:ext cx="323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IV</a:t>
              </a:r>
            </a:p>
          </p:txBody>
        </p:sp>
        <p:sp>
          <p:nvSpPr>
            <p:cNvPr id="5129" name="Text Box 8"/>
            <p:cNvSpPr txBox="1">
              <a:spLocks noChangeArrowheads="1"/>
            </p:cNvSpPr>
            <p:nvPr/>
          </p:nvSpPr>
          <p:spPr bwMode="auto">
            <a:xfrm>
              <a:off x="3339" y="1681"/>
              <a:ext cx="323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V</a:t>
              </a:r>
            </a:p>
          </p:txBody>
        </p:sp>
        <p:sp>
          <p:nvSpPr>
            <p:cNvPr id="5130" name="Text Box 9"/>
            <p:cNvSpPr txBox="1">
              <a:spLocks noChangeArrowheads="1"/>
            </p:cNvSpPr>
            <p:nvPr/>
          </p:nvSpPr>
          <p:spPr bwMode="auto">
            <a:xfrm>
              <a:off x="3334" y="2686"/>
              <a:ext cx="323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VI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0" descr="C:\Documents and Settings\Amit\My Documents\Amit\Book\1_Revised_draft\CH5\Figures\PyMol-PovRay files\5-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14864" r="3223" b="10432"/>
          <a:stretch>
            <a:fillRect/>
          </a:stretch>
        </p:blipFill>
        <p:spPr bwMode="auto">
          <a:xfrm>
            <a:off x="679450" y="144463"/>
            <a:ext cx="7669213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455738" y="254000"/>
            <a:ext cx="1227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NADPH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5103813" y="1916113"/>
            <a:ext cx="1227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DHF</a:t>
            </a: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1033463" y="1512888"/>
            <a:ext cx="1227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Asp122</a:t>
            </a: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2039938" y="2171700"/>
            <a:ext cx="1227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Gly15</a:t>
            </a:r>
          </a:p>
        </p:txBody>
      </p:sp>
      <p:sp>
        <p:nvSpPr>
          <p:cNvPr id="2055" name="Text Box 9"/>
          <p:cNvSpPr txBox="1">
            <a:spLocks noChangeArrowheads="1"/>
          </p:cNvSpPr>
          <p:nvPr/>
        </p:nvSpPr>
        <p:spPr bwMode="auto">
          <a:xfrm>
            <a:off x="4430713" y="1808163"/>
            <a:ext cx="66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H</a:t>
            </a:r>
            <a:r>
              <a:rPr lang="en-US" altLang="en-US" sz="2000" b="1" baseline="30000"/>
              <a:t>-</a:t>
            </a:r>
            <a:endParaRPr lang="en-US" altLang="en-US" sz="2000" b="1"/>
          </a:p>
        </p:txBody>
      </p:sp>
      <p:sp>
        <p:nvSpPr>
          <p:cNvPr id="2056" name="Line 10"/>
          <p:cNvSpPr>
            <a:spLocks noChangeShapeType="1"/>
          </p:cNvSpPr>
          <p:nvPr/>
        </p:nvSpPr>
        <p:spPr bwMode="auto">
          <a:xfrm>
            <a:off x="4524375" y="2263775"/>
            <a:ext cx="508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Arc 17"/>
          <p:cNvSpPr>
            <a:spLocks/>
          </p:cNvSpPr>
          <p:nvPr/>
        </p:nvSpPr>
        <p:spPr bwMode="auto">
          <a:xfrm flipV="1">
            <a:off x="5537200" y="3048000"/>
            <a:ext cx="160338" cy="287338"/>
          </a:xfrm>
          <a:custGeom>
            <a:avLst/>
            <a:gdLst>
              <a:gd name="T0" fmla="*/ 0 w 21600"/>
              <a:gd name="T1" fmla="*/ 0 h 21600"/>
              <a:gd name="T2" fmla="*/ 8834906 w 21600"/>
              <a:gd name="T3" fmla="*/ 50847745 h 21600"/>
              <a:gd name="T4" fmla="*/ 0 w 21600"/>
              <a:gd name="T5" fmla="*/ 508477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08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Text Box 19"/>
          <p:cNvSpPr txBox="1">
            <a:spLocks noChangeArrowheads="1"/>
          </p:cNvSpPr>
          <p:nvPr/>
        </p:nvSpPr>
        <p:spPr bwMode="auto">
          <a:xfrm>
            <a:off x="839788" y="6215063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5-10</a:t>
            </a:r>
          </a:p>
        </p:txBody>
      </p:sp>
      <p:sp>
        <p:nvSpPr>
          <p:cNvPr id="2059" name="Text Box 24"/>
          <p:cNvSpPr txBox="1">
            <a:spLocks noChangeArrowheads="1"/>
          </p:cNvSpPr>
          <p:nvPr/>
        </p:nvSpPr>
        <p:spPr bwMode="auto">
          <a:xfrm>
            <a:off x="4430713" y="866775"/>
            <a:ext cx="19716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/>
              <a:t>Catalytic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839788" y="6215063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5-11</a:t>
            </a:r>
          </a:p>
        </p:txBody>
      </p:sp>
      <p:pic>
        <p:nvPicPr>
          <p:cNvPr id="4099" name="Picture 6" descr="5-1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5580" r="19949" b="2197"/>
          <a:stretch>
            <a:fillRect/>
          </a:stretch>
        </p:blipFill>
        <p:spPr bwMode="auto">
          <a:xfrm>
            <a:off x="2586038" y="314325"/>
            <a:ext cx="3914775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6380163" y="549275"/>
            <a:ext cx="1382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Pro-287</a:t>
            </a:r>
          </a:p>
        </p:txBody>
      </p:sp>
      <p:sp>
        <p:nvSpPr>
          <p:cNvPr id="4101" name="Line 8"/>
          <p:cNvSpPr>
            <a:spLocks noChangeShapeType="1"/>
          </p:cNvSpPr>
          <p:nvPr/>
        </p:nvSpPr>
        <p:spPr bwMode="auto">
          <a:xfrm flipH="1">
            <a:off x="5680075" y="901700"/>
            <a:ext cx="839788" cy="468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2386013" y="138113"/>
            <a:ext cx="1382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CD loop</a:t>
            </a:r>
          </a:p>
        </p:txBody>
      </p:sp>
      <p:sp>
        <p:nvSpPr>
          <p:cNvPr id="4103" name="Line 10"/>
          <p:cNvSpPr>
            <a:spLocks noChangeShapeType="1"/>
          </p:cNvSpPr>
          <p:nvPr/>
        </p:nvSpPr>
        <p:spPr bwMode="auto">
          <a:xfrm>
            <a:off x="3652838" y="479425"/>
            <a:ext cx="1104900" cy="255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Text Box 11"/>
          <p:cNvSpPr txBox="1">
            <a:spLocks noChangeArrowheads="1"/>
          </p:cNvSpPr>
          <p:nvPr/>
        </p:nvSpPr>
        <p:spPr bwMode="auto">
          <a:xfrm>
            <a:off x="306388" y="203200"/>
            <a:ext cx="53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5-1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4570" r="3712"/>
          <a:stretch>
            <a:fillRect/>
          </a:stretch>
        </p:blipFill>
        <p:spPr bwMode="auto">
          <a:xfrm>
            <a:off x="1514475" y="409575"/>
            <a:ext cx="5892800" cy="599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6613525" y="1293813"/>
            <a:ext cx="1382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Pro-287</a:t>
            </a:r>
          </a:p>
        </p:txBody>
      </p:sp>
      <p:sp>
        <p:nvSpPr>
          <p:cNvPr id="5124" name="Line 5"/>
          <p:cNvSpPr>
            <a:spLocks noChangeShapeType="1"/>
          </p:cNvSpPr>
          <p:nvPr/>
        </p:nvSpPr>
        <p:spPr bwMode="auto">
          <a:xfrm flipH="1">
            <a:off x="5913438" y="1646238"/>
            <a:ext cx="839787" cy="468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1927225" y="1546225"/>
            <a:ext cx="1382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Thr-279</a:t>
            </a:r>
          </a:p>
        </p:txBody>
      </p:sp>
      <p:sp>
        <p:nvSpPr>
          <p:cNvPr id="5126" name="Line 7"/>
          <p:cNvSpPr>
            <a:spLocks noChangeShapeType="1"/>
          </p:cNvSpPr>
          <p:nvPr/>
        </p:nvSpPr>
        <p:spPr bwMode="auto">
          <a:xfrm>
            <a:off x="3076575" y="2016125"/>
            <a:ext cx="723900" cy="596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403225" y="6081713"/>
            <a:ext cx="1382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Tyr-292</a:t>
            </a:r>
          </a:p>
        </p:txBody>
      </p:sp>
      <p:sp>
        <p:nvSpPr>
          <p:cNvPr id="5128" name="Line 9"/>
          <p:cNvSpPr>
            <a:spLocks noChangeShapeType="1"/>
          </p:cNvSpPr>
          <p:nvPr/>
        </p:nvSpPr>
        <p:spPr bwMode="auto">
          <a:xfrm flipV="1">
            <a:off x="1655763" y="5178425"/>
            <a:ext cx="1998662" cy="1082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319088" y="2508250"/>
            <a:ext cx="1382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Arg-104</a:t>
            </a:r>
          </a:p>
        </p:txBody>
      </p:sp>
      <p:sp>
        <p:nvSpPr>
          <p:cNvPr id="5130" name="Line 13"/>
          <p:cNvSpPr>
            <a:spLocks noChangeShapeType="1"/>
          </p:cNvSpPr>
          <p:nvPr/>
        </p:nvSpPr>
        <p:spPr bwMode="auto">
          <a:xfrm>
            <a:off x="1192213" y="2921000"/>
            <a:ext cx="723900" cy="596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306388" y="203200"/>
            <a:ext cx="53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mit\My Documents\Amit\Book\English\CH5- Dynamics\Figures\5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t="7019" r="21587" b="5980"/>
          <a:stretch>
            <a:fillRect/>
          </a:stretch>
        </p:blipFill>
        <p:spPr bwMode="auto">
          <a:xfrm>
            <a:off x="2505075" y="293688"/>
            <a:ext cx="4017963" cy="57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39788" y="6088063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Figure 5-1</a:t>
            </a:r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4598988" y="1481138"/>
            <a:ext cx="677862" cy="5842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2717800" y="981075"/>
            <a:ext cx="330200" cy="8556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5</a:t>
            </a:r>
            <a:r>
              <a:rPr lang="en-US" sz="8800" dirty="0" smtClean="0">
                <a:solidFill>
                  <a:srgbClr val="0070C0"/>
                </a:solidFill>
              </a:rPr>
              <a:t>.1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9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838200" y="6248400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</a:t>
            </a:r>
            <a:r>
              <a:rPr lang="en-US" altLang="en-US" sz="2400" dirty="0"/>
              <a:t>5.1.1</a:t>
            </a:r>
          </a:p>
        </p:txBody>
      </p:sp>
      <p:pic>
        <p:nvPicPr>
          <p:cNvPr id="205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4"/>
          <a:stretch>
            <a:fillRect/>
          </a:stretch>
        </p:blipFill>
        <p:spPr bwMode="auto">
          <a:xfrm>
            <a:off x="2057400" y="990600"/>
            <a:ext cx="4724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3"/>
          <p:cNvGrpSpPr>
            <a:grpSpLocks/>
          </p:cNvGrpSpPr>
          <p:nvPr/>
        </p:nvGrpSpPr>
        <p:grpSpPr bwMode="auto">
          <a:xfrm>
            <a:off x="304800" y="292100"/>
            <a:ext cx="7239000" cy="6242050"/>
            <a:chOff x="304800" y="292100"/>
            <a:chExt cx="7239000" cy="6242050"/>
          </a:xfrm>
        </p:grpSpPr>
        <p:pic>
          <p:nvPicPr>
            <p:cNvPr id="307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92100"/>
              <a:ext cx="7239000" cy="6242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7" name="Rectangle 1"/>
            <p:cNvSpPr>
              <a:spLocks noChangeArrowheads="1"/>
            </p:cNvSpPr>
            <p:nvPr/>
          </p:nvSpPr>
          <p:spPr bwMode="auto">
            <a:xfrm>
              <a:off x="4038600" y="1219200"/>
              <a:ext cx="457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78" name="TextBox 2"/>
            <p:cNvSpPr txBox="1">
              <a:spLocks noChangeArrowheads="1"/>
            </p:cNvSpPr>
            <p:nvPr/>
          </p:nvSpPr>
          <p:spPr bwMode="auto">
            <a:xfrm>
              <a:off x="1676400" y="3581400"/>
              <a:ext cx="457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1</a:t>
              </a:r>
            </a:p>
          </p:txBody>
        </p:sp>
        <p:sp>
          <p:nvSpPr>
            <p:cNvPr id="3079" name="TextBox 5"/>
            <p:cNvSpPr txBox="1">
              <a:spLocks noChangeArrowheads="1"/>
            </p:cNvSpPr>
            <p:nvPr/>
          </p:nvSpPr>
          <p:spPr bwMode="auto">
            <a:xfrm>
              <a:off x="2819400" y="3581400"/>
              <a:ext cx="457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</a:p>
          </p:txBody>
        </p:sp>
        <p:sp>
          <p:nvSpPr>
            <p:cNvPr id="3080" name="TextBox 6"/>
            <p:cNvSpPr txBox="1">
              <a:spLocks noChangeArrowheads="1"/>
            </p:cNvSpPr>
            <p:nvPr/>
          </p:nvSpPr>
          <p:spPr bwMode="auto">
            <a:xfrm>
              <a:off x="4114800" y="3589814"/>
              <a:ext cx="457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3</a:t>
              </a:r>
            </a:p>
          </p:txBody>
        </p:sp>
        <p:sp>
          <p:nvSpPr>
            <p:cNvPr id="3081" name="TextBox 7"/>
            <p:cNvSpPr txBox="1">
              <a:spLocks noChangeArrowheads="1"/>
            </p:cNvSpPr>
            <p:nvPr/>
          </p:nvSpPr>
          <p:spPr bwMode="auto">
            <a:xfrm>
              <a:off x="5105400" y="3594279"/>
              <a:ext cx="457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4</a:t>
              </a:r>
            </a:p>
          </p:txBody>
        </p:sp>
      </p:grp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228600" y="6172200"/>
            <a:ext cx="2895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</a:t>
            </a:r>
            <a:r>
              <a:rPr lang="en-US" altLang="en-US" sz="2400" dirty="0"/>
              <a:t>5.1.2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838200" y="6248400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</a:t>
            </a:r>
            <a:r>
              <a:rPr lang="en-US" altLang="en-US" sz="2400" dirty="0"/>
              <a:t>5.1.3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16843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4400"/>
              <a:t>a</a:t>
            </a:r>
            <a:endParaRPr lang="en-US" altLang="en-US" sz="2400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273050" y="1295400"/>
            <a:ext cx="8261350" cy="3852863"/>
            <a:chOff x="273447" y="1295400"/>
            <a:chExt cx="8260953" cy="3853035"/>
          </a:xfrm>
        </p:grpSpPr>
        <p:pic>
          <p:nvPicPr>
            <p:cNvPr id="410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r="13333" b="20554"/>
            <a:stretch>
              <a:fillRect/>
            </a:stretch>
          </p:blipFill>
          <p:spPr bwMode="auto">
            <a:xfrm>
              <a:off x="457200" y="1447800"/>
              <a:ext cx="2895600" cy="3700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33" r="11667" b="18910"/>
            <a:stretch>
              <a:fillRect/>
            </a:stretch>
          </p:blipFill>
          <p:spPr bwMode="auto">
            <a:xfrm>
              <a:off x="5105400" y="1295400"/>
              <a:ext cx="3429000" cy="377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Rectangle 3"/>
            <p:cNvSpPr>
              <a:spLocks noChangeArrowheads="1"/>
            </p:cNvSpPr>
            <p:nvPr/>
          </p:nvSpPr>
          <p:spPr bwMode="auto">
            <a:xfrm>
              <a:off x="5105400" y="3538365"/>
              <a:ext cx="609600" cy="1567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4105" name="Rectangle 7"/>
            <p:cNvSpPr>
              <a:spLocks noChangeArrowheads="1"/>
            </p:cNvSpPr>
            <p:nvPr/>
          </p:nvSpPr>
          <p:spPr bwMode="auto">
            <a:xfrm>
              <a:off x="273447" y="4511939"/>
              <a:ext cx="367506" cy="609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</p:grpSp>
      <p:pic>
        <p:nvPicPr>
          <p:cNvPr id="4101" name="Picture 21" descr="scale_hyd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5562600"/>
            <a:ext cx="38623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1" descr="scale_hyd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5562600"/>
            <a:ext cx="38623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2286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4400"/>
              <a:t>b</a:t>
            </a:r>
            <a:endParaRPr lang="en-US" altLang="en-US" sz="2400"/>
          </a:p>
        </p:txBody>
      </p:sp>
      <p:grpSp>
        <p:nvGrpSpPr>
          <p:cNvPr id="5124" name="Group 1"/>
          <p:cNvGrpSpPr>
            <a:grpSpLocks/>
          </p:cNvGrpSpPr>
          <p:nvPr/>
        </p:nvGrpSpPr>
        <p:grpSpPr bwMode="auto">
          <a:xfrm>
            <a:off x="228600" y="1676400"/>
            <a:ext cx="8763000" cy="3352800"/>
            <a:chOff x="228600" y="1676399"/>
            <a:chExt cx="8763000" cy="3352801"/>
          </a:xfrm>
        </p:grpSpPr>
        <p:pic>
          <p:nvPicPr>
            <p:cNvPr id="5125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 t="15646" r="44167" b="17282"/>
            <a:stretch>
              <a:fillRect/>
            </a:stretch>
          </p:blipFill>
          <p:spPr bwMode="auto">
            <a:xfrm>
              <a:off x="228600" y="1828799"/>
              <a:ext cx="4038600" cy="3124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6" t="12366" r="42500" b="15637"/>
            <a:stretch>
              <a:fillRect/>
            </a:stretch>
          </p:blipFill>
          <p:spPr bwMode="auto">
            <a:xfrm>
              <a:off x="4495800" y="1676399"/>
              <a:ext cx="4419600" cy="3352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7" name="Rectangle 8"/>
            <p:cNvSpPr>
              <a:spLocks noChangeArrowheads="1"/>
            </p:cNvSpPr>
            <p:nvPr/>
          </p:nvSpPr>
          <p:spPr bwMode="auto">
            <a:xfrm>
              <a:off x="8305800" y="1676399"/>
              <a:ext cx="685800" cy="1567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5128" name="Rectangle 9"/>
            <p:cNvSpPr>
              <a:spLocks noChangeArrowheads="1"/>
            </p:cNvSpPr>
            <p:nvPr/>
          </p:nvSpPr>
          <p:spPr bwMode="auto">
            <a:xfrm>
              <a:off x="4052094" y="1981200"/>
              <a:ext cx="367506" cy="609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838200" y="6248400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</a:t>
            </a:r>
            <a:r>
              <a:rPr lang="en-US" altLang="en-US" sz="2400" dirty="0"/>
              <a:t>5.1.4</a:t>
            </a:r>
          </a:p>
        </p:txBody>
      </p:sp>
      <p:grpSp>
        <p:nvGrpSpPr>
          <p:cNvPr id="6147" name="Group 2"/>
          <p:cNvGrpSpPr>
            <a:grpSpLocks/>
          </p:cNvGrpSpPr>
          <p:nvPr/>
        </p:nvGrpSpPr>
        <p:grpSpPr bwMode="auto">
          <a:xfrm>
            <a:off x="1600200" y="381000"/>
            <a:ext cx="5486400" cy="5486400"/>
            <a:chOff x="1600200" y="381000"/>
            <a:chExt cx="5486400" cy="5486400"/>
          </a:xfrm>
        </p:grpSpPr>
        <p:grpSp>
          <p:nvGrpSpPr>
            <p:cNvPr id="6148" name="Group 3"/>
            <p:cNvGrpSpPr>
              <a:grpSpLocks/>
            </p:cNvGrpSpPr>
            <p:nvPr/>
          </p:nvGrpSpPr>
          <p:grpSpPr bwMode="auto">
            <a:xfrm>
              <a:off x="1600200" y="381000"/>
              <a:ext cx="5486400" cy="5486400"/>
              <a:chOff x="1600200" y="381000"/>
              <a:chExt cx="5486400" cy="5486400"/>
            </a:xfrm>
          </p:grpSpPr>
          <p:pic>
            <p:nvPicPr>
              <p:cNvPr id="6150" name="Pictur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381000"/>
                <a:ext cx="5486400" cy="548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1" name="TextBox 2"/>
              <p:cNvSpPr txBox="1">
                <a:spLocks noChangeArrowheads="1"/>
              </p:cNvSpPr>
              <p:nvPr/>
            </p:nvSpPr>
            <p:spPr bwMode="auto">
              <a:xfrm>
                <a:off x="3733800" y="1066800"/>
                <a:ext cx="381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/>
                  <a:t>4</a:t>
                </a:r>
              </a:p>
            </p:txBody>
          </p:sp>
          <p:sp>
            <p:nvSpPr>
              <p:cNvPr id="6152" name="TextBox 5"/>
              <p:cNvSpPr txBox="1">
                <a:spLocks noChangeArrowheads="1"/>
              </p:cNvSpPr>
              <p:nvPr/>
            </p:nvSpPr>
            <p:spPr bwMode="auto">
              <a:xfrm>
                <a:off x="4114800" y="2159615"/>
                <a:ext cx="381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/>
                  <a:t>5</a:t>
                </a:r>
              </a:p>
            </p:txBody>
          </p:sp>
          <p:sp>
            <p:nvSpPr>
              <p:cNvPr id="6153" name="TextBox 6"/>
              <p:cNvSpPr txBox="1">
                <a:spLocks noChangeArrowheads="1"/>
              </p:cNvSpPr>
              <p:nvPr/>
            </p:nvSpPr>
            <p:spPr bwMode="auto">
              <a:xfrm>
                <a:off x="3733800" y="3344643"/>
                <a:ext cx="381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/>
                  <a:t>8</a:t>
                </a:r>
              </a:p>
            </p:txBody>
          </p:sp>
          <p:sp>
            <p:nvSpPr>
              <p:cNvPr id="6154" name="TextBox 7"/>
              <p:cNvSpPr txBox="1">
                <a:spLocks noChangeArrowheads="1"/>
              </p:cNvSpPr>
              <p:nvPr/>
            </p:nvSpPr>
            <p:spPr bwMode="auto">
              <a:xfrm>
                <a:off x="3698775" y="4375188"/>
                <a:ext cx="381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/>
                  <a:t>9</a:t>
                </a:r>
              </a:p>
            </p:txBody>
          </p:sp>
        </p:grpSp>
        <p:sp>
          <p:nvSpPr>
            <p:cNvPr id="6149" name="Rectangle 1"/>
            <p:cNvSpPr>
              <a:spLocks noChangeArrowheads="1"/>
            </p:cNvSpPr>
            <p:nvPr/>
          </p:nvSpPr>
          <p:spPr bwMode="auto">
            <a:xfrm>
              <a:off x="2667000" y="2159615"/>
              <a:ext cx="228600" cy="278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5.2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9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55900" y="6299200"/>
            <a:ext cx="3803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</a:t>
            </a:r>
            <a:r>
              <a:rPr lang="en-US" altLang="en-US" sz="2400" dirty="0"/>
              <a:t>5.2.1</a:t>
            </a:r>
          </a:p>
        </p:txBody>
      </p:sp>
      <p:pic>
        <p:nvPicPr>
          <p:cNvPr id="2051" name="Picture 6" descr="C:\Documents and Settings\Amit\My Documents\Amit\Book\English\CH5- Dynamics\Figures\5-4a_left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 t="14645" r="13359" b="14674"/>
          <a:stretch>
            <a:fillRect/>
          </a:stretch>
        </p:blipFill>
        <p:spPr bwMode="auto">
          <a:xfrm>
            <a:off x="2074863" y="1254125"/>
            <a:ext cx="560705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AutoShape 7"/>
          <p:cNvSpPr>
            <a:spLocks/>
          </p:cNvSpPr>
          <p:nvPr/>
        </p:nvSpPr>
        <p:spPr bwMode="auto">
          <a:xfrm rot="5400000">
            <a:off x="4295776" y="-1154113"/>
            <a:ext cx="392112" cy="4418013"/>
          </a:xfrm>
          <a:prstGeom prst="leftBrace">
            <a:avLst>
              <a:gd name="adj1" fmla="val 93894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3" name="AutoShape 8"/>
          <p:cNvSpPr>
            <a:spLocks/>
          </p:cNvSpPr>
          <p:nvPr/>
        </p:nvSpPr>
        <p:spPr bwMode="auto">
          <a:xfrm rot="5400000">
            <a:off x="7092157" y="524669"/>
            <a:ext cx="392112" cy="1041400"/>
          </a:xfrm>
          <a:prstGeom prst="leftBrace">
            <a:avLst>
              <a:gd name="adj1" fmla="val 22132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3771900" y="376238"/>
            <a:ext cx="1401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GroEL</a:t>
            </a: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6559550" y="427038"/>
            <a:ext cx="1401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GroES</a:t>
            </a:r>
          </a:p>
        </p:txBody>
      </p:sp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4168775" y="5548313"/>
            <a:ext cx="17573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Equatorial region</a:t>
            </a:r>
          </a:p>
        </p:txBody>
      </p:sp>
      <p:sp>
        <p:nvSpPr>
          <p:cNvPr id="2057" name="Rectangle 12"/>
          <p:cNvSpPr>
            <a:spLocks noChangeArrowheads="1"/>
          </p:cNvSpPr>
          <p:nvPr/>
        </p:nvSpPr>
        <p:spPr bwMode="auto">
          <a:xfrm>
            <a:off x="5411788" y="5549900"/>
            <a:ext cx="13271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Apical region</a:t>
            </a:r>
          </a:p>
        </p:txBody>
      </p:sp>
      <p:sp>
        <p:nvSpPr>
          <p:cNvPr id="2058" name="AutoShape 13"/>
          <p:cNvSpPr>
            <a:spLocks/>
          </p:cNvSpPr>
          <p:nvPr/>
        </p:nvSpPr>
        <p:spPr bwMode="auto">
          <a:xfrm rot="16200000" flipV="1">
            <a:off x="5933281" y="4972844"/>
            <a:ext cx="363538" cy="819150"/>
          </a:xfrm>
          <a:prstGeom prst="leftBrace">
            <a:avLst>
              <a:gd name="adj1" fmla="val 44273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9" name="AutoShape 14"/>
          <p:cNvSpPr>
            <a:spLocks/>
          </p:cNvSpPr>
          <p:nvPr/>
        </p:nvSpPr>
        <p:spPr bwMode="auto">
          <a:xfrm rot="16200000" flipV="1">
            <a:off x="4848226" y="4783137"/>
            <a:ext cx="398462" cy="1236663"/>
          </a:xfrm>
          <a:prstGeom prst="leftBrace">
            <a:avLst>
              <a:gd name="adj1" fmla="val 41654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174206" y="6257381"/>
            <a:ext cx="279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</a:t>
            </a:r>
            <a:r>
              <a:rPr lang="en-US" altLang="en-US" sz="2400" dirty="0"/>
              <a:t>5.2.2</a:t>
            </a:r>
          </a:p>
        </p:txBody>
      </p:sp>
      <p:grpSp>
        <p:nvGrpSpPr>
          <p:cNvPr id="3075" name="Group 4"/>
          <p:cNvGrpSpPr>
            <a:grpSpLocks/>
          </p:cNvGrpSpPr>
          <p:nvPr/>
        </p:nvGrpSpPr>
        <p:grpSpPr bwMode="auto">
          <a:xfrm>
            <a:off x="52388" y="2038350"/>
            <a:ext cx="9037637" cy="2828925"/>
            <a:chOff x="51672" y="2038481"/>
            <a:chExt cx="9039024" cy="2828793"/>
          </a:xfrm>
        </p:grpSpPr>
        <p:pic>
          <p:nvPicPr>
            <p:cNvPr id="3076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2" y="2038481"/>
              <a:ext cx="9039024" cy="282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" name="Rectangle 1"/>
            <p:cNvSpPr>
              <a:spLocks noChangeArrowheads="1"/>
            </p:cNvSpPr>
            <p:nvPr/>
          </p:nvSpPr>
          <p:spPr bwMode="auto">
            <a:xfrm>
              <a:off x="218941" y="2231412"/>
              <a:ext cx="390758" cy="202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78" name="Text Box 2"/>
            <p:cNvSpPr txBox="1">
              <a:spLocks noChangeArrowheads="1"/>
            </p:cNvSpPr>
            <p:nvPr/>
          </p:nvSpPr>
          <p:spPr bwMode="auto">
            <a:xfrm>
              <a:off x="1508450" y="2373332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1</a:t>
              </a:r>
              <a:endParaRPr lang="en-US" altLang="en-US" sz="2800" b="1"/>
            </a:p>
          </p:txBody>
        </p:sp>
        <p:sp>
          <p:nvSpPr>
            <p:cNvPr id="3079" name="Text Box 2"/>
            <p:cNvSpPr txBox="1">
              <a:spLocks noChangeArrowheads="1"/>
            </p:cNvSpPr>
            <p:nvPr/>
          </p:nvSpPr>
          <p:spPr bwMode="auto">
            <a:xfrm>
              <a:off x="3359548" y="2373332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2</a:t>
              </a:r>
              <a:endParaRPr lang="en-US" altLang="en-US" sz="2800" b="1"/>
            </a:p>
          </p:txBody>
        </p:sp>
        <p:sp>
          <p:nvSpPr>
            <p:cNvPr id="3080" name="Text Box 2"/>
            <p:cNvSpPr txBox="1">
              <a:spLocks noChangeArrowheads="1"/>
            </p:cNvSpPr>
            <p:nvPr/>
          </p:nvSpPr>
          <p:spPr bwMode="auto">
            <a:xfrm>
              <a:off x="5301994" y="2373332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3</a:t>
              </a:r>
              <a:endParaRPr lang="en-US" altLang="en-US" sz="2800" b="1"/>
            </a:p>
          </p:txBody>
        </p:sp>
        <p:sp>
          <p:nvSpPr>
            <p:cNvPr id="3081" name="Text Box 2"/>
            <p:cNvSpPr txBox="1">
              <a:spLocks noChangeArrowheads="1"/>
            </p:cNvSpPr>
            <p:nvPr/>
          </p:nvSpPr>
          <p:spPr bwMode="auto">
            <a:xfrm>
              <a:off x="7244440" y="2373332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4</a:t>
              </a:r>
              <a:endParaRPr lang="en-US" altLang="en-US" sz="2800" b="1"/>
            </a:p>
          </p:txBody>
        </p:sp>
        <p:sp>
          <p:nvSpPr>
            <p:cNvPr id="3082" name="Text Box 2"/>
            <p:cNvSpPr txBox="1">
              <a:spLocks noChangeArrowheads="1"/>
            </p:cNvSpPr>
            <p:nvPr/>
          </p:nvSpPr>
          <p:spPr bwMode="auto">
            <a:xfrm>
              <a:off x="5301994" y="4163484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5</a:t>
              </a:r>
              <a:endParaRPr lang="en-US" altLang="en-US" sz="28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226303" y="6232893"/>
            <a:ext cx="279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</a:t>
            </a:r>
            <a:r>
              <a:rPr lang="en-US" altLang="en-US" sz="2400" dirty="0"/>
              <a:t>5.2.3</a:t>
            </a:r>
          </a:p>
        </p:txBody>
      </p:sp>
      <p:grpSp>
        <p:nvGrpSpPr>
          <p:cNvPr id="4099" name="Group 17"/>
          <p:cNvGrpSpPr>
            <a:grpSpLocks/>
          </p:cNvGrpSpPr>
          <p:nvPr/>
        </p:nvGrpSpPr>
        <p:grpSpPr bwMode="auto">
          <a:xfrm>
            <a:off x="146050" y="1439863"/>
            <a:ext cx="8650288" cy="4071937"/>
            <a:chOff x="146666" y="1440488"/>
            <a:chExt cx="8649604" cy="4071669"/>
          </a:xfrm>
        </p:grpSpPr>
        <p:pic>
          <p:nvPicPr>
            <p:cNvPr id="4100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66" y="1440488"/>
              <a:ext cx="8649604" cy="4071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1" name="Text Box 2"/>
            <p:cNvSpPr txBox="1">
              <a:spLocks noChangeArrowheads="1"/>
            </p:cNvSpPr>
            <p:nvPr/>
          </p:nvSpPr>
          <p:spPr bwMode="auto">
            <a:xfrm>
              <a:off x="2391467" y="2298446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1</a:t>
              </a:r>
              <a:endParaRPr lang="en-US" altLang="en-US" sz="2800" b="1"/>
            </a:p>
          </p:txBody>
        </p:sp>
        <p:sp>
          <p:nvSpPr>
            <p:cNvPr id="4102" name="Text Box 2"/>
            <p:cNvSpPr txBox="1">
              <a:spLocks noChangeArrowheads="1"/>
            </p:cNvSpPr>
            <p:nvPr/>
          </p:nvSpPr>
          <p:spPr bwMode="auto">
            <a:xfrm>
              <a:off x="4623565" y="2298446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2</a:t>
              </a:r>
              <a:endParaRPr lang="en-US" altLang="en-US" sz="2800" b="1"/>
            </a:p>
          </p:txBody>
        </p:sp>
        <p:sp>
          <p:nvSpPr>
            <p:cNvPr id="4103" name="Text Box 2"/>
            <p:cNvSpPr txBox="1">
              <a:spLocks noChangeArrowheads="1"/>
            </p:cNvSpPr>
            <p:nvPr/>
          </p:nvSpPr>
          <p:spPr bwMode="auto">
            <a:xfrm>
              <a:off x="6744527" y="2298446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3</a:t>
              </a:r>
              <a:endParaRPr lang="en-US" altLang="en-US" sz="28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mit\My Documents\Amit\5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76225"/>
            <a:ext cx="8023225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7609681" y="6400800"/>
            <a:ext cx="1506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Figure 5-2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03200" y="246063"/>
            <a:ext cx="46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125663" y="6146800"/>
            <a:ext cx="49196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</a:t>
            </a:r>
            <a:r>
              <a:rPr lang="en-US" altLang="en-US" sz="2400" dirty="0"/>
              <a:t>5.2.4</a:t>
            </a:r>
          </a:p>
        </p:txBody>
      </p:sp>
      <p:pic>
        <p:nvPicPr>
          <p:cNvPr id="5124" name="Picture 4" descr="C:\Documents and Settings\Amit\My Documents\Amit\Book\1_Revised_draft\CH5\Figures\PyMol-PovRay files\Box 5-3 Figure 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9436" r="10220" b="10878"/>
          <a:stretch>
            <a:fillRect/>
          </a:stretch>
        </p:blipFill>
        <p:spPr bwMode="auto">
          <a:xfrm>
            <a:off x="765175" y="696913"/>
            <a:ext cx="4818063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1828800" y="590550"/>
            <a:ext cx="3798888" cy="28432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6246813" y="2278063"/>
            <a:ext cx="1490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90</a:t>
            </a:r>
            <a:r>
              <a:rPr lang="en-US" altLang="en-US" sz="2400">
                <a:cs typeface="Times New Roman" panose="02020603050405020304" pitchFamily="18" charset="0"/>
              </a:rPr>
              <a:t>°</a:t>
            </a:r>
            <a:endParaRPr lang="en-US" altLang="en-US" sz="2400"/>
          </a:p>
        </p:txBody>
      </p:sp>
      <p:grpSp>
        <p:nvGrpSpPr>
          <p:cNvPr id="5127" name="Group 14"/>
          <p:cNvGrpSpPr>
            <a:grpSpLocks/>
          </p:cNvGrpSpPr>
          <p:nvPr/>
        </p:nvGrpSpPr>
        <p:grpSpPr bwMode="auto">
          <a:xfrm>
            <a:off x="5894388" y="1712913"/>
            <a:ext cx="2360612" cy="557212"/>
            <a:chOff x="3713" y="1079"/>
            <a:chExt cx="1487" cy="351"/>
          </a:xfrm>
        </p:grpSpPr>
        <p:sp>
          <p:nvSpPr>
            <p:cNvPr id="5128" name="AutoShape 10"/>
            <p:cNvSpPr>
              <a:spLocks noChangeArrowheads="1"/>
            </p:cNvSpPr>
            <p:nvPr/>
          </p:nvSpPr>
          <p:spPr bwMode="auto">
            <a:xfrm flipV="1">
              <a:off x="4001" y="1079"/>
              <a:ext cx="948" cy="351"/>
            </a:xfrm>
            <a:prstGeom prst="curvedUpArrow">
              <a:avLst>
                <a:gd name="adj1" fmla="val 54017"/>
                <a:gd name="adj2" fmla="val 108034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9" name="Line 8"/>
            <p:cNvSpPr>
              <a:spLocks noChangeShapeType="1"/>
            </p:cNvSpPr>
            <p:nvPr/>
          </p:nvSpPr>
          <p:spPr bwMode="auto">
            <a:xfrm flipV="1">
              <a:off x="3713" y="1272"/>
              <a:ext cx="1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Rectangle 13"/>
            <p:cNvSpPr>
              <a:spLocks noChangeArrowheads="1"/>
            </p:cNvSpPr>
            <p:nvPr/>
          </p:nvSpPr>
          <p:spPr bwMode="auto">
            <a:xfrm>
              <a:off x="4063" y="1232"/>
              <a:ext cx="152" cy="73"/>
            </a:xfrm>
            <a:prstGeom prst="rect">
              <a:avLst/>
            </a:prstGeom>
            <a:solidFill>
              <a:srgbClr val="009A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Documents and Settings\Amit\My Documents\Amit\Book\1_Revised_draft\CH5\Figures\PyMol-PovRay files\Box 5-3 Figure 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21649" r="3563" b="31531"/>
          <a:stretch>
            <a:fillRect/>
          </a:stretch>
        </p:blipFill>
        <p:spPr bwMode="auto">
          <a:xfrm>
            <a:off x="1482725" y="1468438"/>
            <a:ext cx="57626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9713" y="257175"/>
            <a:ext cx="465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pic>
        <p:nvPicPr>
          <p:cNvPr id="6148" name="Picture 7" descr="C:\Documents and Settings\Amit\My Documents\Amit\Book\1_Revised_draft\scale_hydr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5480050"/>
            <a:ext cx="75025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2924174" y="6232799"/>
            <a:ext cx="355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</a:t>
            </a:r>
            <a:r>
              <a:rPr lang="en-US" altLang="en-US" sz="2400" dirty="0"/>
              <a:t>5.2.5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203200" y="246063"/>
            <a:ext cx="46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t="8264" r="21645" b="10046"/>
          <a:stretch>
            <a:fillRect/>
          </a:stretch>
        </p:blipFill>
        <p:spPr bwMode="auto">
          <a:xfrm>
            <a:off x="2705100" y="347663"/>
            <a:ext cx="3992563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Curved Up Arrow 4"/>
          <p:cNvSpPr>
            <a:spLocks noChangeArrowheads="1"/>
          </p:cNvSpPr>
          <p:nvPr/>
        </p:nvSpPr>
        <p:spPr bwMode="auto">
          <a:xfrm rot="-7729632">
            <a:off x="5203031" y="777082"/>
            <a:ext cx="695325" cy="322262"/>
          </a:xfrm>
          <a:prstGeom prst="curvedUpArrow">
            <a:avLst>
              <a:gd name="adj1" fmla="val 24973"/>
              <a:gd name="adj2" fmla="val 49945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3" t="5128" r="24265" b="14420"/>
          <a:stretch>
            <a:fillRect/>
          </a:stretch>
        </p:blipFill>
        <p:spPr bwMode="auto">
          <a:xfrm>
            <a:off x="4972050" y="703263"/>
            <a:ext cx="3348038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17349" r="23538" b="13477"/>
          <a:stretch>
            <a:fillRect/>
          </a:stretch>
        </p:blipFill>
        <p:spPr bwMode="auto">
          <a:xfrm>
            <a:off x="412750" y="1390650"/>
            <a:ext cx="3541713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2"/>
          <p:cNvSpPr txBox="1">
            <a:spLocks noChangeArrowheads="1"/>
          </p:cNvSpPr>
          <p:nvPr/>
        </p:nvSpPr>
        <p:spPr bwMode="auto">
          <a:xfrm>
            <a:off x="203200" y="246063"/>
            <a:ext cx="46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2894263" y="6252076"/>
            <a:ext cx="355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</a:t>
            </a:r>
            <a:r>
              <a:rPr lang="en-US" altLang="en-US" sz="2400" dirty="0"/>
              <a:t>5.2.6</a:t>
            </a:r>
          </a:p>
        </p:txBody>
      </p:sp>
      <p:pic>
        <p:nvPicPr>
          <p:cNvPr id="92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7872" r="2985" b="7693"/>
          <a:stretch>
            <a:fillRect/>
          </a:stretch>
        </p:blipFill>
        <p:spPr bwMode="auto">
          <a:xfrm>
            <a:off x="450850" y="708025"/>
            <a:ext cx="80613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7"/>
          <p:cNvSpPr>
            <a:spLocks/>
          </p:cNvSpPr>
          <p:nvPr/>
        </p:nvSpPr>
        <p:spPr bwMode="auto">
          <a:xfrm rot="5400000">
            <a:off x="4423570" y="-318294"/>
            <a:ext cx="392112" cy="3698875"/>
          </a:xfrm>
          <a:prstGeom prst="leftBrace">
            <a:avLst>
              <a:gd name="adj1" fmla="val 93895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244" name="AutoShape 8"/>
          <p:cNvSpPr>
            <a:spLocks/>
          </p:cNvSpPr>
          <p:nvPr/>
        </p:nvSpPr>
        <p:spPr bwMode="auto">
          <a:xfrm rot="5400000">
            <a:off x="6746875" y="1101725"/>
            <a:ext cx="392113" cy="893763"/>
          </a:xfrm>
          <a:prstGeom prst="leftBrace">
            <a:avLst>
              <a:gd name="adj1" fmla="val 22129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3917950" y="868363"/>
            <a:ext cx="1401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HSP60</a:t>
            </a:r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6281738" y="844550"/>
            <a:ext cx="1401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HSP10</a:t>
            </a:r>
          </a:p>
        </p:txBody>
      </p:sp>
      <p:sp>
        <p:nvSpPr>
          <p:cNvPr id="10247" name="AutoShape 8"/>
          <p:cNvSpPr>
            <a:spLocks/>
          </p:cNvSpPr>
          <p:nvPr/>
        </p:nvSpPr>
        <p:spPr bwMode="auto">
          <a:xfrm rot="5400000">
            <a:off x="2098676" y="1065212"/>
            <a:ext cx="392112" cy="893763"/>
          </a:xfrm>
          <a:prstGeom prst="leftBrace">
            <a:avLst>
              <a:gd name="adj1" fmla="val 22129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1593850" y="836613"/>
            <a:ext cx="1401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HSP10</a:t>
            </a:r>
          </a:p>
        </p:txBody>
      </p:sp>
      <p:sp>
        <p:nvSpPr>
          <p:cNvPr id="10249" name="Text Box 4"/>
          <p:cNvSpPr txBox="1">
            <a:spLocks noChangeArrowheads="1"/>
          </p:cNvSpPr>
          <p:nvPr/>
        </p:nvSpPr>
        <p:spPr bwMode="auto">
          <a:xfrm>
            <a:off x="2717800" y="6057900"/>
            <a:ext cx="426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 </a:t>
            </a:r>
            <a:r>
              <a:rPr lang="en-US" altLang="en-US" sz="2400" dirty="0"/>
              <a:t>Figure 5.2.7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181350" y="6226259"/>
            <a:ext cx="279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</a:t>
            </a:r>
            <a:r>
              <a:rPr lang="en-US" altLang="en-US" sz="2400" dirty="0"/>
              <a:t>5.2.8</a:t>
            </a:r>
          </a:p>
        </p:txBody>
      </p:sp>
      <p:grpSp>
        <p:nvGrpSpPr>
          <p:cNvPr id="11267" name="Group 10"/>
          <p:cNvGrpSpPr>
            <a:grpSpLocks/>
          </p:cNvGrpSpPr>
          <p:nvPr/>
        </p:nvGrpSpPr>
        <p:grpSpPr bwMode="auto">
          <a:xfrm>
            <a:off x="179388" y="1692275"/>
            <a:ext cx="8797925" cy="3224213"/>
            <a:chOff x="178896" y="1692077"/>
            <a:chExt cx="8797680" cy="3224902"/>
          </a:xfrm>
        </p:grpSpPr>
        <p:grpSp>
          <p:nvGrpSpPr>
            <p:cNvPr id="11268" name="Group 9"/>
            <p:cNvGrpSpPr>
              <a:grpSpLocks/>
            </p:cNvGrpSpPr>
            <p:nvPr/>
          </p:nvGrpSpPr>
          <p:grpSpPr bwMode="auto">
            <a:xfrm>
              <a:off x="178896" y="1692077"/>
              <a:ext cx="8797680" cy="3224902"/>
              <a:chOff x="178896" y="1692077"/>
              <a:chExt cx="8797680" cy="3224902"/>
            </a:xfrm>
          </p:grpSpPr>
          <p:pic>
            <p:nvPicPr>
              <p:cNvPr id="11273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96" y="1692077"/>
                <a:ext cx="8797680" cy="3224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74" name="Rectangle 7"/>
              <p:cNvSpPr>
                <a:spLocks noChangeArrowheads="1"/>
              </p:cNvSpPr>
              <p:nvPr/>
            </p:nvSpPr>
            <p:spPr bwMode="auto">
              <a:xfrm>
                <a:off x="178896" y="1692077"/>
                <a:ext cx="413532" cy="2139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sp>
          <p:nvSpPr>
            <p:cNvPr id="11269" name="Text Box 2"/>
            <p:cNvSpPr txBox="1">
              <a:spLocks noChangeArrowheads="1"/>
            </p:cNvSpPr>
            <p:nvPr/>
          </p:nvSpPr>
          <p:spPr bwMode="auto">
            <a:xfrm>
              <a:off x="1489946" y="1906073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1</a:t>
              </a:r>
              <a:endParaRPr lang="en-US" altLang="en-US" sz="2800" b="1"/>
            </a:p>
          </p:txBody>
        </p:sp>
        <p:sp>
          <p:nvSpPr>
            <p:cNvPr id="11270" name="Text Box 2"/>
            <p:cNvSpPr txBox="1">
              <a:spLocks noChangeArrowheads="1"/>
            </p:cNvSpPr>
            <p:nvPr/>
          </p:nvSpPr>
          <p:spPr bwMode="auto">
            <a:xfrm>
              <a:off x="3433907" y="1906073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2</a:t>
              </a:r>
              <a:endParaRPr lang="en-US" altLang="en-US" sz="2800" b="1"/>
            </a:p>
          </p:txBody>
        </p:sp>
        <p:sp>
          <p:nvSpPr>
            <p:cNvPr id="11271" name="Text Box 2"/>
            <p:cNvSpPr txBox="1">
              <a:spLocks noChangeArrowheads="1"/>
            </p:cNvSpPr>
            <p:nvPr/>
          </p:nvSpPr>
          <p:spPr bwMode="auto">
            <a:xfrm>
              <a:off x="5377868" y="1906073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3</a:t>
              </a:r>
              <a:endParaRPr lang="en-US" altLang="en-US" sz="2800" b="1"/>
            </a:p>
          </p:txBody>
        </p:sp>
        <p:sp>
          <p:nvSpPr>
            <p:cNvPr id="11272" name="Text Box 2"/>
            <p:cNvSpPr txBox="1">
              <a:spLocks noChangeArrowheads="1"/>
            </p:cNvSpPr>
            <p:nvPr/>
          </p:nvSpPr>
          <p:spPr bwMode="auto">
            <a:xfrm>
              <a:off x="7240553" y="1906073"/>
              <a:ext cx="465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4</a:t>
              </a:r>
              <a:endParaRPr lang="en-US" altLang="en-US" sz="28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5.3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9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241550" y="6172200"/>
            <a:ext cx="4816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</a:t>
            </a:r>
            <a:r>
              <a:rPr lang="en-US" altLang="en-US" sz="2400" b="1" dirty="0"/>
              <a:t>5.3.1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9200"/>
            <a:ext cx="324643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6"/>
          <p:cNvSpPr txBox="1">
            <a:spLocks noChangeArrowheads="1"/>
          </p:cNvSpPr>
          <p:nvPr/>
        </p:nvSpPr>
        <p:spPr bwMode="auto">
          <a:xfrm>
            <a:off x="2125663" y="6172200"/>
            <a:ext cx="4751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</a:t>
            </a:r>
            <a:r>
              <a:rPr lang="en-US" altLang="en-US" sz="2400" b="1" dirty="0"/>
              <a:t>5.3.2</a:t>
            </a:r>
          </a:p>
        </p:txBody>
      </p:sp>
      <p:pic>
        <p:nvPicPr>
          <p:cNvPr id="3075" name="Picture 1029" descr="http://upload.wikimedia.org/wikipedia/commons/8/89/Hb_saturation_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844550"/>
            <a:ext cx="585787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1030"/>
          <p:cNvSpPr txBox="1">
            <a:spLocks noChangeArrowheads="1"/>
          </p:cNvSpPr>
          <p:nvPr/>
        </p:nvSpPr>
        <p:spPr bwMode="auto">
          <a:xfrm>
            <a:off x="5402263" y="240982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Lungs</a:t>
            </a:r>
          </a:p>
        </p:txBody>
      </p:sp>
      <p:sp>
        <p:nvSpPr>
          <p:cNvPr id="3077" name="Text Box 1031"/>
          <p:cNvSpPr txBox="1">
            <a:spLocks noChangeArrowheads="1"/>
          </p:cNvSpPr>
          <p:nvPr/>
        </p:nvSpPr>
        <p:spPr bwMode="auto">
          <a:xfrm>
            <a:off x="182563" y="4687888"/>
            <a:ext cx="1331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Tissues</a:t>
            </a:r>
          </a:p>
        </p:txBody>
      </p:sp>
      <p:sp>
        <p:nvSpPr>
          <p:cNvPr id="3078" name="Line 1032"/>
          <p:cNvSpPr>
            <a:spLocks noChangeShapeType="1"/>
          </p:cNvSpPr>
          <p:nvPr/>
        </p:nvSpPr>
        <p:spPr bwMode="auto">
          <a:xfrm flipH="1" flipV="1">
            <a:off x="5170488" y="1479550"/>
            <a:ext cx="781050" cy="94773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Line 1033"/>
          <p:cNvSpPr>
            <a:spLocks noChangeShapeType="1"/>
          </p:cNvSpPr>
          <p:nvPr/>
        </p:nvSpPr>
        <p:spPr bwMode="auto">
          <a:xfrm flipV="1">
            <a:off x="1323975" y="3665538"/>
            <a:ext cx="1304925" cy="113982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3200" y="246063"/>
            <a:ext cx="46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3600" b="1"/>
              <a:t>b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2025149" y="1481054"/>
            <a:ext cx="4832350" cy="4114800"/>
            <a:chOff x="1306" y="650"/>
            <a:chExt cx="3044" cy="2592"/>
          </a:xfrm>
        </p:grpSpPr>
        <p:pic>
          <p:nvPicPr>
            <p:cNvPr id="9" name="Picture 5" descr="http://www.biochemsoctrans.org/bst/036/1404/bst0361404a01.gif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07" r="4514" b="30769"/>
            <a:stretch>
              <a:fillRect/>
            </a:stretch>
          </p:blipFill>
          <p:spPr bwMode="auto">
            <a:xfrm>
              <a:off x="1306" y="650"/>
              <a:ext cx="3044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728" y="1000"/>
              <a:ext cx="298" cy="27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615" y="876"/>
              <a:ext cx="298" cy="27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651" y="1038"/>
              <a:ext cx="298" cy="27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8"/>
          <p:cNvSpPr txBox="1">
            <a:spLocks noChangeArrowheads="1"/>
          </p:cNvSpPr>
          <p:nvPr/>
        </p:nvSpPr>
        <p:spPr bwMode="auto">
          <a:xfrm>
            <a:off x="1944688" y="6172200"/>
            <a:ext cx="5241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</a:t>
            </a:r>
            <a:r>
              <a:rPr lang="en-US" altLang="en-US" sz="2400" b="1" dirty="0"/>
              <a:t>5.3.3</a:t>
            </a:r>
          </a:p>
        </p:txBody>
      </p:sp>
      <p:sp>
        <p:nvSpPr>
          <p:cNvPr id="4099" name="Text Box 9"/>
          <p:cNvSpPr txBox="1">
            <a:spLocks noChangeArrowheads="1"/>
          </p:cNvSpPr>
          <p:nvPr/>
        </p:nvSpPr>
        <p:spPr bwMode="auto">
          <a:xfrm>
            <a:off x="873125" y="473075"/>
            <a:ext cx="58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4100" name="Picture 10" descr="C:\Documents and Settings\Amit\My Documents\Amit\Book\English\CH5- Dynamics\Figures\Box 5-2 figure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 t="1147" r="7661" b="2420"/>
          <a:stretch>
            <a:fillRect/>
          </a:stretch>
        </p:blipFill>
        <p:spPr bwMode="auto">
          <a:xfrm>
            <a:off x="2149475" y="882650"/>
            <a:ext cx="4451350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873125" y="473075"/>
            <a:ext cx="58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pic>
        <p:nvPicPr>
          <p:cNvPr id="5123" name="Picture 5" descr="C:\Documents and Settings\Amit\My Documents\Amit\Book\English\CH5- Dynamics\Figures\Box 5-2 figure 3b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t="27368" r="14758" b="22816"/>
          <a:stretch>
            <a:fillRect/>
          </a:stretch>
        </p:blipFill>
        <p:spPr bwMode="auto">
          <a:xfrm>
            <a:off x="1073150" y="1620838"/>
            <a:ext cx="7602538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2663825" y="534988"/>
            <a:ext cx="2312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Oxygen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323850" y="1303338"/>
            <a:ext cx="2312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Pyrrole ring</a:t>
            </a:r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>
            <a:off x="3798888" y="989013"/>
            <a:ext cx="1587" cy="1114425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>
            <a:off x="2089150" y="1747838"/>
            <a:ext cx="784225" cy="1181100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873125" y="473075"/>
            <a:ext cx="58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pic>
        <p:nvPicPr>
          <p:cNvPr id="6147" name="Picture 4" descr="C:\Documents and Settings\Amit\My Documents\Amit\Book\English\CH5- Dynamics\Figures\Box 5-2 figure 3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6079" r="21777" b="6503"/>
          <a:stretch>
            <a:fillRect/>
          </a:stretch>
        </p:blipFill>
        <p:spPr bwMode="auto">
          <a:xfrm>
            <a:off x="2239963" y="708025"/>
            <a:ext cx="4833937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1757363" y="4276725"/>
            <a:ext cx="2312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Proximal His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5584825" y="2182813"/>
            <a:ext cx="2312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Distal His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t="45099" r="70982" b="32619"/>
          <a:stretch>
            <a:fillRect/>
          </a:stretch>
        </p:blipFill>
        <p:spPr bwMode="auto">
          <a:xfrm>
            <a:off x="2703513" y="1000125"/>
            <a:ext cx="336232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674813" y="6172200"/>
            <a:ext cx="5756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</a:t>
            </a:r>
            <a:r>
              <a:rPr lang="en-US" altLang="en-US" sz="2400" b="1" dirty="0"/>
              <a:t>5.3.4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C:\Documents and Settings\Amit\My Documents\Amit\Book\1_Revised_draft\CH5\Figures\PyMol-PovRay files\Box 5-2 figure 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0" b="26315"/>
          <a:stretch>
            <a:fillRect/>
          </a:stretch>
        </p:blipFill>
        <p:spPr bwMode="auto">
          <a:xfrm>
            <a:off x="192088" y="571500"/>
            <a:ext cx="8577262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11"/>
          <p:cNvSpPr txBox="1">
            <a:spLocks noChangeArrowheads="1"/>
          </p:cNvSpPr>
          <p:nvPr/>
        </p:nvSpPr>
        <p:spPr bwMode="auto">
          <a:xfrm>
            <a:off x="2376488" y="984250"/>
            <a:ext cx="125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His-146</a:t>
            </a:r>
          </a:p>
        </p:txBody>
      </p:sp>
      <p:sp>
        <p:nvSpPr>
          <p:cNvPr id="8196" name="Text Box 12"/>
          <p:cNvSpPr txBox="1">
            <a:spLocks noChangeArrowheads="1"/>
          </p:cNvSpPr>
          <p:nvPr/>
        </p:nvSpPr>
        <p:spPr bwMode="auto">
          <a:xfrm>
            <a:off x="4873625" y="1358900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Lys-40</a:t>
            </a:r>
          </a:p>
        </p:txBody>
      </p:sp>
      <p:sp>
        <p:nvSpPr>
          <p:cNvPr id="8197" name="Text Box 13"/>
          <p:cNvSpPr txBox="1">
            <a:spLocks noChangeArrowheads="1"/>
          </p:cNvSpPr>
          <p:nvPr/>
        </p:nvSpPr>
        <p:spPr bwMode="auto">
          <a:xfrm>
            <a:off x="4664075" y="2133600"/>
            <a:ext cx="501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N</a:t>
            </a:r>
            <a:r>
              <a:rPr lang="en-US" altLang="en-US" sz="2000" b="1" baseline="-25000">
                <a:sym typeface="Symbol" panose="05050102010706020507" pitchFamily="18" charset="2"/>
              </a:rPr>
              <a:t></a:t>
            </a:r>
            <a:endParaRPr lang="en-US" altLang="en-US" sz="2000" b="1"/>
          </a:p>
        </p:txBody>
      </p:sp>
      <p:sp>
        <p:nvSpPr>
          <p:cNvPr id="8198" name="Text Box 14"/>
          <p:cNvSpPr txBox="1">
            <a:spLocks noChangeArrowheads="1"/>
          </p:cNvSpPr>
          <p:nvPr/>
        </p:nvSpPr>
        <p:spPr bwMode="auto">
          <a:xfrm>
            <a:off x="3835400" y="2900363"/>
            <a:ext cx="642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O</a:t>
            </a:r>
            <a:r>
              <a:rPr lang="en-US" altLang="en-US" sz="2000" b="1" baseline="-25000">
                <a:sym typeface="Symbol" panose="05050102010706020507" pitchFamily="18" charset="2"/>
              </a:rPr>
              <a:t>XT</a:t>
            </a:r>
            <a:endParaRPr lang="en-US" altLang="en-US" sz="2000" b="1"/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>
            <a:off x="2060575" y="6172200"/>
            <a:ext cx="495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</a:t>
            </a:r>
            <a:r>
              <a:rPr lang="en-US" altLang="en-US" sz="2400" b="1" dirty="0"/>
              <a:t>5.3.5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38313" y="6275388"/>
            <a:ext cx="5859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</a:t>
            </a:r>
            <a:r>
              <a:rPr lang="en-US" altLang="en-US" sz="2400" b="1" dirty="0"/>
              <a:t>5.3.6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3838" y="190500"/>
            <a:ext cx="58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9220" name="Picture 4" descr="Box 5-2 figure 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263525"/>
            <a:ext cx="58324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321300" y="2760663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Fe</a:t>
            </a:r>
            <a:r>
              <a:rPr lang="en-US" altLang="en-US" sz="2400" b="1" baseline="30000"/>
              <a:t>2+</a:t>
            </a:r>
            <a:endParaRPr lang="en-US" altLang="en-US" sz="2400" b="1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943850" y="1824038"/>
            <a:ext cx="1076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Heme</a:t>
            </a:r>
          </a:p>
        </p:txBody>
      </p:sp>
      <p:sp>
        <p:nvSpPr>
          <p:cNvPr id="9223" name="AutoShape 7"/>
          <p:cNvSpPr>
            <a:spLocks/>
          </p:cNvSpPr>
          <p:nvPr/>
        </p:nvSpPr>
        <p:spPr bwMode="auto">
          <a:xfrm>
            <a:off x="7773988" y="1646238"/>
            <a:ext cx="230187" cy="781050"/>
          </a:xfrm>
          <a:prstGeom prst="rightBrace">
            <a:avLst>
              <a:gd name="adj1" fmla="val 2827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755900" y="41910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O</a:t>
            </a:r>
            <a:r>
              <a:rPr lang="en-US" altLang="en-US" sz="2400" b="1" baseline="-25000"/>
              <a:t>2</a:t>
            </a:r>
            <a:endParaRPr lang="en-US" altLang="en-US" sz="2400" b="1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 flipV="1">
            <a:off x="4787900" y="2560638"/>
            <a:ext cx="565150" cy="307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3425825" y="752475"/>
            <a:ext cx="839788" cy="239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 flipV="1">
            <a:off x="5489575" y="4376738"/>
            <a:ext cx="6477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789613" y="3922713"/>
            <a:ext cx="18081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Proximal His</a:t>
            </a: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3302000" y="3543300"/>
            <a:ext cx="7938" cy="1120775"/>
          </a:xfrm>
          <a:prstGeom prst="line">
            <a:avLst/>
          </a:prstGeom>
          <a:noFill/>
          <a:ln w="63500">
            <a:solidFill>
              <a:srgbClr val="339966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ox 5-2 figure 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1"/>
          <a:stretch>
            <a:fillRect/>
          </a:stretch>
        </p:blipFill>
        <p:spPr bwMode="auto">
          <a:xfrm>
            <a:off x="1558925" y="977900"/>
            <a:ext cx="6030913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23850" y="314325"/>
            <a:ext cx="58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881938" y="3001963"/>
            <a:ext cx="1120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 helix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rot="5400000" flipV="1">
            <a:off x="2670175" y="5065713"/>
            <a:ext cx="523875" cy="457200"/>
          </a:xfrm>
          <a:prstGeom prst="line">
            <a:avLst/>
          </a:prstGeom>
          <a:noFill/>
          <a:ln w="63500">
            <a:solidFill>
              <a:srgbClr val="339966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4908550" y="250507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208588" y="2051050"/>
            <a:ext cx="18081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Proximal His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7381875" y="3381375"/>
            <a:ext cx="596900" cy="523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rot="-5400000" flipH="1" flipV="1">
            <a:off x="3288506" y="2947194"/>
            <a:ext cx="490538" cy="241300"/>
          </a:xfrm>
          <a:prstGeom prst="line">
            <a:avLst/>
          </a:prstGeom>
          <a:noFill/>
          <a:ln w="63500">
            <a:solidFill>
              <a:srgbClr val="339966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873125" y="473075"/>
            <a:ext cx="58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pic>
        <p:nvPicPr>
          <p:cNvPr id="11267" name="Picture 3" descr="Box 5-2 figure 5d right Deoxy-Hemoglob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1446213"/>
            <a:ext cx="3738562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Box 5-2 figure 5d left Oxy-Hemoglob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328738"/>
            <a:ext cx="3738563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568450" y="5370513"/>
            <a:ext cx="1120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Oxy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300788" y="5365750"/>
            <a:ext cx="1120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Deoxy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931988" y="6172200"/>
            <a:ext cx="5189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</a:t>
            </a:r>
            <a:r>
              <a:rPr lang="en-US" altLang="en-US" sz="2400" b="1" dirty="0"/>
              <a:t>5.3.7</a:t>
            </a: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t="16901" b="11737"/>
          <a:stretch>
            <a:fillRect/>
          </a:stretch>
        </p:blipFill>
        <p:spPr bwMode="auto">
          <a:xfrm>
            <a:off x="1238250" y="515938"/>
            <a:ext cx="6438900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39788" y="6273800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Figure 5-3</a:t>
            </a:r>
          </a:p>
        </p:txBody>
      </p:sp>
      <p:sp>
        <p:nvSpPr>
          <p:cNvPr id="2051" name="Freeform 3"/>
          <p:cNvSpPr>
            <a:spLocks/>
          </p:cNvSpPr>
          <p:nvPr/>
        </p:nvSpPr>
        <p:spPr bwMode="auto">
          <a:xfrm>
            <a:off x="295275" y="2486025"/>
            <a:ext cx="1470025" cy="1873250"/>
          </a:xfrm>
          <a:custGeom>
            <a:avLst/>
            <a:gdLst>
              <a:gd name="T0" fmla="*/ 0 w 926"/>
              <a:gd name="T1" fmla="*/ 1722438 h 1180"/>
              <a:gd name="T2" fmla="*/ 185738 w 926"/>
              <a:gd name="T3" fmla="*/ 1511300 h 1180"/>
              <a:gd name="T4" fmla="*/ 566738 w 926"/>
              <a:gd name="T5" fmla="*/ 1425575 h 1180"/>
              <a:gd name="T6" fmla="*/ 881063 w 926"/>
              <a:gd name="T7" fmla="*/ 1671638 h 1180"/>
              <a:gd name="T8" fmla="*/ 1303338 w 926"/>
              <a:gd name="T9" fmla="*/ 1841500 h 1180"/>
              <a:gd name="T10" fmla="*/ 1465263 w 926"/>
              <a:gd name="T11" fmla="*/ 1476375 h 1180"/>
              <a:gd name="T12" fmla="*/ 1270000 w 926"/>
              <a:gd name="T13" fmla="*/ 1206500 h 1180"/>
              <a:gd name="T14" fmla="*/ 795338 w 926"/>
              <a:gd name="T15" fmla="*/ 1079500 h 1180"/>
              <a:gd name="T16" fmla="*/ 812800 w 926"/>
              <a:gd name="T17" fmla="*/ 749300 h 1180"/>
              <a:gd name="T18" fmla="*/ 1168400 w 926"/>
              <a:gd name="T19" fmla="*/ 604838 h 1180"/>
              <a:gd name="T20" fmla="*/ 1201738 w 926"/>
              <a:gd name="T21" fmla="*/ 215900 h 1180"/>
              <a:gd name="T22" fmla="*/ 914400 w 926"/>
              <a:gd name="T23" fmla="*/ 3175 h 1180"/>
              <a:gd name="T24" fmla="*/ 508000 w 926"/>
              <a:gd name="T25" fmla="*/ 198438 h 1180"/>
              <a:gd name="T26" fmla="*/ 160338 w 926"/>
              <a:gd name="T27" fmla="*/ 495300 h 1180"/>
              <a:gd name="T28" fmla="*/ 76200 w 926"/>
              <a:gd name="T29" fmla="*/ 71438 h 11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26" h="1180">
                <a:moveTo>
                  <a:pt x="0" y="1085"/>
                </a:moveTo>
                <a:cubicBezTo>
                  <a:pt x="29" y="1034"/>
                  <a:pt x="58" y="983"/>
                  <a:pt x="117" y="952"/>
                </a:cubicBezTo>
                <a:cubicBezTo>
                  <a:pt x="176" y="921"/>
                  <a:pt x="284" y="881"/>
                  <a:pt x="357" y="898"/>
                </a:cubicBezTo>
                <a:cubicBezTo>
                  <a:pt x="430" y="915"/>
                  <a:pt x="478" y="1009"/>
                  <a:pt x="555" y="1053"/>
                </a:cubicBezTo>
                <a:cubicBezTo>
                  <a:pt x="632" y="1097"/>
                  <a:pt x="760" y="1180"/>
                  <a:pt x="821" y="1160"/>
                </a:cubicBezTo>
                <a:cubicBezTo>
                  <a:pt x="882" y="1140"/>
                  <a:pt x="926" y="997"/>
                  <a:pt x="923" y="930"/>
                </a:cubicBezTo>
                <a:cubicBezTo>
                  <a:pt x="920" y="863"/>
                  <a:pt x="870" y="802"/>
                  <a:pt x="800" y="760"/>
                </a:cubicBezTo>
                <a:cubicBezTo>
                  <a:pt x="730" y="718"/>
                  <a:pt x="549" y="728"/>
                  <a:pt x="501" y="680"/>
                </a:cubicBezTo>
                <a:cubicBezTo>
                  <a:pt x="453" y="632"/>
                  <a:pt x="473" y="522"/>
                  <a:pt x="512" y="472"/>
                </a:cubicBezTo>
                <a:cubicBezTo>
                  <a:pt x="551" y="422"/>
                  <a:pt x="695" y="437"/>
                  <a:pt x="736" y="381"/>
                </a:cubicBezTo>
                <a:cubicBezTo>
                  <a:pt x="777" y="325"/>
                  <a:pt x="784" y="199"/>
                  <a:pt x="757" y="136"/>
                </a:cubicBezTo>
                <a:cubicBezTo>
                  <a:pt x="730" y="73"/>
                  <a:pt x="649" y="4"/>
                  <a:pt x="576" y="2"/>
                </a:cubicBezTo>
                <a:cubicBezTo>
                  <a:pt x="503" y="0"/>
                  <a:pt x="399" y="73"/>
                  <a:pt x="320" y="125"/>
                </a:cubicBezTo>
                <a:cubicBezTo>
                  <a:pt x="241" y="177"/>
                  <a:pt x="146" y="325"/>
                  <a:pt x="101" y="312"/>
                </a:cubicBezTo>
                <a:cubicBezTo>
                  <a:pt x="56" y="299"/>
                  <a:pt x="57" y="89"/>
                  <a:pt x="48" y="45"/>
                </a:cubicBezTo>
              </a:path>
            </a:pathLst>
          </a:custGeom>
          <a:noFill/>
          <a:ln w="254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4"/>
          <p:cNvSpPr>
            <a:spLocks/>
          </p:cNvSpPr>
          <p:nvPr/>
        </p:nvSpPr>
        <p:spPr bwMode="auto">
          <a:xfrm>
            <a:off x="7399338" y="2628900"/>
            <a:ext cx="1281112" cy="1457325"/>
          </a:xfrm>
          <a:custGeom>
            <a:avLst/>
            <a:gdLst>
              <a:gd name="T0" fmla="*/ 1203325 w 807"/>
              <a:gd name="T1" fmla="*/ 384175 h 918"/>
              <a:gd name="T2" fmla="*/ 889000 w 807"/>
              <a:gd name="T3" fmla="*/ 274638 h 918"/>
              <a:gd name="T4" fmla="*/ 568325 w 807"/>
              <a:gd name="T5" fmla="*/ 442913 h 918"/>
              <a:gd name="T6" fmla="*/ 482600 w 807"/>
              <a:gd name="T7" fmla="*/ 731838 h 918"/>
              <a:gd name="T8" fmla="*/ 492125 w 807"/>
              <a:gd name="T9" fmla="*/ 1112838 h 918"/>
              <a:gd name="T10" fmla="*/ 771525 w 807"/>
              <a:gd name="T11" fmla="*/ 1247775 h 918"/>
              <a:gd name="T12" fmla="*/ 1058862 w 807"/>
              <a:gd name="T13" fmla="*/ 1112838 h 918"/>
              <a:gd name="T14" fmla="*/ 1127125 w 807"/>
              <a:gd name="T15" fmla="*/ 823913 h 918"/>
              <a:gd name="T16" fmla="*/ 238125 w 807"/>
              <a:gd name="T17" fmla="*/ 612775 h 918"/>
              <a:gd name="T18" fmla="*/ 34925 w 807"/>
              <a:gd name="T19" fmla="*/ 223838 h 918"/>
              <a:gd name="T20" fmla="*/ 449262 w 807"/>
              <a:gd name="T21" fmla="*/ 36513 h 918"/>
              <a:gd name="T22" fmla="*/ 830262 w 807"/>
              <a:gd name="T23" fmla="*/ 442913 h 918"/>
              <a:gd name="T24" fmla="*/ 906462 w 807"/>
              <a:gd name="T25" fmla="*/ 1138238 h 918"/>
              <a:gd name="T26" fmla="*/ 525462 w 807"/>
              <a:gd name="T27" fmla="*/ 1450975 h 918"/>
              <a:gd name="T28" fmla="*/ 169862 w 807"/>
              <a:gd name="T29" fmla="*/ 1103313 h 918"/>
              <a:gd name="T30" fmla="*/ 627062 w 807"/>
              <a:gd name="T31" fmla="*/ 866775 h 918"/>
              <a:gd name="T32" fmla="*/ 728662 w 807"/>
              <a:gd name="T33" fmla="*/ 655638 h 918"/>
              <a:gd name="T34" fmla="*/ 576262 w 807"/>
              <a:gd name="T35" fmla="*/ 325438 h 918"/>
              <a:gd name="T36" fmla="*/ 203200 w 807"/>
              <a:gd name="T37" fmla="*/ 663575 h 918"/>
              <a:gd name="T38" fmla="*/ 330200 w 807"/>
              <a:gd name="T39" fmla="*/ 1087438 h 918"/>
              <a:gd name="T40" fmla="*/ 1050925 w 807"/>
              <a:gd name="T41" fmla="*/ 976313 h 918"/>
              <a:gd name="T42" fmla="*/ 1236662 w 807"/>
              <a:gd name="T43" fmla="*/ 638175 h 918"/>
              <a:gd name="T44" fmla="*/ 779462 w 807"/>
              <a:gd name="T45" fmla="*/ 138113 h 918"/>
              <a:gd name="T46" fmla="*/ 1101725 w 807"/>
              <a:gd name="T47" fmla="*/ 112713 h 91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07" h="918">
                <a:moveTo>
                  <a:pt x="758" y="242"/>
                </a:moveTo>
                <a:cubicBezTo>
                  <a:pt x="692" y="204"/>
                  <a:pt x="627" y="167"/>
                  <a:pt x="560" y="173"/>
                </a:cubicBezTo>
                <a:cubicBezTo>
                  <a:pt x="493" y="179"/>
                  <a:pt x="401" y="231"/>
                  <a:pt x="358" y="279"/>
                </a:cubicBezTo>
                <a:cubicBezTo>
                  <a:pt x="315" y="327"/>
                  <a:pt x="312" y="391"/>
                  <a:pt x="304" y="461"/>
                </a:cubicBezTo>
                <a:cubicBezTo>
                  <a:pt x="296" y="531"/>
                  <a:pt x="280" y="647"/>
                  <a:pt x="310" y="701"/>
                </a:cubicBezTo>
                <a:cubicBezTo>
                  <a:pt x="340" y="755"/>
                  <a:pt x="427" y="786"/>
                  <a:pt x="486" y="786"/>
                </a:cubicBezTo>
                <a:cubicBezTo>
                  <a:pt x="545" y="786"/>
                  <a:pt x="630" y="745"/>
                  <a:pt x="667" y="701"/>
                </a:cubicBezTo>
                <a:cubicBezTo>
                  <a:pt x="704" y="657"/>
                  <a:pt x="796" y="571"/>
                  <a:pt x="710" y="519"/>
                </a:cubicBezTo>
                <a:cubicBezTo>
                  <a:pt x="624" y="467"/>
                  <a:pt x="265" y="449"/>
                  <a:pt x="150" y="386"/>
                </a:cubicBezTo>
                <a:cubicBezTo>
                  <a:pt x="35" y="323"/>
                  <a:pt x="0" y="202"/>
                  <a:pt x="22" y="141"/>
                </a:cubicBezTo>
                <a:cubicBezTo>
                  <a:pt x="44" y="80"/>
                  <a:pt x="199" y="0"/>
                  <a:pt x="283" y="23"/>
                </a:cubicBezTo>
                <a:cubicBezTo>
                  <a:pt x="367" y="46"/>
                  <a:pt x="475" y="163"/>
                  <a:pt x="523" y="279"/>
                </a:cubicBezTo>
                <a:cubicBezTo>
                  <a:pt x="571" y="395"/>
                  <a:pt x="603" y="611"/>
                  <a:pt x="571" y="717"/>
                </a:cubicBezTo>
                <a:cubicBezTo>
                  <a:pt x="539" y="823"/>
                  <a:pt x="408" y="918"/>
                  <a:pt x="331" y="914"/>
                </a:cubicBezTo>
                <a:cubicBezTo>
                  <a:pt x="254" y="910"/>
                  <a:pt x="96" y="756"/>
                  <a:pt x="107" y="695"/>
                </a:cubicBezTo>
                <a:cubicBezTo>
                  <a:pt x="118" y="634"/>
                  <a:pt x="336" y="593"/>
                  <a:pt x="395" y="546"/>
                </a:cubicBezTo>
                <a:cubicBezTo>
                  <a:pt x="454" y="499"/>
                  <a:pt x="464" y="470"/>
                  <a:pt x="459" y="413"/>
                </a:cubicBezTo>
                <a:cubicBezTo>
                  <a:pt x="454" y="356"/>
                  <a:pt x="418" y="204"/>
                  <a:pt x="363" y="205"/>
                </a:cubicBezTo>
                <a:cubicBezTo>
                  <a:pt x="308" y="206"/>
                  <a:pt x="154" y="338"/>
                  <a:pt x="128" y="418"/>
                </a:cubicBezTo>
                <a:cubicBezTo>
                  <a:pt x="102" y="498"/>
                  <a:pt x="119" y="652"/>
                  <a:pt x="208" y="685"/>
                </a:cubicBezTo>
                <a:cubicBezTo>
                  <a:pt x="297" y="718"/>
                  <a:pt x="567" y="662"/>
                  <a:pt x="662" y="615"/>
                </a:cubicBezTo>
                <a:cubicBezTo>
                  <a:pt x="757" y="568"/>
                  <a:pt x="807" y="490"/>
                  <a:pt x="779" y="402"/>
                </a:cubicBezTo>
                <a:cubicBezTo>
                  <a:pt x="751" y="314"/>
                  <a:pt x="505" y="142"/>
                  <a:pt x="491" y="87"/>
                </a:cubicBezTo>
                <a:cubicBezTo>
                  <a:pt x="477" y="32"/>
                  <a:pt x="585" y="51"/>
                  <a:pt x="694" y="71"/>
                </a:cubicBezTo>
              </a:path>
            </a:pathLst>
          </a:custGeom>
          <a:noFill/>
          <a:ln w="254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 rot="2820000">
            <a:off x="4064000" y="466726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4" name="Freeform 6"/>
          <p:cNvSpPr>
            <a:spLocks/>
          </p:cNvSpPr>
          <p:nvPr/>
        </p:nvSpPr>
        <p:spPr bwMode="auto">
          <a:xfrm>
            <a:off x="3571875" y="512763"/>
            <a:ext cx="1470025" cy="1873250"/>
          </a:xfrm>
          <a:custGeom>
            <a:avLst/>
            <a:gdLst>
              <a:gd name="T0" fmla="*/ 0 w 926"/>
              <a:gd name="T1" fmla="*/ 1722438 h 1180"/>
              <a:gd name="T2" fmla="*/ 185738 w 926"/>
              <a:gd name="T3" fmla="*/ 1511300 h 1180"/>
              <a:gd name="T4" fmla="*/ 566738 w 926"/>
              <a:gd name="T5" fmla="*/ 1425575 h 1180"/>
              <a:gd name="T6" fmla="*/ 881063 w 926"/>
              <a:gd name="T7" fmla="*/ 1671638 h 1180"/>
              <a:gd name="T8" fmla="*/ 1303338 w 926"/>
              <a:gd name="T9" fmla="*/ 1841500 h 1180"/>
              <a:gd name="T10" fmla="*/ 1465263 w 926"/>
              <a:gd name="T11" fmla="*/ 1476375 h 1180"/>
              <a:gd name="T12" fmla="*/ 1270000 w 926"/>
              <a:gd name="T13" fmla="*/ 1206500 h 1180"/>
              <a:gd name="T14" fmla="*/ 795338 w 926"/>
              <a:gd name="T15" fmla="*/ 1079500 h 1180"/>
              <a:gd name="T16" fmla="*/ 812800 w 926"/>
              <a:gd name="T17" fmla="*/ 749300 h 1180"/>
              <a:gd name="T18" fmla="*/ 1168400 w 926"/>
              <a:gd name="T19" fmla="*/ 604838 h 1180"/>
              <a:gd name="T20" fmla="*/ 1201738 w 926"/>
              <a:gd name="T21" fmla="*/ 215900 h 1180"/>
              <a:gd name="T22" fmla="*/ 914400 w 926"/>
              <a:gd name="T23" fmla="*/ 3175 h 1180"/>
              <a:gd name="T24" fmla="*/ 508000 w 926"/>
              <a:gd name="T25" fmla="*/ 198438 h 1180"/>
              <a:gd name="T26" fmla="*/ 160338 w 926"/>
              <a:gd name="T27" fmla="*/ 495300 h 1180"/>
              <a:gd name="T28" fmla="*/ 76200 w 926"/>
              <a:gd name="T29" fmla="*/ 71438 h 11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26" h="1180">
                <a:moveTo>
                  <a:pt x="0" y="1085"/>
                </a:moveTo>
                <a:cubicBezTo>
                  <a:pt x="29" y="1034"/>
                  <a:pt x="58" y="983"/>
                  <a:pt x="117" y="952"/>
                </a:cubicBezTo>
                <a:cubicBezTo>
                  <a:pt x="176" y="921"/>
                  <a:pt x="284" y="881"/>
                  <a:pt x="357" y="898"/>
                </a:cubicBezTo>
                <a:cubicBezTo>
                  <a:pt x="430" y="915"/>
                  <a:pt x="478" y="1009"/>
                  <a:pt x="555" y="1053"/>
                </a:cubicBezTo>
                <a:cubicBezTo>
                  <a:pt x="632" y="1097"/>
                  <a:pt x="760" y="1180"/>
                  <a:pt x="821" y="1160"/>
                </a:cubicBezTo>
                <a:cubicBezTo>
                  <a:pt x="882" y="1140"/>
                  <a:pt x="926" y="997"/>
                  <a:pt x="923" y="930"/>
                </a:cubicBezTo>
                <a:cubicBezTo>
                  <a:pt x="920" y="863"/>
                  <a:pt x="870" y="802"/>
                  <a:pt x="800" y="760"/>
                </a:cubicBezTo>
                <a:cubicBezTo>
                  <a:pt x="730" y="718"/>
                  <a:pt x="549" y="728"/>
                  <a:pt x="501" y="680"/>
                </a:cubicBezTo>
                <a:cubicBezTo>
                  <a:pt x="453" y="632"/>
                  <a:pt x="473" y="522"/>
                  <a:pt x="512" y="472"/>
                </a:cubicBezTo>
                <a:cubicBezTo>
                  <a:pt x="551" y="422"/>
                  <a:pt x="695" y="437"/>
                  <a:pt x="736" y="381"/>
                </a:cubicBezTo>
                <a:cubicBezTo>
                  <a:pt x="777" y="325"/>
                  <a:pt x="784" y="199"/>
                  <a:pt x="757" y="136"/>
                </a:cubicBezTo>
                <a:cubicBezTo>
                  <a:pt x="730" y="73"/>
                  <a:pt x="649" y="4"/>
                  <a:pt x="576" y="2"/>
                </a:cubicBezTo>
                <a:cubicBezTo>
                  <a:pt x="503" y="0"/>
                  <a:pt x="399" y="73"/>
                  <a:pt x="320" y="125"/>
                </a:cubicBezTo>
                <a:cubicBezTo>
                  <a:pt x="241" y="177"/>
                  <a:pt x="146" y="325"/>
                  <a:pt x="101" y="312"/>
                </a:cubicBezTo>
                <a:cubicBezTo>
                  <a:pt x="56" y="299"/>
                  <a:pt x="57" y="89"/>
                  <a:pt x="48" y="45"/>
                </a:cubicBezTo>
              </a:path>
            </a:pathLst>
          </a:custGeom>
          <a:noFill/>
          <a:ln w="254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4919663" y="1887538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 rot="-2820000">
            <a:off x="4394200" y="2000251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 rot="2820000">
            <a:off x="4614862" y="908051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V="1">
            <a:off x="1598613" y="1557338"/>
            <a:ext cx="1939925" cy="1152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 rot="2820000">
            <a:off x="7493000" y="2524126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 rot="2820000">
            <a:off x="8110537" y="3684588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 rot="-2820000">
            <a:off x="8475662" y="2940051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7526338" y="3217863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 rot="-600000">
            <a:off x="8026400" y="3071813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 rot="-2400000">
            <a:off x="7924800" y="2522538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5240338" y="1609725"/>
            <a:ext cx="1965325" cy="10493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18"/>
          <p:cNvSpPr>
            <a:spLocks/>
          </p:cNvSpPr>
          <p:nvPr/>
        </p:nvSpPr>
        <p:spPr bwMode="auto">
          <a:xfrm>
            <a:off x="3784600" y="2851150"/>
            <a:ext cx="1576388" cy="1203325"/>
          </a:xfrm>
          <a:custGeom>
            <a:avLst/>
            <a:gdLst>
              <a:gd name="T0" fmla="*/ 982663 w 993"/>
              <a:gd name="T1" fmla="*/ 11113 h 758"/>
              <a:gd name="T2" fmla="*/ 703263 w 993"/>
              <a:gd name="T3" fmla="*/ 61913 h 758"/>
              <a:gd name="T4" fmla="*/ 592138 w 993"/>
              <a:gd name="T5" fmla="*/ 384175 h 758"/>
              <a:gd name="T6" fmla="*/ 762000 w 993"/>
              <a:gd name="T7" fmla="*/ 831850 h 758"/>
              <a:gd name="T8" fmla="*/ 1473200 w 993"/>
              <a:gd name="T9" fmla="*/ 882650 h 758"/>
              <a:gd name="T10" fmla="*/ 1379538 w 993"/>
              <a:gd name="T11" fmla="*/ 417513 h 758"/>
              <a:gd name="T12" fmla="*/ 474663 w 993"/>
              <a:gd name="T13" fmla="*/ 577850 h 758"/>
              <a:gd name="T14" fmla="*/ 68263 w 993"/>
              <a:gd name="T15" fmla="*/ 163513 h 758"/>
              <a:gd name="T16" fmla="*/ 889000 w 993"/>
              <a:gd name="T17" fmla="*/ 163513 h 758"/>
              <a:gd name="T18" fmla="*/ 1084263 w 993"/>
              <a:gd name="T19" fmla="*/ 1060450 h 758"/>
              <a:gd name="T20" fmla="*/ 373063 w 993"/>
              <a:gd name="T21" fmla="*/ 1019175 h 758"/>
              <a:gd name="T22" fmla="*/ 330200 w 993"/>
              <a:gd name="T23" fmla="*/ 358775 h 75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93" h="758">
                <a:moveTo>
                  <a:pt x="619" y="7"/>
                </a:moveTo>
                <a:cubicBezTo>
                  <a:pt x="551" y="3"/>
                  <a:pt x="484" y="0"/>
                  <a:pt x="443" y="39"/>
                </a:cubicBezTo>
                <a:cubicBezTo>
                  <a:pt x="402" y="78"/>
                  <a:pt x="367" y="161"/>
                  <a:pt x="373" y="242"/>
                </a:cubicBezTo>
                <a:cubicBezTo>
                  <a:pt x="379" y="323"/>
                  <a:pt x="388" y="472"/>
                  <a:pt x="480" y="524"/>
                </a:cubicBezTo>
                <a:cubicBezTo>
                  <a:pt x="572" y="576"/>
                  <a:pt x="863" y="599"/>
                  <a:pt x="928" y="556"/>
                </a:cubicBezTo>
                <a:cubicBezTo>
                  <a:pt x="993" y="513"/>
                  <a:pt x="974" y="295"/>
                  <a:pt x="869" y="263"/>
                </a:cubicBezTo>
                <a:cubicBezTo>
                  <a:pt x="764" y="231"/>
                  <a:pt x="437" y="391"/>
                  <a:pt x="299" y="364"/>
                </a:cubicBezTo>
                <a:cubicBezTo>
                  <a:pt x="161" y="337"/>
                  <a:pt x="0" y="146"/>
                  <a:pt x="43" y="103"/>
                </a:cubicBezTo>
                <a:cubicBezTo>
                  <a:pt x="86" y="60"/>
                  <a:pt x="453" y="9"/>
                  <a:pt x="560" y="103"/>
                </a:cubicBezTo>
                <a:cubicBezTo>
                  <a:pt x="667" y="197"/>
                  <a:pt x="737" y="578"/>
                  <a:pt x="683" y="668"/>
                </a:cubicBezTo>
                <a:cubicBezTo>
                  <a:pt x="629" y="758"/>
                  <a:pt x="314" y="716"/>
                  <a:pt x="235" y="642"/>
                </a:cubicBezTo>
                <a:cubicBezTo>
                  <a:pt x="156" y="568"/>
                  <a:pt x="182" y="397"/>
                  <a:pt x="208" y="226"/>
                </a:cubicBezTo>
              </a:path>
            </a:pathLst>
          </a:custGeom>
          <a:noFill/>
          <a:ln w="254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 flipV="1">
            <a:off x="1793875" y="3446463"/>
            <a:ext cx="1854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 flipV="1">
            <a:off x="5491163" y="3436938"/>
            <a:ext cx="1854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1"/>
          <p:cNvSpPr>
            <a:spLocks/>
          </p:cNvSpPr>
          <p:nvPr/>
        </p:nvSpPr>
        <p:spPr bwMode="auto">
          <a:xfrm>
            <a:off x="3910013" y="4814888"/>
            <a:ext cx="1576387" cy="1203325"/>
          </a:xfrm>
          <a:custGeom>
            <a:avLst/>
            <a:gdLst>
              <a:gd name="T0" fmla="*/ 982662 w 993"/>
              <a:gd name="T1" fmla="*/ 11113 h 758"/>
              <a:gd name="T2" fmla="*/ 703262 w 993"/>
              <a:gd name="T3" fmla="*/ 61913 h 758"/>
              <a:gd name="T4" fmla="*/ 592137 w 993"/>
              <a:gd name="T5" fmla="*/ 384175 h 758"/>
              <a:gd name="T6" fmla="*/ 762000 w 993"/>
              <a:gd name="T7" fmla="*/ 831850 h 758"/>
              <a:gd name="T8" fmla="*/ 1473200 w 993"/>
              <a:gd name="T9" fmla="*/ 882650 h 758"/>
              <a:gd name="T10" fmla="*/ 1379537 w 993"/>
              <a:gd name="T11" fmla="*/ 417513 h 758"/>
              <a:gd name="T12" fmla="*/ 474662 w 993"/>
              <a:gd name="T13" fmla="*/ 577850 h 758"/>
              <a:gd name="T14" fmla="*/ 68262 w 993"/>
              <a:gd name="T15" fmla="*/ 163513 h 758"/>
              <a:gd name="T16" fmla="*/ 889000 w 993"/>
              <a:gd name="T17" fmla="*/ 163513 h 758"/>
              <a:gd name="T18" fmla="*/ 1084262 w 993"/>
              <a:gd name="T19" fmla="*/ 1060450 h 758"/>
              <a:gd name="T20" fmla="*/ 373062 w 993"/>
              <a:gd name="T21" fmla="*/ 1019175 h 758"/>
              <a:gd name="T22" fmla="*/ 330200 w 993"/>
              <a:gd name="T23" fmla="*/ 358775 h 75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93" h="758">
                <a:moveTo>
                  <a:pt x="619" y="7"/>
                </a:moveTo>
                <a:cubicBezTo>
                  <a:pt x="551" y="3"/>
                  <a:pt x="484" y="0"/>
                  <a:pt x="443" y="39"/>
                </a:cubicBezTo>
                <a:cubicBezTo>
                  <a:pt x="402" y="78"/>
                  <a:pt x="367" y="161"/>
                  <a:pt x="373" y="242"/>
                </a:cubicBezTo>
                <a:cubicBezTo>
                  <a:pt x="379" y="323"/>
                  <a:pt x="388" y="472"/>
                  <a:pt x="480" y="524"/>
                </a:cubicBezTo>
                <a:cubicBezTo>
                  <a:pt x="572" y="576"/>
                  <a:pt x="863" y="599"/>
                  <a:pt x="928" y="556"/>
                </a:cubicBezTo>
                <a:cubicBezTo>
                  <a:pt x="993" y="513"/>
                  <a:pt x="974" y="295"/>
                  <a:pt x="869" y="263"/>
                </a:cubicBezTo>
                <a:cubicBezTo>
                  <a:pt x="764" y="231"/>
                  <a:pt x="437" y="391"/>
                  <a:pt x="299" y="364"/>
                </a:cubicBezTo>
                <a:cubicBezTo>
                  <a:pt x="161" y="337"/>
                  <a:pt x="0" y="146"/>
                  <a:pt x="43" y="103"/>
                </a:cubicBezTo>
                <a:cubicBezTo>
                  <a:pt x="86" y="60"/>
                  <a:pt x="453" y="9"/>
                  <a:pt x="560" y="103"/>
                </a:cubicBezTo>
                <a:cubicBezTo>
                  <a:pt x="667" y="197"/>
                  <a:pt x="737" y="578"/>
                  <a:pt x="683" y="668"/>
                </a:cubicBezTo>
                <a:cubicBezTo>
                  <a:pt x="629" y="758"/>
                  <a:pt x="314" y="716"/>
                  <a:pt x="235" y="642"/>
                </a:cubicBezTo>
                <a:cubicBezTo>
                  <a:pt x="156" y="568"/>
                  <a:pt x="182" y="397"/>
                  <a:pt x="208" y="226"/>
                </a:cubicBezTo>
              </a:path>
            </a:pathLst>
          </a:custGeom>
          <a:noFill/>
          <a:ln w="254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 rot="2820000">
            <a:off x="4538662" y="4675188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 rot="-2820000">
            <a:off x="4013200" y="5014913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4911725" y="5307013"/>
            <a:ext cx="168275" cy="431800"/>
          </a:xfrm>
          <a:prstGeom prst="can">
            <a:avLst>
              <a:gd name="adj" fmla="val 6415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3" name="Line 25"/>
          <p:cNvSpPr>
            <a:spLocks noChangeShapeType="1"/>
          </p:cNvSpPr>
          <p:nvPr/>
        </p:nvSpPr>
        <p:spPr bwMode="auto">
          <a:xfrm>
            <a:off x="1673225" y="4368800"/>
            <a:ext cx="1981200" cy="889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 flipV="1">
            <a:off x="5670550" y="4122738"/>
            <a:ext cx="1870075" cy="1101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3057525" y="101600"/>
            <a:ext cx="46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3600" b="1"/>
              <a:t>a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2954338" y="2405063"/>
            <a:ext cx="465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3600" b="1"/>
              <a:t>b</a:t>
            </a:r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2938463" y="4267200"/>
            <a:ext cx="465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3600" b="1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724275" y="6186488"/>
            <a:ext cx="1490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Figure 5-4</a:t>
            </a:r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447675"/>
            <a:ext cx="6986587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22325" y="6229350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Figure 5-5</a:t>
            </a:r>
          </a:p>
        </p:txBody>
      </p:sp>
      <p:pic>
        <p:nvPicPr>
          <p:cNvPr id="3077" name="Picture 5" descr="C:\Documents and Settings\Amit\My Documents\Amit\Book\English\CH2 - Protein Structure\Figures\Box_2-5_figur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r="7236" b="2708"/>
          <a:stretch>
            <a:fillRect/>
          </a:stretch>
        </p:blipFill>
        <p:spPr bwMode="auto">
          <a:xfrm>
            <a:off x="1974850" y="274638"/>
            <a:ext cx="498475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973138"/>
            <a:ext cx="6340475" cy="355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39788" y="6088063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Figure 5-6</a:t>
            </a:r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2481263" y="2074863"/>
            <a:ext cx="820737" cy="8032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5580063" y="1947863"/>
            <a:ext cx="820737" cy="8032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3622675" y="6237288"/>
            <a:ext cx="1890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5.7</a:t>
            </a:r>
          </a:p>
        </p:txBody>
      </p:sp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304800" y="2286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a</a:t>
            </a:r>
          </a:p>
        </p:txBody>
      </p:sp>
      <p:pic>
        <p:nvPicPr>
          <p:cNvPr id="20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690563"/>
            <a:ext cx="648652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עיצוב ברירת מחדל">
      <a:majorFont>
        <a:latin typeface="Times New Roman"/>
        <a:ea typeface=""/>
        <a:cs typeface="Times New Roman (Hebrew)"/>
      </a:majorFont>
      <a:minorFont>
        <a:latin typeface="Times New Roman"/>
        <a:ea typeface="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 (Hebrew)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 (Hebrew)" panose="02020603050405020304" pitchFamily="18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9364</TotalTime>
  <Words>246</Words>
  <Application>Microsoft Office PowerPoint</Application>
  <PresentationFormat>On-screen Show (4:3)</PresentationFormat>
  <Paragraphs>157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Helvetica Neue</vt:lpstr>
      <vt:lpstr>Symbol</vt:lpstr>
      <vt:lpstr>Times New Roman</vt:lpstr>
      <vt:lpstr>Times New Roman (Hebrew)</vt:lpstr>
      <vt:lpstr>עיצוב ברירת מחדל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Amit Kessel</dc:creator>
  <cp:lastModifiedBy>Amit Kessel</cp:lastModifiedBy>
  <cp:revision>295</cp:revision>
  <cp:lastPrinted>1601-01-01T00:00:00Z</cp:lastPrinted>
  <dcterms:created xsi:type="dcterms:W3CDTF">1601-01-01T00:00:00Z</dcterms:created>
  <dcterms:modified xsi:type="dcterms:W3CDTF">2019-04-28T18:37:14Z</dcterms:modified>
</cp:coreProperties>
</file>