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handoutMasterIdLst>
    <p:handoutMasterId r:id="rId58"/>
  </p:handoutMasterIdLst>
  <p:sldIdLst>
    <p:sldId id="308" r:id="rId2"/>
    <p:sldId id="256" r:id="rId3"/>
    <p:sldId id="258" r:id="rId4"/>
    <p:sldId id="329" r:id="rId5"/>
    <p:sldId id="330" r:id="rId6"/>
    <p:sldId id="327" r:id="rId7"/>
    <p:sldId id="260" r:id="rId8"/>
    <p:sldId id="296" r:id="rId9"/>
    <p:sldId id="261" r:id="rId10"/>
    <p:sldId id="358" r:id="rId11"/>
    <p:sldId id="262" r:id="rId12"/>
    <p:sldId id="310" r:id="rId13"/>
    <p:sldId id="266" r:id="rId14"/>
    <p:sldId id="359" r:id="rId15"/>
    <p:sldId id="273" r:id="rId16"/>
    <p:sldId id="347" r:id="rId17"/>
    <p:sldId id="348" r:id="rId18"/>
    <p:sldId id="350" r:id="rId19"/>
    <p:sldId id="351" r:id="rId20"/>
    <p:sldId id="349" r:id="rId21"/>
    <p:sldId id="352" r:id="rId22"/>
    <p:sldId id="353" r:id="rId23"/>
    <p:sldId id="354" r:id="rId24"/>
    <p:sldId id="276" r:id="rId25"/>
    <p:sldId id="325" r:id="rId26"/>
    <p:sldId id="335" r:id="rId27"/>
    <p:sldId id="334" r:id="rId28"/>
    <p:sldId id="337" r:id="rId29"/>
    <p:sldId id="338" r:id="rId30"/>
    <p:sldId id="332" r:id="rId31"/>
    <p:sldId id="307" r:id="rId32"/>
    <p:sldId id="297" r:id="rId33"/>
    <p:sldId id="315" r:id="rId34"/>
    <p:sldId id="342" r:id="rId35"/>
    <p:sldId id="280" r:id="rId36"/>
    <p:sldId id="282" r:id="rId37"/>
    <p:sldId id="316" r:id="rId38"/>
    <p:sldId id="285" r:id="rId39"/>
    <p:sldId id="301" r:id="rId40"/>
    <p:sldId id="287" r:id="rId41"/>
    <p:sldId id="290" r:id="rId42"/>
    <p:sldId id="317" r:id="rId43"/>
    <p:sldId id="291" r:id="rId44"/>
    <p:sldId id="339" r:id="rId45"/>
    <p:sldId id="293" r:id="rId46"/>
    <p:sldId id="318" r:id="rId47"/>
    <p:sldId id="331" r:id="rId48"/>
    <p:sldId id="294" r:id="rId49"/>
    <p:sldId id="319" r:id="rId50"/>
    <p:sldId id="360" r:id="rId51"/>
    <p:sldId id="295" r:id="rId52"/>
    <p:sldId id="340" r:id="rId53"/>
    <p:sldId id="321" r:id="rId54"/>
    <p:sldId id="361" r:id="rId55"/>
    <p:sldId id="362"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9933"/>
    <a:srgbClr val="0066FF"/>
    <a:srgbClr val="996633"/>
    <a:srgbClr val="FF0000"/>
    <a:srgbClr val="800080"/>
    <a:srgbClr val="3399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235" autoAdjust="0"/>
    <p:restoredTop sz="80251" autoAdjust="0"/>
  </p:normalViewPr>
  <p:slideViewPr>
    <p:cSldViewPr snapToGrid="0">
      <p:cViewPr>
        <p:scale>
          <a:sx n="50" d="100"/>
          <a:sy n="50" d="100"/>
        </p:scale>
        <p:origin x="2028"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24"/>
    </p:cViewPr>
  </p:notesTextViewPr>
  <p:sorterViewPr>
    <p:cViewPr>
      <p:scale>
        <a:sx n="66" d="100"/>
        <a:sy n="66" d="100"/>
      </p:scale>
      <p:origin x="0" y="2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B3A884BA-A48A-4BA3-AFC1-8AB9528EF88D}" type="slidenum">
              <a:rPr lang="en-US" altLang="en-US"/>
              <a:pPr>
                <a:defRPr/>
              </a:pPr>
              <a:t>‹#›</a:t>
            </a:fld>
            <a:endParaRPr lang="en-US" altLang="en-US"/>
          </a:p>
        </p:txBody>
      </p:sp>
    </p:spTree>
    <p:extLst>
      <p:ext uri="{BB962C8B-B14F-4D97-AF65-F5344CB8AC3E}">
        <p14:creationId xmlns:p14="http://schemas.microsoft.com/office/powerpoint/2010/main" val="4205573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7174"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D1C4F822-F8E3-4B6B-B971-517C712A2C08}" type="slidenum">
              <a:rPr lang="en-US" altLang="en-US"/>
              <a:pPr>
                <a:defRPr/>
              </a:pPr>
              <a:t>‹#›</a:t>
            </a:fld>
            <a:endParaRPr lang="en-US" altLang="en-US"/>
          </a:p>
        </p:txBody>
      </p:sp>
    </p:spTree>
    <p:extLst>
      <p:ext uri="{BB962C8B-B14F-4D97-AF65-F5344CB8AC3E}">
        <p14:creationId xmlns:p14="http://schemas.microsoft.com/office/powerpoint/2010/main" val="199090276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1C4F822-F8E3-4B6B-B971-517C712A2C08}" type="slidenum">
              <a:rPr lang="en-US" altLang="en-US" smtClean="0"/>
              <a:pPr>
                <a:defRPr/>
              </a:pPr>
              <a:t>1</a:t>
            </a:fld>
            <a:endParaRPr lang="en-US" altLang="en-US"/>
          </a:p>
        </p:txBody>
      </p:sp>
    </p:spTree>
    <p:extLst>
      <p:ext uri="{BB962C8B-B14F-4D97-AF65-F5344CB8AC3E}">
        <p14:creationId xmlns:p14="http://schemas.microsoft.com/office/powerpoint/2010/main" val="295028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BC599CF-E290-4552-8CCC-D1D6B8292051}" type="slidenum">
              <a:rPr lang="en-US" altLang="en-US" smtClean="0">
                <a:ea typeface="Times New Roman (Hebrew)"/>
                <a:cs typeface="Times New Roman (Hebrew)"/>
              </a:rPr>
              <a:pPr algn="l">
                <a:spcBef>
                  <a:spcPct val="0"/>
                </a:spcBef>
              </a:pPr>
              <a:t>11</a:t>
            </a:fld>
            <a:endParaRPr lang="en-US" altLang="en-US" smtClean="0">
              <a:ea typeface="Times New Roman (Hebrew)"/>
              <a:cs typeface="Times New Roman (Hebrew)"/>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9.3. Examples of the six types of reactions catalyzed by enzymes, according to the EC method. </a:t>
            </a:r>
            <a:r>
              <a:rPr lang="en-US" altLang="en-US" smtClean="0"/>
              <a:t>(The individual reactions are adapted from the MetaCyc database </a:t>
            </a:r>
            <a:r>
              <a:rPr lang="en-US" altLang="en-US" baseline="30000" smtClean="0"/>
              <a:t>[29]</a:t>
            </a:r>
            <a:r>
              <a:rPr lang="en-US" altLang="en-US" smtClean="0"/>
              <a:t>.) For clarity, explicit hydrogens are not shown, except around centers in which the number of hydrogen atoms changes during the reaction. (a) Oxidation-reduction (redox): oxidation of ethanol to acetaldehyde, catalyzed by </a:t>
            </a:r>
            <a:r>
              <a:rPr lang="en-US" altLang="en-US" i="1" smtClean="0"/>
              <a:t>alcohol dehydrogenase </a:t>
            </a:r>
            <a:r>
              <a:rPr lang="en-US" altLang="en-US" baseline="30000" smtClean="0"/>
              <a:t>ϴ1</a:t>
            </a:r>
            <a:r>
              <a:rPr lang="en-US" altLang="en-US" smtClean="0"/>
              <a:t>. The oxidation involves the transfer of a hydride species (blue) from ethanol’s C</a:t>
            </a:r>
            <a:r>
              <a:rPr lang="en-US" altLang="en-US" baseline="-25000" smtClean="0"/>
              <a:t>α</a:t>
            </a:r>
            <a:r>
              <a:rPr lang="en-US" altLang="en-US" smtClean="0"/>
              <a:t> to NAD</a:t>
            </a:r>
            <a:r>
              <a:rPr lang="en-US" altLang="en-US" baseline="30000" smtClean="0"/>
              <a:t>+</a:t>
            </a:r>
            <a:r>
              <a:rPr lang="en-US" altLang="en-US" smtClean="0"/>
              <a:t> and the deprotonation of its hydroxyl group (red). (b) Group transfer: amino transfer from alanine to α-ketoglutarate, catalyzed by </a:t>
            </a:r>
            <a:r>
              <a:rPr lang="en-US" altLang="en-US" i="1" smtClean="0"/>
              <a:t>alanine aminotransferase</a:t>
            </a:r>
            <a:r>
              <a:rPr lang="en-US" altLang="en-US" smtClean="0"/>
              <a:t> </a:t>
            </a:r>
            <a:r>
              <a:rPr lang="en-US" altLang="en-US" baseline="30000" smtClean="0"/>
              <a:t>ϴ2</a:t>
            </a:r>
            <a:r>
              <a:rPr lang="en-US" altLang="en-US" smtClean="0"/>
              <a:t>. The transfer of the amino group (blue) from the first co-substrate involves reduction of the corresponding carbon atom to a keto group (red), and vice versa in the other co-substrate. However, since these events involve internal electron transfer between amino and keto groups, the reaction is not considered to be redox (see more in subsection 9.1.5.2.1). (c) Hydrolysis: breakdown of aspirin to salicylate (blue) and acetate (green) by using water (red), as catalyzed by </a:t>
            </a:r>
            <a:r>
              <a:rPr lang="en-US" altLang="en-US" i="1" smtClean="0"/>
              <a:t>aspirin hydrolase</a:t>
            </a:r>
            <a:r>
              <a:rPr lang="en-US" altLang="en-US" smtClean="0"/>
              <a:t> </a:t>
            </a:r>
            <a:r>
              <a:rPr lang="en-US" altLang="en-US" baseline="30000" smtClean="0"/>
              <a:t>ϴ3</a:t>
            </a:r>
            <a:r>
              <a:rPr lang="en-US" altLang="en-US" smtClean="0"/>
              <a:t>. (d) Water-independent cleavage of covalent bonds: breakdown of isocitrate to glyoxylate (blue) and succinate (red), catalyzed by </a:t>
            </a:r>
            <a:r>
              <a:rPr lang="en-US" altLang="en-US" i="1" smtClean="0"/>
              <a:t>isocitrate lyase</a:t>
            </a:r>
            <a:r>
              <a:rPr lang="en-US" altLang="en-US" smtClean="0"/>
              <a:t> </a:t>
            </a:r>
            <a:r>
              <a:rPr lang="en-US" altLang="en-US" baseline="30000" smtClean="0"/>
              <a:t>ϴ4</a:t>
            </a:r>
            <a:r>
              <a:rPr lang="en-US" altLang="en-US" smtClean="0"/>
              <a:t>. (e) Isomerization: interconversion between fumarate (</a:t>
            </a:r>
            <a:r>
              <a:rPr lang="en-US" altLang="en-US" i="1" smtClean="0"/>
              <a:t>trans</a:t>
            </a:r>
            <a:r>
              <a:rPr lang="en-US" altLang="en-US" smtClean="0"/>
              <a:t> bond) and maleate (</a:t>
            </a:r>
            <a:r>
              <a:rPr lang="en-US" altLang="en-US" i="1" smtClean="0"/>
              <a:t>cis</a:t>
            </a:r>
            <a:r>
              <a:rPr lang="en-US" altLang="en-US" smtClean="0"/>
              <a:t> bond), catalyzed by maleate </a:t>
            </a:r>
            <a:r>
              <a:rPr lang="en-US" altLang="en-US" i="1" smtClean="0"/>
              <a:t>cis-trans</a:t>
            </a:r>
            <a:r>
              <a:rPr lang="en-US" altLang="en-US" smtClean="0"/>
              <a:t> </a:t>
            </a:r>
            <a:r>
              <a:rPr lang="en-US" altLang="en-US" i="1" smtClean="0"/>
              <a:t>isomerase</a:t>
            </a:r>
            <a:r>
              <a:rPr lang="en-US" altLang="en-US" smtClean="0"/>
              <a:t> </a:t>
            </a:r>
            <a:r>
              <a:rPr lang="en-US" altLang="en-US" baseline="30000" smtClean="0"/>
              <a:t>ϴ5</a:t>
            </a:r>
            <a:r>
              <a:rPr lang="en-US" altLang="en-US" smtClean="0"/>
              <a:t>. (f) Ligation: the attachment of two D-alanine molecules (blue and red), catalyzed by </a:t>
            </a:r>
            <a:r>
              <a:rPr lang="en-US" altLang="en-US" i="1" smtClean="0"/>
              <a:t>D-alanine-D-alanine ligase</a:t>
            </a:r>
            <a:r>
              <a:rPr lang="en-US" altLang="en-US" smtClean="0"/>
              <a:t> </a:t>
            </a:r>
          </a:p>
        </p:txBody>
      </p:sp>
    </p:spTree>
    <p:extLst>
      <p:ext uri="{BB962C8B-B14F-4D97-AF65-F5344CB8AC3E}">
        <p14:creationId xmlns:p14="http://schemas.microsoft.com/office/powerpoint/2010/main" val="423282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8ECCAFF-9C16-4AB0-A700-A2D7FB62A2C8}" type="slidenum">
              <a:rPr lang="en-US" altLang="en-US" smtClean="0">
                <a:ea typeface="Times New Roman (Hebrew)"/>
                <a:cs typeface="Times New Roman (Hebrew)"/>
              </a:rPr>
              <a:pPr algn="l">
                <a:spcBef>
                  <a:spcPct val="0"/>
                </a:spcBef>
              </a:pPr>
              <a:t>12</a:t>
            </a:fld>
            <a:endParaRPr lang="en-US" altLang="en-US" smtClean="0">
              <a:ea typeface="Times New Roman (Hebrew)"/>
              <a:cs typeface="Times New Roman (Hebrew)"/>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6095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DB94401-DED0-4C86-A0ED-55E8943A40A1}" type="slidenum">
              <a:rPr lang="en-US" altLang="en-US" smtClean="0">
                <a:ea typeface="Times New Roman (Hebrew)"/>
                <a:cs typeface="Times New Roman (Hebrew)"/>
              </a:rPr>
              <a:pPr algn="l">
                <a:spcBef>
                  <a:spcPct val="0"/>
                </a:spcBef>
              </a:pPr>
              <a:t>13</a:t>
            </a:fld>
            <a:endParaRPr lang="en-US" altLang="en-US" smtClean="0">
              <a:ea typeface="Times New Roman (Hebrew)"/>
              <a:cs typeface="Times New Roman (Hebrew)"/>
            </a:endParaRPr>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Tx/>
              <a:buChar char="•"/>
            </a:pPr>
            <a:r>
              <a:rPr lang="en-US" altLang="en-US" dirty="0" smtClean="0"/>
              <a:t>Enzymes catalyze reactions by lowering their transition states. The way they do it is through a diverse set of mechanisms.</a:t>
            </a:r>
          </a:p>
        </p:txBody>
      </p:sp>
    </p:spTree>
    <p:extLst>
      <p:ext uri="{BB962C8B-B14F-4D97-AF65-F5344CB8AC3E}">
        <p14:creationId xmlns:p14="http://schemas.microsoft.com/office/powerpoint/2010/main" val="138972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DB94401-DED0-4C86-A0ED-55E8943A40A1}" type="slidenum">
              <a:rPr lang="en-US" altLang="en-US" smtClean="0">
                <a:ea typeface="Times New Roman (Hebrew)"/>
                <a:cs typeface="Times New Roman (Hebrew)"/>
              </a:rPr>
              <a:pPr algn="l">
                <a:spcBef>
                  <a:spcPct val="0"/>
                </a:spcBef>
              </a:pPr>
              <a:t>14</a:t>
            </a:fld>
            <a:endParaRPr lang="en-US" altLang="en-US" smtClean="0">
              <a:ea typeface="Times New Roman (Hebrew)"/>
              <a:cs typeface="Times New Roman (Hebrew)"/>
            </a:endParaRPr>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Tx/>
              <a:buChar char="•"/>
            </a:pPr>
            <a:r>
              <a:rPr lang="en-US" altLang="en-US" dirty="0" smtClean="0"/>
              <a:t>Enzymes catalyze reactions by lowering their transition states. The way they do it is through a diverse set of mechanisms.</a:t>
            </a:r>
          </a:p>
        </p:txBody>
      </p:sp>
    </p:spTree>
    <p:extLst>
      <p:ext uri="{BB962C8B-B14F-4D97-AF65-F5344CB8AC3E}">
        <p14:creationId xmlns:p14="http://schemas.microsoft.com/office/powerpoint/2010/main" val="34493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7D3BB-97AC-4759-8AC4-093B752EB1C3}" type="slidenum">
              <a:rPr lang="en-US" altLang="en-US" smtClean="0">
                <a:ea typeface="Times New Roman (Hebrew)"/>
                <a:cs typeface="Times New Roman (Hebrew)"/>
              </a:rPr>
              <a:pPr algn="l">
                <a:spcBef>
                  <a:spcPct val="0"/>
                </a:spcBef>
              </a:pPr>
              <a:t>15</a:t>
            </a:fld>
            <a:endParaRPr lang="en-US" altLang="en-US" smtClean="0">
              <a:ea typeface="Times New Roman (Hebrew)"/>
              <a:cs typeface="Times New Roman (Hebrew)"/>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1-6. Cellular respiration within mitochondria.</a:t>
            </a:r>
            <a:r>
              <a:rPr lang="en-US" altLang="en-US" smtClean="0"/>
              <a:t> The schematic illustration shows the main players of this multi-component system. The citric acid (Krebs) cycle completes the aerobic oxidation of foodstuff inside the mitochodrial matrix. The high-energy electrons released by this process are first stored as NADH &amp; FADH</a:t>
            </a:r>
            <a:r>
              <a:rPr lang="en-US" altLang="en-US" baseline="-30000" smtClean="0"/>
              <a:t>2</a:t>
            </a:r>
            <a:r>
              <a:rPr lang="en-US" altLang="en-US" smtClean="0"/>
              <a:t>, than passed on to the first component of the electron transport chain, embedded within the inner mitochondrial membrane. The electrons pass through several cytochromes and finally passed to molecular oxygen, which is reduced to water. The electron chain contains 3 protein complexes (I, III, IV), which use the energy released upon electron transport to pump protons from the matrix into the intramembranal space. The energy stored in the gradient is released when the latter dissipates via ATP synthase, a protein complex that couples proton movement to ATP synthesis from ADP and inorganic phosphate. </a:t>
            </a:r>
          </a:p>
        </p:txBody>
      </p:sp>
    </p:spTree>
    <p:extLst>
      <p:ext uri="{BB962C8B-B14F-4D97-AF65-F5344CB8AC3E}">
        <p14:creationId xmlns:p14="http://schemas.microsoft.com/office/powerpoint/2010/main" val="79630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7D3BB-97AC-4759-8AC4-093B752EB1C3}" type="slidenum">
              <a:rPr lang="en-US" altLang="en-US" smtClean="0">
                <a:ea typeface="Times New Roman (Hebrew)"/>
                <a:cs typeface="Times New Roman (Hebrew)"/>
              </a:rPr>
              <a:pPr algn="l">
                <a:spcBef>
                  <a:spcPct val="0"/>
                </a:spcBef>
              </a:pPr>
              <a:t>16</a:t>
            </a:fld>
            <a:endParaRPr lang="en-US" altLang="en-US" smtClean="0">
              <a:ea typeface="Times New Roman (Hebrew)"/>
              <a:cs typeface="Times New Roman (Hebrew)"/>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smtClean="0"/>
              <a:t>Figure 7-14 (right) and 7-15b (left). Structural characteristics of channel proteins and transporters.</a:t>
            </a:r>
            <a:r>
              <a:rPr lang="en-US" altLang="en-US" dirty="0" smtClean="0"/>
              <a:t> </a:t>
            </a:r>
          </a:p>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265919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17</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3228267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18</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356532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19</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2979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20</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1.7. The main players in a typical signal transduction cascade.</a:t>
            </a:r>
            <a:r>
              <a:rPr lang="en-US" sz="1200" kern="1200" dirty="0" smtClean="0">
                <a:solidFill>
                  <a:schemeClr val="tx1"/>
                </a:solidFill>
                <a:effectLst/>
                <a:latin typeface="Times New Roman" pitchFamily="18" charset="0"/>
                <a:ea typeface="+mn-ea"/>
                <a:cs typeface="Times New Roman" pitchFamily="18" charset="0"/>
              </a:rPr>
              <a:t> (b) The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-PKA cascade. Binding of an external chemical messenger (hormone, neurotransmitter, etc.) to a membrane-bound protein receptor induces the activation</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of an enzyme called a G-protein, which acts as a transducer. This activation makes one of the protein's subunits detach from the other, bind to the enzyme adenylyl cyclase (AC), and activate it. Activated AC catalyzes the conversion of ATP into cyclic AMP, which acts as an intracellular messenger. It binds to and activates the enzyme amplifier PKA, which in turn phosphorylates a large set of cytoplasmic proteins. The phosphorylated proteins may activate other cellular components, or perform a certain function (that is, they may act as sensors and/or effectors). In any case, this signal transduction eventually leads to changes in the cell's behavior, i.e., to a biological response. </a:t>
            </a:r>
            <a:endParaRPr lang="en-US" altLang="en-US" dirty="0" smtClean="0"/>
          </a:p>
        </p:txBody>
      </p:sp>
    </p:spTree>
    <p:extLst>
      <p:ext uri="{BB962C8B-B14F-4D97-AF65-F5344CB8AC3E}">
        <p14:creationId xmlns:p14="http://schemas.microsoft.com/office/powerpoint/2010/main" val="2492433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AB75566-ACB6-4FEE-B71C-25E9FC872531}" type="slidenum">
              <a:rPr lang="en-US" altLang="en-US" smtClean="0">
                <a:ea typeface="Times New Roman (Hebrew)"/>
                <a:cs typeface="Times New Roman (Hebrew)"/>
              </a:rPr>
              <a:pPr algn="l">
                <a:spcBef>
                  <a:spcPct val="0"/>
                </a:spcBef>
              </a:pPr>
              <a:t>2</a:t>
            </a:fld>
            <a:endParaRPr lang="en-US" altLang="en-US" smtClean="0">
              <a:ea typeface="Times New Roman (Hebrew)"/>
              <a:cs typeface="Times New Roman (Hebrew)"/>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2185995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21</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22822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517DD2D-7921-4A5A-9670-2C7EF6A9A90F}" type="slidenum">
              <a:rPr lang="en-US" altLang="en-US" smtClean="0">
                <a:ea typeface="Times New Roman (Hebrew)"/>
                <a:cs typeface="Times New Roman (Hebrew)"/>
              </a:rPr>
              <a:pPr algn="l">
                <a:spcBef>
                  <a:spcPct val="0"/>
                </a:spcBef>
              </a:pPr>
              <a:t>22</a:t>
            </a:fld>
            <a:endParaRPr lang="en-US" altLang="en-US" smtClean="0">
              <a:ea typeface="Times New Roman (Hebrew)"/>
              <a:cs typeface="Times New Roman (Hebrew)"/>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1-8. Proteins involved in the interactions between an antigen presenting cell and a T</a:t>
            </a:r>
            <a:r>
              <a:rPr lang="en-US" altLang="en-US" b="1" baseline="-30000" smtClean="0"/>
              <a:t>H</a:t>
            </a:r>
            <a:r>
              <a:rPr lang="en-US" altLang="en-US" b="1" smtClean="0"/>
              <a:t> lymphocyte.</a:t>
            </a:r>
            <a:r>
              <a:rPr lang="en-US" altLang="en-US" smtClean="0"/>
              <a:t> Antigen-presenting cells (APC), such as macrophages, can internalize bacteria, cleave their proteins to peptides, and present these peptides onto their surface while bound to some of their own proteins, called MHC-II (major histocompatibility complex type II). T</a:t>
            </a:r>
            <a:r>
              <a:rPr lang="en-US" altLang="en-US" baseline="-30000" smtClean="0"/>
              <a:t>H </a:t>
            </a:r>
            <a:r>
              <a:rPr lang="en-US" altLang="en-US" smtClean="0"/>
              <a:t>lymphocytes, a type of immune cells, can recognize the APC-foreign antigen complex using their own cell-surface proteins. Specifically, the T-cell receptor (TCR) of the lymphocyte specifically recognizes the foreign antigen presented onto the APC, whereas another protein, called CD4 (complementarity determinant number 4), recognizes the MHC-II protein. There are other recognition proteins that are not presented here. The recognition described above allows the T</a:t>
            </a:r>
            <a:r>
              <a:rPr lang="en-US" altLang="en-US" baseline="-30000" smtClean="0"/>
              <a:t>H</a:t>
            </a:r>
            <a:r>
              <a:rPr lang="en-US" altLang="en-US" smtClean="0"/>
              <a:t> lymphocyte to alert the rest of the immune system about the presence of a pathogen inside the body, which leads to the amounting of a full-scale immune response against it. </a:t>
            </a:r>
          </a:p>
        </p:txBody>
      </p:sp>
    </p:spTree>
    <p:extLst>
      <p:ext uri="{BB962C8B-B14F-4D97-AF65-F5344CB8AC3E}">
        <p14:creationId xmlns:p14="http://schemas.microsoft.com/office/powerpoint/2010/main" val="338218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517DD2D-7921-4A5A-9670-2C7EF6A9A90F}" type="slidenum">
              <a:rPr lang="en-US" altLang="en-US" smtClean="0">
                <a:ea typeface="Times New Roman (Hebrew)"/>
                <a:cs typeface="Times New Roman (Hebrew)"/>
              </a:rPr>
              <a:pPr algn="l">
                <a:spcBef>
                  <a:spcPct val="0"/>
                </a:spcBef>
              </a:pPr>
              <a:t>23</a:t>
            </a:fld>
            <a:endParaRPr lang="en-US" altLang="en-US" smtClean="0">
              <a:ea typeface="Times New Roman (Hebrew)"/>
              <a:cs typeface="Times New Roman (Hebrew)"/>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44440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DB52325-923E-45B7-8C95-8910DECC342F}" type="slidenum">
              <a:rPr lang="en-US" altLang="en-US" smtClean="0">
                <a:ea typeface="Times New Roman (Hebrew)"/>
                <a:cs typeface="Times New Roman (Hebrew)"/>
              </a:rPr>
              <a:pPr algn="l">
                <a:spcBef>
                  <a:spcPct val="0"/>
                </a:spcBef>
              </a:pPr>
              <a:t>24</a:t>
            </a:fld>
            <a:endParaRPr lang="en-US" altLang="en-US" smtClean="0">
              <a:ea typeface="Times New Roman (Hebrew)"/>
              <a:cs typeface="Times New Roman (Hebrew)"/>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2.48. Connectivity of the extracellular matrix and intracellular elements.</a:t>
            </a:r>
            <a:r>
              <a:rPr lang="en-US" altLang="en-US" smtClean="0"/>
              <a:t> The figure shows the continuous protein network starting from collagen and fibronectin fibers outside the cell, to membrane-crossing elements such as integrins, to intracellular elements such as actin- and intermediate-filaments of the cytoskeleton, and finally to elements inside the cell nucleus, such as lamins. </a:t>
            </a:r>
          </a:p>
        </p:txBody>
      </p:sp>
    </p:spTree>
    <p:extLst>
      <p:ext uri="{BB962C8B-B14F-4D97-AF65-F5344CB8AC3E}">
        <p14:creationId xmlns:p14="http://schemas.microsoft.com/office/powerpoint/2010/main" val="623154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ea typeface="Times New Roman (Hebrew)"/>
                <a:cs typeface="Times New Roman (Hebrew)"/>
              </a:rPr>
              <a:pPr algn="l">
                <a:spcBef>
                  <a:spcPct val="0"/>
                </a:spcBef>
              </a:pPr>
              <a:t>25</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b="0" dirty="0" smtClean="0"/>
              <a:t>How can proteins, which are made from the same material,</a:t>
            </a:r>
            <a:r>
              <a:rPr lang="en-US" altLang="en-US" b="0" baseline="0" dirty="0" smtClean="0"/>
              <a:t> have so many different functions? The answer has to do with the structural and chemical diversity of proteins. Proteins are made of chains of amino acids. There are 20 types of amino acids and each protein chain is a combination of these types. The chemical properties of the amino acids makes some attract to each other whereas others are repelled from each other. This drives the chain to fold into a 3D structure that maximizes attraction and minimizes repulsion. Since each protein has a different sequence of amino acids, each folds into a different structure. </a:t>
            </a:r>
          </a:p>
          <a:p>
            <a:pPr marL="171450" indent="-171450" algn="l" rtl="0" eaLnBrk="1" hangingPunct="1">
              <a:buFont typeface="Arial" panose="020B0604020202020204" pitchFamily="34" charset="0"/>
              <a:buChar char="•"/>
              <a:defRPr/>
            </a:pPr>
            <a:r>
              <a:rPr lang="en-US" altLang="en-US" b="1" baseline="0" dirty="0" smtClean="0"/>
              <a:t>What does that have to do with functional diversity?</a:t>
            </a:r>
            <a:endParaRPr lang="en-US" altLang="en-US" b="1" dirty="0" smtClean="0"/>
          </a:p>
          <a:p>
            <a:pPr marL="171450" indent="-171450" algn="l" rtl="0" eaLnBrk="1" hangingPunct="1">
              <a:buFont typeface="Arial" panose="020B0604020202020204" pitchFamily="34" charset="0"/>
              <a:buChar char="•"/>
              <a:defRPr/>
            </a:pPr>
            <a:endParaRPr lang="en-US" altLang="en-US" b="0" dirty="0" smtClean="0"/>
          </a:p>
          <a:p>
            <a:pPr algn="l" rtl="0" eaLnBrk="1" hangingPunct="1">
              <a:defRPr/>
            </a:pPr>
            <a:r>
              <a:rPr lang="en-US" altLang="en-US" b="1" dirty="0" smtClean="0"/>
              <a:t>Figure 1-10. The principle structure and folding of proteins.</a:t>
            </a:r>
            <a:r>
              <a:rPr lang="en-US" altLang="en-US" dirty="0" smtClean="0"/>
              <a:t> (a) The protein's amino acid sequence, shown schematically as beads on a string. The different colors represent the physical-chemical diversity of amino acids. (b) A folding intermediate, in which some of the total possible amino acid interactions are satisfied (represented by dotted lines). (c) The final (native) structure of the protein. </a:t>
            </a:r>
          </a:p>
        </p:txBody>
      </p:sp>
    </p:spTree>
    <p:extLst>
      <p:ext uri="{BB962C8B-B14F-4D97-AF65-F5344CB8AC3E}">
        <p14:creationId xmlns:p14="http://schemas.microsoft.com/office/powerpoint/2010/main" val="761621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ea typeface="Times New Roman (Hebrew)"/>
                <a:cs typeface="Times New Roman (Hebrew)"/>
              </a:rPr>
              <a:pPr algn="l">
                <a:spcBef>
                  <a:spcPct val="0"/>
                </a:spcBef>
              </a:pPr>
              <a:t>26</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action of virtually all proteins involves </a:t>
            </a:r>
            <a:r>
              <a:rPr lang="en-US" altLang="en-US" b="1" dirty="0" smtClean="0"/>
              <a:t>binding of a ligand </a:t>
            </a:r>
            <a:r>
              <a:rPr lang="en-US" altLang="en-US" dirty="0" smtClean="0"/>
              <a:t>(small molecule, another macromolecule). </a:t>
            </a:r>
          </a:p>
        </p:txBody>
      </p:sp>
    </p:spTree>
    <p:extLst>
      <p:ext uri="{BB962C8B-B14F-4D97-AF65-F5344CB8AC3E}">
        <p14:creationId xmlns:p14="http://schemas.microsoft.com/office/powerpoint/2010/main" val="2605768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ea typeface="Times New Roman (Hebrew)"/>
                <a:cs typeface="Times New Roman (Hebrew)"/>
              </a:rPr>
              <a:pPr algn="l">
                <a:spcBef>
                  <a:spcPct val="0"/>
                </a:spcBef>
              </a:pPr>
              <a:t>27</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b="1" dirty="0" smtClean="0"/>
              <a:t>Figure 1.11. Structure-function relationship in the binding site of an enzyme (lysozyme).</a:t>
            </a:r>
            <a:r>
              <a:rPr lang="en-US" dirty="0" smtClean="0"/>
              <a:t> </a:t>
            </a:r>
            <a:r>
              <a:rPr lang="en-US" u="sng" dirty="0" smtClean="0"/>
              <a:t>Left</a:t>
            </a:r>
            <a:r>
              <a:rPr lang="en-US" dirty="0" smtClean="0"/>
              <a:t>: The overall structure of an enzyme (PDB entry 9lyz). The contours of the enzyme are shown as a yellow surface. The substrate (blue spheres) is shown within the binding site (red circle). </a:t>
            </a:r>
            <a:r>
              <a:rPr lang="en-US" u="sng" dirty="0" smtClean="0"/>
              <a:t>Right</a:t>
            </a:r>
            <a:r>
              <a:rPr lang="en-US" dirty="0" smtClean="0"/>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2667315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ea typeface="Times New Roman (Hebrew)"/>
                <a:cs typeface="Times New Roman (Hebrew)"/>
              </a:rPr>
              <a:pPr algn="l">
                <a:spcBef>
                  <a:spcPct val="0"/>
                </a:spcBef>
              </a:pPr>
              <a:t>28</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b="1" dirty="0" smtClean="0"/>
              <a:t>Figure 1.11. Structure-function relationship in the binding site of an enzyme (lysozyme).</a:t>
            </a:r>
            <a:r>
              <a:rPr lang="en-US" dirty="0" smtClean="0"/>
              <a:t> </a:t>
            </a:r>
            <a:r>
              <a:rPr lang="en-US" u="sng" dirty="0" smtClean="0"/>
              <a:t>Left</a:t>
            </a:r>
            <a:r>
              <a:rPr lang="en-US" dirty="0" smtClean="0"/>
              <a:t>: The overall structure of an enzyme (PDB entry 9lyz). The contours of the enzyme are shown as a yellow surface. The substrate (blue spheres) is shown within the binding site (red circle). </a:t>
            </a:r>
            <a:r>
              <a:rPr lang="en-US" u="sng" dirty="0" smtClean="0"/>
              <a:t>Right</a:t>
            </a:r>
            <a:r>
              <a:rPr lang="en-US" dirty="0" smtClean="0"/>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349313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ea typeface="Times New Roman (Hebrew)"/>
                <a:cs typeface="Times New Roman (Hebrew)"/>
              </a:rPr>
              <a:pPr algn="l">
                <a:spcBef>
                  <a:spcPct val="0"/>
                </a:spcBef>
              </a:pPr>
              <a:t>29</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b="1" dirty="0" smtClean="0"/>
              <a:t>Figure 1.11. Structure-function relationship in the binding site of an enzyme (lysozyme).</a:t>
            </a:r>
            <a:r>
              <a:rPr lang="en-US" dirty="0" smtClean="0"/>
              <a:t> </a:t>
            </a:r>
            <a:r>
              <a:rPr lang="en-US" u="sng" dirty="0" smtClean="0"/>
              <a:t>Left</a:t>
            </a:r>
            <a:r>
              <a:rPr lang="en-US" dirty="0" smtClean="0"/>
              <a:t>: The overall structure of an enzyme (PDB entry 9lyz). The contours of the enzyme are shown as a yellow surface. The substrate (blue spheres) is shown within the binding site (red circle). </a:t>
            </a:r>
            <a:r>
              <a:rPr lang="en-US" u="sng" dirty="0" smtClean="0"/>
              <a:t>Right</a:t>
            </a:r>
            <a:r>
              <a:rPr lang="en-US" dirty="0" smtClean="0"/>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104801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44C3BF9-9811-4782-AD10-15CE6FF56BB5}" type="slidenum">
              <a:rPr lang="en-US" altLang="en-US" smtClean="0">
                <a:ea typeface="Times New Roman (Hebrew)"/>
                <a:cs typeface="Times New Roman (Hebrew)"/>
              </a:rPr>
              <a:pPr algn="l">
                <a:spcBef>
                  <a:spcPct val="0"/>
                </a:spcBef>
              </a:pPr>
              <a:t>30</a:t>
            </a:fld>
            <a:endParaRPr lang="en-US" altLang="en-US" smtClean="0">
              <a:ea typeface="Times New Roman (Hebrew)"/>
              <a:cs typeface="Times New Roman (Hebrew)"/>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253576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8FD0681-DC55-4F58-AB64-CE94E53FF2BA}" type="slidenum">
              <a:rPr lang="en-US" altLang="en-US" smtClean="0">
                <a:ea typeface="Times New Roman (Hebrew)"/>
                <a:cs typeface="Times New Roman (Hebrew)"/>
              </a:rPr>
              <a:pPr algn="l">
                <a:spcBef>
                  <a:spcPct val="0"/>
                </a:spcBef>
              </a:pPr>
              <a:t>3</a:t>
            </a:fld>
            <a:endParaRPr lang="en-US" altLang="en-US" smtClean="0">
              <a:ea typeface="Times New Roman (Hebrew)"/>
              <a:cs typeface="Times New Roman (Hebrew)"/>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639085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806201C-2679-40CB-B174-6601073190EA}" type="slidenum">
              <a:rPr lang="he-IL" altLang="en-US" smtClean="0">
                <a:ea typeface="Times New Roman (Hebrew)"/>
                <a:cs typeface="Times New Roman (Hebrew)"/>
              </a:rPr>
              <a:pPr algn="l">
                <a:spcBef>
                  <a:spcPct val="0"/>
                </a:spcBef>
              </a:pPr>
              <a:t>31</a:t>
            </a:fld>
            <a:endParaRPr lang="en-US" altLang="en-US" smtClean="0">
              <a:ea typeface="Times New Roman (Hebrew)"/>
              <a:cs typeface="Times New Roman (Hebrew)"/>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Tree>
    <p:extLst>
      <p:ext uri="{BB962C8B-B14F-4D97-AF65-F5344CB8AC3E}">
        <p14:creationId xmlns:p14="http://schemas.microsoft.com/office/powerpoint/2010/main" val="939777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1.12. Main non-covalent interactions found in proteins</a:t>
            </a:r>
            <a:r>
              <a:rPr lang="en-US" altLang="en-US" smtClean="0"/>
              <a:t>. (a) The relationship between the interaction types (see more detailed description in the main text). The dominant interactions in proteins are colored in blue. vdW: van der Waals.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0B46F142-4547-4458-9789-A00189F69C91}" type="slidenum">
              <a:rPr lang="en-US" altLang="en-US" sz="1200" smtClean="0">
                <a:cs typeface="Times New Roman" panose="02020603050405020304" pitchFamily="18" charset="0"/>
              </a:rPr>
              <a:pPr/>
              <a:t>32</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4065513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4A652B9-6F09-4D40-87B9-6BA0270A0798}" type="slidenum">
              <a:rPr lang="en-US" altLang="en-US" smtClean="0">
                <a:ea typeface="Times New Roman (Hebrew)"/>
                <a:cs typeface="Times New Roman (Hebrew)"/>
              </a:rPr>
              <a:pPr algn="l">
                <a:spcBef>
                  <a:spcPct val="0"/>
                </a:spcBef>
              </a:pPr>
              <a:t>33</a:t>
            </a:fld>
            <a:endParaRPr lang="en-US" altLang="en-US" smtClean="0">
              <a:ea typeface="Times New Roman (Hebrew)"/>
              <a:cs typeface="Times New Roman (Hebrew)"/>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1.12. Main non-covalent interactions found in proteins</a:t>
            </a:r>
            <a:r>
              <a:rPr lang="en-US" altLang="en-US" smtClean="0"/>
              <a:t>. (b) Types of charges involved in attractive electrostatic interactions. + and – indicate full positive and negative charges (respectively) on the atoms. δ+ and δ- indicate (permanent) partial positive and negative charges (respectively). </a:t>
            </a:r>
            <a:r>
              <a:rPr lang="en-US" altLang="en-US" u="sng" smtClean="0"/>
              <a:t>Left</a:t>
            </a:r>
            <a:r>
              <a:rPr lang="en-US" altLang="en-US" smtClean="0"/>
              <a:t>: A schematic representation of the interactions. The covalent bonds are marked by bars, and the electrostatic interaction is marked by the orange dotted line. </a:t>
            </a:r>
            <a:r>
              <a:rPr lang="en-US" altLang="en-US" u="sng" smtClean="0"/>
              <a:t>Right</a:t>
            </a:r>
            <a:r>
              <a:rPr lang="en-US" altLang="en-US" smtClean="0"/>
              <a:t>: Examples of the interactions, between the following groups: a positively-charged ammonium and a negatively charged carboxylate (top), a positively-charged ammonium and a hydroxyl dipole (middle), and an amino dipole and a hydroxy dipole (bottom). </a:t>
            </a:r>
          </a:p>
        </p:txBody>
      </p:sp>
    </p:spTree>
    <p:extLst>
      <p:ext uri="{BB962C8B-B14F-4D97-AF65-F5344CB8AC3E}">
        <p14:creationId xmlns:p14="http://schemas.microsoft.com/office/powerpoint/2010/main" val="1108472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Times New Roman (Hebrew)" charset="0"/>
                <a:cs typeface="Times New Roman (Hebrew)" charset="0"/>
              </a:defRPr>
            </a:lvl1pPr>
            <a:lvl2pPr marL="742950" indent="-285750" eaLnBrk="0" hangingPunct="0">
              <a:defRPr sz="2400">
                <a:solidFill>
                  <a:schemeClr val="tx1"/>
                </a:solidFill>
                <a:latin typeface="Times New Roman" panose="02020603050405020304" pitchFamily="18" charset="0"/>
                <a:ea typeface="Times New Roman (Hebrew)" charset="0"/>
                <a:cs typeface="Times New Roman (Hebrew)" charset="0"/>
              </a:defRPr>
            </a:lvl2pPr>
            <a:lvl3pPr marL="1143000" indent="-228600" eaLnBrk="0" hangingPunct="0">
              <a:defRPr sz="2400">
                <a:solidFill>
                  <a:schemeClr val="tx1"/>
                </a:solidFill>
                <a:latin typeface="Times New Roman" panose="02020603050405020304" pitchFamily="18" charset="0"/>
                <a:ea typeface="Times New Roman (Hebrew)" charset="0"/>
                <a:cs typeface="Times New Roman (Hebrew)" charset="0"/>
              </a:defRPr>
            </a:lvl3pPr>
            <a:lvl4pPr marL="1600200" indent="-228600" eaLnBrk="0" hangingPunct="0">
              <a:defRPr sz="2400">
                <a:solidFill>
                  <a:schemeClr val="tx1"/>
                </a:solidFill>
                <a:latin typeface="Times New Roman" panose="02020603050405020304" pitchFamily="18" charset="0"/>
                <a:ea typeface="Times New Roman (Hebrew)" charset="0"/>
                <a:cs typeface="Times New Roman (Hebrew)" charset="0"/>
              </a:defRPr>
            </a:lvl4pPr>
            <a:lvl5pPr marL="2057400" indent="-228600" eaLnBrk="0" hangingPunct="0">
              <a:defRPr sz="2400">
                <a:solidFill>
                  <a:schemeClr val="tx1"/>
                </a:solidFill>
                <a:latin typeface="Times New Roman" panose="02020603050405020304" pitchFamily="18"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pPr eaLnBrk="1" hangingPunct="1"/>
            <a:fld id="{71BA9C32-04E6-4FB4-BFDC-1870AC2D2A5D}" type="slidenum">
              <a:rPr lang="he-IL" altLang="en-US" sz="1200">
                <a:cs typeface="Times New Roman" panose="02020603050405020304" pitchFamily="18" charset="0"/>
              </a:rPr>
              <a:pPr eaLnBrk="1" hangingPunct="1"/>
              <a:t>34</a:t>
            </a:fld>
            <a:endParaRPr lang="en-US" altLang="en-US" sz="1200">
              <a:cs typeface="Times New Roman" panose="02020603050405020304"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Tree>
    <p:extLst>
      <p:ext uri="{BB962C8B-B14F-4D97-AF65-F5344CB8AC3E}">
        <p14:creationId xmlns:p14="http://schemas.microsoft.com/office/powerpoint/2010/main" val="3452169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E4A897F-1DA0-4D71-BBCB-DA14E7F440C8}" type="slidenum">
              <a:rPr lang="en-US" altLang="en-US" smtClean="0">
                <a:ea typeface="Times New Roman (Hebrew)"/>
                <a:cs typeface="Times New Roman (Hebrew)"/>
              </a:rPr>
              <a:pPr algn="l">
                <a:spcBef>
                  <a:spcPct val="0"/>
                </a:spcBef>
              </a:pPr>
              <a:t>35</a:t>
            </a:fld>
            <a:endParaRPr lang="en-US" altLang="en-US" smtClean="0">
              <a:ea typeface="Times New Roman (Hebrew)"/>
              <a:cs typeface="Times New Roman (Hebrew)"/>
            </a:endParaRPr>
          </a:p>
        </p:txBody>
      </p:sp>
      <p:sp>
        <p:nvSpPr>
          <p:cNvPr id="46083"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charges are in </a:t>
            </a:r>
            <a:r>
              <a:rPr lang="en-US" altLang="en-US" b="1" dirty="0" smtClean="0"/>
              <a:t>proton charge units </a:t>
            </a:r>
            <a:r>
              <a:rPr lang="en-US" altLang="en-US" dirty="0" smtClean="0"/>
              <a:t>(+1, -2, etc.).</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1-13. Electrostatic interaction between two point charges of opposite sign.</a:t>
            </a:r>
            <a:r>
              <a:rPr lang="en-US" altLang="en-US" dirty="0" smtClean="0"/>
              <a:t> (a)</a:t>
            </a:r>
            <a:r>
              <a:rPr lang="en-US" altLang="en-US" b="1" dirty="0" smtClean="0"/>
              <a:t> </a:t>
            </a:r>
            <a:r>
              <a:rPr lang="en-US" altLang="en-US" dirty="0" smtClean="0"/>
              <a:t>The charges are depicted as two points, with </a:t>
            </a:r>
            <a:r>
              <a:rPr lang="en-US" altLang="en-US" i="1" dirty="0" err="1" smtClean="0"/>
              <a:t>r</a:t>
            </a:r>
            <a:r>
              <a:rPr lang="en-US" altLang="en-US" i="1" baseline="-25000" dirty="0" err="1" smtClean="0"/>
              <a:t>ij</a:t>
            </a:r>
            <a:r>
              <a:rPr lang="en-US" altLang="en-US" dirty="0" smtClean="0"/>
              <a:t> denoting the distance separating them. One of the charges, q</a:t>
            </a:r>
            <a:r>
              <a:rPr lang="en-US" altLang="en-US" baseline="-30000" dirty="0" smtClean="0"/>
              <a:t>i</a:t>
            </a:r>
            <a:r>
              <a:rPr lang="en-US" altLang="en-US" dirty="0" smtClean="0"/>
              <a:t>, is positive (blue) whereas the other, </a:t>
            </a:r>
            <a:r>
              <a:rPr lang="en-US" altLang="en-US" dirty="0" err="1" smtClean="0"/>
              <a:t>q</a:t>
            </a:r>
            <a:r>
              <a:rPr lang="en-US" altLang="en-US" baseline="-30000" dirty="0" err="1" smtClean="0"/>
              <a:t>j</a:t>
            </a:r>
            <a:r>
              <a:rPr lang="en-US" altLang="en-US" dirty="0" smtClean="0"/>
              <a:t>, is negative (red). The gray box represents the medium, of dielectric constant </a:t>
            </a:r>
            <a:r>
              <a:rPr lang="en-US" altLang="en-US" dirty="0" smtClean="0">
                <a:latin typeface="Symbol" panose="05050102010706020507" pitchFamily="18" charset="2"/>
              </a:rPr>
              <a:t>e</a:t>
            </a:r>
            <a:r>
              <a:rPr lang="en-US" altLang="en-US" dirty="0" smtClean="0"/>
              <a:t>, in which the charges are placed. Note that in cases where the charges are also chemical entities (atoms, molecules), they too have a dielectric constant.</a:t>
            </a:r>
          </a:p>
        </p:txBody>
      </p:sp>
    </p:spTree>
    <p:extLst>
      <p:ext uri="{BB962C8B-B14F-4D97-AF65-F5344CB8AC3E}">
        <p14:creationId xmlns:p14="http://schemas.microsoft.com/office/powerpoint/2010/main" val="1123084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F7BD2DF-C19E-448C-9431-3E93DC6954B7}" type="slidenum">
              <a:rPr lang="en-US" altLang="en-US" smtClean="0">
                <a:ea typeface="Times New Roman (Hebrew)"/>
                <a:cs typeface="Times New Roman (Hebrew)"/>
              </a:rPr>
              <a:pPr algn="l">
                <a:spcBef>
                  <a:spcPct val="0"/>
                </a:spcBef>
              </a:pPr>
              <a:t>36</a:t>
            </a:fld>
            <a:endParaRPr lang="en-US" altLang="en-US" smtClean="0">
              <a:ea typeface="Times New Roman (Hebrew)"/>
              <a:cs typeface="Times New Roman (Hebrew)"/>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98187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D6870B8-D209-430F-9735-EC3BD8BA7462}" type="slidenum">
              <a:rPr lang="en-US" altLang="en-US" smtClean="0">
                <a:ea typeface="Times New Roman (Hebrew)"/>
                <a:cs typeface="Times New Roman (Hebrew)"/>
              </a:rPr>
              <a:pPr algn="l">
                <a:spcBef>
                  <a:spcPct val="0"/>
                </a:spcBef>
              </a:pPr>
              <a:t>37</a:t>
            </a:fld>
            <a:endParaRPr lang="en-US" altLang="en-US" smtClean="0">
              <a:ea typeface="Times New Roman (Hebrew)"/>
              <a:cs typeface="Times New Roman (Hebrew)"/>
            </a:endParaRPr>
          </a:p>
        </p:txBody>
      </p:sp>
      <p:sp>
        <p:nvSpPr>
          <p:cNvPr id="50179"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Polarity involves a </a:t>
            </a:r>
            <a:r>
              <a:rPr lang="en-US" altLang="en-US" b="1" dirty="0" smtClean="0"/>
              <a:t>dipole</a:t>
            </a:r>
            <a:r>
              <a:rPr lang="en-US" altLang="en-US" dirty="0" smtClean="0"/>
              <a:t>, that is, a bond that connects two partial charges of opposite signs, formed by the electronegativity difference (full charges involve extra/fewer electrons in binding orbitals, like the binding of nitrogen’s unpaired electrons to a 4</a:t>
            </a:r>
            <a:r>
              <a:rPr lang="en-US" altLang="en-US" baseline="30000" dirty="0" smtClean="0"/>
              <a:t>th</a:t>
            </a:r>
            <a:r>
              <a:rPr lang="en-US" altLang="en-US" dirty="0" smtClean="0"/>
              <a:t> hydrogen, or the extra electron of a carboxyl group). The polarity of the bond is usually described by the </a:t>
            </a:r>
            <a:r>
              <a:rPr lang="en-US" altLang="en-US" b="1" dirty="0" smtClean="0"/>
              <a:t>dipole moment</a:t>
            </a:r>
            <a:r>
              <a:rPr lang="en-US" altLang="en-US" dirty="0" smtClean="0"/>
              <a:t>, which is the separation of the charges, and whose direction is </a:t>
            </a:r>
            <a:r>
              <a:rPr lang="en-US" altLang="en-US" b="1" dirty="0" smtClean="0"/>
              <a:t>from the negative charge to the positive charge</a:t>
            </a:r>
            <a:r>
              <a:rPr lang="en-US" altLang="en-US" dirty="0" smtClean="0"/>
              <a:t>. This is because </a:t>
            </a:r>
            <a:r>
              <a:rPr lang="en-US" altLang="en-US" b="1" dirty="0" smtClean="0"/>
              <a:t>the dipole moment correlates with the size of the electric field </a:t>
            </a:r>
            <a:r>
              <a:rPr lang="en-US" altLang="en-US" dirty="0" smtClean="0"/>
              <a:t>emanating from the dipole.</a:t>
            </a:r>
          </a:p>
          <a:p>
            <a:pPr marL="171450" indent="-171450" algn="l" rtl="0" eaLnBrk="1" hangingPunct="1">
              <a:buFont typeface="Arial" panose="020B0604020202020204" pitchFamily="34" charset="0"/>
              <a:buChar char="•"/>
              <a:defRPr/>
            </a:pPr>
            <a:r>
              <a:rPr lang="en-US" altLang="en-US" dirty="0" smtClean="0"/>
              <a:t>The units of the dipole moment are Coulombmeter (thus, </a:t>
            </a:r>
            <a:r>
              <a:rPr lang="en-US" altLang="en-US" i="1" dirty="0" smtClean="0"/>
              <a:t>q </a:t>
            </a:r>
            <a:r>
              <a:rPr lang="en-US" altLang="en-US" dirty="0" smtClean="0"/>
              <a:t>must be in Coulombs), or Debye, which are 3.34×10</a:t>
            </a:r>
            <a:r>
              <a:rPr lang="en-US" altLang="en-US" baseline="30000" dirty="0" smtClean="0"/>
              <a:t>−30</a:t>
            </a:r>
            <a:r>
              <a:rPr lang="en-US" altLang="en-US" dirty="0" smtClean="0"/>
              <a:t> </a:t>
            </a:r>
            <a:r>
              <a:rPr lang="en-US" altLang="en-US" dirty="0" err="1" smtClean="0"/>
              <a:t>Coulomb×meter</a:t>
            </a:r>
            <a:r>
              <a:rPr lang="en-US" altLang="en-US" dirty="0" smtClean="0"/>
              <a:t>.</a:t>
            </a:r>
          </a:p>
          <a:p>
            <a:pPr marL="171450" indent="-171450" algn="l" rtl="0" eaLnBrk="1" hangingPunct="1">
              <a:buFont typeface="Arial" panose="020B0604020202020204" pitchFamily="34" charset="0"/>
              <a:buChar char="•"/>
              <a:defRPr/>
            </a:pPr>
            <a:r>
              <a:rPr lang="en-US" altLang="en-US" dirty="0" smtClean="0"/>
              <a:t>The dipole moment equation shown assumes that the two partial charges are of the same magnitude. When they are not, two half-dipoles can be calculated (one for each charge, with r/2), and then summed to get the value of the entire dipole (for that, the negative dipole must be considered as positive).</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Box 1-2 Figure 1.</a:t>
            </a:r>
            <a:r>
              <a:rPr lang="en-US" altLang="en-US" dirty="0" smtClean="0"/>
              <a:t> </a:t>
            </a:r>
            <a:r>
              <a:rPr lang="en-US" altLang="en-US" b="1" dirty="0" smtClean="0"/>
              <a:t>The polarity of a water molecule.</a:t>
            </a:r>
            <a:r>
              <a:rPr lang="en-US" altLang="en-US" dirty="0" smtClean="0"/>
              <a:t> The electronegativity value of each atom is noted. The most electronegative atom and its bonded partner are noted by red and blue numbers, respectively. </a:t>
            </a:r>
            <a:r>
              <a:rPr lang="el-GR" altLang="en-US" dirty="0" smtClean="0"/>
              <a:t>δ</a:t>
            </a:r>
            <a:r>
              <a:rPr lang="en-US" altLang="en-US" dirty="0" smtClean="0"/>
              <a:t>+ and </a:t>
            </a:r>
            <a:r>
              <a:rPr lang="el-GR" altLang="en-US" dirty="0" smtClean="0"/>
              <a:t>δ</a:t>
            </a:r>
            <a:r>
              <a:rPr lang="en-US" altLang="en-US" dirty="0" smtClean="0"/>
              <a:t>- denote the positive and negative poles of each bond. </a:t>
            </a:r>
          </a:p>
          <a:p>
            <a:pPr algn="l" rtl="0" eaLnBrk="1" hangingPunct="1">
              <a:defRPr/>
            </a:pPr>
            <a:r>
              <a:rPr lang="en-US" altLang="en-US" b="1" dirty="0" smtClean="0"/>
              <a:t>Box 1-2 Figure 3. The nonpolar nature of methane. </a:t>
            </a:r>
            <a:r>
              <a:rPr lang="en-US" altLang="en-US" dirty="0" smtClean="0"/>
              <a:t>The electronegativity values and colors are presented as in Figure 1. The hydrogen atom bonded by the bold triangle sticks out of the paper, whereas the one bonded by the stripped triangle retreats into the paper. </a:t>
            </a:r>
          </a:p>
        </p:txBody>
      </p:sp>
    </p:spTree>
    <p:extLst>
      <p:ext uri="{BB962C8B-B14F-4D97-AF65-F5344CB8AC3E}">
        <p14:creationId xmlns:p14="http://schemas.microsoft.com/office/powerpoint/2010/main" val="2097670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21AB62E-537E-45BE-9753-C5546CE0DF9B}" type="slidenum">
              <a:rPr lang="en-US" altLang="en-US" smtClean="0">
                <a:ea typeface="Times New Roman (Hebrew)"/>
                <a:cs typeface="Times New Roman (Hebrew)"/>
              </a:rPr>
              <a:pPr algn="l">
                <a:spcBef>
                  <a:spcPct val="0"/>
                </a:spcBef>
              </a:pPr>
              <a:t>38</a:t>
            </a:fld>
            <a:endParaRPr lang="en-US" altLang="en-US" smtClean="0">
              <a:ea typeface="Times New Roman (Hebrew)"/>
              <a:cs typeface="Times New Roman (Hebrew)"/>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1-2 Figure 4. Charge screening by surrounding water molecules. </a:t>
            </a:r>
            <a:r>
              <a:rPr lang="en-US" altLang="en-US" smtClean="0"/>
              <a:t>The dotted lines represent hydrogen bonds. The angle separating the two O-H bonds in water molecules is 104.45º. Here we used a smaller value for graphic purposes. </a:t>
            </a:r>
          </a:p>
        </p:txBody>
      </p:sp>
    </p:spTree>
    <p:extLst>
      <p:ext uri="{BB962C8B-B14F-4D97-AF65-F5344CB8AC3E}">
        <p14:creationId xmlns:p14="http://schemas.microsoft.com/office/powerpoint/2010/main" val="3026130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674275B-CC5B-4EEC-AA09-FA0794A3E5F6}" type="slidenum">
              <a:rPr lang="he-IL" altLang="en-US" smtClean="0">
                <a:ea typeface="Times New Roman (Hebrew)"/>
                <a:cs typeface="Times New Roman (Hebrew)"/>
              </a:rPr>
              <a:pPr algn="l">
                <a:spcBef>
                  <a:spcPct val="0"/>
                </a:spcBef>
              </a:pPr>
              <a:t>39</a:t>
            </a:fld>
            <a:endParaRPr lang="en-US" altLang="en-US" smtClean="0">
              <a:ea typeface="Times New Roman (Hebrew)"/>
              <a:cs typeface="Times New Roman (Hebrew)"/>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t>The transfer of polar solutes between media of different polarity is highly relevant in biological systems, which contain both high-dielectric media (cytoplasm, intercellular fluid, blood, lymph, urine) and low-dielectric media (plasma membrane, membranes of eukaryotic organelles, the blood-brain barrier)</a:t>
            </a:r>
            <a:endParaRPr lang="he-IL" altLang="en-US" dirty="0" smtClean="0"/>
          </a:p>
        </p:txBody>
      </p:sp>
    </p:spTree>
    <p:extLst>
      <p:ext uri="{BB962C8B-B14F-4D97-AF65-F5344CB8AC3E}">
        <p14:creationId xmlns:p14="http://schemas.microsoft.com/office/powerpoint/2010/main" val="3310353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A03E4FF-9CC8-461C-854A-4D14EC58D740}" type="slidenum">
              <a:rPr lang="en-US" altLang="en-US" smtClean="0">
                <a:ea typeface="Times New Roman (Hebrew)"/>
                <a:cs typeface="Times New Roman (Hebrew)"/>
              </a:rPr>
              <a:pPr algn="l">
                <a:spcBef>
                  <a:spcPct val="0"/>
                </a:spcBef>
              </a:pPr>
              <a:t>40</a:t>
            </a:fld>
            <a:endParaRPr lang="en-US" altLang="en-US" smtClean="0">
              <a:ea typeface="Times New Roman (Hebrew)"/>
              <a:cs typeface="Times New Roman (Hebrew)"/>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1.14. Components of the total electrostatic interaction.</a:t>
            </a:r>
            <a:r>
              <a:rPr lang="en-US" altLang="en-US" smtClean="0"/>
              <a:t> (b) the interacting charges (white circles with + or - signs) are in a protein. The surface area of the protein is shown in blue, along with the first layer of solvent water molecules around it (red and white spheres). Two types of electrostatic interactions are presented: between charges within the protein (green dotted line), and between protein and solvent charges (yellow dotted lines). </a:t>
            </a:r>
          </a:p>
        </p:txBody>
      </p:sp>
    </p:spTree>
    <p:extLst>
      <p:ext uri="{BB962C8B-B14F-4D97-AF65-F5344CB8AC3E}">
        <p14:creationId xmlns:p14="http://schemas.microsoft.com/office/powerpoint/2010/main" val="410452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8FD0681-DC55-4F58-AB64-CE94E53FF2BA}" type="slidenum">
              <a:rPr lang="en-US" altLang="en-US" smtClean="0">
                <a:ea typeface="Times New Roman (Hebrew)"/>
                <a:cs typeface="Times New Roman (Hebrew)"/>
              </a:rPr>
              <a:pPr algn="l">
                <a:spcBef>
                  <a:spcPct val="0"/>
                </a:spcBef>
              </a:pPr>
              <a:t>4</a:t>
            </a:fld>
            <a:endParaRPr lang="en-US" altLang="en-US" smtClean="0">
              <a:ea typeface="Times New Roman (Hebrew)"/>
              <a:cs typeface="Times New Roman (Hebrew)"/>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1-3. The four types of macromolecules in biological cells and tissues.</a:t>
            </a:r>
            <a:r>
              <a:rPr lang="en-US" altLang="en-US" smtClean="0"/>
              <a:t> (a) Proteins. The enzyme glutamine synthase is shown, with atoms presented as spheres. Each of the six subunits is colored differently. (b) Nucleic acids. The B-DNA double helix is shown, with covalent bonds shown as sticks. The color code follows the convention: carbon atoms are green, oxygen atoms are red, hydrogen atoms are white, nitrogen atoms are blue, and phosphorus atoms are orange. </a:t>
            </a:r>
          </a:p>
        </p:txBody>
      </p:sp>
    </p:spTree>
    <p:extLst>
      <p:ext uri="{BB962C8B-B14F-4D97-AF65-F5344CB8AC3E}">
        <p14:creationId xmlns:p14="http://schemas.microsoft.com/office/powerpoint/2010/main" val="2175958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75AE16F-3CE6-45A1-B15A-C833EC7CA56D}" type="slidenum">
              <a:rPr lang="en-US" altLang="en-US" smtClean="0">
                <a:ea typeface="Times New Roman (Hebrew)"/>
                <a:cs typeface="Times New Roman (Hebrew)"/>
              </a:rPr>
              <a:pPr algn="l">
                <a:spcBef>
                  <a:spcPct val="0"/>
                </a:spcBef>
              </a:pPr>
              <a:t>41</a:t>
            </a:fld>
            <a:endParaRPr lang="en-US" altLang="en-US" smtClean="0">
              <a:ea typeface="Times New Roman (Hebrew)"/>
              <a:cs typeface="Times New Roman (Hebrew)"/>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Note that the</a:t>
            </a:r>
            <a:r>
              <a:rPr lang="en-US" altLang="en-US" b="0" baseline="0" dirty="0" smtClean="0"/>
              <a:t> scheme describes hydrogen bonds in proteins, which is why the heavy atom on the right is bonded to carbon. Generally speaking, hydrogen bonds can be between any two dipoles that ‘share’ a hydrogen. </a:t>
            </a:r>
            <a:endParaRPr lang="en-US" altLang="en-US" b="0" dirty="0" smtClean="0"/>
          </a:p>
          <a:p>
            <a:pPr marL="171450" indent="-171450" algn="l" rtl="0" eaLnBrk="1" hangingPunct="1">
              <a:buFont typeface="Arial" panose="020B0604020202020204" pitchFamily="34" charset="0"/>
              <a:buChar char="•"/>
            </a:pPr>
            <a:endParaRPr lang="en-US" altLang="en-US" b="0" dirty="0" smtClean="0"/>
          </a:p>
          <a:p>
            <a:pPr algn="l" rtl="0" eaLnBrk="1" hangingPunct="1"/>
            <a:r>
              <a:rPr lang="en-US" altLang="en-US" b="1" dirty="0" smtClean="0"/>
              <a:t>Figure 1-15. The hydrogen bond.</a:t>
            </a:r>
            <a:r>
              <a:rPr lang="en-US" altLang="en-US" dirty="0" smtClean="0"/>
              <a:t> (a-left) A general depiction of the hydrogen bond between a donor D and an acceptor A. δ+ and δ- indicate the sign of the partial positive and negative charges (respectively) on the atoms. The single and double covalent bonds are marked by bars and the hydrogen bond is marked by the orange dotted line. </a:t>
            </a:r>
          </a:p>
        </p:txBody>
      </p:sp>
    </p:spTree>
    <p:extLst>
      <p:ext uri="{BB962C8B-B14F-4D97-AF65-F5344CB8AC3E}">
        <p14:creationId xmlns:p14="http://schemas.microsoft.com/office/powerpoint/2010/main" val="1101172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B4CF102-F220-40CF-8AB7-7E4729CF49D9}" type="slidenum">
              <a:rPr lang="en-US" altLang="en-US" smtClean="0">
                <a:ea typeface="Times New Roman (Hebrew)"/>
                <a:cs typeface="Times New Roman (Hebrew)"/>
              </a:rPr>
              <a:pPr algn="l">
                <a:spcBef>
                  <a:spcPct val="0"/>
                </a:spcBef>
              </a:pPr>
              <a:t>42</a:t>
            </a:fld>
            <a:endParaRPr lang="en-US" altLang="en-US" smtClean="0">
              <a:ea typeface="Times New Roman (Hebrew)"/>
              <a:cs typeface="Times New Roman (Hebrew)"/>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1-15. The hydrogen bond.</a:t>
            </a:r>
            <a:r>
              <a:rPr lang="en-US" altLang="en-US" smtClean="0"/>
              <a:t> (a-right) examples of hydrogen bonds found in proteins. The R groups signify the moieties bound to the reactive groups; in all cases the heavy atom in the reactive group is bound to a carbon atom in the R group.</a:t>
            </a:r>
          </a:p>
        </p:txBody>
      </p:sp>
    </p:spTree>
    <p:extLst>
      <p:ext uri="{BB962C8B-B14F-4D97-AF65-F5344CB8AC3E}">
        <p14:creationId xmlns:p14="http://schemas.microsoft.com/office/powerpoint/2010/main" val="76375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5810E-A40E-4B1E-97CD-A2A2D72BE104}" type="slidenum">
              <a:rPr lang="en-US" altLang="en-US" smtClean="0">
                <a:ea typeface="Times New Roman (Hebrew)"/>
                <a:cs typeface="Times New Roman (Hebrew)"/>
              </a:rPr>
              <a:pPr algn="l">
                <a:spcBef>
                  <a:spcPct val="0"/>
                </a:spcBef>
              </a:pPr>
              <a:t>43</a:t>
            </a:fld>
            <a:endParaRPr lang="en-US" altLang="en-US" smtClean="0">
              <a:ea typeface="Times New Roman (Hebrew)"/>
              <a:cs typeface="Times New Roman (Hebrew)"/>
            </a:endParaRPr>
          </a:p>
        </p:txBody>
      </p:sp>
      <p:sp>
        <p:nvSpPr>
          <p:cNvPr id="70659"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In the equation, </a:t>
            </a:r>
            <a:r>
              <a:rPr lang="el-GR" altLang="en-US" dirty="0" smtClean="0"/>
              <a:t>μ</a:t>
            </a:r>
            <a:r>
              <a:rPr lang="en-US" altLang="en-US" dirty="0" smtClean="0"/>
              <a:t> should be in Debye, and the resulting energy is in kcal/mol.</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(b) The three geometric parameters used to characterize hydrogen bonds (see main text for details). The bond is shown schematically, with the four involved atoms represented as spheres, and each of the covalent bonds between them represented as a bar. (c) The electrostatically-preferable hydrogen bond geometry. As explained in the main test, quantum-mechanical effects might favor a non-</a:t>
            </a:r>
            <a:r>
              <a:rPr lang="en-US" altLang="en-US" dirty="0" err="1" smtClean="0"/>
              <a:t>colinear</a:t>
            </a:r>
            <a:r>
              <a:rPr lang="en-US" altLang="en-US" dirty="0" smtClean="0"/>
              <a:t> configuration. In addition, entropy considerations would favor non-</a:t>
            </a:r>
            <a:r>
              <a:rPr lang="en-US" altLang="en-US" dirty="0" err="1" smtClean="0"/>
              <a:t>colinear</a:t>
            </a:r>
            <a:r>
              <a:rPr lang="en-US" altLang="en-US" dirty="0" smtClean="0"/>
              <a:t> configurations, as there are more such configurations for each fixed angle, which is non-zero. Atoms and bonds are represented as in b. </a:t>
            </a:r>
          </a:p>
          <a:p>
            <a:pPr algn="l" rtl="0" eaLnBrk="1" hangingPunct="1">
              <a:defRPr/>
            </a:pPr>
            <a:endParaRPr lang="en-US" altLang="en-US" dirty="0" smtClean="0"/>
          </a:p>
          <a:p>
            <a:pPr algn="l" rtl="0" eaLnBrk="1" hangingPunct="1">
              <a:defRPr/>
            </a:pPr>
            <a:endParaRPr lang="en-US" altLang="en-US" dirty="0" smtClean="0"/>
          </a:p>
        </p:txBody>
      </p:sp>
    </p:spTree>
    <p:extLst>
      <p:ext uri="{BB962C8B-B14F-4D97-AF65-F5344CB8AC3E}">
        <p14:creationId xmlns:p14="http://schemas.microsoft.com/office/powerpoint/2010/main" val="674179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5810E-A40E-4B1E-97CD-A2A2D72BE104}" type="slidenum">
              <a:rPr lang="en-US" altLang="en-US" smtClean="0">
                <a:ea typeface="Times New Roman (Hebrew)"/>
                <a:cs typeface="Times New Roman (Hebrew)"/>
              </a:rPr>
              <a:pPr algn="l">
                <a:spcBef>
                  <a:spcPct val="0"/>
                </a:spcBef>
              </a:pPr>
              <a:t>44</a:t>
            </a:fld>
            <a:endParaRPr lang="en-US" altLang="en-US" smtClean="0">
              <a:ea typeface="Times New Roman (Hebrew)"/>
              <a:cs typeface="Times New Roman (Hebrew)"/>
            </a:endParaRPr>
          </a:p>
        </p:txBody>
      </p:sp>
      <p:sp>
        <p:nvSpPr>
          <p:cNvPr id="70659"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equation shows</a:t>
            </a:r>
            <a:r>
              <a:rPr lang="en-US" altLang="en-US" baseline="0" dirty="0" smtClean="0"/>
              <a:t> that even when the hydrogen bond is strongest (linear and short), the potential energy is much lower than that of the ionic bond (~4 kcal/</a:t>
            </a:r>
            <a:r>
              <a:rPr lang="en-US" altLang="en-US" baseline="0" dirty="0" err="1" smtClean="0"/>
              <a:t>mol</a:t>
            </a:r>
            <a:r>
              <a:rPr lang="en-US" altLang="en-US" baseline="0" dirty="0" smtClean="0"/>
              <a:t>). Note, however, that if the interactions was between two OH and NH groups (</a:t>
            </a:r>
            <a:r>
              <a:rPr lang="el-GR" altLang="en-US" baseline="0" dirty="0" smtClean="0"/>
              <a:t>μ</a:t>
            </a:r>
            <a:r>
              <a:rPr lang="en-US" altLang="en-US" baseline="0" smtClean="0"/>
              <a:t> of N-H is 1.3 D), </a:t>
            </a:r>
            <a:r>
              <a:rPr lang="en-US" altLang="en-US" baseline="0" dirty="0" smtClean="0"/>
              <a:t>the energy would be 0.7 kcal/mol.</a:t>
            </a:r>
            <a:endParaRPr lang="en-US" altLang="en-US" dirty="0" smtClean="0"/>
          </a:p>
          <a:p>
            <a:pPr marL="171450" indent="-171450" algn="l" rtl="0" eaLnBrk="1" hangingPunct="1">
              <a:buFont typeface="Arial" panose="020B0604020202020204" pitchFamily="34" charset="0"/>
              <a:buChar char="•"/>
              <a:defRPr/>
            </a:pPr>
            <a:r>
              <a:rPr lang="en-US" altLang="en-US" dirty="0" smtClean="0"/>
              <a:t>The moment</a:t>
            </a:r>
            <a:r>
              <a:rPr lang="en-US" altLang="en-US" baseline="0" dirty="0" smtClean="0"/>
              <a:t> dipole values are taken from Ouellette and </a:t>
            </a:r>
            <a:r>
              <a:rPr lang="en-US" altLang="en-US" baseline="0" dirty="0" err="1" smtClean="0"/>
              <a:t>Rawn</a:t>
            </a:r>
            <a:r>
              <a:rPr lang="en-US" altLang="en-US" baseline="0" dirty="0" smtClean="0"/>
              <a:t> (2018) Organic chemistry, 2ed, Chapter 1, Section 1.9. (https://www.sciencedirect.com/topics/chemistry/bond-moment)</a:t>
            </a:r>
            <a:endParaRPr lang="en-US" altLang="en-US" dirty="0" smtClean="0"/>
          </a:p>
        </p:txBody>
      </p:sp>
    </p:spTree>
    <p:extLst>
      <p:ext uri="{BB962C8B-B14F-4D97-AF65-F5344CB8AC3E}">
        <p14:creationId xmlns:p14="http://schemas.microsoft.com/office/powerpoint/2010/main" val="2327985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13FA399-B338-460D-8C18-25A005F920B5}" type="slidenum">
              <a:rPr lang="en-US" altLang="en-US" smtClean="0">
                <a:ea typeface="Times New Roman (Hebrew)"/>
                <a:cs typeface="Times New Roman (Hebrew)"/>
              </a:rPr>
              <a:pPr algn="l">
                <a:spcBef>
                  <a:spcPct val="0"/>
                </a:spcBef>
              </a:pPr>
              <a:t>45</a:t>
            </a:fld>
            <a:endParaRPr lang="en-US" altLang="en-US" smtClean="0">
              <a:ea typeface="Times New Roman (Hebrew)"/>
              <a:cs typeface="Times New Roman (Hebrew)"/>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1.16. Weak electrostatic interactions in proteins.</a:t>
            </a:r>
            <a:r>
              <a:rPr lang="en-US" altLang="en-US" smtClean="0"/>
              <a:t> (a) (I) Electrostatic properties of aromatic rings. Delocalization of </a:t>
            </a:r>
            <a:r>
              <a:rPr lang="en-US" altLang="en-US" smtClean="0">
                <a:sym typeface="Symbol" panose="05050102010706020507" pitchFamily="18" charset="2"/>
              </a:rPr>
              <a:t></a:t>
            </a:r>
            <a:r>
              <a:rPr lang="en-US" altLang="en-US" smtClean="0"/>
              <a:t> electrons in aromatic rings (in this case benzene) creates a partially negative charge above and below the ring plane (marked by the dashed line), and a partially positive charge at the ring plane. </a:t>
            </a:r>
          </a:p>
        </p:txBody>
      </p:sp>
    </p:spTree>
    <p:extLst>
      <p:ext uri="{BB962C8B-B14F-4D97-AF65-F5344CB8AC3E}">
        <p14:creationId xmlns:p14="http://schemas.microsoft.com/office/powerpoint/2010/main" val="4024373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0A92B71-3BB2-4344-8773-6F17AE72E08B}" type="slidenum">
              <a:rPr lang="en-US" altLang="en-US" smtClean="0">
                <a:ea typeface="Times New Roman (Hebrew)"/>
                <a:cs typeface="Times New Roman (Hebrew)"/>
              </a:rPr>
              <a:pPr algn="l">
                <a:spcBef>
                  <a:spcPct val="0"/>
                </a:spcBef>
              </a:pPr>
              <a:t>46</a:t>
            </a:fld>
            <a:endParaRPr lang="en-US" altLang="en-US" smtClean="0">
              <a:ea typeface="Times New Roman (Hebrew)"/>
              <a:cs typeface="Times New Roman (Hebrew)"/>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(II) Cation-π interactions between an Na</a:t>
            </a:r>
            <a:r>
              <a:rPr lang="en-US" altLang="en-US" baseline="30000" smtClean="0"/>
              <a:t>+</a:t>
            </a:r>
            <a:r>
              <a:rPr lang="en-US" altLang="en-US" smtClean="0"/>
              <a:t> ion (purple sphere) and an indole ring (shown as sticks with carbon atoms colored green and nitrogen atoms colored blue) in the protein lysozyme (PDB entry 1lpi). (III) π-hydrogen bond between an OH group and a phenol ring (both shown as sticks) in the protein glutathione transferase (PDB entry 6gst). The atoms are colored as in II, with the hydrogen atom colored white. (b) Interactions between thiol groups (represented here by SH</a:t>
            </a:r>
            <a:r>
              <a:rPr lang="en-US" altLang="en-US" baseline="-25000" smtClean="0"/>
              <a:t>2</a:t>
            </a:r>
            <a:r>
              <a:rPr lang="en-US" altLang="en-US" smtClean="0"/>
              <a:t>) and aromatic rings. The three geometric configurations shown in the figure are known to be common in proteins </a:t>
            </a:r>
            <a:r>
              <a:rPr lang="en-US" altLang="en-US" baseline="30000" smtClean="0"/>
              <a:t>[148]</a:t>
            </a:r>
            <a:r>
              <a:rPr lang="en-US" altLang="en-US" smtClean="0"/>
              <a:t>. Configuration I represents simple electrostatic interactions between </a:t>
            </a:r>
            <a:r>
              <a:rPr lang="en-US" altLang="en-US" i="1" smtClean="0"/>
              <a:t>(i)</a:t>
            </a:r>
            <a:r>
              <a:rPr lang="en-US" altLang="en-US" smtClean="0"/>
              <a:t> the lone electron pair of S (shown as red dots) and the positive potential around the plane of the aromatic ring (the potential’s extrema are shown as blue spheres (created using TorchLite*</a:t>
            </a:r>
            <a:r>
              <a:rPr lang="en-US" altLang="en-US" baseline="30000" smtClean="0"/>
              <a:t>[165]</a:t>
            </a:r>
            <a:r>
              <a:rPr lang="en-US" altLang="en-US" smtClean="0"/>
              <a:t>)), and </a:t>
            </a:r>
            <a:r>
              <a:rPr lang="en-US" altLang="en-US" i="1" smtClean="0"/>
              <a:t>(ii)</a:t>
            </a:r>
            <a:r>
              <a:rPr lang="en-US" altLang="en-US" smtClean="0"/>
              <a:t> the partial positive charges of the thiol’s hydrogen atoms (δ+ signs) and the π electron clouds above and below the ring’s plane (red shapes, created using TorchLite). </a:t>
            </a:r>
          </a:p>
        </p:txBody>
      </p:sp>
    </p:spTree>
    <p:extLst>
      <p:ext uri="{BB962C8B-B14F-4D97-AF65-F5344CB8AC3E}">
        <p14:creationId xmlns:p14="http://schemas.microsoft.com/office/powerpoint/2010/main" val="66771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4C3610-E95D-4747-A7CA-3EAB78EB69A6}" type="slidenum">
              <a:rPr lang="en-US" altLang="en-US" smtClean="0">
                <a:ea typeface="Times New Roman (Hebrew)"/>
                <a:cs typeface="Times New Roman (Hebrew)"/>
              </a:rPr>
              <a:pPr algn="l">
                <a:spcBef>
                  <a:spcPct val="0"/>
                </a:spcBef>
              </a:pPr>
              <a:t>47</a:t>
            </a:fld>
            <a:endParaRPr lang="en-US" altLang="en-US" smtClean="0">
              <a:ea typeface="Times New Roman (Hebrew)"/>
              <a:cs typeface="Times New Roman (Hebrew)"/>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921187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1AEAB36-57EC-4239-9C05-293527065749}" type="slidenum">
              <a:rPr lang="en-US" altLang="en-US" smtClean="0">
                <a:ea typeface="Times New Roman (Hebrew)"/>
                <a:cs typeface="Times New Roman (Hebrew)"/>
              </a:rPr>
              <a:pPr algn="l">
                <a:spcBef>
                  <a:spcPct val="0"/>
                </a:spcBef>
              </a:pPr>
              <a:t>48</a:t>
            </a:fld>
            <a:endParaRPr lang="en-US" altLang="en-US" smtClean="0">
              <a:ea typeface="Times New Roman (Hebrew)"/>
              <a:cs typeface="Times New Roman (Hebrew)"/>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777893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0B378AF-BD9F-4992-9993-F16A9C7283E7}" type="slidenum">
              <a:rPr lang="en-US" altLang="en-US" smtClean="0">
                <a:ea typeface="Times New Roman (Hebrew)"/>
                <a:cs typeface="Times New Roman (Hebrew)"/>
              </a:rPr>
              <a:pPr algn="l">
                <a:spcBef>
                  <a:spcPct val="0"/>
                </a:spcBef>
              </a:pPr>
              <a:t>49</a:t>
            </a:fld>
            <a:endParaRPr lang="en-US" altLang="en-US" smtClean="0">
              <a:ea typeface="Times New Roman (Hebrew)"/>
              <a:cs typeface="Times New Roman (Hebrew)"/>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1-17. van der Waals interactions.</a:t>
            </a:r>
            <a:r>
              <a:rPr lang="en-US" altLang="en-US" dirty="0" smtClean="0"/>
              <a:t> The van der Waals</a:t>
            </a:r>
            <a:r>
              <a:rPr lang="en-US" altLang="en-US" i="1" dirty="0" smtClean="0">
                <a:solidFill>
                  <a:srgbClr val="0000FF"/>
                </a:solidFill>
              </a:rPr>
              <a:t> </a:t>
            </a:r>
            <a:r>
              <a:rPr lang="en-US" altLang="en-US" dirty="0" smtClean="0"/>
              <a:t>interaction energy as a function of the distance between the nuclei within an Argon dimer. The energy was calculated using an empirical potential of Aziz (</a:t>
            </a:r>
            <a:r>
              <a:rPr lang="en-US" altLang="en-US" i="1" dirty="0" smtClean="0"/>
              <a:t>J. Chem. Phys.</a:t>
            </a:r>
            <a:r>
              <a:rPr lang="en-US" altLang="en-US" dirty="0" smtClean="0"/>
              <a:t> </a:t>
            </a:r>
            <a:r>
              <a:rPr lang="en-US" altLang="en-US" b="1" dirty="0" smtClean="0"/>
              <a:t>99</a:t>
            </a:r>
            <a:r>
              <a:rPr lang="en-US" altLang="en-US" dirty="0" smtClean="0"/>
              <a:t>: 4518-4525). The long-ranged (electrostatic) attraction, resulting from the dispersion force between the atoms, and the repulsion, resulting from </a:t>
            </a:r>
            <a:r>
              <a:rPr lang="en-US" altLang="en-US" b="1" i="1" dirty="0" smtClean="0"/>
              <a:t>Pauling's exclusion principle</a:t>
            </a:r>
            <a:r>
              <a:rPr lang="en-US" altLang="en-US" dirty="0" smtClean="0"/>
              <a:t> at short distance, are noticeable. </a:t>
            </a:r>
          </a:p>
        </p:txBody>
      </p:sp>
    </p:spTree>
    <p:extLst>
      <p:ext uri="{BB962C8B-B14F-4D97-AF65-F5344CB8AC3E}">
        <p14:creationId xmlns:p14="http://schemas.microsoft.com/office/powerpoint/2010/main" val="3275813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0B378AF-BD9F-4992-9993-F16A9C7283E7}" type="slidenum">
              <a:rPr lang="en-US" altLang="en-US" smtClean="0">
                <a:ea typeface="Times New Roman (Hebrew)"/>
                <a:cs typeface="Times New Roman (Hebrew)"/>
              </a:rPr>
              <a:pPr algn="l">
                <a:spcBef>
                  <a:spcPct val="0"/>
                </a:spcBef>
              </a:pPr>
              <a:t>50</a:t>
            </a:fld>
            <a:endParaRPr lang="en-US" altLang="en-US" smtClean="0">
              <a:ea typeface="Times New Roman (Hebrew)"/>
              <a:cs typeface="Times New Roman (Hebrew)"/>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1-17. van der Waals interactions.</a:t>
            </a:r>
            <a:r>
              <a:rPr lang="en-US" altLang="en-US" smtClean="0"/>
              <a:t> The van der Waals</a:t>
            </a:r>
            <a:r>
              <a:rPr lang="en-US" altLang="en-US" i="1" smtClean="0">
                <a:solidFill>
                  <a:srgbClr val="0000FF"/>
                </a:solidFill>
              </a:rPr>
              <a:t> </a:t>
            </a:r>
            <a:r>
              <a:rPr lang="en-US" altLang="en-US" smtClean="0"/>
              <a:t>interaction energy as a function of the distance between the nuclei within an Argon dimer. The energy was calculated using an empirical potential of Aziz (</a:t>
            </a:r>
            <a:r>
              <a:rPr lang="en-US" altLang="en-US" i="1" smtClean="0"/>
              <a:t>J. Chem. Phys.</a:t>
            </a:r>
            <a:r>
              <a:rPr lang="en-US" altLang="en-US" smtClean="0"/>
              <a:t> </a:t>
            </a:r>
            <a:r>
              <a:rPr lang="en-US" altLang="en-US" b="1" smtClean="0"/>
              <a:t>99</a:t>
            </a:r>
            <a:r>
              <a:rPr lang="en-US" altLang="en-US" smtClean="0"/>
              <a:t>: 4518-4525). The long-ranged (electrostatic) attraction, resulting from the dispersion force between the atoms, and the repulsion, resulting from </a:t>
            </a:r>
            <a:r>
              <a:rPr lang="en-US" altLang="en-US" b="1" i="1" smtClean="0"/>
              <a:t>Pauling's exclusion principle</a:t>
            </a:r>
            <a:r>
              <a:rPr lang="en-US" altLang="en-US" smtClean="0"/>
              <a:t> at short distance, are noticeable. </a:t>
            </a:r>
          </a:p>
        </p:txBody>
      </p:sp>
    </p:spTree>
    <p:extLst>
      <p:ext uri="{BB962C8B-B14F-4D97-AF65-F5344CB8AC3E}">
        <p14:creationId xmlns:p14="http://schemas.microsoft.com/office/powerpoint/2010/main" val="331979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9928720-1197-4EA3-8F75-FF12BD3E3637}" type="slidenum">
              <a:rPr lang="en-US" altLang="en-US" smtClean="0">
                <a:ea typeface="Times New Roman (Hebrew)"/>
                <a:cs typeface="Times New Roman (Hebrew)"/>
              </a:rPr>
              <a:pPr algn="l">
                <a:spcBef>
                  <a:spcPct val="0"/>
                </a:spcBef>
              </a:pPr>
              <a:t>5</a:t>
            </a:fld>
            <a:endParaRPr lang="en-US" altLang="en-US" smtClean="0">
              <a:ea typeface="Times New Roman (Hebrew)"/>
              <a:cs typeface="Times New Roman (Hebrew)"/>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Complex carbohydrates. The image shows cycloamylose (a.k.a. cyclodextrin), an enzymatic product of starch. Cycloamylose is a cyclic oligosaccharide, in which the α-D-glucopyranoside units are linked </a:t>
            </a:r>
            <a:r>
              <a:rPr lang="en-US" altLang="en-US" i="1" smtClean="0"/>
              <a:t>via</a:t>
            </a:r>
            <a:r>
              <a:rPr lang="en-US" altLang="en-US" smtClean="0"/>
              <a:t> 1→4 glycosidic bonds </a:t>
            </a:r>
          </a:p>
        </p:txBody>
      </p:sp>
    </p:spTree>
    <p:extLst>
      <p:ext uri="{BB962C8B-B14F-4D97-AF65-F5344CB8AC3E}">
        <p14:creationId xmlns:p14="http://schemas.microsoft.com/office/powerpoint/2010/main" val="1438914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039622E-B223-40C1-834D-E905DDE09A7A}" type="slidenum">
              <a:rPr lang="en-US" altLang="en-US" smtClean="0">
                <a:ea typeface="Times New Roman (Hebrew)"/>
                <a:cs typeface="Times New Roman (Hebrew)"/>
              </a:rPr>
              <a:pPr algn="l">
                <a:spcBef>
                  <a:spcPct val="0"/>
                </a:spcBef>
              </a:pPr>
              <a:t>51</a:t>
            </a:fld>
            <a:endParaRPr lang="en-US" altLang="en-US" smtClean="0">
              <a:ea typeface="Times New Roman (Hebrew)"/>
              <a:cs typeface="Times New Roman (Hebrew)"/>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At room temperature the hydrophobic effect is entropy driven. Above ~110 °C it is enthalpy driven (Baldwin 1986 PNAS </a:t>
            </a:r>
            <a:r>
              <a:rPr lang="en-US" altLang="en-US" b="1" dirty="0" smtClean="0"/>
              <a:t>83</a:t>
            </a:r>
            <a:r>
              <a:rPr lang="en-US" altLang="en-US" dirty="0" smtClean="0"/>
              <a:t>: 8069-8072,). This is because at high temperature the water molecules in the cages around the isolated solutes are almost as dynamic as in bulk water. So, when the solutes bind to each other there is only negligible change in entropy, which leaves only the enthalpy changes. These result from breaking the hydrogen bonds between the water molecule in the cage, which means the enthalpy change is positive (unfavorable). </a:t>
            </a:r>
            <a:r>
              <a:rPr lang="en-US" altLang="en-US" b="1" dirty="0" smtClean="0"/>
              <a:t>So, at high temperature the hydrophobic effect is weaker, or even unfavorable</a:t>
            </a:r>
            <a:r>
              <a:rPr lang="en-US" altLang="en-US" dirty="0" smtClean="0"/>
              <a:t>. </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1-18. The hydrophobic effect.</a:t>
            </a:r>
            <a:r>
              <a:rPr lang="en-US" altLang="en-US" dirty="0" smtClean="0"/>
              <a:t> The effect is demonstrated by the amino acid phenylalanine (</a:t>
            </a:r>
            <a:r>
              <a:rPr lang="en-US" altLang="en-US" dirty="0" err="1" smtClean="0"/>
              <a:t>Phe</a:t>
            </a:r>
            <a:r>
              <a:rPr lang="en-US" altLang="en-US" dirty="0" smtClean="0"/>
              <a:t>), which possesses a polar region containing amide and carbonyl groups, and a large nonpolar region containing a benzene ring. (a) Two </a:t>
            </a:r>
            <a:r>
              <a:rPr lang="en-US" altLang="en-US" dirty="0" err="1" smtClean="0"/>
              <a:t>Phe</a:t>
            </a:r>
            <a:r>
              <a:rPr lang="en-US" altLang="en-US" dirty="0" smtClean="0"/>
              <a:t> molecules in solvent. Each of the molecules is surrounded by a hydration shell, in which the water molecules are more ordered than in the bulk. The </a:t>
            </a:r>
            <a:r>
              <a:rPr lang="en-US" altLang="en-US" dirty="0" err="1" smtClean="0"/>
              <a:t>Phe</a:t>
            </a:r>
            <a:r>
              <a:rPr lang="en-US" altLang="en-US" dirty="0" smtClean="0"/>
              <a:t> are shown as sticks and the surrounding water molecules as lines. Water molecules that separate the two </a:t>
            </a:r>
            <a:r>
              <a:rPr lang="en-US" altLang="en-US" dirty="0" err="1" smtClean="0"/>
              <a:t>Phe</a:t>
            </a:r>
            <a:r>
              <a:rPr lang="en-US" altLang="en-US" dirty="0" smtClean="0"/>
              <a:t> are in blue. (b) Association of the two </a:t>
            </a:r>
            <a:r>
              <a:rPr lang="en-US" altLang="en-US" dirty="0" err="1" smtClean="0"/>
              <a:t>Phe</a:t>
            </a:r>
            <a:r>
              <a:rPr lang="en-US" altLang="en-US" dirty="0" smtClean="0"/>
              <a:t> molecules pushes the water molecules separating them (in blue) into the bulk, and a single hydration shell is formed around the complex. The order of the released water molecules decreases, which means that the overall entropy of the system increases. </a:t>
            </a:r>
          </a:p>
          <a:p>
            <a:pPr algn="l" rtl="0" eaLnBrk="1" hangingPunct="1">
              <a:defRPr/>
            </a:pPr>
            <a:r>
              <a:rPr lang="en-US" altLang="en-US" dirty="0" smtClean="0"/>
              <a:t> </a:t>
            </a:r>
          </a:p>
        </p:txBody>
      </p:sp>
    </p:spTree>
    <p:extLst>
      <p:ext uri="{BB962C8B-B14F-4D97-AF65-F5344CB8AC3E}">
        <p14:creationId xmlns:p14="http://schemas.microsoft.com/office/powerpoint/2010/main" val="250100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039622E-B223-40C1-834D-E905DDE09A7A}" type="slidenum">
              <a:rPr lang="en-US" altLang="en-US" smtClean="0">
                <a:ea typeface="Times New Roman (Hebrew)"/>
                <a:cs typeface="Times New Roman (Hebrew)"/>
              </a:rPr>
              <a:pPr algn="l">
                <a:spcBef>
                  <a:spcPct val="0"/>
                </a:spcBef>
              </a:pPr>
              <a:t>52</a:t>
            </a:fld>
            <a:endParaRPr lang="en-US" altLang="en-US" smtClean="0">
              <a:ea typeface="Times New Roman (Hebrew)"/>
              <a:cs typeface="Times New Roman (Hebrew)"/>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At room temperature the hydrophobic effect is entropy driven. Above ~110 °C it is enthalpy driven (Baldwin 1986 PNAS </a:t>
            </a:r>
            <a:r>
              <a:rPr lang="en-US" altLang="en-US" b="1" dirty="0" smtClean="0"/>
              <a:t>83</a:t>
            </a:r>
            <a:r>
              <a:rPr lang="en-US" altLang="en-US" dirty="0" smtClean="0"/>
              <a:t>: 8069-8072,). This is because at high temperature the water molecules in the cages around the isolated solutes are almost as dynamic as in bulk water. So, when the solutes bind to each other there is only negligible change in entropy, which leaves only the enthalpy changes. These result from breaking the hydrogen bonds between the water molecule in the cage, which means the enthalpy change is positive (unfavorable). </a:t>
            </a:r>
            <a:r>
              <a:rPr lang="en-US" altLang="en-US" b="1" dirty="0" smtClean="0"/>
              <a:t>So, at high temperature the hydrophobic effect is weaker, or even unfavorable</a:t>
            </a:r>
            <a:r>
              <a:rPr lang="en-US" altLang="en-US" dirty="0" smtClean="0"/>
              <a:t>. </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1-18. The hydrophobic effect.</a:t>
            </a:r>
            <a:r>
              <a:rPr lang="en-US" altLang="en-US" dirty="0" smtClean="0"/>
              <a:t> The effect is demonstrated by the amino acid phenylalanine (</a:t>
            </a:r>
            <a:r>
              <a:rPr lang="en-US" altLang="en-US" dirty="0" err="1" smtClean="0"/>
              <a:t>Phe</a:t>
            </a:r>
            <a:r>
              <a:rPr lang="en-US" altLang="en-US" dirty="0" smtClean="0"/>
              <a:t>), which possesses a polar region containing amide and carbonyl groups, and a large nonpolar region containing a benzene ring. (a) Two </a:t>
            </a:r>
            <a:r>
              <a:rPr lang="en-US" altLang="en-US" dirty="0" err="1" smtClean="0"/>
              <a:t>Phe</a:t>
            </a:r>
            <a:r>
              <a:rPr lang="en-US" altLang="en-US" dirty="0" smtClean="0"/>
              <a:t> molecules in solvent. Each of the molecules is surrounded by a hydration shell, in which the water molecules are more ordered than in the bulk. The </a:t>
            </a:r>
            <a:r>
              <a:rPr lang="en-US" altLang="en-US" dirty="0" err="1" smtClean="0"/>
              <a:t>Phe</a:t>
            </a:r>
            <a:r>
              <a:rPr lang="en-US" altLang="en-US" dirty="0" smtClean="0"/>
              <a:t> are shown as sticks and the surrounding water molecules as lines. Water molecules that separate the two </a:t>
            </a:r>
            <a:r>
              <a:rPr lang="en-US" altLang="en-US" dirty="0" err="1" smtClean="0"/>
              <a:t>Phe</a:t>
            </a:r>
            <a:r>
              <a:rPr lang="en-US" altLang="en-US" dirty="0" smtClean="0"/>
              <a:t> are in blue. (b) Association of the two </a:t>
            </a:r>
            <a:r>
              <a:rPr lang="en-US" altLang="en-US" dirty="0" err="1" smtClean="0"/>
              <a:t>Phe</a:t>
            </a:r>
            <a:r>
              <a:rPr lang="en-US" altLang="en-US" dirty="0" smtClean="0"/>
              <a:t> molecules pushes the water molecules separating them (in blue) into the bulk, and a single hydration shell is formed around the complex. The order of the released water molecules decreases, which means that the overall entropy of the system increases. </a:t>
            </a:r>
          </a:p>
          <a:p>
            <a:pPr algn="l" rtl="0" eaLnBrk="1" hangingPunct="1">
              <a:defRPr/>
            </a:pPr>
            <a:r>
              <a:rPr lang="en-US" altLang="en-US" dirty="0" smtClean="0"/>
              <a:t> </a:t>
            </a:r>
          </a:p>
        </p:txBody>
      </p:sp>
    </p:spTree>
    <p:extLst>
      <p:ext uri="{BB962C8B-B14F-4D97-AF65-F5344CB8AC3E}">
        <p14:creationId xmlns:p14="http://schemas.microsoft.com/office/powerpoint/2010/main" val="1696239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4C3610-E95D-4747-A7CA-3EAB78EB69A6}" type="slidenum">
              <a:rPr lang="en-US" altLang="en-US" smtClean="0">
                <a:ea typeface="Times New Roman (Hebrew)"/>
                <a:cs typeface="Times New Roman (Hebrew)"/>
              </a:rPr>
              <a:pPr algn="l">
                <a:spcBef>
                  <a:spcPct val="0"/>
                </a:spcBef>
              </a:pPr>
              <a:t>53</a:t>
            </a:fld>
            <a:endParaRPr lang="en-US" altLang="en-US" smtClean="0">
              <a:ea typeface="Times New Roman (Hebrew)"/>
              <a:cs typeface="Times New Roman (Hebrew)"/>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Table 1.2. A summary of the the main types of electrostatic interactions found in proteins. </a:t>
            </a:r>
            <a:r>
              <a:rPr lang="en-US" altLang="en-US" smtClean="0"/>
              <a:t>Van der Waals interactions are also described here because of their electrostatic nature. </a:t>
            </a:r>
            <a:r>
              <a:rPr lang="en-US" altLang="en-US" i="1" smtClean="0"/>
              <a:t>q</a:t>
            </a:r>
            <a:r>
              <a:rPr lang="en-US" altLang="en-US" baseline="-25000" smtClean="0"/>
              <a:t> </a:t>
            </a:r>
            <a:r>
              <a:rPr lang="en-US" altLang="en-US" smtClean="0"/>
              <a:t>is the full charge (in electron charges), μ is the dipole moment (in Debye), </a:t>
            </a:r>
            <a:r>
              <a:rPr lang="en-US" altLang="en-US" i="1" smtClean="0"/>
              <a:t>r</a:t>
            </a:r>
            <a:r>
              <a:rPr lang="en-US" altLang="en-US" i="1" baseline="-25000" smtClean="0"/>
              <a:t>ij</a:t>
            </a:r>
            <a:r>
              <a:rPr lang="en-US" altLang="en-US" smtClean="0"/>
              <a:t> is the distance between the charges (in Å), and ε</a:t>
            </a:r>
            <a:r>
              <a:rPr lang="en-US" altLang="en-US" baseline="-25000" smtClean="0"/>
              <a:t>r</a:t>
            </a:r>
            <a:r>
              <a:rPr lang="en-US" altLang="en-US" smtClean="0"/>
              <a:t> is the relative dielectric constant of the medium. The</a:t>
            </a:r>
            <a:r>
              <a:rPr lang="en-US" altLang="en-US" b="1" smtClean="0"/>
              <a:t> </a:t>
            </a:r>
            <a:r>
              <a:rPr lang="en-US" altLang="en-US" i="1" smtClean="0">
                <a:sym typeface="Symbol" panose="05050102010706020507" pitchFamily="18" charset="2"/>
              </a:rPr>
              <a:t></a:t>
            </a:r>
            <a:r>
              <a:rPr lang="en-US" altLang="en-US" smtClean="0"/>
              <a:t> angles in the second and third equations are defined in Figure 1.15b. To obtain the energy in kcal/mol, the following pre-factors should be used: </a:t>
            </a:r>
            <a:r>
              <a:rPr lang="en-US" altLang="en-US" b="1" smtClean="0"/>
              <a:t>332</a:t>
            </a:r>
            <a:r>
              <a:rPr lang="en-US" altLang="en-US" smtClean="0"/>
              <a:t> for the first equation, </a:t>
            </a:r>
            <a:r>
              <a:rPr lang="en-US" altLang="en-US" b="1" smtClean="0"/>
              <a:t>69.1</a:t>
            </a:r>
            <a:r>
              <a:rPr lang="en-US" altLang="en-US" smtClean="0"/>
              <a:t> for the second equation, and </a:t>
            </a:r>
            <a:r>
              <a:rPr lang="en-US" altLang="en-US" b="1" smtClean="0"/>
              <a:t>14.4</a:t>
            </a:r>
            <a:r>
              <a:rPr lang="en-US" altLang="en-US" smtClean="0"/>
              <a:t> for the third equation. * In proteins, the strength of these interactions is difficult to determine, and different values have been suggested by different studies (e.g., </a:t>
            </a:r>
            <a:r>
              <a:rPr lang="en-US" altLang="en-US" baseline="30000" smtClean="0"/>
              <a:t>[137]</a:t>
            </a:r>
            <a:r>
              <a:rPr lang="en-US" altLang="en-US" smtClean="0"/>
              <a:t>; see Chapter 4 for details). *</a:t>
            </a:r>
            <a:r>
              <a:rPr lang="en-US" altLang="en-US" baseline="30000" smtClean="0"/>
              <a:t>2</a:t>
            </a:r>
            <a:r>
              <a:rPr lang="en-US" altLang="en-US" smtClean="0"/>
              <a:t> </a:t>
            </a:r>
            <a:r>
              <a:rPr lang="en-US" altLang="en-US" baseline="30000" smtClean="0"/>
              <a:t>[134]</a:t>
            </a:r>
            <a:r>
              <a:rPr lang="en-US" altLang="en-US" smtClean="0"/>
              <a:t>. In the case of hydrogen bonds, if the bond is described as donor-hydrogen-acceptor (D-H∙∙∙A), the reported values correspond to the D∙∙∙A distance. The corresponding H∙∙∙A distance is typically 2 Å </a:t>
            </a:r>
          </a:p>
        </p:txBody>
      </p:sp>
    </p:spTree>
    <p:extLst>
      <p:ext uri="{BB962C8B-B14F-4D97-AF65-F5344CB8AC3E}">
        <p14:creationId xmlns:p14="http://schemas.microsoft.com/office/powerpoint/2010/main" val="1355153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54</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845695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55</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93699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AB75566-ACB6-4FEE-B71C-25E9FC872531}" type="slidenum">
              <a:rPr lang="en-US" altLang="en-US" smtClean="0">
                <a:ea typeface="Times New Roman (Hebrew)"/>
                <a:cs typeface="Times New Roman (Hebrew)"/>
              </a:rPr>
              <a:pPr algn="l">
                <a:spcBef>
                  <a:spcPct val="0"/>
                </a:spcBef>
              </a:pPr>
              <a:t>6</a:t>
            </a:fld>
            <a:endParaRPr lang="en-US" altLang="en-US" smtClean="0">
              <a:ea typeface="Times New Roman (Hebrew)"/>
              <a:cs typeface="Times New Roman (Hebrew)"/>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68065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9928720-1197-4EA3-8F75-FF12BD3E3637}" type="slidenum">
              <a:rPr lang="en-US" altLang="en-US" smtClean="0">
                <a:ea typeface="Times New Roman (Hebrew)"/>
                <a:cs typeface="Times New Roman (Hebrew)"/>
              </a:rPr>
              <a:pPr algn="l">
                <a:spcBef>
                  <a:spcPct val="0"/>
                </a:spcBef>
              </a:pPr>
              <a:t>7</a:t>
            </a:fld>
            <a:endParaRPr lang="en-US" altLang="en-US" smtClean="0">
              <a:ea typeface="Times New Roman (Hebrew)"/>
              <a:cs typeface="Times New Roman (Hebrew)"/>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smtClean="0"/>
              <a:t>In humans:</a:t>
            </a:r>
            <a:r>
              <a:rPr lang="en-US" altLang="en-US" baseline="0" dirty="0" smtClean="0"/>
              <a:t> </a:t>
            </a:r>
            <a:r>
              <a:rPr lang="en-US" altLang="en-US" dirty="0" smtClean="0"/>
              <a:t>20,500 genes but ~100,000 different proteins (these</a:t>
            </a:r>
            <a:r>
              <a:rPr lang="en-US" altLang="en-US" baseline="0" dirty="0" smtClean="0"/>
              <a:t> genes are only ~1.5% of our total DNA (PNAS 111: 6131–6138)).</a:t>
            </a:r>
            <a:endParaRPr lang="en-US" altLang="en-US" dirty="0" smtClean="0"/>
          </a:p>
          <a:p>
            <a:pPr marL="171450" indent="-171450" algn="l" rtl="0" eaLnBrk="1" hangingPunct="1">
              <a:buFont typeface="Arial" panose="020B0604020202020204" pitchFamily="34" charset="0"/>
              <a:buChar char="•"/>
            </a:pPr>
            <a:r>
              <a:rPr lang="en-US" altLang="en-US" dirty="0" smtClean="0"/>
              <a:t>Expression</a:t>
            </a:r>
            <a:r>
              <a:rPr lang="en-US" altLang="en-US" baseline="0" dirty="0" smtClean="0"/>
              <a:t>:</a:t>
            </a:r>
            <a:r>
              <a:rPr lang="en-US" altLang="en-US" dirty="0" smtClean="0"/>
              <a:t> up to 15,000 distinct proteins in one cell.</a:t>
            </a:r>
          </a:p>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308961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6DBA4D8-0D56-46F3-B521-6DC0995E47CF}" type="slidenum">
              <a:rPr lang="en-US" altLang="en-US" smtClean="0">
                <a:ea typeface="Times New Roman (Hebrew)"/>
                <a:cs typeface="Times New Roman (Hebrew)"/>
              </a:rPr>
              <a:pPr algn="l">
                <a:spcBef>
                  <a:spcPct val="0"/>
                </a:spcBef>
              </a:pPr>
              <a:t>9</a:t>
            </a:fld>
            <a:endParaRPr lang="en-US" altLang="en-US" smtClean="0">
              <a:ea typeface="Times New Roman (Hebrew)"/>
              <a:cs typeface="Times New Roman (Hebrew)"/>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89223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6DBA4D8-0D56-46F3-B521-6DC0995E47CF}" type="slidenum">
              <a:rPr lang="en-US" altLang="en-US" smtClean="0">
                <a:ea typeface="Times New Roman (Hebrew)"/>
                <a:cs typeface="Times New Roman (Hebrew)"/>
              </a:rPr>
              <a:pPr algn="l">
                <a:spcBef>
                  <a:spcPct val="0"/>
                </a:spcBef>
              </a:pPr>
              <a:t>10</a:t>
            </a:fld>
            <a:endParaRPr lang="en-US" altLang="en-US" smtClean="0">
              <a:ea typeface="Times New Roman (Hebrew)"/>
              <a:cs typeface="Times New Roman (Hebrew)"/>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50784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32181A-411E-4F4C-96FC-1E63D5B39C99}" type="slidenum">
              <a:rPr lang="en-US" altLang="en-US"/>
              <a:pPr>
                <a:defRPr/>
              </a:pPr>
              <a:t>‹#›</a:t>
            </a:fld>
            <a:endParaRPr lang="en-US" altLang="en-US"/>
          </a:p>
        </p:txBody>
      </p:sp>
    </p:spTree>
    <p:extLst>
      <p:ext uri="{BB962C8B-B14F-4D97-AF65-F5344CB8AC3E}">
        <p14:creationId xmlns:p14="http://schemas.microsoft.com/office/powerpoint/2010/main" val="338879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755CA0-420F-45D8-A7E7-076A2B11376A}" type="slidenum">
              <a:rPr lang="en-US" altLang="en-US"/>
              <a:pPr>
                <a:defRPr/>
              </a:pPr>
              <a:t>‹#›</a:t>
            </a:fld>
            <a:endParaRPr lang="en-US" altLang="en-US"/>
          </a:p>
        </p:txBody>
      </p:sp>
    </p:spTree>
    <p:extLst>
      <p:ext uri="{BB962C8B-B14F-4D97-AF65-F5344CB8AC3E}">
        <p14:creationId xmlns:p14="http://schemas.microsoft.com/office/powerpoint/2010/main" val="37400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FD9B9-E519-49CE-8E12-66285A5579BB}" type="slidenum">
              <a:rPr lang="en-US" altLang="en-US"/>
              <a:pPr>
                <a:defRPr/>
              </a:pPr>
              <a:t>‹#›</a:t>
            </a:fld>
            <a:endParaRPr lang="en-US" altLang="en-US"/>
          </a:p>
        </p:txBody>
      </p:sp>
    </p:spTree>
    <p:extLst>
      <p:ext uri="{BB962C8B-B14F-4D97-AF65-F5344CB8AC3E}">
        <p14:creationId xmlns:p14="http://schemas.microsoft.com/office/powerpoint/2010/main" val="285735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27040-ABEA-42BD-9232-C159231436B4}" type="slidenum">
              <a:rPr lang="en-US" altLang="en-US"/>
              <a:pPr>
                <a:defRPr/>
              </a:pPr>
              <a:t>‹#›</a:t>
            </a:fld>
            <a:endParaRPr lang="en-US" altLang="en-US"/>
          </a:p>
        </p:txBody>
      </p:sp>
    </p:spTree>
    <p:extLst>
      <p:ext uri="{BB962C8B-B14F-4D97-AF65-F5344CB8AC3E}">
        <p14:creationId xmlns:p14="http://schemas.microsoft.com/office/powerpoint/2010/main" val="396387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2DA371-C0B5-4213-8351-48F8BAC5A543}" type="slidenum">
              <a:rPr lang="en-US" altLang="en-US"/>
              <a:pPr>
                <a:defRPr/>
              </a:pPr>
              <a:t>‹#›</a:t>
            </a:fld>
            <a:endParaRPr lang="en-US" altLang="en-US"/>
          </a:p>
        </p:txBody>
      </p:sp>
    </p:spTree>
    <p:extLst>
      <p:ext uri="{BB962C8B-B14F-4D97-AF65-F5344CB8AC3E}">
        <p14:creationId xmlns:p14="http://schemas.microsoft.com/office/powerpoint/2010/main" val="201723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E1E136-26C2-4D82-B937-D332F0572AFE}" type="slidenum">
              <a:rPr lang="en-US" altLang="en-US"/>
              <a:pPr>
                <a:defRPr/>
              </a:pPr>
              <a:t>‹#›</a:t>
            </a:fld>
            <a:endParaRPr lang="en-US" altLang="en-US"/>
          </a:p>
        </p:txBody>
      </p:sp>
    </p:spTree>
    <p:extLst>
      <p:ext uri="{BB962C8B-B14F-4D97-AF65-F5344CB8AC3E}">
        <p14:creationId xmlns:p14="http://schemas.microsoft.com/office/powerpoint/2010/main" val="114731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CAC5F5-5959-4EC9-9BEA-83A192B36BB0}" type="slidenum">
              <a:rPr lang="en-US" altLang="en-US"/>
              <a:pPr>
                <a:defRPr/>
              </a:pPr>
              <a:t>‹#›</a:t>
            </a:fld>
            <a:endParaRPr lang="en-US" altLang="en-US"/>
          </a:p>
        </p:txBody>
      </p:sp>
    </p:spTree>
    <p:extLst>
      <p:ext uri="{BB962C8B-B14F-4D97-AF65-F5344CB8AC3E}">
        <p14:creationId xmlns:p14="http://schemas.microsoft.com/office/powerpoint/2010/main" val="391305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F4BF94-7D1A-4D4A-9401-ACC4198CE9B5}" type="slidenum">
              <a:rPr lang="en-US" altLang="en-US"/>
              <a:pPr>
                <a:defRPr/>
              </a:pPr>
              <a:t>‹#›</a:t>
            </a:fld>
            <a:endParaRPr lang="en-US" altLang="en-US"/>
          </a:p>
        </p:txBody>
      </p:sp>
    </p:spTree>
    <p:extLst>
      <p:ext uri="{BB962C8B-B14F-4D97-AF65-F5344CB8AC3E}">
        <p14:creationId xmlns:p14="http://schemas.microsoft.com/office/powerpoint/2010/main" val="26500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5A42CB-785B-4A8B-9EF0-F9AC92CD1D4B}" type="slidenum">
              <a:rPr lang="en-US" altLang="en-US"/>
              <a:pPr>
                <a:defRPr/>
              </a:pPr>
              <a:t>‹#›</a:t>
            </a:fld>
            <a:endParaRPr lang="en-US" altLang="en-US"/>
          </a:p>
        </p:txBody>
      </p:sp>
    </p:spTree>
    <p:extLst>
      <p:ext uri="{BB962C8B-B14F-4D97-AF65-F5344CB8AC3E}">
        <p14:creationId xmlns:p14="http://schemas.microsoft.com/office/powerpoint/2010/main" val="334609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6032E2-789F-4817-A7C0-675A6C0FBDE4}" type="slidenum">
              <a:rPr lang="en-US" altLang="en-US"/>
              <a:pPr>
                <a:defRPr/>
              </a:pPr>
              <a:t>‹#›</a:t>
            </a:fld>
            <a:endParaRPr lang="en-US" altLang="en-US"/>
          </a:p>
        </p:txBody>
      </p:sp>
    </p:spTree>
    <p:extLst>
      <p:ext uri="{BB962C8B-B14F-4D97-AF65-F5344CB8AC3E}">
        <p14:creationId xmlns:p14="http://schemas.microsoft.com/office/powerpoint/2010/main" val="385090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2588BA-89A3-488A-A7A2-14B981B881DE}" type="slidenum">
              <a:rPr lang="en-US" altLang="en-US"/>
              <a:pPr>
                <a:defRPr/>
              </a:pPr>
              <a:t>‹#›</a:t>
            </a:fld>
            <a:endParaRPr lang="en-US" altLang="en-US"/>
          </a:p>
        </p:txBody>
      </p:sp>
    </p:spTree>
    <p:extLst>
      <p:ext uri="{BB962C8B-B14F-4D97-AF65-F5344CB8AC3E}">
        <p14:creationId xmlns:p14="http://schemas.microsoft.com/office/powerpoint/2010/main" val="166864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Times New Roman (Hebrew)" charset="0"/>
                <a:cs typeface="Times New Roman (Hebrew)" charset="0"/>
              </a:defRPr>
            </a:lvl1pPr>
          </a:lstStyle>
          <a:p>
            <a:pPr>
              <a:defRPr/>
            </a:pPr>
            <a:fld id="{2B97CBA1-2DC9-4E75-994D-DC23074F69C6}" type="slidenum">
              <a:rPr lang="en-US" altLang="en-US"/>
              <a:pPr>
                <a:defRPr/>
              </a:pPr>
              <a:t>‹#›</a:t>
            </a:fld>
            <a:endParaRPr lang="en-US" altLang="en-US"/>
          </a:p>
        </p:txBody>
      </p:sp>
      <p:sp>
        <p:nvSpPr>
          <p:cNvPr id="7" name="TextBox 6"/>
          <p:cNvSpPr txBox="1"/>
          <p:nvPr userDrawn="1"/>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commons.wikimedia.org/wiki/File:SynapseSchematic_lines.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0"/>
          <p:cNvSpPr txBox="1">
            <a:spLocks noChangeArrowheads="1"/>
          </p:cNvSpPr>
          <p:nvPr/>
        </p:nvSpPr>
        <p:spPr bwMode="auto">
          <a:xfrm>
            <a:off x="303213" y="1889125"/>
            <a:ext cx="86455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6000">
                <a:latin typeface="Arial" panose="020B0604020202020204" pitchFamily="34" charset="0"/>
                <a:cs typeface="Arial" panose="020B0604020202020204" pitchFamily="34" charset="0"/>
              </a:rPr>
              <a:t>Chapter 1:</a:t>
            </a:r>
          </a:p>
          <a:p>
            <a:pPr algn="ctr" rtl="0" eaLnBrk="1" hangingPunct="1">
              <a:spcBef>
                <a:spcPct val="50000"/>
              </a:spcBef>
              <a:buFontTx/>
              <a:buNone/>
            </a:pPr>
            <a:r>
              <a:rPr lang="en-US" altLang="en-US" sz="6600">
                <a:latin typeface="Arial" panose="020B0604020202020204" pitchFamily="34" charset="0"/>
                <a:cs typeface="Arial" panose="020B0604020202020204" pitchFamily="34" charset="0"/>
              </a:rPr>
              <a:t>Introduction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grpSp>
        <p:nvGrpSpPr>
          <p:cNvPr id="14339" name="Group 5"/>
          <p:cNvGrpSpPr>
            <a:grpSpLocks/>
          </p:cNvGrpSpPr>
          <p:nvPr/>
        </p:nvGrpSpPr>
        <p:grpSpPr bwMode="auto">
          <a:xfrm>
            <a:off x="206375" y="4202316"/>
            <a:ext cx="8699500" cy="2036762"/>
            <a:chOff x="206098" y="2272553"/>
            <a:chExt cx="8700195" cy="2037530"/>
          </a:xfrm>
        </p:grpSpPr>
        <p:sp>
          <p:nvSpPr>
            <p:cNvPr id="14341" name="AutoShape 20"/>
            <p:cNvSpPr>
              <a:spLocks noChangeArrowheads="1"/>
            </p:cNvSpPr>
            <p:nvPr/>
          </p:nvSpPr>
          <p:spPr bwMode="auto">
            <a:xfrm>
              <a:off x="2150452" y="3164714"/>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2" name="Oval 19"/>
            <p:cNvSpPr>
              <a:spLocks noChangeArrowheads="1"/>
            </p:cNvSpPr>
            <p:nvPr/>
          </p:nvSpPr>
          <p:spPr bwMode="auto">
            <a:xfrm>
              <a:off x="206098" y="268941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3" name="AutoShape 21"/>
            <p:cNvSpPr>
              <a:spLocks noChangeArrowheads="1"/>
            </p:cNvSpPr>
            <p:nvPr/>
          </p:nvSpPr>
          <p:spPr bwMode="auto">
            <a:xfrm>
              <a:off x="1301573" y="315583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4" name="Text Box 23"/>
            <p:cNvSpPr txBox="1">
              <a:spLocks noChangeArrowheads="1"/>
            </p:cNvSpPr>
            <p:nvPr/>
          </p:nvSpPr>
          <p:spPr bwMode="auto">
            <a:xfrm>
              <a:off x="1593895" y="3088821"/>
              <a:ext cx="513361" cy="3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cs typeface="Times New Roman (Hebrew)"/>
                </a:rPr>
                <a:t>+</a:t>
              </a:r>
            </a:p>
          </p:txBody>
        </p:sp>
        <p:sp>
          <p:nvSpPr>
            <p:cNvPr id="14345" name="AutoShape 24"/>
            <p:cNvSpPr>
              <a:spLocks noChangeArrowheads="1"/>
            </p:cNvSpPr>
            <p:nvPr/>
          </p:nvSpPr>
          <p:spPr bwMode="auto">
            <a:xfrm>
              <a:off x="2898492" y="3258394"/>
              <a:ext cx="682036" cy="268221"/>
            </a:xfrm>
            <a:prstGeom prst="rightArrow">
              <a:avLst>
                <a:gd name="adj1" fmla="val 50000"/>
                <a:gd name="adj2" fmla="val 68385"/>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6" name="Oval 27"/>
            <p:cNvSpPr>
              <a:spLocks noChangeArrowheads="1"/>
            </p:cNvSpPr>
            <p:nvPr/>
          </p:nvSpPr>
          <p:spPr bwMode="auto">
            <a:xfrm>
              <a:off x="3764788" y="270716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7" name="AutoShape 28"/>
            <p:cNvSpPr>
              <a:spLocks noChangeArrowheads="1"/>
            </p:cNvSpPr>
            <p:nvPr/>
          </p:nvSpPr>
          <p:spPr bwMode="auto">
            <a:xfrm>
              <a:off x="4860263" y="317358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8" name="AutoShape 25"/>
            <p:cNvSpPr>
              <a:spLocks noChangeArrowheads="1"/>
            </p:cNvSpPr>
            <p:nvPr/>
          </p:nvSpPr>
          <p:spPr bwMode="auto">
            <a:xfrm>
              <a:off x="4859346" y="317753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49" name="AutoShape 24"/>
            <p:cNvSpPr>
              <a:spLocks noChangeArrowheads="1"/>
            </p:cNvSpPr>
            <p:nvPr/>
          </p:nvSpPr>
          <p:spPr bwMode="auto">
            <a:xfrm>
              <a:off x="5552049" y="3249430"/>
              <a:ext cx="682036" cy="268221"/>
            </a:xfrm>
            <a:prstGeom prst="rightArrow">
              <a:avLst>
                <a:gd name="adj1" fmla="val 50000"/>
                <a:gd name="adj2" fmla="val 68385"/>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0" name="AutoShape 20"/>
            <p:cNvSpPr>
              <a:spLocks noChangeArrowheads="1"/>
            </p:cNvSpPr>
            <p:nvPr/>
          </p:nvSpPr>
          <p:spPr bwMode="auto">
            <a:xfrm>
              <a:off x="8337729" y="292943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1" name="Oval 19"/>
            <p:cNvSpPr>
              <a:spLocks noChangeArrowheads="1"/>
            </p:cNvSpPr>
            <p:nvPr/>
          </p:nvSpPr>
          <p:spPr bwMode="auto">
            <a:xfrm>
              <a:off x="6436571" y="270734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2" name="AutoShape 21"/>
            <p:cNvSpPr>
              <a:spLocks noChangeArrowheads="1"/>
            </p:cNvSpPr>
            <p:nvPr/>
          </p:nvSpPr>
          <p:spPr bwMode="auto">
            <a:xfrm>
              <a:off x="7532046" y="317376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3" name="Text Box 23"/>
            <p:cNvSpPr txBox="1">
              <a:spLocks noChangeArrowheads="1"/>
            </p:cNvSpPr>
            <p:nvPr/>
          </p:nvSpPr>
          <p:spPr bwMode="auto">
            <a:xfrm>
              <a:off x="7824368" y="3106751"/>
              <a:ext cx="513361" cy="3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cs typeface="Times New Roman (Hebrew)"/>
                </a:rPr>
                <a:t>+</a:t>
              </a:r>
            </a:p>
          </p:txBody>
        </p:sp>
        <p:sp>
          <p:nvSpPr>
            <p:cNvPr id="14354" name="AutoShape 20"/>
            <p:cNvSpPr>
              <a:spLocks noChangeArrowheads="1"/>
            </p:cNvSpPr>
            <p:nvPr/>
          </p:nvSpPr>
          <p:spPr bwMode="auto">
            <a:xfrm>
              <a:off x="8337729" y="3466680"/>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5" name="Rectangle 1"/>
            <p:cNvSpPr>
              <a:spLocks noChangeArrowheads="1"/>
            </p:cNvSpPr>
            <p:nvPr/>
          </p:nvSpPr>
          <p:spPr bwMode="auto">
            <a:xfrm>
              <a:off x="8233940" y="3169286"/>
              <a:ext cx="672353" cy="48722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6" name="AutoShape 20"/>
            <p:cNvSpPr>
              <a:spLocks noChangeArrowheads="1"/>
            </p:cNvSpPr>
            <p:nvPr/>
          </p:nvSpPr>
          <p:spPr bwMode="auto">
            <a:xfrm>
              <a:off x="2140514" y="246309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7" name="AutoShape 20"/>
            <p:cNvSpPr>
              <a:spLocks noChangeArrowheads="1"/>
            </p:cNvSpPr>
            <p:nvPr/>
          </p:nvSpPr>
          <p:spPr bwMode="auto">
            <a:xfrm>
              <a:off x="2150452" y="3866335"/>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14358" name="Oval 3"/>
            <p:cNvSpPr>
              <a:spLocks noChangeArrowheads="1"/>
            </p:cNvSpPr>
            <p:nvPr/>
          </p:nvSpPr>
          <p:spPr bwMode="auto">
            <a:xfrm>
              <a:off x="2150452" y="2272553"/>
              <a:ext cx="454837" cy="412414"/>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Times New Roman (Hebrew)"/>
              </a:endParaRPr>
            </a:p>
          </p:txBody>
        </p:sp>
        <p:sp>
          <p:nvSpPr>
            <p:cNvPr id="23" name="Trapezoid 22"/>
            <p:cNvSpPr/>
            <p:nvPr/>
          </p:nvSpPr>
          <p:spPr bwMode="auto">
            <a:xfrm>
              <a:off x="1908034" y="3867004"/>
              <a:ext cx="484227" cy="331912"/>
            </a:xfrm>
            <a:prstGeom prst="trapezoid">
              <a:avLst/>
            </a:prstGeom>
            <a:solidFill>
              <a:schemeClr val="bg1"/>
            </a:solidFill>
            <a:ln w="9525" cap="flat" cmpd="sng" algn="ctr">
              <a:noFill/>
              <a:prstDash val="solid"/>
              <a:round/>
              <a:headEnd type="none" w="med" len="med"/>
              <a:tailEnd type="none" w="med" len="med"/>
            </a:ln>
            <a:effectLst/>
          </p:spPr>
          <p:txBody>
            <a:bodyPr/>
            <a:lstStyle/>
            <a:p>
              <a:pPr algn="r" rtl="1" eaLnBrk="1" hangingPunct="1">
                <a:defRPr/>
              </a:pPr>
              <a:endParaRPr lang="en-US">
                <a:ea typeface="+mn-ea"/>
                <a:cs typeface="Times New Roman (Hebrew)" panose="02020603050405020304" pitchFamily="18" charset="0"/>
              </a:endParaRPr>
            </a:p>
          </p:txBody>
        </p:sp>
      </p:grpSp>
      <p:sp>
        <p:nvSpPr>
          <p:cNvPr id="14340" name="Text Box 18"/>
          <p:cNvSpPr txBox="1">
            <a:spLocks noChangeArrowheads="1"/>
          </p:cNvSpPr>
          <p:nvPr/>
        </p:nvSpPr>
        <p:spPr bwMode="auto">
          <a:xfrm>
            <a:off x="131763" y="1147763"/>
            <a:ext cx="901223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Enzymes</a:t>
            </a:r>
            <a:r>
              <a:rPr lang="en-US" altLang="en-US" sz="2400" b="1" dirty="0">
                <a:solidFill>
                  <a:srgbClr val="339933"/>
                </a:solidFill>
                <a:latin typeface="Arial" panose="020B0604020202020204" pitchFamily="34" charset="0"/>
                <a:cs typeface="Arial" panose="020B0604020202020204" pitchFamily="34" charset="0"/>
              </a:rPr>
              <a:t>:</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Efficient (10</a:t>
            </a:r>
            <a:r>
              <a:rPr lang="en-US" altLang="en-US" sz="2200" baseline="30000" dirty="0">
                <a:latin typeface="Arial" panose="020B0604020202020204" pitchFamily="34" charset="0"/>
                <a:cs typeface="Arial" panose="020B0604020202020204" pitchFamily="34" charset="0"/>
              </a:rPr>
              <a:t>11</a:t>
            </a:r>
            <a:r>
              <a:rPr lang="en-US" altLang="en-US" sz="2200" dirty="0">
                <a:latin typeface="Arial" panose="020B0604020202020204" pitchFamily="34" charset="0"/>
                <a:cs typeface="Arial" panose="020B0604020202020204" pitchFamily="34" charset="0"/>
              </a:rPr>
              <a:t>-10</a:t>
            </a:r>
            <a:r>
              <a:rPr lang="en-US" altLang="en-US" sz="2200" baseline="30000" dirty="0">
                <a:latin typeface="Arial" panose="020B0604020202020204" pitchFamily="34" charset="0"/>
                <a:cs typeface="Arial" panose="020B0604020202020204" pitchFamily="34" charset="0"/>
              </a:rPr>
              <a:t>16</a:t>
            </a:r>
            <a:r>
              <a:rPr lang="en-US" altLang="en-US" sz="2200" dirty="0">
                <a:latin typeface="Arial" panose="020B0604020202020204" pitchFamily="34" charset="0"/>
                <a:cs typeface="Arial" panose="020B0604020202020204" pitchFamily="34" charset="0"/>
              </a:rPr>
              <a:t> acceleration, up to 10</a:t>
            </a:r>
            <a:r>
              <a:rPr lang="en-US" altLang="en-US" sz="2200" baseline="30000" dirty="0">
                <a:latin typeface="Arial" panose="020B0604020202020204" pitchFamily="34" charset="0"/>
                <a:cs typeface="Arial" panose="020B0604020202020204" pitchFamily="34" charset="0"/>
              </a:rPr>
              <a:t>21</a:t>
            </a:r>
            <a:r>
              <a:rPr lang="en-US" altLang="en-US" sz="2200" dirty="0">
                <a:latin typeface="Arial" panose="020B0604020202020204" pitchFamily="34" charset="0"/>
                <a:cs typeface="Arial" panose="020B0604020202020204" pitchFamily="34" charset="0"/>
              </a:rPr>
              <a:t>)</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Specific (substrate, reaction)</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Can be controlled</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Can couple endergonic to exergonic reactions</a:t>
            </a:r>
          </a:p>
        </p:txBody>
      </p:sp>
    </p:spTree>
    <p:extLst>
      <p:ext uri="{BB962C8B-B14F-4D97-AF65-F5344CB8AC3E}">
        <p14:creationId xmlns:p14="http://schemas.microsoft.com/office/powerpoint/2010/main" val="4029451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3">
            <a:extLst>
              <a:ext uri="{28A0092B-C50C-407E-A947-70E740481C1C}">
                <a14:useLocalDpi xmlns:a14="http://schemas.microsoft.com/office/drawing/2010/main" val="0"/>
              </a:ext>
            </a:extLst>
          </a:blip>
          <a:srcRect l="23395" t="23885" r="11346" b="12277"/>
          <a:stretch>
            <a:fillRect/>
          </a:stretch>
        </p:blipFill>
        <p:spPr bwMode="auto">
          <a:xfrm>
            <a:off x="509588" y="1801343"/>
            <a:ext cx="8491537"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
        <p:nvSpPr>
          <p:cNvPr id="16388" name="Text Box 18"/>
          <p:cNvSpPr txBox="1">
            <a:spLocks noChangeArrowheads="1"/>
          </p:cNvSpPr>
          <p:nvPr/>
        </p:nvSpPr>
        <p:spPr bwMode="auto">
          <a:xfrm>
            <a:off x="131763" y="952500"/>
            <a:ext cx="90122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Enzymes are reaction-specific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extLst>
              <a:ext uri="{28A0092B-C50C-407E-A947-70E740481C1C}">
                <a14:useLocalDpi xmlns:a14="http://schemas.microsoft.com/office/drawing/2010/main" val="0"/>
              </a:ext>
            </a:extLst>
          </a:blip>
          <a:srcRect l="23395" t="21875" r="12727" b="12500"/>
          <a:stretch>
            <a:fillRect/>
          </a:stretch>
        </p:blipFill>
        <p:spPr bwMode="auto">
          <a:xfrm>
            <a:off x="420688" y="1659278"/>
            <a:ext cx="83121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
        <p:nvSpPr>
          <p:cNvPr id="18436" name="Text Box 18"/>
          <p:cNvSpPr txBox="1">
            <a:spLocks noChangeArrowheads="1"/>
          </p:cNvSpPr>
          <p:nvPr/>
        </p:nvSpPr>
        <p:spPr bwMode="auto">
          <a:xfrm>
            <a:off x="131763" y="952500"/>
            <a:ext cx="90122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Enzymes are reaction-specific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
        <p:nvSpPr>
          <p:cNvPr id="12" name="Text Box 18"/>
          <p:cNvSpPr txBox="1">
            <a:spLocks noChangeArrowheads="1"/>
          </p:cNvSpPr>
          <p:nvPr/>
        </p:nvSpPr>
        <p:spPr bwMode="auto">
          <a:xfrm>
            <a:off x="131763" y="952500"/>
            <a:ext cx="90122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Enzymes </a:t>
            </a:r>
            <a:r>
              <a:rPr lang="en-US" altLang="en-US" sz="2600" b="1" dirty="0" smtClean="0">
                <a:solidFill>
                  <a:srgbClr val="339933"/>
                </a:solidFill>
                <a:latin typeface="Arial" panose="020B0604020202020204" pitchFamily="34" charset="0"/>
                <a:cs typeface="Arial" panose="020B0604020202020204" pitchFamily="34" charset="0"/>
              </a:rPr>
              <a:t>act by </a:t>
            </a:r>
            <a:r>
              <a:rPr lang="en-US" altLang="en-US" sz="2600" b="1" dirty="0" smtClean="0">
                <a:solidFill>
                  <a:srgbClr val="FF0066"/>
                </a:solidFill>
                <a:latin typeface="Arial" panose="020B0604020202020204" pitchFamily="34" charset="0"/>
                <a:cs typeface="Arial" panose="020B0604020202020204" pitchFamily="34" charset="0"/>
              </a:rPr>
              <a:t>stabilizing the transition state </a:t>
            </a:r>
            <a:r>
              <a:rPr lang="en-US" altLang="en-US" sz="2600" b="1" dirty="0" smtClean="0">
                <a:solidFill>
                  <a:srgbClr val="339933"/>
                </a:solidFill>
                <a:latin typeface="Arial" panose="020B0604020202020204" pitchFamily="34" charset="0"/>
                <a:cs typeface="Arial" panose="020B0604020202020204" pitchFamily="34" charset="0"/>
              </a:rPr>
              <a:t>of chemical reactions (</a:t>
            </a:r>
            <a:r>
              <a:rPr lang="en-US" altLang="en-US" sz="2600" b="1" dirty="0" smtClean="0">
                <a:solidFill>
                  <a:srgbClr val="FF0066"/>
                </a:solidFill>
                <a:latin typeface="Arial" panose="020B0604020202020204" pitchFamily="34" charset="0"/>
                <a:cs typeface="Arial" panose="020B0604020202020204" pitchFamily="34" charset="0"/>
              </a:rPr>
              <a:t>lowering the activation energy</a:t>
            </a:r>
            <a:r>
              <a:rPr lang="en-US" altLang="en-US" sz="2600" b="1" dirty="0" smtClean="0">
                <a:solidFill>
                  <a:srgbClr val="339933"/>
                </a:solidFill>
                <a:latin typeface="Arial" panose="020B0604020202020204" pitchFamily="34" charset="0"/>
                <a:cs typeface="Arial" panose="020B0604020202020204" pitchFamily="34" charset="0"/>
              </a:rPr>
              <a:t>)</a:t>
            </a:r>
            <a:endParaRPr lang="en-US" altLang="en-US" sz="2600" b="1" dirty="0">
              <a:solidFill>
                <a:srgbClr val="339933"/>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srcRect b="7693"/>
          <a:stretch/>
        </p:blipFill>
        <p:spPr>
          <a:xfrm>
            <a:off x="1588622" y="2542773"/>
            <a:ext cx="6043389" cy="3354537"/>
          </a:xfrm>
          <a:prstGeom prst="rect">
            <a:avLst/>
          </a:prstGeom>
        </p:spPr>
      </p:pic>
      <p:sp>
        <p:nvSpPr>
          <p:cNvPr id="14" name="Text Box 7"/>
          <p:cNvSpPr txBox="1">
            <a:spLocks noChangeArrowheads="1"/>
          </p:cNvSpPr>
          <p:nvPr/>
        </p:nvSpPr>
        <p:spPr bwMode="auto">
          <a:xfrm>
            <a:off x="4967707" y="3731546"/>
            <a:ext cx="730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i="1" dirty="0" err="1" smtClean="0"/>
              <a:t>Ea</a:t>
            </a:r>
            <a:endParaRPr lang="en-US" altLang="en-US" sz="1800" dirty="0"/>
          </a:p>
        </p:txBody>
      </p:sp>
      <p:sp>
        <p:nvSpPr>
          <p:cNvPr id="15" name="Text Box 7"/>
          <p:cNvSpPr txBox="1">
            <a:spLocks noChangeArrowheads="1"/>
          </p:cNvSpPr>
          <p:nvPr/>
        </p:nvSpPr>
        <p:spPr bwMode="auto">
          <a:xfrm>
            <a:off x="1280922" y="2059845"/>
            <a:ext cx="13057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i="1" dirty="0" smtClean="0"/>
              <a:t>G</a:t>
            </a:r>
            <a:r>
              <a:rPr lang="en-US" altLang="en-US" sz="1800" dirty="0" smtClean="0"/>
              <a:t> (kcal/</a:t>
            </a:r>
            <a:r>
              <a:rPr lang="en-US" altLang="en-US" sz="1800" dirty="0" err="1" smtClean="0"/>
              <a:t>mol</a:t>
            </a:r>
            <a:r>
              <a:rPr lang="en-US" altLang="en-US" sz="1800" dirty="0" smtClean="0"/>
              <a:t>)</a:t>
            </a:r>
            <a:endParaRPr lang="en-US" altLang="en-US" sz="1800" dirty="0"/>
          </a:p>
        </p:txBody>
      </p:sp>
      <p:cxnSp>
        <p:nvCxnSpPr>
          <p:cNvPr id="16" name="Straight Connector 15"/>
          <p:cNvCxnSpPr/>
          <p:nvPr/>
        </p:nvCxnSpPr>
        <p:spPr>
          <a:xfrm>
            <a:off x="2011077" y="4821970"/>
            <a:ext cx="4713759"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7" name="Text Box 7"/>
          <p:cNvSpPr txBox="1">
            <a:spLocks noChangeArrowheads="1"/>
          </p:cNvSpPr>
          <p:nvPr/>
        </p:nvSpPr>
        <p:spPr bwMode="auto">
          <a:xfrm>
            <a:off x="1997852" y="4360305"/>
            <a:ext cx="523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A</a:t>
            </a:r>
            <a:endParaRPr lang="en-US" altLang="en-US" sz="2400" b="1" dirty="0"/>
          </a:p>
        </p:txBody>
      </p:sp>
      <p:sp>
        <p:nvSpPr>
          <p:cNvPr id="18" name="Text Box 7"/>
          <p:cNvSpPr txBox="1">
            <a:spLocks noChangeArrowheads="1"/>
          </p:cNvSpPr>
          <p:nvPr/>
        </p:nvSpPr>
        <p:spPr bwMode="auto">
          <a:xfrm>
            <a:off x="4776237" y="2440860"/>
            <a:ext cx="523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A</a:t>
            </a:r>
            <a:r>
              <a:rPr lang="en-US" altLang="en-US" sz="2400" b="1" baseline="30000" dirty="0" smtClean="0"/>
              <a:t>’</a:t>
            </a:r>
            <a:endParaRPr lang="en-US" altLang="en-US" sz="2400" b="1" dirty="0"/>
          </a:p>
        </p:txBody>
      </p:sp>
      <p:sp>
        <p:nvSpPr>
          <p:cNvPr id="19" name="Text Box 7"/>
          <p:cNvSpPr txBox="1">
            <a:spLocks noChangeArrowheads="1"/>
          </p:cNvSpPr>
          <p:nvPr/>
        </p:nvSpPr>
        <p:spPr bwMode="auto">
          <a:xfrm>
            <a:off x="6455558" y="5166810"/>
            <a:ext cx="8554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B+C</a:t>
            </a:r>
            <a:endParaRPr lang="en-US" altLang="en-US" sz="2400" b="1" dirty="0"/>
          </a:p>
        </p:txBody>
      </p:sp>
      <p:cxnSp>
        <p:nvCxnSpPr>
          <p:cNvPr id="20" name="Straight Arrow Connector 19"/>
          <p:cNvCxnSpPr/>
          <p:nvPr/>
        </p:nvCxnSpPr>
        <p:spPr>
          <a:xfrm>
            <a:off x="4968262" y="2902525"/>
            <a:ext cx="0" cy="191944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 Box 7"/>
          <p:cNvSpPr txBox="1">
            <a:spLocks noChangeArrowheads="1"/>
          </p:cNvSpPr>
          <p:nvPr/>
        </p:nvSpPr>
        <p:spPr bwMode="auto">
          <a:xfrm>
            <a:off x="6717709" y="4859704"/>
            <a:ext cx="5729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n-US" sz="1800" dirty="0" smtClean="0"/>
              <a:t>Δ</a:t>
            </a:r>
            <a:r>
              <a:rPr lang="en-US" altLang="en-US" sz="1800" dirty="0"/>
              <a:t>G</a:t>
            </a:r>
          </a:p>
        </p:txBody>
      </p:sp>
      <p:cxnSp>
        <p:nvCxnSpPr>
          <p:cNvPr id="22" name="Straight Arrow Connector 21"/>
          <p:cNvCxnSpPr/>
          <p:nvPr/>
        </p:nvCxnSpPr>
        <p:spPr>
          <a:xfrm>
            <a:off x="6696487" y="4821970"/>
            <a:ext cx="0" cy="4595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 Box 7"/>
          <p:cNvSpPr txBox="1">
            <a:spLocks noChangeArrowheads="1"/>
          </p:cNvSpPr>
          <p:nvPr/>
        </p:nvSpPr>
        <p:spPr bwMode="auto">
          <a:xfrm>
            <a:off x="3117234" y="5964674"/>
            <a:ext cx="3276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dirty="0" smtClean="0"/>
              <a:t>A → [A</a:t>
            </a:r>
            <a:r>
              <a:rPr lang="en-US" altLang="en-US" baseline="30000" dirty="0" smtClean="0"/>
              <a:t>’</a:t>
            </a:r>
            <a:r>
              <a:rPr lang="en-US" altLang="en-US" dirty="0" smtClean="0"/>
              <a:t>] → B+C</a:t>
            </a:r>
            <a:endParaRPr lang="en-US" altLang="en-US" dirty="0"/>
          </a:p>
        </p:txBody>
      </p:sp>
      <p:pic>
        <p:nvPicPr>
          <p:cNvPr id="24" name="Picture 23"/>
          <p:cNvPicPr>
            <a:picLocks noChangeAspect="1"/>
          </p:cNvPicPr>
          <p:nvPr/>
        </p:nvPicPr>
        <p:blipFill>
          <a:blip r:embed="rId4"/>
          <a:stretch>
            <a:fillRect/>
          </a:stretch>
        </p:blipFill>
        <p:spPr>
          <a:xfrm>
            <a:off x="6461338" y="2538217"/>
            <a:ext cx="2363428" cy="959274"/>
          </a:xfrm>
          <a:prstGeom prst="rect">
            <a:avLst/>
          </a:prstGeom>
        </p:spPr>
      </p:pic>
      <p:sp>
        <p:nvSpPr>
          <p:cNvPr id="25" name="Rectangle 24"/>
          <p:cNvSpPr/>
          <p:nvPr/>
        </p:nvSpPr>
        <p:spPr>
          <a:xfrm>
            <a:off x="6443263" y="3269801"/>
            <a:ext cx="2555636" cy="400110"/>
          </a:xfrm>
          <a:prstGeom prst="rect">
            <a:avLst/>
          </a:prstGeom>
        </p:spPr>
        <p:txBody>
          <a:bodyPr wrap="none">
            <a:spAutoFit/>
          </a:bodyPr>
          <a:lstStyle/>
          <a:p>
            <a:pPr algn="ctr"/>
            <a:r>
              <a:rPr lang="en-US" sz="2000" dirty="0" smtClean="0">
                <a:latin typeface="Arial" panose="020B0604020202020204" pitchFamily="34" charset="0"/>
                <a:ea typeface="Times New Roman" panose="02020603050405020304" pitchFamily="18" charset="0"/>
                <a:cs typeface="Arial" panose="020B0604020202020204" pitchFamily="34" charset="0"/>
              </a:rPr>
              <a:t>(Arrhenius’ equation)</a:t>
            </a:r>
            <a:endParaRPr lang="en-US" sz="2000" dirty="0">
              <a:latin typeface="Arial" panose="020B0604020202020204" pitchFamily="34" charset="0"/>
              <a:cs typeface="Arial" panose="020B0604020202020204" pitchFamily="34" charset="0"/>
            </a:endParaRPr>
          </a:p>
        </p:txBody>
      </p:sp>
      <p:cxnSp>
        <p:nvCxnSpPr>
          <p:cNvPr id="3" name="Straight Arrow Connector 2"/>
          <p:cNvCxnSpPr/>
          <p:nvPr/>
        </p:nvCxnSpPr>
        <p:spPr>
          <a:xfrm>
            <a:off x="6147493" y="2656026"/>
            <a:ext cx="313845" cy="2131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07142" y="2268391"/>
            <a:ext cx="644728" cy="461665"/>
          </a:xfrm>
          <a:prstGeom prst="rect">
            <a:avLst/>
          </a:prstGeom>
          <a:noFill/>
        </p:spPr>
        <p:txBody>
          <a:bodyPr wrap="none" rtlCol="0">
            <a:spAutoFit/>
          </a:bodyPr>
          <a:lstStyle/>
          <a:p>
            <a:r>
              <a:rPr lang="en-US" dirty="0" smtClean="0"/>
              <a:t>rate</a:t>
            </a:r>
            <a:endParaRPr lang="en-US" dirty="0"/>
          </a:p>
        </p:txBody>
      </p:sp>
      <p:cxnSp>
        <p:nvCxnSpPr>
          <p:cNvPr id="26" name="Straight Arrow Connector 25"/>
          <p:cNvCxnSpPr/>
          <p:nvPr/>
        </p:nvCxnSpPr>
        <p:spPr>
          <a:xfrm>
            <a:off x="8443377" y="2470631"/>
            <a:ext cx="0" cy="291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17082" y="2083571"/>
            <a:ext cx="1696298" cy="461665"/>
          </a:xfrm>
          <a:prstGeom prst="rect">
            <a:avLst/>
          </a:prstGeom>
          <a:noFill/>
        </p:spPr>
        <p:txBody>
          <a:bodyPr wrap="none" rtlCol="0">
            <a:spAutoFit/>
          </a:bodyPr>
          <a:lstStyle/>
          <a:p>
            <a:r>
              <a:rPr lang="en-US" dirty="0"/>
              <a:t>g</a:t>
            </a:r>
            <a:r>
              <a:rPr lang="en-US" dirty="0" smtClean="0"/>
              <a:t>as constant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8"/>
          <p:cNvSpPr txBox="1">
            <a:spLocks noChangeArrowheads="1"/>
          </p:cNvSpPr>
          <p:nvPr/>
        </p:nvSpPr>
        <p:spPr bwMode="auto">
          <a:xfrm>
            <a:off x="3090863" y="3171825"/>
            <a:ext cx="2971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i="1">
                <a:solidFill>
                  <a:srgbClr val="FF0066"/>
                </a:solidFill>
                <a:latin typeface="Arial" panose="020B0604020202020204" pitchFamily="34" charset="0"/>
                <a:cs typeface="Arial" panose="020B0604020202020204" pitchFamily="34" charset="0"/>
              </a:rPr>
              <a:t>Transition state</a:t>
            </a:r>
          </a:p>
        </p:txBody>
      </p:sp>
      <p:sp>
        <p:nvSpPr>
          <p:cNvPr id="20483" name="Text Box 18"/>
          <p:cNvSpPr txBox="1">
            <a:spLocks noChangeArrowheads="1"/>
          </p:cNvSpPr>
          <p:nvPr/>
        </p:nvSpPr>
        <p:spPr bwMode="auto">
          <a:xfrm>
            <a:off x="3222625" y="1138238"/>
            <a:ext cx="2708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rgbClr val="339933"/>
                </a:solidFill>
                <a:latin typeface="Arial" panose="020B0604020202020204" pitchFamily="34" charset="0"/>
                <a:cs typeface="Arial" panose="020B0604020202020204" pitchFamily="34" charset="0"/>
              </a:rPr>
              <a:t>Electrostatic stabilization</a:t>
            </a:r>
          </a:p>
        </p:txBody>
      </p:sp>
      <p:sp>
        <p:nvSpPr>
          <p:cNvPr id="20484" name="Text Box 18"/>
          <p:cNvSpPr txBox="1">
            <a:spLocks noChangeArrowheads="1"/>
          </p:cNvSpPr>
          <p:nvPr/>
        </p:nvSpPr>
        <p:spPr bwMode="auto">
          <a:xfrm>
            <a:off x="3502025" y="5508625"/>
            <a:ext cx="2149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rgbClr val="339933"/>
                </a:solidFill>
                <a:latin typeface="Arial" panose="020B0604020202020204" pitchFamily="34" charset="0"/>
                <a:cs typeface="Arial" panose="020B0604020202020204" pitchFamily="34" charset="0"/>
              </a:rPr>
              <a:t>Covalent catalysis</a:t>
            </a:r>
          </a:p>
        </p:txBody>
      </p:sp>
      <p:sp>
        <p:nvSpPr>
          <p:cNvPr id="20485" name="Text Box 18"/>
          <p:cNvSpPr txBox="1">
            <a:spLocks noChangeArrowheads="1"/>
          </p:cNvSpPr>
          <p:nvPr/>
        </p:nvSpPr>
        <p:spPr bwMode="auto">
          <a:xfrm>
            <a:off x="53975" y="3171825"/>
            <a:ext cx="23304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rgbClr val="339933"/>
                </a:solidFill>
                <a:latin typeface="Arial" panose="020B0604020202020204" pitchFamily="34" charset="0"/>
                <a:cs typeface="Arial" panose="020B0604020202020204" pitchFamily="34" charset="0"/>
              </a:rPr>
              <a:t>Acid/base catalysis</a:t>
            </a:r>
          </a:p>
        </p:txBody>
      </p:sp>
      <p:sp>
        <p:nvSpPr>
          <p:cNvPr id="20486" name="Text Box 18"/>
          <p:cNvSpPr txBox="1">
            <a:spLocks noChangeArrowheads="1"/>
          </p:cNvSpPr>
          <p:nvPr/>
        </p:nvSpPr>
        <p:spPr bwMode="auto">
          <a:xfrm>
            <a:off x="6808788" y="3201988"/>
            <a:ext cx="2335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rgbClr val="339933"/>
                </a:solidFill>
                <a:latin typeface="Arial" panose="020B0604020202020204" pitchFamily="34" charset="0"/>
                <a:cs typeface="Arial" panose="020B0604020202020204" pitchFamily="34" charset="0"/>
              </a:rPr>
              <a:t>Metal catalysis</a:t>
            </a:r>
          </a:p>
        </p:txBody>
      </p:sp>
      <p:sp>
        <p:nvSpPr>
          <p:cNvPr id="2" name="Right Arrow 1"/>
          <p:cNvSpPr/>
          <p:nvPr/>
        </p:nvSpPr>
        <p:spPr>
          <a:xfrm>
            <a:off x="2579688" y="3470275"/>
            <a:ext cx="522287" cy="3587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ight Arrow 41"/>
          <p:cNvSpPr/>
          <p:nvPr/>
        </p:nvSpPr>
        <p:spPr>
          <a:xfrm rot="10800000">
            <a:off x="6221413" y="3462338"/>
            <a:ext cx="522287" cy="3587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ight Arrow 42"/>
          <p:cNvSpPr/>
          <p:nvPr/>
        </p:nvSpPr>
        <p:spPr>
          <a:xfrm rot="5400000">
            <a:off x="4315619" y="2418556"/>
            <a:ext cx="522288" cy="3587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ight Arrow 43"/>
          <p:cNvSpPr/>
          <p:nvPr/>
        </p:nvSpPr>
        <p:spPr>
          <a:xfrm rot="16200000">
            <a:off x="4315619" y="4741069"/>
            <a:ext cx="522287" cy="3587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1"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Tree>
    <p:extLst>
      <p:ext uri="{BB962C8B-B14F-4D97-AF65-F5344CB8AC3E}">
        <p14:creationId xmlns:p14="http://schemas.microsoft.com/office/powerpoint/2010/main" val="799230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p:cNvGrpSpPr>
            <a:grpSpLocks/>
          </p:cNvGrpSpPr>
          <p:nvPr/>
        </p:nvGrpSpPr>
        <p:grpSpPr bwMode="auto">
          <a:xfrm>
            <a:off x="1798638" y="1698625"/>
            <a:ext cx="5810250" cy="4879975"/>
            <a:chOff x="999" y="314"/>
            <a:chExt cx="3916" cy="3381"/>
          </a:xfrm>
        </p:grpSpPr>
        <p:pic>
          <p:nvPicPr>
            <p:cNvPr id="225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 y="314"/>
              <a:ext cx="3645" cy="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5"/>
            <p:cNvSpPr>
              <a:spLocks noChangeArrowheads="1"/>
            </p:cNvSpPr>
            <p:nvPr/>
          </p:nvSpPr>
          <p:spPr bwMode="auto">
            <a:xfrm>
              <a:off x="2554" y="3097"/>
              <a:ext cx="218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22535" name="Text Box 6"/>
            <p:cNvSpPr txBox="1">
              <a:spLocks noChangeArrowheads="1"/>
            </p:cNvSpPr>
            <p:nvPr/>
          </p:nvSpPr>
          <p:spPr bwMode="auto">
            <a:xfrm>
              <a:off x="2729" y="3105"/>
              <a:ext cx="1787"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000">
                  <a:solidFill>
                    <a:schemeClr val="bg2"/>
                  </a:solidFill>
                  <a:latin typeface="Arial" panose="020B0604020202020204" pitchFamily="34" charset="0"/>
                  <a:cs typeface="Arial" panose="020B0604020202020204" pitchFamily="34" charset="0"/>
                </a:rPr>
                <a:t>Intermembranal Space</a:t>
              </a:r>
            </a:p>
          </p:txBody>
        </p:sp>
        <p:sp>
          <p:nvSpPr>
            <p:cNvPr id="22536" name="Rectangle 7"/>
            <p:cNvSpPr>
              <a:spLocks noChangeArrowheads="1"/>
            </p:cNvSpPr>
            <p:nvPr/>
          </p:nvSpPr>
          <p:spPr bwMode="auto">
            <a:xfrm>
              <a:off x="3821" y="576"/>
              <a:ext cx="813" cy="1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22537" name="Text Box 8"/>
            <p:cNvSpPr txBox="1">
              <a:spLocks noChangeArrowheads="1"/>
            </p:cNvSpPr>
            <p:nvPr/>
          </p:nvSpPr>
          <p:spPr bwMode="auto">
            <a:xfrm>
              <a:off x="3802" y="582"/>
              <a:ext cx="111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1600">
                  <a:solidFill>
                    <a:schemeClr val="bg2"/>
                  </a:solidFill>
                  <a:latin typeface="Arial" panose="020B0604020202020204" pitchFamily="34" charset="0"/>
                  <a:cs typeface="Arial" panose="020B0604020202020204" pitchFamily="34" charset="0"/>
                </a:rPr>
                <a:t>Outer membrane</a:t>
              </a:r>
            </a:p>
          </p:txBody>
        </p:sp>
      </p:grpSp>
      <p:sp>
        <p:nvSpPr>
          <p:cNvPr id="22531" name="Text Box 17"/>
          <p:cNvSpPr txBox="1">
            <a:spLocks noChangeArrowheads="1"/>
          </p:cNvSpPr>
          <p:nvPr/>
        </p:nvSpPr>
        <p:spPr bwMode="auto">
          <a:xfrm>
            <a:off x="131763" y="898525"/>
            <a:ext cx="88693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Proteins </a:t>
            </a:r>
            <a:r>
              <a:rPr lang="en-US" altLang="en-US" sz="2600" b="1" dirty="0">
                <a:solidFill>
                  <a:srgbClr val="FF0066"/>
                </a:solidFill>
                <a:latin typeface="Arial" panose="020B0604020202020204" pitchFamily="34" charset="0"/>
                <a:cs typeface="Arial" panose="020B0604020202020204" pitchFamily="34" charset="0"/>
              </a:rPr>
              <a:t>extract energy </a:t>
            </a:r>
            <a:r>
              <a:rPr lang="en-US" altLang="en-US" sz="2600" b="1" dirty="0">
                <a:solidFill>
                  <a:srgbClr val="339933"/>
                </a:solidFill>
                <a:latin typeface="Arial" panose="020B0604020202020204" pitchFamily="34" charset="0"/>
                <a:cs typeface="Arial" panose="020B0604020202020204" pitchFamily="34" charset="0"/>
              </a:rPr>
              <a:t>from </a:t>
            </a:r>
            <a:r>
              <a:rPr lang="en-US" altLang="en-US" sz="2600" b="1" dirty="0" smtClean="0">
                <a:solidFill>
                  <a:srgbClr val="339933"/>
                </a:solidFill>
                <a:latin typeface="Arial" panose="020B0604020202020204" pitchFamily="34" charset="0"/>
                <a:cs typeface="Arial" panose="020B0604020202020204" pitchFamily="34" charset="0"/>
              </a:rPr>
              <a:t>the environment</a:t>
            </a:r>
            <a:endParaRPr lang="en-US" altLang="en-US" sz="2600" b="1" dirty="0">
              <a:solidFill>
                <a:srgbClr val="339933"/>
              </a:solidFill>
              <a:latin typeface="Arial" panose="020B0604020202020204" pitchFamily="34" charset="0"/>
              <a:cs typeface="Arial" panose="020B0604020202020204" pitchFamily="34" charset="0"/>
            </a:endParaRPr>
          </a:p>
        </p:txBody>
      </p:sp>
      <p:sp>
        <p:nvSpPr>
          <p:cNvPr id="22532"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Energy Transfer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7"/>
          <p:cNvSpPr txBox="1">
            <a:spLocks noChangeArrowheads="1"/>
          </p:cNvSpPr>
          <p:nvPr/>
        </p:nvSpPr>
        <p:spPr bwMode="auto">
          <a:xfrm>
            <a:off x="131763" y="898525"/>
            <a:ext cx="8869362"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Some membrane-bound proteins </a:t>
            </a:r>
            <a:r>
              <a:rPr lang="en-US" altLang="en-US" sz="2600" b="1" dirty="0" smtClean="0">
                <a:solidFill>
                  <a:srgbClr val="FF0066"/>
                </a:solidFill>
                <a:latin typeface="Arial" panose="020B0604020202020204" pitchFamily="34" charset="0"/>
                <a:cs typeface="Arial" panose="020B0604020202020204" pitchFamily="34" charset="0"/>
              </a:rPr>
              <a:t>transfer ions and molecules </a:t>
            </a:r>
            <a:r>
              <a:rPr lang="en-US" altLang="en-US" sz="2600" b="1" dirty="0" smtClean="0">
                <a:solidFill>
                  <a:srgbClr val="339933"/>
                </a:solidFill>
                <a:latin typeface="Arial" panose="020B0604020202020204" pitchFamily="34" charset="0"/>
                <a:cs typeface="Arial" panose="020B0604020202020204" pitchFamily="34" charset="0"/>
              </a:rPr>
              <a:t>across the cell’s membrane</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These include </a:t>
            </a:r>
            <a:r>
              <a:rPr lang="en-US" altLang="en-US" sz="2600" b="1" dirty="0" smtClean="0">
                <a:solidFill>
                  <a:srgbClr val="FF0066"/>
                </a:solidFill>
                <a:latin typeface="Arial" panose="020B0604020202020204" pitchFamily="34" charset="0"/>
                <a:cs typeface="Arial" panose="020B0604020202020204" pitchFamily="34" charset="0"/>
              </a:rPr>
              <a:t>channels</a:t>
            </a:r>
            <a:r>
              <a:rPr lang="en-US" altLang="en-US" sz="2600" b="1" dirty="0" smtClean="0">
                <a:solidFill>
                  <a:srgbClr val="339933"/>
                </a:solidFill>
                <a:latin typeface="Arial" panose="020B0604020202020204" pitchFamily="34" charset="0"/>
                <a:cs typeface="Arial" panose="020B0604020202020204" pitchFamily="34" charset="0"/>
              </a:rPr>
              <a:t> and </a:t>
            </a:r>
            <a:r>
              <a:rPr lang="en-US" altLang="en-US" sz="2600" b="1" dirty="0" smtClean="0">
                <a:solidFill>
                  <a:srgbClr val="FF0066"/>
                </a:solidFill>
                <a:latin typeface="Arial" panose="020B0604020202020204" pitchFamily="34" charset="0"/>
                <a:cs typeface="Arial" panose="020B0604020202020204" pitchFamily="34" charset="0"/>
              </a:rPr>
              <a:t>transporters</a:t>
            </a:r>
            <a:r>
              <a:rPr lang="en-US" altLang="en-US" sz="2600" b="1" dirty="0" smtClean="0">
                <a:solidFill>
                  <a:srgbClr val="339933"/>
                </a:solidFill>
                <a:latin typeface="Arial" panose="020B0604020202020204" pitchFamily="34" charset="0"/>
                <a:cs typeface="Arial" panose="020B0604020202020204" pitchFamily="34" charset="0"/>
              </a:rPr>
              <a:t> (carriers)</a:t>
            </a:r>
            <a:endParaRPr lang="en-US" altLang="en-US" sz="2600" b="1" dirty="0">
              <a:solidFill>
                <a:srgbClr val="339933"/>
              </a:solidFill>
              <a:latin typeface="Arial" panose="020B0604020202020204" pitchFamily="34" charset="0"/>
              <a:cs typeface="Arial" panose="020B0604020202020204" pitchFamily="34" charset="0"/>
            </a:endParaRPr>
          </a:p>
        </p:txBody>
      </p:sp>
      <p:sp>
        <p:nvSpPr>
          <p:cNvPr id="22532"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Import and export of solutes</a:t>
            </a:r>
            <a:endParaRPr lang="en-US" altLang="en-US" b="1" dirty="0">
              <a:solidFill>
                <a:schemeClr val="accent2"/>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328613" y="2582863"/>
            <a:ext cx="8496300" cy="3935412"/>
            <a:chOff x="328864" y="2775284"/>
            <a:chExt cx="8496049" cy="3935079"/>
          </a:xfrm>
        </p:grpSpPr>
        <p:sp>
          <p:nvSpPr>
            <p:cNvPr id="6" name="Text Box 9"/>
            <p:cNvSpPr txBox="1">
              <a:spLocks noChangeArrowheads="1"/>
            </p:cNvSpPr>
            <p:nvPr/>
          </p:nvSpPr>
          <p:spPr bwMode="auto">
            <a:xfrm>
              <a:off x="5194407" y="6069067"/>
              <a:ext cx="3630506" cy="64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defRPr/>
              </a:pPr>
              <a:r>
                <a:rPr lang="en-US" altLang="en-US" sz="3600" b="1" smtClean="0">
                  <a:solidFill>
                    <a:srgbClr val="000000"/>
                  </a:solidFill>
                  <a:latin typeface="Times New Roman" panose="02020603050405020304" pitchFamily="18" charset="0"/>
                  <a:ea typeface="+mn-ea"/>
                  <a:cs typeface="Times New Roman" panose="02020603050405020304" pitchFamily="18" charset="0"/>
                </a:rPr>
                <a:t> </a:t>
              </a:r>
              <a:r>
                <a:rPr lang="en-US" altLang="en-US" sz="2400" b="1" smtClean="0">
                  <a:solidFill>
                    <a:srgbClr val="000000"/>
                  </a:solidFill>
                  <a:latin typeface="Times New Roman" panose="02020603050405020304" pitchFamily="18" charset="0"/>
                  <a:ea typeface="+mn-ea"/>
                  <a:cs typeface="Times New Roman" panose="02020603050405020304" pitchFamily="18" charset="0"/>
                </a:rPr>
                <a:t>Aquaporin channel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2540" t="3981" r="8372" b="2391"/>
            <a:stretch>
              <a:fillRect/>
            </a:stretch>
          </p:blipFill>
          <p:spPr bwMode="auto">
            <a:xfrm>
              <a:off x="5616321" y="2903788"/>
              <a:ext cx="2673684" cy="3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l="18655" t="18246" r="20526" b="11345"/>
            <a:stretch>
              <a:fillRect/>
            </a:stretch>
          </p:blipFill>
          <p:spPr bwMode="auto">
            <a:xfrm>
              <a:off x="704683" y="2775284"/>
              <a:ext cx="2643714" cy="306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328864" y="6237328"/>
              <a:ext cx="3630505" cy="45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defRPr/>
              </a:pPr>
              <a:r>
                <a:rPr lang="en-US" altLang="en-US" sz="2400" b="1" smtClean="0">
                  <a:solidFill>
                    <a:srgbClr val="000000"/>
                  </a:solidFill>
                  <a:latin typeface="Times New Roman" panose="02020603050405020304" pitchFamily="18" charset="0"/>
                  <a:ea typeface="+mn-ea"/>
                  <a:cs typeface="Times New Roman" panose="02020603050405020304" pitchFamily="18" charset="0"/>
                </a:rPr>
                <a:t> KcsA (K</a:t>
              </a:r>
              <a:r>
                <a:rPr lang="en-US" altLang="en-US" sz="2400" b="1" baseline="30000" smtClean="0">
                  <a:solidFill>
                    <a:srgbClr val="000000"/>
                  </a:solidFill>
                  <a:latin typeface="Times New Roman" panose="02020603050405020304" pitchFamily="18" charset="0"/>
                  <a:ea typeface="+mn-ea"/>
                  <a:cs typeface="Times New Roman" panose="02020603050405020304" pitchFamily="18" charset="0"/>
                </a:rPr>
                <a:t>+</a:t>
              </a:r>
              <a:r>
                <a:rPr lang="en-US" altLang="en-US" sz="2400" b="1" smtClean="0">
                  <a:solidFill>
                    <a:srgbClr val="000000"/>
                  </a:solidFill>
                  <a:latin typeface="Times New Roman" panose="02020603050405020304" pitchFamily="18" charset="0"/>
                  <a:ea typeface="+mn-ea"/>
                  <a:cs typeface="Times New Roman" panose="02020603050405020304" pitchFamily="18" charset="0"/>
                </a:rPr>
                <a:t>) channel</a:t>
              </a:r>
            </a:p>
          </p:txBody>
        </p:sp>
        <p:cxnSp>
          <p:nvCxnSpPr>
            <p:cNvPr id="10" name="Straight Connector 9"/>
            <p:cNvCxnSpPr/>
            <p:nvPr/>
          </p:nvCxnSpPr>
          <p:spPr>
            <a:xfrm>
              <a:off x="336801" y="3314988"/>
              <a:ext cx="8488112" cy="47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8864" y="5381738"/>
              <a:ext cx="8488111" cy="492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9939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Cellular Communication</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5" name="Text Box 17"/>
          <p:cNvSpPr txBox="1">
            <a:spLocks noChangeArrowheads="1"/>
          </p:cNvSpPr>
          <p:nvPr/>
        </p:nvSpPr>
        <p:spPr bwMode="auto">
          <a:xfrm>
            <a:off x="131763" y="898525"/>
            <a:ext cx="8869362"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Many cells communicate with one another via </a:t>
            </a:r>
            <a:r>
              <a:rPr lang="en-US" altLang="en-US" sz="2600" b="1" dirty="0" smtClean="0">
                <a:solidFill>
                  <a:srgbClr val="FF0066"/>
                </a:solidFill>
                <a:latin typeface="Arial" panose="020B0604020202020204" pitchFamily="34" charset="0"/>
                <a:cs typeface="Arial" panose="020B0604020202020204" pitchFamily="34" charset="0"/>
              </a:rPr>
              <a:t>chemical messengers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Examples: </a:t>
            </a:r>
            <a:r>
              <a:rPr lang="en-US" altLang="en-US" sz="2600" b="1" dirty="0" smtClean="0">
                <a:solidFill>
                  <a:srgbClr val="FF0066"/>
                </a:solidFill>
                <a:latin typeface="Arial" panose="020B0604020202020204" pitchFamily="34" charset="0"/>
                <a:cs typeface="Arial" panose="020B0604020202020204" pitchFamily="34" charset="0"/>
              </a:rPr>
              <a:t>neurotransmitters</a:t>
            </a:r>
            <a:r>
              <a:rPr lang="en-US" altLang="en-US" sz="2600" b="1" dirty="0" smtClean="0">
                <a:solidFill>
                  <a:srgbClr val="339933"/>
                </a:solidFill>
                <a:latin typeface="Arial" panose="020B0604020202020204" pitchFamily="34" charset="0"/>
                <a:cs typeface="Arial" panose="020B0604020202020204" pitchFamily="34" charset="0"/>
              </a:rPr>
              <a:t> (nervous system), </a:t>
            </a:r>
            <a:r>
              <a:rPr lang="en-US" altLang="en-US" sz="2600" b="1" dirty="0" smtClean="0">
                <a:solidFill>
                  <a:srgbClr val="FF0066"/>
                </a:solidFill>
                <a:latin typeface="Arial" panose="020B0604020202020204" pitchFamily="34" charset="0"/>
                <a:cs typeface="Arial" panose="020B0604020202020204" pitchFamily="34" charset="0"/>
              </a:rPr>
              <a:t>hormones</a:t>
            </a:r>
            <a:r>
              <a:rPr lang="en-US" altLang="en-US" sz="2600" b="1" dirty="0" smtClean="0">
                <a:solidFill>
                  <a:srgbClr val="339933"/>
                </a:solidFill>
                <a:latin typeface="Arial" panose="020B0604020202020204" pitchFamily="34" charset="0"/>
                <a:cs typeface="Arial" panose="020B0604020202020204" pitchFamily="34" charset="0"/>
              </a:rPr>
              <a:t> (endocrine system) – between distant cells</a:t>
            </a:r>
          </a:p>
        </p:txBody>
      </p:sp>
      <p:pic>
        <p:nvPicPr>
          <p:cNvPr id="1026" name="Picture 2" descr="An illustrated chemical synapse"/>
          <p:cNvPicPr>
            <a:picLocks noChangeAspect="1" noChangeArrowheads="1"/>
          </p:cNvPicPr>
          <p:nvPr/>
        </p:nvPicPr>
        <p:blipFill rotWithShape="1">
          <a:blip r:embed="rId3">
            <a:extLst>
              <a:ext uri="{28A0092B-C50C-407E-A947-70E740481C1C}">
                <a14:useLocalDpi xmlns:a14="http://schemas.microsoft.com/office/drawing/2010/main" val="0"/>
              </a:ext>
            </a:extLst>
          </a:blip>
          <a:srcRect l="13292" r="30633"/>
          <a:stretch/>
        </p:blipFill>
        <p:spPr bwMode="auto">
          <a:xfrm>
            <a:off x="2837120" y="2934685"/>
            <a:ext cx="3458647" cy="3258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0287" y="6122385"/>
            <a:ext cx="4672498" cy="369332"/>
          </a:xfrm>
          <a:prstGeom prst="rect">
            <a:avLst/>
          </a:prstGeom>
          <a:noFill/>
        </p:spPr>
        <p:txBody>
          <a:bodyPr wrap="none" rtlCol="0">
            <a:spAutoFit/>
          </a:bodyPr>
          <a:lstStyle/>
          <a:p>
            <a:r>
              <a:rPr lang="en-US" sz="1800" dirty="0"/>
              <a:t>Thomas </a:t>
            </a:r>
            <a:r>
              <a:rPr lang="en-US" sz="1800" dirty="0" err="1" smtClean="0"/>
              <a:t>Splettstoesser</a:t>
            </a:r>
            <a:r>
              <a:rPr lang="en-US" sz="1800" dirty="0" smtClean="0"/>
              <a:t> (2015) Wikimedia (</a:t>
            </a:r>
            <a:r>
              <a:rPr lang="en-US" sz="1800" dirty="0" smtClean="0">
                <a:hlinkClick r:id="rId4"/>
              </a:rPr>
              <a:t>URL</a:t>
            </a:r>
            <a:r>
              <a:rPr lang="en-US" sz="1800" dirty="0" smtClean="0"/>
              <a:t>)</a:t>
            </a:r>
            <a:endParaRPr lang="en-US" sz="1800" dirty="0"/>
          </a:p>
        </p:txBody>
      </p:sp>
    </p:spTree>
    <p:extLst>
      <p:ext uri="{BB962C8B-B14F-4D97-AF65-F5344CB8AC3E}">
        <p14:creationId xmlns:p14="http://schemas.microsoft.com/office/powerpoint/2010/main" val="18110714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Cellular Communication</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5" name="Text Box 17"/>
          <p:cNvSpPr txBox="1">
            <a:spLocks noChangeArrowheads="1"/>
          </p:cNvSpPr>
          <p:nvPr/>
        </p:nvSpPr>
        <p:spPr bwMode="auto">
          <a:xfrm>
            <a:off x="131763" y="898525"/>
            <a:ext cx="88693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t>
            </a:r>
            <a:r>
              <a:rPr lang="en-US" altLang="en-US" sz="2600" b="1" dirty="0" smtClean="0">
                <a:solidFill>
                  <a:srgbClr val="339933"/>
                </a:solidFill>
                <a:latin typeface="Arial" panose="020B0604020202020204" pitchFamily="34" charset="0"/>
                <a:cs typeface="Arial" panose="020B0604020202020204" pitchFamily="34" charset="0"/>
              </a:rPr>
              <a:t>messengers </a:t>
            </a:r>
            <a:r>
              <a:rPr lang="en-US" altLang="en-US" sz="2600" b="1" dirty="0" smtClean="0">
                <a:solidFill>
                  <a:srgbClr val="FF0066"/>
                </a:solidFill>
                <a:latin typeface="Arial" panose="020B0604020202020204" pitchFamily="34" charset="0"/>
                <a:cs typeface="Arial" panose="020B0604020202020204" pitchFamily="34" charset="0"/>
              </a:rPr>
              <a:t>bind </a:t>
            </a:r>
            <a:r>
              <a:rPr lang="en-US" altLang="en-US" sz="2600" b="1" dirty="0">
                <a:solidFill>
                  <a:srgbClr val="FF0066"/>
                </a:solidFill>
                <a:latin typeface="Arial" panose="020B0604020202020204" pitchFamily="34" charset="0"/>
                <a:cs typeface="Arial" panose="020B0604020202020204" pitchFamily="34" charset="0"/>
              </a:rPr>
              <a:t>to </a:t>
            </a:r>
            <a:r>
              <a:rPr lang="en-US" altLang="en-US" sz="2600" b="1" dirty="0" smtClean="0">
                <a:solidFill>
                  <a:srgbClr val="FF0066"/>
                </a:solidFill>
                <a:latin typeface="Arial" panose="020B0604020202020204" pitchFamily="34" charset="0"/>
                <a:cs typeface="Arial" panose="020B0604020202020204" pitchFamily="34" charset="0"/>
              </a:rPr>
              <a:t>membrane receptors</a:t>
            </a:r>
            <a:r>
              <a:rPr lang="en-US" altLang="en-US" sz="2600" b="1" dirty="0" smtClean="0">
                <a:solidFill>
                  <a:srgbClr val="339933"/>
                </a:solidFill>
                <a:latin typeface="Arial" panose="020B0604020202020204" pitchFamily="34" charset="0"/>
                <a:cs typeface="Arial" panose="020B0604020202020204" pitchFamily="34" charset="0"/>
              </a:rPr>
              <a:t>,</a:t>
            </a:r>
            <a:r>
              <a:rPr lang="en-US" altLang="en-US" sz="2600" b="1" dirty="0" smtClean="0">
                <a:solidFill>
                  <a:srgbClr val="FF0066"/>
                </a:solidFill>
                <a:latin typeface="Arial" panose="020B0604020202020204" pitchFamily="34" charset="0"/>
                <a:cs typeface="Arial" panose="020B0604020202020204" pitchFamily="34" charset="0"/>
              </a:rPr>
              <a:t> </a:t>
            </a:r>
            <a:r>
              <a:rPr lang="en-US" altLang="en-US" sz="2600" b="1" dirty="0" smtClean="0">
                <a:solidFill>
                  <a:srgbClr val="339933"/>
                </a:solidFill>
                <a:latin typeface="Arial" panose="020B0604020202020204" pitchFamily="34" charset="0"/>
                <a:cs typeface="Arial" panose="020B0604020202020204" pitchFamily="34" charset="0"/>
              </a:rPr>
              <a:t>which are </a:t>
            </a:r>
            <a:r>
              <a:rPr lang="en-US" altLang="en-US" sz="2600" b="1" dirty="0" smtClean="0">
                <a:solidFill>
                  <a:srgbClr val="FF0066"/>
                </a:solidFill>
                <a:latin typeface="Arial" panose="020B0604020202020204" pitchFamily="34" charset="0"/>
                <a:cs typeface="Arial" panose="020B0604020202020204" pitchFamily="34" charset="0"/>
              </a:rPr>
              <a:t>proteins, </a:t>
            </a:r>
            <a:r>
              <a:rPr lang="en-US" altLang="en-US" sz="2600" b="1" dirty="0" smtClean="0">
                <a:solidFill>
                  <a:srgbClr val="339933"/>
                </a:solidFill>
                <a:latin typeface="Arial" panose="020B0604020202020204" pitchFamily="34" charset="0"/>
                <a:cs typeface="Arial" panose="020B0604020202020204" pitchFamily="34" charset="0"/>
              </a:rPr>
              <a:t>and </a:t>
            </a:r>
            <a:r>
              <a:rPr lang="en-US" altLang="en-US" sz="2600" b="1" dirty="0">
                <a:solidFill>
                  <a:srgbClr val="FF0066"/>
                </a:solidFill>
                <a:latin typeface="Arial" panose="020B0604020202020204" pitchFamily="34" charset="0"/>
                <a:cs typeface="Arial" panose="020B0604020202020204" pitchFamily="34" charset="0"/>
              </a:rPr>
              <a:t>their message is relayed into the cell</a:t>
            </a:r>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043" y="2191187"/>
            <a:ext cx="5967438" cy="420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758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Cellular Communication</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6" name="Text Box 17"/>
          <p:cNvSpPr txBox="1">
            <a:spLocks noChangeArrowheads="1"/>
          </p:cNvSpPr>
          <p:nvPr/>
        </p:nvSpPr>
        <p:spPr bwMode="auto">
          <a:xfrm>
            <a:off x="131763" y="898525"/>
            <a:ext cx="88693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 transduction of the </a:t>
            </a:r>
            <a:r>
              <a:rPr lang="en-US" altLang="en-US" sz="2600" b="1" dirty="0" smtClean="0">
                <a:solidFill>
                  <a:srgbClr val="FF0066"/>
                </a:solidFill>
                <a:latin typeface="Arial" panose="020B0604020202020204" pitchFamily="34" charset="0"/>
                <a:cs typeface="Arial" panose="020B0604020202020204" pitchFamily="34" charset="0"/>
              </a:rPr>
              <a:t>external signal </a:t>
            </a:r>
            <a:r>
              <a:rPr lang="en-US" altLang="en-US" sz="2600" b="1" dirty="0" smtClean="0">
                <a:solidFill>
                  <a:srgbClr val="339933"/>
                </a:solidFill>
                <a:latin typeface="Arial" panose="020B0604020202020204" pitchFamily="34" charset="0"/>
                <a:cs typeface="Arial" panose="020B0604020202020204" pitchFamily="34" charset="0"/>
              </a:rPr>
              <a:t>into the cell requires </a:t>
            </a:r>
            <a:r>
              <a:rPr lang="en-US" altLang="en-US" sz="2600" b="1" dirty="0" smtClean="0">
                <a:solidFill>
                  <a:srgbClr val="FF0066"/>
                </a:solidFill>
                <a:latin typeface="Arial" panose="020B0604020202020204" pitchFamily="34" charset="0"/>
                <a:cs typeface="Arial" panose="020B0604020202020204" pitchFamily="34" charset="0"/>
              </a:rPr>
              <a:t>multiple elements, </a:t>
            </a:r>
            <a:r>
              <a:rPr lang="en-US" altLang="en-US" sz="2600" b="1" dirty="0" smtClean="0">
                <a:solidFill>
                  <a:srgbClr val="339933"/>
                </a:solidFill>
                <a:latin typeface="Arial" panose="020B0604020202020204" pitchFamily="34" charset="0"/>
                <a:cs typeface="Arial" panose="020B0604020202020204" pitchFamily="34" charset="0"/>
              </a:rPr>
              <a:t>many of which are </a:t>
            </a:r>
            <a:r>
              <a:rPr lang="en-US" altLang="en-US" sz="2600" b="1" dirty="0" smtClean="0">
                <a:solidFill>
                  <a:srgbClr val="FF0066"/>
                </a:solidFill>
                <a:latin typeface="Arial" panose="020B0604020202020204" pitchFamily="34" charset="0"/>
                <a:cs typeface="Arial" panose="020B0604020202020204" pitchFamily="34" charset="0"/>
              </a:rPr>
              <a:t>proteins </a:t>
            </a:r>
            <a:endParaRPr lang="en-US" altLang="en-US" sz="2600" b="1" dirty="0">
              <a:solidFill>
                <a:srgbClr val="FF0066"/>
              </a:solidFill>
              <a:latin typeface="Arial" panose="020B0604020202020204" pitchFamily="34" charset="0"/>
              <a:cs typeface="Arial" panose="020B0604020202020204" pitchFamily="34" charset="0"/>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043" y="2191187"/>
            <a:ext cx="5967438" cy="420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815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Structural Biology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7173" name="TextBox 5"/>
          <p:cNvSpPr txBox="1">
            <a:spLocks noChangeArrowheads="1"/>
          </p:cNvSpPr>
          <p:nvPr/>
        </p:nvSpPr>
        <p:spPr bwMode="auto">
          <a:xfrm>
            <a:off x="184150" y="865188"/>
            <a:ext cx="89598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marL="457200" indent="-457200" algn="l" rtl="0" eaLnBrk="1" hangingPunct="1">
              <a:lnSpc>
                <a:spcPct val="150000"/>
              </a:lnSpc>
              <a:spcBef>
                <a:spcPct val="0"/>
              </a:spcBef>
            </a:pPr>
            <a:r>
              <a:rPr lang="en-US" altLang="en-US" sz="2600" b="1" dirty="0" smtClean="0">
                <a:solidFill>
                  <a:srgbClr val="339933"/>
                </a:solidFill>
                <a:cs typeface="Times New Roman (Hebrew)"/>
              </a:rPr>
              <a:t>The study of </a:t>
            </a:r>
            <a:r>
              <a:rPr lang="en-US" altLang="en-US" sz="2600" b="1" dirty="0" smtClean="0">
                <a:solidFill>
                  <a:srgbClr val="FF0066"/>
                </a:solidFill>
                <a:cs typeface="Times New Roman (Hebrew)"/>
              </a:rPr>
              <a:t>structure-function relationships </a:t>
            </a:r>
            <a:r>
              <a:rPr lang="en-US" altLang="en-US" sz="2600" b="1" dirty="0" smtClean="0">
                <a:solidFill>
                  <a:srgbClr val="339933"/>
                </a:solidFill>
                <a:cs typeface="Times New Roman (Hebrew)"/>
              </a:rPr>
              <a:t>in </a:t>
            </a:r>
            <a:r>
              <a:rPr lang="en-US" altLang="en-US" sz="2600" b="1" dirty="0" smtClean="0">
                <a:solidFill>
                  <a:srgbClr val="FF0066"/>
                </a:solidFill>
                <a:cs typeface="Times New Roman (Hebrew)"/>
              </a:rPr>
              <a:t>macromolecules</a:t>
            </a:r>
          </a:p>
        </p:txBody>
      </p:sp>
      <p:pic>
        <p:nvPicPr>
          <p:cNvPr id="1028" name="Picture 4" descr="https://upload.wikimedia.org/wikipedia/commons/thumb/b/b1/A-DNA%2C_B-DNA_and_Z-DNA.png/1024px-A-DNA%2C_B-DNA_and_Z-DNA.png"/>
          <p:cNvPicPr>
            <a:picLocks noChangeAspect="1" noChangeArrowheads="1"/>
          </p:cNvPicPr>
          <p:nvPr/>
        </p:nvPicPr>
        <p:blipFill rotWithShape="1">
          <a:blip r:embed="rId3">
            <a:extLst>
              <a:ext uri="{28A0092B-C50C-407E-A947-70E740481C1C}">
                <a14:useLocalDpi xmlns:a14="http://schemas.microsoft.com/office/drawing/2010/main" val="0"/>
              </a:ext>
            </a:extLst>
          </a:blip>
          <a:srcRect l="37347" t="8240" r="33446" b="7734"/>
          <a:stretch/>
        </p:blipFill>
        <p:spPr bwMode="auto">
          <a:xfrm>
            <a:off x="1229147" y="2356373"/>
            <a:ext cx="1937126" cy="3630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9911" t="11548" r="22485" b="8888"/>
          <a:stretch>
            <a:fillRect/>
          </a:stretch>
        </p:blipFill>
        <p:spPr bwMode="auto">
          <a:xfrm>
            <a:off x="4066162" y="2114520"/>
            <a:ext cx="3968886" cy="411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a:clrChange>
              <a:clrFrom>
                <a:srgbClr val="FFFAEB"/>
              </a:clrFrom>
              <a:clrTo>
                <a:srgbClr val="FFFAEB">
                  <a:alpha val="0"/>
                </a:srgbClr>
              </a:clrTo>
            </a:clrChange>
            <a:extLst>
              <a:ext uri="{28A0092B-C50C-407E-A947-70E740481C1C}">
                <a14:useLocalDpi xmlns:a14="http://schemas.microsoft.com/office/drawing/2010/main" val="0"/>
              </a:ext>
            </a:extLst>
          </a:blip>
          <a:srcRect l="10628" t="2971" r="10542" b="7886"/>
          <a:stretch>
            <a:fillRect/>
          </a:stretch>
        </p:blipFill>
        <p:spPr bwMode="auto">
          <a:xfrm>
            <a:off x="1837255" y="1791077"/>
            <a:ext cx="5479013" cy="464701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Cellular Communication</a:t>
            </a:r>
          </a:p>
        </p:txBody>
      </p:sp>
      <p:sp>
        <p:nvSpPr>
          <p:cNvPr id="4" name="Text Box 17"/>
          <p:cNvSpPr txBox="1">
            <a:spLocks noChangeArrowheads="1"/>
          </p:cNvSpPr>
          <p:nvPr/>
        </p:nvSpPr>
        <p:spPr bwMode="auto">
          <a:xfrm>
            <a:off x="131763" y="898525"/>
            <a:ext cx="8869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Example: </a:t>
            </a:r>
            <a:r>
              <a:rPr lang="en-US" altLang="en-US" sz="2600" b="1" dirty="0" smtClean="0">
                <a:solidFill>
                  <a:srgbClr val="FF0066"/>
                </a:solidFill>
                <a:latin typeface="Arial" panose="020B0604020202020204" pitchFamily="34" charset="0"/>
                <a:cs typeface="Arial" panose="020B0604020202020204" pitchFamily="34" charset="0"/>
              </a:rPr>
              <a:t>GPCR activation</a:t>
            </a:r>
            <a:endParaRPr lang="en-US" altLang="en-US" sz="2600" b="1"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820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Cellular Communication</a:t>
            </a:r>
          </a:p>
        </p:txBody>
      </p:sp>
      <p:sp>
        <p:nvSpPr>
          <p:cNvPr id="4" name="Text Box 17"/>
          <p:cNvSpPr txBox="1">
            <a:spLocks noChangeArrowheads="1"/>
          </p:cNvSpPr>
          <p:nvPr/>
        </p:nvSpPr>
        <p:spPr bwMode="auto">
          <a:xfrm>
            <a:off x="131763" y="898525"/>
            <a:ext cx="886936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Surface </a:t>
            </a:r>
            <a:r>
              <a:rPr lang="en-US" altLang="en-US" sz="2600" b="1" dirty="0" smtClean="0">
                <a:solidFill>
                  <a:srgbClr val="FF0066"/>
                </a:solidFill>
                <a:latin typeface="Arial" panose="020B0604020202020204" pitchFamily="34" charset="0"/>
                <a:cs typeface="Arial" panose="020B0604020202020204" pitchFamily="34" charset="0"/>
              </a:rPr>
              <a:t>receptors</a:t>
            </a:r>
            <a:r>
              <a:rPr lang="en-US" altLang="en-US" sz="2600" b="1" dirty="0" smtClean="0">
                <a:solidFill>
                  <a:srgbClr val="339933"/>
                </a:solidFill>
                <a:latin typeface="Arial" panose="020B0604020202020204" pitchFamily="34" charset="0"/>
                <a:cs typeface="Arial" panose="020B0604020202020204" pitchFamily="34" charset="0"/>
              </a:rPr>
              <a:t> also mediate </a:t>
            </a:r>
            <a:r>
              <a:rPr lang="en-US" altLang="en-US" sz="2600" b="1" dirty="0" smtClean="0">
                <a:solidFill>
                  <a:srgbClr val="FF0066"/>
                </a:solidFill>
                <a:latin typeface="Arial" panose="020B0604020202020204" pitchFamily="34" charset="0"/>
                <a:cs typeface="Arial" panose="020B0604020202020204" pitchFamily="34" charset="0"/>
              </a:rPr>
              <a:t>direct cell-cell communication</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 receptor are </a:t>
            </a:r>
            <a:r>
              <a:rPr lang="en-US" altLang="en-US" sz="2600" b="1" dirty="0" smtClean="0">
                <a:solidFill>
                  <a:srgbClr val="FF0066"/>
                </a:solidFill>
                <a:latin typeface="Arial" panose="020B0604020202020204" pitchFamily="34" charset="0"/>
                <a:cs typeface="Arial" panose="020B0604020202020204" pitchFamily="34" charset="0"/>
              </a:rPr>
              <a:t>chemically and physically adapted to recognize</a:t>
            </a:r>
            <a:r>
              <a:rPr lang="en-US" altLang="en-US" sz="2600" b="1" dirty="0" smtClean="0">
                <a:solidFill>
                  <a:srgbClr val="339933"/>
                </a:solidFill>
                <a:latin typeface="Arial" panose="020B0604020202020204" pitchFamily="34" charset="0"/>
                <a:cs typeface="Arial" panose="020B0604020202020204" pitchFamily="34" charset="0"/>
              </a:rPr>
              <a:t> their target protein</a:t>
            </a:r>
            <a:endParaRPr lang="en-US" altLang="en-US" sz="2600" b="1" dirty="0">
              <a:solidFill>
                <a:srgbClr val="3399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689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Amit\My Documents\Amit\1-8.jpg"/>
          <p:cNvPicPr>
            <a:picLocks noChangeAspect="1" noChangeArrowheads="1"/>
          </p:cNvPicPr>
          <p:nvPr/>
        </p:nvPicPr>
        <p:blipFill>
          <a:blip r:embed="rId3" cstate="print">
            <a:extLst>
              <a:ext uri="{28A0092B-C50C-407E-A947-70E740481C1C}">
                <a14:useLocalDpi xmlns:a14="http://schemas.microsoft.com/office/drawing/2010/main" val="0"/>
              </a:ext>
            </a:extLst>
          </a:blip>
          <a:srcRect t="3488" b="1756"/>
          <a:stretch>
            <a:fillRect/>
          </a:stretch>
        </p:blipFill>
        <p:spPr bwMode="auto">
          <a:xfrm>
            <a:off x="1880821" y="1873628"/>
            <a:ext cx="4958129" cy="445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242888" y="896938"/>
            <a:ext cx="8848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Protein-protein recognition</a:t>
            </a:r>
            <a:r>
              <a:rPr lang="en-US" altLang="en-US" sz="2600" b="1" dirty="0" smtClean="0">
                <a:solidFill>
                  <a:srgbClr val="FF0066"/>
                </a:solidFill>
                <a:latin typeface="Arial" panose="020B0604020202020204" pitchFamily="34" charset="0"/>
                <a:cs typeface="Arial" panose="020B0604020202020204" pitchFamily="34" charset="0"/>
              </a:rPr>
              <a:t> </a:t>
            </a:r>
            <a:r>
              <a:rPr lang="en-US" altLang="en-US" sz="2600" b="1" dirty="0" smtClean="0">
                <a:solidFill>
                  <a:srgbClr val="339933"/>
                </a:solidFill>
                <a:latin typeface="Arial" panose="020B0604020202020204" pitchFamily="34" charset="0"/>
                <a:cs typeface="Arial" panose="020B0604020202020204" pitchFamily="34" charset="0"/>
              </a:rPr>
              <a:t>is also part of cell’s </a:t>
            </a:r>
            <a:r>
              <a:rPr lang="en-US" altLang="en-US" sz="2600" b="1" dirty="0" smtClean="0">
                <a:solidFill>
                  <a:srgbClr val="FF0066"/>
                </a:solidFill>
                <a:latin typeface="Arial" panose="020B0604020202020204" pitchFamily="34" charset="0"/>
                <a:cs typeface="Arial" panose="020B0604020202020204" pitchFamily="34" charset="0"/>
              </a:rPr>
              <a:t>defense mechanisms</a:t>
            </a:r>
            <a:endParaRPr lang="en-US" altLang="en-US" sz="2600" b="1" dirty="0">
              <a:solidFill>
                <a:srgbClr val="FF0066"/>
              </a:solidFill>
              <a:latin typeface="Arial" panose="020B0604020202020204" pitchFamily="34" charset="0"/>
              <a:cs typeface="Arial" panose="020B0604020202020204" pitchFamily="34" charset="0"/>
            </a:endParaRPr>
          </a:p>
        </p:txBody>
      </p:sp>
      <p:sp>
        <p:nvSpPr>
          <p:cNvPr id="26628"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Defense</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161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242888" y="896938"/>
            <a:ext cx="8848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Viral proteins </a:t>
            </a:r>
            <a:r>
              <a:rPr lang="en-US" altLang="en-US" sz="2600" b="1" dirty="0" smtClean="0">
                <a:solidFill>
                  <a:srgbClr val="FF0066"/>
                </a:solidFill>
                <a:latin typeface="Arial" panose="020B0604020202020204" pitchFamily="34" charset="0"/>
                <a:cs typeface="Arial" panose="020B0604020202020204" pitchFamily="34" charset="0"/>
              </a:rPr>
              <a:t>co-evolved with cellular surface proteins</a:t>
            </a:r>
            <a:r>
              <a:rPr lang="en-US" altLang="en-US" sz="2600" b="1" dirty="0" smtClean="0">
                <a:solidFill>
                  <a:srgbClr val="339933"/>
                </a:solidFill>
                <a:latin typeface="Arial" panose="020B0604020202020204" pitchFamily="34" charset="0"/>
                <a:cs typeface="Arial" panose="020B0604020202020204" pitchFamily="34" charset="0"/>
              </a:rPr>
              <a:t>, facilitating cell </a:t>
            </a:r>
            <a:r>
              <a:rPr lang="en-US" altLang="en-US" sz="2600" b="1" smtClean="0">
                <a:solidFill>
                  <a:srgbClr val="339933"/>
                </a:solidFill>
                <a:latin typeface="Arial" panose="020B0604020202020204" pitchFamily="34" charset="0"/>
                <a:cs typeface="Arial" panose="020B0604020202020204" pitchFamily="34" charset="0"/>
              </a:rPr>
              <a:t>entry and infection</a:t>
            </a:r>
            <a:endParaRPr lang="en-US" altLang="en-US" sz="2600" b="1" dirty="0">
              <a:solidFill>
                <a:srgbClr val="FF0066"/>
              </a:solidFill>
              <a:latin typeface="Arial" panose="020B0604020202020204" pitchFamily="34" charset="0"/>
              <a:cs typeface="Arial" panose="020B0604020202020204" pitchFamily="34" charset="0"/>
            </a:endParaRPr>
          </a:p>
        </p:txBody>
      </p:sp>
      <p:sp>
        <p:nvSpPr>
          <p:cNvPr id="26628"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Protein Roles: </a:t>
            </a:r>
            <a:r>
              <a:rPr lang="en-US" altLang="en-US" b="1" dirty="0" smtClean="0">
                <a:solidFill>
                  <a:schemeClr val="accent2"/>
                </a:solidFill>
                <a:latin typeface="Arial" panose="020B0604020202020204" pitchFamily="34" charset="0"/>
                <a:cs typeface="Arial" panose="020B0604020202020204" pitchFamily="34" charset="0"/>
              </a:rPr>
              <a:t>Viral infection</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2" name="TextBox 1"/>
          <p:cNvSpPr txBox="1"/>
          <p:nvPr/>
        </p:nvSpPr>
        <p:spPr>
          <a:xfrm>
            <a:off x="242888" y="1952191"/>
            <a:ext cx="3962195" cy="3970318"/>
          </a:xfrm>
          <a:prstGeom prst="rect">
            <a:avLst/>
          </a:prstGeom>
          <a:noFill/>
        </p:spPr>
        <p:txBody>
          <a:bodyPr wrap="square" rtlCol="0">
            <a:spAutoFit/>
          </a:bodyPr>
          <a:lstStyle/>
          <a:p>
            <a:r>
              <a:rPr lang="en-US" sz="2800" b="1" u="sng" dirty="0" smtClean="0"/>
              <a:t>Example</a:t>
            </a:r>
            <a:r>
              <a:rPr lang="en-US" sz="2800" b="1" u="sng" dirty="0"/>
              <a:t> </a:t>
            </a:r>
            <a:r>
              <a:rPr lang="en-US" sz="2800" b="1" u="sng" dirty="0" smtClean="0"/>
              <a:t>– SARS-CoV2</a:t>
            </a:r>
            <a:r>
              <a:rPr lang="en-US" sz="2800" b="1" dirty="0" smtClean="0"/>
              <a:t>:</a:t>
            </a:r>
          </a:p>
          <a:p>
            <a:r>
              <a:rPr lang="en-US" sz="2800" dirty="0" smtClean="0"/>
              <a:t>The spike protein binds to two surface receptors:</a:t>
            </a:r>
          </a:p>
          <a:p>
            <a:pPr marL="514350" indent="-514350">
              <a:buAutoNum type="arabicPeriod"/>
            </a:pPr>
            <a:r>
              <a:rPr lang="en-US" sz="2800" b="1" dirty="0" smtClean="0"/>
              <a:t>ACE2</a:t>
            </a:r>
            <a:r>
              <a:rPr lang="en-US" sz="2800" dirty="0" smtClean="0"/>
              <a:t> – allows attachment to the cell</a:t>
            </a:r>
          </a:p>
          <a:p>
            <a:pPr marL="514350" indent="-514350">
              <a:buAutoNum type="arabicPeriod"/>
            </a:pPr>
            <a:r>
              <a:rPr lang="en-US" sz="2800" b="1" dirty="0" smtClean="0"/>
              <a:t>TMPRSS2</a:t>
            </a:r>
            <a:r>
              <a:rPr lang="en-US" sz="2800" dirty="0" smtClean="0"/>
              <a:t> – cleaves parts of the spike protein, allowing membrane fusion  </a:t>
            </a:r>
            <a:endParaRPr lang="en-US" sz="2800" dirty="0"/>
          </a:p>
        </p:txBody>
      </p:sp>
      <p:grpSp>
        <p:nvGrpSpPr>
          <p:cNvPr id="4" name="Group 3"/>
          <p:cNvGrpSpPr/>
          <p:nvPr/>
        </p:nvGrpSpPr>
        <p:grpSpPr>
          <a:xfrm>
            <a:off x="4205083" y="2422659"/>
            <a:ext cx="4796042" cy="3855048"/>
            <a:chOff x="4205083" y="2422659"/>
            <a:chExt cx="4796042" cy="3855048"/>
          </a:xfrm>
        </p:grpSpPr>
        <p:pic>
          <p:nvPicPr>
            <p:cNvPr id="2050" name="Picture 2" descr="https://www.abmgood.com/pub/static/frontend/Abm/style/en_US/Abm_COVID19/images/Receptors/Coronavirus-SARS-CoV-2-Vectors_TMPRS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083" y="2422659"/>
              <a:ext cx="4796042" cy="3855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2230" y="5656506"/>
              <a:ext cx="1055097" cy="492443"/>
            </a:xfrm>
            <a:prstGeom prst="rect">
              <a:avLst/>
            </a:prstGeom>
            <a:noFill/>
          </p:spPr>
          <p:txBody>
            <a:bodyPr wrap="none" rtlCol="0">
              <a:spAutoFit/>
            </a:bodyPr>
            <a:lstStyle/>
            <a:p>
              <a:r>
                <a:rPr lang="en-US" sz="2600" b="1" dirty="0" smtClean="0">
                  <a:solidFill>
                    <a:srgbClr val="7030A0"/>
                  </a:solidFill>
                </a:rPr>
                <a:t>ACE2</a:t>
              </a:r>
              <a:endParaRPr lang="en-US" sz="2600" b="1" dirty="0">
                <a:solidFill>
                  <a:srgbClr val="7030A0"/>
                </a:solidFill>
              </a:endParaRPr>
            </a:p>
          </p:txBody>
        </p:sp>
      </p:grpSp>
      <p:sp>
        <p:nvSpPr>
          <p:cNvPr id="6" name="TextBox 5"/>
          <p:cNvSpPr txBox="1"/>
          <p:nvPr/>
        </p:nvSpPr>
        <p:spPr>
          <a:xfrm>
            <a:off x="4134950" y="6220574"/>
            <a:ext cx="4956663" cy="646331"/>
          </a:xfrm>
          <a:prstGeom prst="rect">
            <a:avLst/>
          </a:prstGeom>
          <a:noFill/>
        </p:spPr>
        <p:txBody>
          <a:bodyPr wrap="square" rtlCol="0">
            <a:spAutoFit/>
          </a:bodyPr>
          <a:lstStyle/>
          <a:p>
            <a:pPr algn="ctr"/>
            <a:r>
              <a:rPr lang="en-US" sz="1800" dirty="0"/>
              <a:t>https://www.abmgood.com/Coronavirus-SARS-CoV-2-Receptors</a:t>
            </a:r>
          </a:p>
        </p:txBody>
      </p:sp>
    </p:spTree>
    <p:extLst>
      <p:ext uri="{BB962C8B-B14F-4D97-AF65-F5344CB8AC3E}">
        <p14:creationId xmlns:p14="http://schemas.microsoft.com/office/powerpoint/2010/main" val="987772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Building Cells and Tissues</a:t>
            </a:r>
          </a:p>
        </p:txBody>
      </p:sp>
      <p:grpSp>
        <p:nvGrpSpPr>
          <p:cNvPr id="28675" name="Group 4"/>
          <p:cNvGrpSpPr>
            <a:grpSpLocks/>
          </p:cNvGrpSpPr>
          <p:nvPr/>
        </p:nvGrpSpPr>
        <p:grpSpPr bwMode="auto">
          <a:xfrm>
            <a:off x="1428750" y="879308"/>
            <a:ext cx="6705600" cy="5484813"/>
            <a:chOff x="1258032" y="997928"/>
            <a:chExt cx="7005638" cy="5705475"/>
          </a:xfrm>
        </p:grpSpPr>
        <p:pic>
          <p:nvPicPr>
            <p:cNvPr id="2867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32" y="997928"/>
              <a:ext cx="700563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50820" y="1564665"/>
              <a:ext cx="1212850" cy="43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050820" y="3914165"/>
              <a:ext cx="1212850" cy="43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6"/>
          <p:cNvSpPr txBox="1"/>
          <p:nvPr/>
        </p:nvSpPr>
        <p:spPr>
          <a:xfrm>
            <a:off x="2295432" y="6164066"/>
            <a:ext cx="4562659" cy="400110"/>
          </a:xfrm>
          <a:prstGeom prst="rect">
            <a:avLst/>
          </a:prstGeom>
          <a:noFill/>
        </p:spPr>
        <p:txBody>
          <a:bodyPr wrap="none" rtlCol="0">
            <a:spAutoFit/>
          </a:bodyPr>
          <a:lstStyle/>
          <a:p>
            <a:r>
              <a:rPr lang="sv-SE" sz="2000" i="1" dirty="0" smtClean="0"/>
              <a:t>Nat. Rev. Mol. Cell. </a:t>
            </a:r>
            <a:r>
              <a:rPr lang="sv-SE" sz="2000" i="1" dirty="0"/>
              <a:t>Biol. </a:t>
            </a:r>
            <a:r>
              <a:rPr lang="sv-SE" sz="2000" dirty="0" smtClean="0"/>
              <a:t>(2009) </a:t>
            </a:r>
            <a:r>
              <a:rPr lang="sv-SE" sz="2000" b="1" dirty="0" smtClean="0"/>
              <a:t>10</a:t>
            </a:r>
            <a:r>
              <a:rPr lang="sv-SE" sz="2000" dirty="0"/>
              <a:t>: 63-73</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Each protein is built from </a:t>
            </a:r>
            <a:r>
              <a:rPr lang="en-US" altLang="en-US" sz="2600" b="1" dirty="0" smtClean="0">
                <a:solidFill>
                  <a:srgbClr val="FF0066"/>
                </a:solidFill>
                <a:latin typeface="Arial" panose="020B0604020202020204" pitchFamily="34" charset="0"/>
                <a:cs typeface="Arial" panose="020B0604020202020204" pitchFamily="34" charset="0"/>
              </a:rPr>
              <a:t>a chain of amino acids </a:t>
            </a:r>
            <a:r>
              <a:rPr lang="en-US" altLang="en-US" sz="2600" b="1" dirty="0" smtClean="0">
                <a:solidFill>
                  <a:srgbClr val="339933"/>
                </a:solidFill>
                <a:latin typeface="Arial" panose="020B0604020202020204" pitchFamily="34" charset="0"/>
                <a:cs typeface="Arial" panose="020B0604020202020204" pitchFamily="34" charset="0"/>
              </a:rPr>
              <a:t>that folds into a </a:t>
            </a:r>
            <a:r>
              <a:rPr lang="en-US" altLang="en-US" sz="2600" b="1" dirty="0" smtClean="0">
                <a:solidFill>
                  <a:srgbClr val="FF0066"/>
                </a:solidFill>
                <a:latin typeface="Arial" panose="020B0604020202020204" pitchFamily="34" charset="0"/>
                <a:cs typeface="Arial" panose="020B0604020202020204" pitchFamily="34" charset="0"/>
              </a:rPr>
              <a:t>3D structure </a:t>
            </a:r>
            <a:r>
              <a:rPr lang="en-US" altLang="en-US" sz="2600" b="1" dirty="0" smtClean="0">
                <a:solidFill>
                  <a:srgbClr val="339933"/>
                </a:solidFill>
                <a:latin typeface="Arial" panose="020B0604020202020204" pitchFamily="34" charset="0"/>
                <a:cs typeface="Arial" panose="020B0604020202020204" pitchFamily="34" charset="0"/>
              </a:rPr>
              <a:t>due to </a:t>
            </a:r>
            <a:r>
              <a:rPr lang="en-US" altLang="en-US" sz="2600" b="1" dirty="0" smtClean="0">
                <a:solidFill>
                  <a:srgbClr val="FF0066"/>
                </a:solidFill>
                <a:latin typeface="Arial" panose="020B0604020202020204" pitchFamily="34" charset="0"/>
                <a:cs typeface="Arial" panose="020B0604020202020204" pitchFamily="34" charset="0"/>
              </a:rPr>
              <a:t>attraction and repulsion forces</a:t>
            </a:r>
            <a:endParaRPr lang="en-US" altLang="en-US" sz="2600" b="1" dirty="0">
              <a:solidFill>
                <a:srgbClr val="FF0066"/>
              </a:solidFill>
              <a:latin typeface="Arial" panose="020B0604020202020204" pitchFamily="34" charset="0"/>
              <a:cs typeface="Arial" panose="020B0604020202020204" pitchFamily="34" charset="0"/>
            </a:endParaRPr>
          </a:p>
        </p:txBody>
      </p:sp>
      <p:pic>
        <p:nvPicPr>
          <p:cNvPr id="32772" name="Picture 2" descr="C:\Documents and Settings\Amit\My Documents\Amit\Book\1_Revised_draft\CH1\Figures\Source files\1-10.jpg"/>
          <p:cNvPicPr>
            <a:picLocks noChangeAspect="1" noChangeArrowheads="1"/>
          </p:cNvPicPr>
          <p:nvPr/>
        </p:nvPicPr>
        <p:blipFill>
          <a:blip r:embed="rId3">
            <a:extLst>
              <a:ext uri="{28A0092B-C50C-407E-A947-70E740481C1C}">
                <a14:useLocalDpi xmlns:a14="http://schemas.microsoft.com/office/drawing/2010/main" val="0"/>
              </a:ext>
            </a:extLst>
          </a:blip>
          <a:srcRect l="10712" t="6972" r="8858" b="6660"/>
          <a:stretch>
            <a:fillRect/>
          </a:stretch>
        </p:blipFill>
        <p:spPr bwMode="auto">
          <a:xfrm>
            <a:off x="757238" y="3597275"/>
            <a:ext cx="21336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Group 4"/>
          <p:cNvGrpSpPr>
            <a:grpSpLocks/>
          </p:cNvGrpSpPr>
          <p:nvPr/>
        </p:nvGrpSpPr>
        <p:grpSpPr bwMode="auto">
          <a:xfrm>
            <a:off x="1389063" y="2905125"/>
            <a:ext cx="6721475" cy="287338"/>
            <a:chOff x="731" y="3291"/>
            <a:chExt cx="4234" cy="181"/>
          </a:xfrm>
        </p:grpSpPr>
        <p:sp>
          <p:nvSpPr>
            <p:cNvPr id="32777" name="Line 5"/>
            <p:cNvSpPr>
              <a:spLocks noChangeShapeType="1"/>
            </p:cNvSpPr>
            <p:nvPr/>
          </p:nvSpPr>
          <p:spPr bwMode="auto">
            <a:xfrm>
              <a:off x="731" y="3381"/>
              <a:ext cx="423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Oval 6"/>
            <p:cNvSpPr>
              <a:spLocks noChangeArrowheads="1"/>
            </p:cNvSpPr>
            <p:nvPr/>
          </p:nvSpPr>
          <p:spPr bwMode="auto">
            <a:xfrm>
              <a:off x="816" y="3291"/>
              <a:ext cx="176" cy="170"/>
            </a:xfrm>
            <a:prstGeom prst="ellipse">
              <a:avLst/>
            </a:prstGeom>
            <a:solidFill>
              <a:schemeClr val="accent1"/>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79" name="Oval 7"/>
            <p:cNvSpPr>
              <a:spLocks noChangeArrowheads="1"/>
            </p:cNvSpPr>
            <p:nvPr/>
          </p:nvSpPr>
          <p:spPr bwMode="auto">
            <a:xfrm>
              <a:off x="1147" y="3291"/>
              <a:ext cx="176" cy="170"/>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0" name="Oval 8"/>
            <p:cNvSpPr>
              <a:spLocks noChangeArrowheads="1"/>
            </p:cNvSpPr>
            <p:nvPr/>
          </p:nvSpPr>
          <p:spPr bwMode="auto">
            <a:xfrm>
              <a:off x="1461" y="3291"/>
              <a:ext cx="176" cy="170"/>
            </a:xfrm>
            <a:prstGeom prst="ellipse">
              <a:avLst/>
            </a:prstGeom>
            <a:solidFill>
              <a:srgbClr val="6666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1" name="Oval 9"/>
            <p:cNvSpPr>
              <a:spLocks noChangeArrowheads="1"/>
            </p:cNvSpPr>
            <p:nvPr/>
          </p:nvSpPr>
          <p:spPr bwMode="auto">
            <a:xfrm>
              <a:off x="1802" y="3291"/>
              <a:ext cx="176" cy="170"/>
            </a:xfrm>
            <a:prstGeom prst="ellipse">
              <a:avLst/>
            </a:prstGeom>
            <a:solidFill>
              <a:srgbClr val="FF99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2" name="Oval 10"/>
            <p:cNvSpPr>
              <a:spLocks noChangeArrowheads="1"/>
            </p:cNvSpPr>
            <p:nvPr/>
          </p:nvSpPr>
          <p:spPr bwMode="auto">
            <a:xfrm>
              <a:off x="2154" y="3296"/>
              <a:ext cx="176" cy="170"/>
            </a:xfrm>
            <a:prstGeom prst="ellipse">
              <a:avLst/>
            </a:prstGeom>
            <a:solidFill>
              <a:srgbClr val="993366"/>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3" name="Oval 11"/>
            <p:cNvSpPr>
              <a:spLocks noChangeArrowheads="1"/>
            </p:cNvSpPr>
            <p:nvPr/>
          </p:nvSpPr>
          <p:spPr bwMode="auto">
            <a:xfrm>
              <a:off x="2475" y="3296"/>
              <a:ext cx="176" cy="170"/>
            </a:xfrm>
            <a:prstGeom prst="ellipse">
              <a:avLst/>
            </a:prstGeom>
            <a:solidFill>
              <a:srgbClr val="00FF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4" name="Oval 12"/>
            <p:cNvSpPr>
              <a:spLocks noChangeArrowheads="1"/>
            </p:cNvSpPr>
            <p:nvPr/>
          </p:nvSpPr>
          <p:spPr bwMode="auto">
            <a:xfrm>
              <a:off x="2799" y="3296"/>
              <a:ext cx="176" cy="170"/>
            </a:xfrm>
            <a:prstGeom prst="ellipse">
              <a:avLst/>
            </a:prstGeom>
            <a:solidFill>
              <a:srgbClr val="3366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5" name="Oval 13"/>
            <p:cNvSpPr>
              <a:spLocks noChangeArrowheads="1"/>
            </p:cNvSpPr>
            <p:nvPr/>
          </p:nvSpPr>
          <p:spPr bwMode="auto">
            <a:xfrm>
              <a:off x="3140" y="3296"/>
              <a:ext cx="176" cy="170"/>
            </a:xfrm>
            <a:prstGeom prst="ellipse">
              <a:avLst/>
            </a:prstGeom>
            <a:solidFill>
              <a:srgbClr val="FF00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6" name="Oval 14"/>
            <p:cNvSpPr>
              <a:spLocks noChangeArrowheads="1"/>
            </p:cNvSpPr>
            <p:nvPr/>
          </p:nvSpPr>
          <p:spPr bwMode="auto">
            <a:xfrm>
              <a:off x="3482" y="3302"/>
              <a:ext cx="176" cy="170"/>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7" name="Oval 15"/>
            <p:cNvSpPr>
              <a:spLocks noChangeArrowheads="1"/>
            </p:cNvSpPr>
            <p:nvPr/>
          </p:nvSpPr>
          <p:spPr bwMode="auto">
            <a:xfrm>
              <a:off x="3823" y="3302"/>
              <a:ext cx="176" cy="170"/>
            </a:xfrm>
            <a:prstGeom prst="ellipse">
              <a:avLst/>
            </a:prstGeom>
            <a:solidFill>
              <a:srgbClr val="FF99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8" name="Oval 16"/>
            <p:cNvSpPr>
              <a:spLocks noChangeArrowheads="1"/>
            </p:cNvSpPr>
            <p:nvPr/>
          </p:nvSpPr>
          <p:spPr bwMode="auto">
            <a:xfrm>
              <a:off x="4127" y="3302"/>
              <a:ext cx="176" cy="170"/>
            </a:xfrm>
            <a:prstGeom prst="ellipse">
              <a:avLst/>
            </a:prstGeom>
            <a:solidFill>
              <a:srgbClr val="993366"/>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32789" name="Oval 17"/>
            <p:cNvSpPr>
              <a:spLocks noChangeArrowheads="1"/>
            </p:cNvSpPr>
            <p:nvPr/>
          </p:nvSpPr>
          <p:spPr bwMode="auto">
            <a:xfrm>
              <a:off x="4468" y="3302"/>
              <a:ext cx="176" cy="170"/>
            </a:xfrm>
            <a:prstGeom prst="ellipse">
              <a:avLst/>
            </a:prstGeom>
            <a:solidFill>
              <a:srgbClr val="FF00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grpSp>
      <p:sp>
        <p:nvSpPr>
          <p:cNvPr id="32774" name="Line 18"/>
          <p:cNvSpPr>
            <a:spLocks noChangeShapeType="1"/>
          </p:cNvSpPr>
          <p:nvPr/>
        </p:nvSpPr>
        <p:spPr bwMode="auto">
          <a:xfrm flipH="1">
            <a:off x="2755900" y="3471863"/>
            <a:ext cx="668338" cy="59213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5" name="Line 19"/>
          <p:cNvSpPr>
            <a:spLocks noChangeShapeType="1"/>
          </p:cNvSpPr>
          <p:nvPr/>
        </p:nvSpPr>
        <p:spPr bwMode="auto">
          <a:xfrm flipV="1">
            <a:off x="3462338" y="5076825"/>
            <a:ext cx="1449387" cy="31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2776" name="Picture 41" descr="C:\Documents and Settings\Amit\My Documents\Amit\Book\English\CH1 - Introduction\Figures\1-10_right.png"/>
          <p:cNvPicPr>
            <a:picLocks noChangeAspect="1" noChangeArrowheads="1"/>
          </p:cNvPicPr>
          <p:nvPr/>
        </p:nvPicPr>
        <p:blipFill>
          <a:blip r:embed="rId4">
            <a:extLst>
              <a:ext uri="{28A0092B-C50C-407E-A947-70E740481C1C}">
                <a14:useLocalDpi xmlns:a14="http://schemas.microsoft.com/office/drawing/2010/main" val="0"/>
              </a:ext>
            </a:extLst>
          </a:blip>
          <a:srcRect l="8963" t="4762" r="7027" b="7330"/>
          <a:stretch>
            <a:fillRect/>
          </a:stretch>
        </p:blipFill>
        <p:spPr bwMode="auto">
          <a:xfrm>
            <a:off x="5286375" y="3625850"/>
            <a:ext cx="30226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31763" y="1481870"/>
            <a:ext cx="9012237"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action of </a:t>
            </a:r>
            <a:r>
              <a:rPr lang="en-US" altLang="en-US" sz="2600" b="1" dirty="0" smtClean="0">
                <a:solidFill>
                  <a:srgbClr val="339933"/>
                </a:solidFill>
                <a:latin typeface="Arial" panose="020B0604020202020204" pitchFamily="34" charset="0"/>
                <a:cs typeface="Arial" panose="020B0604020202020204" pitchFamily="34" charset="0"/>
              </a:rPr>
              <a:t>all </a:t>
            </a:r>
            <a:r>
              <a:rPr lang="en-US" altLang="en-US" sz="2600" b="1" dirty="0">
                <a:solidFill>
                  <a:srgbClr val="339933"/>
                </a:solidFill>
                <a:latin typeface="Arial" panose="020B0604020202020204" pitchFamily="34" charset="0"/>
                <a:cs typeface="Arial" panose="020B0604020202020204" pitchFamily="34" charset="0"/>
              </a:rPr>
              <a:t>proteins involves </a:t>
            </a:r>
            <a:r>
              <a:rPr lang="en-US" altLang="en-US" sz="2600" b="1" dirty="0" smtClean="0">
                <a:solidFill>
                  <a:srgbClr val="FF0066"/>
                </a:solidFill>
                <a:latin typeface="Arial" panose="020B0604020202020204" pitchFamily="34" charset="0"/>
                <a:cs typeface="Arial" panose="020B0604020202020204" pitchFamily="34" charset="0"/>
              </a:rPr>
              <a:t>ligand binding</a:t>
            </a:r>
            <a:r>
              <a:rPr lang="en-US" altLang="en-US" sz="2600" b="1" dirty="0" smtClean="0">
                <a:solidFill>
                  <a:srgbClr val="339933"/>
                </a:solidFill>
                <a:latin typeface="Arial" panose="020B0604020202020204" pitchFamily="34" charset="0"/>
                <a:cs typeface="Arial" panose="020B0604020202020204" pitchFamily="34" charset="0"/>
              </a:rPr>
              <a:t>:</a:t>
            </a:r>
            <a:endParaRPr lang="en-US" altLang="en-US" sz="2600" b="1" dirty="0">
              <a:solidFill>
                <a:srgbClr val="339933"/>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Enzyme-substrate</a:t>
            </a:r>
            <a:endParaRPr lang="en-US" altLang="en-US" sz="2200" dirty="0">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Receptor-hormone/neurotransmitter</a:t>
            </a:r>
            <a:endParaRPr lang="en-US" altLang="en-US" sz="2200" dirty="0">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G-protein-GTP</a:t>
            </a: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Histone-DNA</a:t>
            </a:r>
            <a:endParaRPr lang="en-US" altLang="en-US" sz="2200" dirty="0">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Hemoglobin-O</a:t>
            </a:r>
            <a:r>
              <a:rPr lang="en-US" altLang="en-US" sz="2200" baseline="-25000" dirty="0" smtClean="0">
                <a:latin typeface="Arial" panose="020B0604020202020204" pitchFamily="34" charset="0"/>
                <a:cs typeface="Arial" panose="020B0604020202020204" pitchFamily="34" charset="0"/>
              </a:rPr>
              <a:t>2</a:t>
            </a: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Channel/transporter-ion/solute</a:t>
            </a: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Cytoskeleton proteins</a:t>
            </a:r>
          </a:p>
          <a:p>
            <a:pPr lvl="1" algn="l" rtl="0" eaLnBrk="1" hangingPunct="1">
              <a:spcBef>
                <a:spcPct val="50000"/>
              </a:spcBef>
              <a:buFont typeface="Wingdings" panose="05000000000000000000" pitchFamily="2" charset="2"/>
              <a:buChar char="Ø"/>
            </a:pPr>
            <a:r>
              <a:rPr lang="en-US" altLang="en-US" sz="2200" dirty="0" smtClean="0">
                <a:latin typeface="Arial" panose="020B0604020202020204" pitchFamily="34" charset="0"/>
                <a:cs typeface="Arial" panose="020B0604020202020204" pitchFamily="34" charset="0"/>
              </a:rPr>
              <a:t>Extracellular proteins</a:t>
            </a:r>
            <a:endParaRPr lang="en-US"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379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Ligand binding occurs at specific </a:t>
            </a:r>
            <a:r>
              <a:rPr lang="en-US" altLang="en-US" sz="2600" b="1" dirty="0" smtClean="0">
                <a:solidFill>
                  <a:srgbClr val="FF0066"/>
                </a:solidFill>
                <a:latin typeface="Arial" panose="020B0604020202020204" pitchFamily="34" charset="0"/>
                <a:cs typeface="Arial" panose="020B0604020202020204" pitchFamily="34" charset="0"/>
              </a:rPr>
              <a:t>proteins sites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 binding involves </a:t>
            </a:r>
            <a:r>
              <a:rPr lang="en-US" altLang="en-US" sz="2600" b="1" dirty="0" smtClean="0">
                <a:solidFill>
                  <a:srgbClr val="FF0066"/>
                </a:solidFill>
                <a:latin typeface="Arial" panose="020B0604020202020204" pitchFamily="34" charset="0"/>
                <a:cs typeface="Arial" panose="020B0604020202020204" pitchFamily="34" charset="0"/>
              </a:rPr>
              <a:t>non-covalent interactions </a:t>
            </a:r>
            <a:r>
              <a:rPr lang="en-US" altLang="en-US" sz="2600" b="1" dirty="0" smtClean="0">
                <a:solidFill>
                  <a:srgbClr val="339933"/>
                </a:solidFill>
                <a:latin typeface="Arial" panose="020B0604020202020204" pitchFamily="34" charset="0"/>
                <a:cs typeface="Arial" panose="020B0604020202020204" pitchFamily="34" charset="0"/>
              </a:rPr>
              <a:t>of ligand with </a:t>
            </a:r>
            <a:r>
              <a:rPr lang="en-US" altLang="en-US" sz="2600" b="1" dirty="0" smtClean="0">
                <a:solidFill>
                  <a:srgbClr val="FF0066"/>
                </a:solidFill>
                <a:latin typeface="Arial" panose="020B0604020202020204" pitchFamily="34" charset="0"/>
                <a:cs typeface="Arial" panose="020B0604020202020204" pitchFamily="34" charset="0"/>
              </a:rPr>
              <a:t>amino acids </a:t>
            </a:r>
            <a:r>
              <a:rPr lang="en-US" altLang="en-US" sz="2600" b="1" dirty="0" smtClean="0">
                <a:solidFill>
                  <a:srgbClr val="339933"/>
                </a:solidFill>
                <a:latin typeface="Arial" panose="020B0604020202020204" pitchFamily="34" charset="0"/>
                <a:cs typeface="Arial" panose="020B0604020202020204" pitchFamily="34" charset="0"/>
              </a:rPr>
              <a:t>in the binding site</a:t>
            </a:r>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5"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6"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94941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In </a:t>
            </a:r>
            <a:r>
              <a:rPr lang="en-US" altLang="en-US" sz="2600" b="1" dirty="0" smtClean="0">
                <a:solidFill>
                  <a:srgbClr val="FF0066"/>
                </a:solidFill>
                <a:latin typeface="Arial" panose="020B0604020202020204" pitchFamily="34" charset="0"/>
                <a:cs typeface="Arial" panose="020B0604020202020204" pitchFamily="34" charset="0"/>
              </a:rPr>
              <a:t>enzymes</a:t>
            </a:r>
            <a:r>
              <a:rPr lang="en-US" altLang="en-US" sz="2600" b="1" dirty="0" smtClean="0">
                <a:solidFill>
                  <a:srgbClr val="339933"/>
                </a:solidFill>
                <a:latin typeface="Arial" panose="020B0604020202020204" pitchFamily="34" charset="0"/>
                <a:cs typeface="Arial" panose="020B0604020202020204" pitchFamily="34" charset="0"/>
              </a:rPr>
              <a:t>, the amino acids within the binding site change the ligand (</a:t>
            </a:r>
            <a:r>
              <a:rPr lang="en-US" altLang="en-US" sz="2600" b="1" dirty="0" smtClean="0">
                <a:solidFill>
                  <a:srgbClr val="FF0066"/>
                </a:solidFill>
                <a:latin typeface="Arial" panose="020B0604020202020204" pitchFamily="34" charset="0"/>
                <a:cs typeface="Arial" panose="020B0604020202020204" pitchFamily="34" charset="0"/>
              </a:rPr>
              <a:t>substrate</a:t>
            </a:r>
            <a:r>
              <a:rPr lang="en-US" altLang="en-US" sz="2600" b="1" dirty="0" smtClean="0">
                <a:solidFill>
                  <a:srgbClr val="339933"/>
                </a:solidFill>
                <a:latin typeface="Arial" panose="020B0604020202020204" pitchFamily="34" charset="0"/>
                <a:cs typeface="Arial" panose="020B0604020202020204" pitchFamily="34" charset="0"/>
              </a:rPr>
              <a:t>) chemically</a:t>
            </a:r>
            <a:endParaRPr lang="en-US" altLang="en-US" sz="2600" b="1" dirty="0">
              <a:solidFill>
                <a:srgbClr val="FF0066"/>
              </a:solidFill>
              <a:latin typeface="Arial" panose="020B0604020202020204" pitchFamily="34" charset="0"/>
              <a:cs typeface="Arial" panose="020B0604020202020204" pitchFamily="34" charset="0"/>
            </a:endParaRPr>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5"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6"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79362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u="sng" dirty="0" smtClean="0">
                <a:solidFill>
                  <a:srgbClr val="339933"/>
                </a:solidFill>
                <a:latin typeface="Arial" panose="020B0604020202020204" pitchFamily="34" charset="0"/>
                <a:cs typeface="Arial" panose="020B0604020202020204" pitchFamily="34" charset="0"/>
              </a:rPr>
              <a:t>Each protein</a:t>
            </a:r>
            <a:r>
              <a:rPr lang="en-US" altLang="en-US" sz="2600" b="1" dirty="0" smtClean="0">
                <a:solidFill>
                  <a:srgbClr val="339933"/>
                </a:solidFill>
                <a:latin typeface="Arial" panose="020B0604020202020204" pitchFamily="34" charset="0"/>
                <a:cs typeface="Arial" panose="020B0604020202020204" pitchFamily="34" charset="0"/>
              </a:rPr>
              <a:t>: </a:t>
            </a:r>
          </a:p>
          <a:p>
            <a:pPr marL="400050" lvl="1" indent="0" algn="l" rtl="0" eaLnBrk="1" hangingPunct="1">
              <a:spcBef>
                <a:spcPct val="50000"/>
              </a:spcBef>
              <a:buNone/>
            </a:pPr>
            <a:r>
              <a:rPr lang="en-US" altLang="en-US" sz="2600" dirty="0" smtClean="0">
                <a:latin typeface="Arial" panose="020B0604020202020204" pitchFamily="34" charset="0"/>
                <a:cs typeface="Arial" panose="020B0604020202020204" pitchFamily="34" charset="0"/>
              </a:rPr>
              <a:t>Different amino acid sequence </a:t>
            </a:r>
            <a:r>
              <a:rPr lang="en-US" altLang="en-US" sz="2600" dirty="0">
                <a:latin typeface="Arial" panose="020B0604020202020204" pitchFamily="34" charset="0"/>
                <a:cs typeface="Arial" panose="020B0604020202020204" pitchFamily="34" charset="0"/>
              </a:rPr>
              <a:t>→</a:t>
            </a:r>
            <a:r>
              <a:rPr lang="en-US" altLang="en-US" sz="2600" dirty="0" smtClean="0">
                <a:latin typeface="Arial" panose="020B0604020202020204" pitchFamily="34" charset="0"/>
                <a:cs typeface="Arial" panose="020B0604020202020204" pitchFamily="34" charset="0"/>
              </a:rPr>
              <a:t> different 3D structure </a:t>
            </a:r>
            <a:r>
              <a:rPr lang="en-US" altLang="en-US" sz="2600" dirty="0">
                <a:latin typeface="Arial" panose="020B0604020202020204" pitchFamily="34" charset="0"/>
                <a:cs typeface="Arial" panose="020B0604020202020204" pitchFamily="34" charset="0"/>
              </a:rPr>
              <a:t>→ </a:t>
            </a:r>
            <a:r>
              <a:rPr lang="en-US" altLang="en-US" sz="2600" dirty="0" smtClean="0">
                <a:latin typeface="Arial" panose="020B0604020202020204" pitchFamily="34" charset="0"/>
                <a:cs typeface="Arial" panose="020B0604020202020204" pitchFamily="34" charset="0"/>
              </a:rPr>
              <a:t>different binding/catalytic sites</a:t>
            </a:r>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5"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6"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22671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18"/>
          <p:cNvSpPr txBox="1">
            <a:spLocks noChangeArrowheads="1"/>
          </p:cNvSpPr>
          <p:nvPr/>
        </p:nvSpPr>
        <p:spPr bwMode="auto">
          <a:xfrm>
            <a:off x="131763" y="952500"/>
            <a:ext cx="9012237"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u="sng" dirty="0" smtClean="0">
                <a:solidFill>
                  <a:srgbClr val="339933"/>
                </a:solidFill>
                <a:latin typeface="Arial" panose="020B0604020202020204" pitchFamily="34" charset="0"/>
                <a:cs typeface="Arial" panose="020B0604020202020204" pitchFamily="34" charset="0"/>
              </a:rPr>
              <a:t>Macromolecules</a:t>
            </a:r>
            <a:r>
              <a:rPr lang="en-US" altLang="en-US" sz="2600" b="1" dirty="0" smtClean="0">
                <a:solidFill>
                  <a:srgbClr val="339933"/>
                </a:solidFill>
                <a:latin typeface="Arial" panose="020B0604020202020204" pitchFamily="34" charset="0"/>
                <a:cs typeface="Arial" panose="020B0604020202020204" pitchFamily="34" charset="0"/>
              </a:rPr>
              <a:t>: </a:t>
            </a:r>
          </a:p>
          <a:p>
            <a:pPr lvl="1" algn="l" rtl="0" eaLnBrk="1" hangingPunct="1">
              <a:spcBef>
                <a:spcPct val="50000"/>
              </a:spcBef>
              <a:buFont typeface="Wingdings" panose="05000000000000000000" pitchFamily="2" charset="2"/>
              <a:buChar char="Ø"/>
            </a:pPr>
            <a:r>
              <a:rPr lang="en-US" altLang="en-US" sz="2600" dirty="0" smtClean="0">
                <a:latin typeface="+mj-lt"/>
                <a:cs typeface="Arial" panose="020B0604020202020204" pitchFamily="34" charset="0"/>
              </a:rPr>
              <a:t>Large (10</a:t>
            </a:r>
            <a:r>
              <a:rPr lang="en-US" altLang="en-US" sz="2600" baseline="30000" dirty="0" smtClean="0">
                <a:latin typeface="+mj-lt"/>
                <a:cs typeface="Arial" panose="020B0604020202020204" pitchFamily="34" charset="0"/>
              </a:rPr>
              <a:t>3</a:t>
            </a:r>
            <a:r>
              <a:rPr lang="en-US" altLang="en-US" sz="2600" dirty="0" smtClean="0">
                <a:latin typeface="+mj-lt"/>
                <a:cs typeface="Arial" panose="020B0604020202020204" pitchFamily="34" charset="0"/>
              </a:rPr>
              <a:t> – 10</a:t>
            </a:r>
            <a:r>
              <a:rPr lang="en-US" altLang="en-US" sz="2600" baseline="30000" dirty="0" smtClean="0">
                <a:latin typeface="+mj-lt"/>
                <a:cs typeface="Arial" panose="020B0604020202020204" pitchFamily="34" charset="0"/>
              </a:rPr>
              <a:t>6</a:t>
            </a:r>
            <a:r>
              <a:rPr lang="en-US" altLang="en-US" sz="2600" dirty="0" smtClean="0">
                <a:latin typeface="+mj-lt"/>
                <a:cs typeface="Arial" panose="020B0604020202020204" pitchFamily="34" charset="0"/>
              </a:rPr>
              <a:t> atoms)</a:t>
            </a:r>
          </a:p>
          <a:p>
            <a:pPr lvl="1" algn="l" rtl="0" eaLnBrk="1" hangingPunct="1">
              <a:spcBef>
                <a:spcPct val="50000"/>
              </a:spcBef>
              <a:buFont typeface="Wingdings" panose="05000000000000000000" pitchFamily="2" charset="2"/>
              <a:buChar char="Ø"/>
            </a:pPr>
            <a:r>
              <a:rPr lang="en-US" altLang="en-US" sz="2600" dirty="0" smtClean="0">
                <a:latin typeface="+mj-lt"/>
                <a:cs typeface="Arial" panose="020B0604020202020204" pitchFamily="34" charset="0"/>
              </a:rPr>
              <a:t>Polymeric – made of smaller building blocks that self-assemble into long chains with complex 3D structure</a:t>
            </a:r>
          </a:p>
          <a:p>
            <a:pPr lvl="1" algn="l" rtl="0" eaLnBrk="1" hangingPunct="1">
              <a:spcBef>
                <a:spcPct val="50000"/>
              </a:spcBef>
              <a:buFont typeface="Wingdings" panose="05000000000000000000" pitchFamily="2" charset="2"/>
              <a:buChar char="Ø"/>
            </a:pPr>
            <a:r>
              <a:rPr lang="en-US" altLang="en-US" sz="2600" dirty="0" smtClean="0">
                <a:latin typeface="+mj-lt"/>
                <a:cs typeface="Arial" panose="020B0604020202020204" pitchFamily="34" charset="0"/>
              </a:rPr>
              <a:t>Have key roles in living organisms</a:t>
            </a:r>
            <a:endParaRPr lang="en-US" altLang="en-US" sz="2600" dirty="0">
              <a:latin typeface="+mj-lt"/>
              <a:cs typeface="Arial" panose="020B0604020202020204" pitchFamily="34" charset="0"/>
            </a:endParaRPr>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9911" t="11548" r="22485" b="8888"/>
          <a:stretch>
            <a:fillRect/>
          </a:stretch>
        </p:blipFill>
        <p:spPr bwMode="auto">
          <a:xfrm>
            <a:off x="1260475" y="3780482"/>
            <a:ext cx="2467463" cy="255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s://upload.wikimedia.org/wikipedia/commons/thumb/b/b1/A-DNA%2C_B-DNA_and_Z-DNA.png/1024px-A-DNA%2C_B-DNA_and_Z-DNA.png"/>
          <p:cNvPicPr>
            <a:picLocks noChangeAspect="1" noChangeArrowheads="1"/>
          </p:cNvPicPr>
          <p:nvPr/>
        </p:nvPicPr>
        <p:blipFill rotWithShape="1">
          <a:blip r:embed="rId4">
            <a:extLst>
              <a:ext uri="{28A0092B-C50C-407E-A947-70E740481C1C}">
                <a14:useLocalDpi xmlns:a14="http://schemas.microsoft.com/office/drawing/2010/main" val="0"/>
              </a:ext>
            </a:extLst>
          </a:blip>
          <a:srcRect l="37347" t="8240" r="33446" b="7734"/>
          <a:stretch/>
        </p:blipFill>
        <p:spPr bwMode="auto">
          <a:xfrm>
            <a:off x="5428025" y="3780482"/>
            <a:ext cx="1456402" cy="272921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 importance of macromolecules</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26"/>
          <p:cNvSpPr txBox="1">
            <a:spLocks noChangeArrowheads="1"/>
          </p:cNvSpPr>
          <p:nvPr/>
        </p:nvSpPr>
        <p:spPr bwMode="auto">
          <a:xfrm>
            <a:off x="152400" y="1217613"/>
            <a:ext cx="89916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Non-covalent interactions: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Drive the </a:t>
            </a:r>
            <a:r>
              <a:rPr lang="en-US" altLang="en-US" sz="2600" b="1" dirty="0" smtClean="0">
                <a:solidFill>
                  <a:srgbClr val="FF0066"/>
                </a:solidFill>
                <a:latin typeface="+mj-lt"/>
                <a:cs typeface="Arial" panose="020B0604020202020204" pitchFamily="34" charset="0"/>
              </a:rPr>
              <a:t>folding</a:t>
            </a:r>
            <a:r>
              <a:rPr lang="en-US" altLang="en-US" sz="2600" dirty="0" smtClean="0">
                <a:latin typeface="+mj-lt"/>
                <a:cs typeface="Arial" panose="020B0604020202020204" pitchFamily="34" charset="0"/>
              </a:rPr>
              <a:t> of the protein chain into a specific 3D structure</a:t>
            </a:r>
          </a:p>
          <a:p>
            <a:pPr lvl="1" algn="l" rtl="0" eaLnBrk="1" hangingPunct="1">
              <a:spcBef>
                <a:spcPct val="50000"/>
              </a:spcBef>
              <a:buFont typeface="Wingdings" panose="05000000000000000000" pitchFamily="2" charset="2"/>
              <a:buChar char="Ø"/>
              <a:defRPr/>
            </a:pPr>
            <a:r>
              <a:rPr lang="en-US" altLang="en-US" sz="2600" dirty="0">
                <a:cs typeface="Arial" panose="020B0604020202020204" pitchFamily="34" charset="0"/>
              </a:rPr>
              <a:t>Drive the </a:t>
            </a:r>
            <a:r>
              <a:rPr lang="en-US" altLang="en-US" sz="2600" b="1" dirty="0">
                <a:solidFill>
                  <a:srgbClr val="FF0066"/>
                </a:solidFill>
                <a:cs typeface="Arial" panose="020B0604020202020204" pitchFamily="34" charset="0"/>
              </a:rPr>
              <a:t>binding</a:t>
            </a:r>
            <a:r>
              <a:rPr lang="en-US" altLang="en-US" sz="2600" dirty="0">
                <a:solidFill>
                  <a:srgbClr val="FF0066"/>
                </a:solidFill>
                <a:cs typeface="Arial" panose="020B0604020202020204" pitchFamily="34" charset="0"/>
              </a:rPr>
              <a:t> </a:t>
            </a:r>
            <a:r>
              <a:rPr lang="en-US" altLang="en-US" sz="2600" b="1" dirty="0">
                <a:solidFill>
                  <a:srgbClr val="FF0066"/>
                </a:solidFill>
                <a:cs typeface="Arial" panose="020B0604020202020204" pitchFamily="34" charset="0"/>
              </a:rPr>
              <a:t>of ligands </a:t>
            </a:r>
            <a:r>
              <a:rPr lang="en-US" altLang="en-US" sz="2600" dirty="0">
                <a:cs typeface="Arial" panose="020B0604020202020204" pitchFamily="34" charset="0"/>
              </a:rPr>
              <a:t>(substrate, hormone, messenger, allosteric modulator) to a binding/catalytic site in the </a:t>
            </a:r>
            <a:r>
              <a:rPr lang="en-US" altLang="en-US" sz="2600" dirty="0" smtClean="0">
                <a:cs typeface="Arial" panose="020B0604020202020204" pitchFamily="34" charset="0"/>
              </a:rPr>
              <a:t>proteins</a:t>
            </a:r>
            <a:endParaRPr lang="en-US" altLang="en-US" sz="2600" dirty="0">
              <a:cs typeface="Arial" panose="020B0604020202020204" pitchFamily="34" charset="0"/>
            </a:endParaRPr>
          </a:p>
        </p:txBody>
      </p:sp>
      <p:sp>
        <p:nvSpPr>
          <p:cNvPr id="36867" name="Text Box 9"/>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Non-covalent interactions</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4" name="Picture 2" descr="C:\Documents and Settings\Amit\My Documents\Amit\Book\1_Revised_draft\CH1\Figures\Source files\1-10.jpg"/>
          <p:cNvPicPr>
            <a:picLocks noChangeAspect="1" noChangeArrowheads="1"/>
          </p:cNvPicPr>
          <p:nvPr/>
        </p:nvPicPr>
        <p:blipFill>
          <a:blip r:embed="rId3" cstate="print">
            <a:extLst>
              <a:ext uri="{28A0092B-C50C-407E-A947-70E740481C1C}">
                <a14:useLocalDpi xmlns:a14="http://schemas.microsoft.com/office/drawing/2010/main" val="0"/>
              </a:ext>
            </a:extLst>
          </a:blip>
          <a:srcRect l="10712" t="6972" r="8858" b="6660"/>
          <a:stretch>
            <a:fillRect/>
          </a:stretch>
        </p:blipFill>
        <p:spPr bwMode="auto">
          <a:xfrm>
            <a:off x="1324159" y="3998676"/>
            <a:ext cx="1966912" cy="242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rcRect l="9216" t="24117" r="7451" b="14314"/>
          <a:stretch>
            <a:fillRect/>
          </a:stretch>
        </p:blipFill>
        <p:spPr bwMode="auto">
          <a:xfrm>
            <a:off x="4462830" y="3998676"/>
            <a:ext cx="3718873" cy="27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938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2"/>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Non-covalent interactions</a:t>
            </a:r>
          </a:p>
        </p:txBody>
      </p:sp>
      <p:sp>
        <p:nvSpPr>
          <p:cNvPr id="40964" name="Text Box 16"/>
          <p:cNvSpPr txBox="1">
            <a:spLocks noChangeArrowheads="1"/>
          </p:cNvSpPr>
          <p:nvPr/>
        </p:nvSpPr>
        <p:spPr bwMode="auto">
          <a:xfrm>
            <a:off x="76200" y="1205010"/>
            <a:ext cx="9067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Much </a:t>
            </a:r>
            <a:r>
              <a:rPr lang="en-US" altLang="en-US" sz="2600" b="1" dirty="0">
                <a:solidFill>
                  <a:srgbClr val="FF0066"/>
                </a:solidFill>
                <a:latin typeface="Arial" panose="020B0604020202020204" pitchFamily="34" charset="0"/>
                <a:cs typeface="Arial" panose="020B0604020202020204" pitchFamily="34" charset="0"/>
              </a:rPr>
              <a:t>weaker</a:t>
            </a:r>
            <a:r>
              <a:rPr lang="en-US" altLang="en-US" sz="2600" b="1" dirty="0">
                <a:solidFill>
                  <a:srgbClr val="339933"/>
                </a:solidFill>
                <a:latin typeface="Arial" panose="020B0604020202020204" pitchFamily="34" charset="0"/>
                <a:cs typeface="Arial" panose="020B0604020202020204" pitchFamily="34" charset="0"/>
              </a:rPr>
              <a:t> than covalent bonds </a:t>
            </a:r>
          </a:p>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Make biomolecules </a:t>
            </a:r>
            <a:r>
              <a:rPr lang="en-US" altLang="en-US" sz="2600" b="1" dirty="0">
                <a:solidFill>
                  <a:srgbClr val="FF0066"/>
                </a:solidFill>
                <a:latin typeface="Arial" panose="020B0604020202020204" pitchFamily="34" charset="0"/>
                <a:cs typeface="Arial" panose="020B0604020202020204" pitchFamily="34" charset="0"/>
              </a:rPr>
              <a:t>flexible</a:t>
            </a:r>
            <a:r>
              <a:rPr lang="en-US" altLang="en-US" sz="2600" b="1" dirty="0">
                <a:solidFill>
                  <a:srgbClr val="339933"/>
                </a:solidFill>
                <a:latin typeface="Arial" panose="020B0604020202020204" pitchFamily="34" charset="0"/>
                <a:cs typeface="Arial" panose="020B0604020202020204" pitchFamily="34" charset="0"/>
              </a:rPr>
              <a:t>, and allow them to interact </a:t>
            </a:r>
            <a:r>
              <a:rPr lang="en-US" altLang="en-US" sz="2600" b="1" dirty="0">
                <a:solidFill>
                  <a:srgbClr val="FF0066"/>
                </a:solidFill>
                <a:latin typeface="Arial" panose="020B0604020202020204" pitchFamily="34" charset="0"/>
                <a:cs typeface="Arial" panose="020B0604020202020204" pitchFamily="34" charset="0"/>
              </a:rPr>
              <a:t>reversibly</a:t>
            </a:r>
            <a:r>
              <a:rPr lang="en-US" altLang="en-US" sz="2600" b="1" dirty="0">
                <a:solidFill>
                  <a:srgbClr val="339933"/>
                </a:solidFill>
                <a:latin typeface="Arial" panose="020B0604020202020204" pitchFamily="34" charset="0"/>
                <a:cs typeface="Arial" panose="020B0604020202020204" pitchFamily="34" charset="0"/>
              </a:rPr>
              <a:t> with each other</a:t>
            </a: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4462830" y="3998676"/>
            <a:ext cx="3718873" cy="27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Amit\My Documents\Amit\Book\1_Revised_draft\CH1\Figures\Source files\1-10.jpg"/>
          <p:cNvPicPr>
            <a:picLocks noChangeAspect="1" noChangeArrowheads="1"/>
          </p:cNvPicPr>
          <p:nvPr/>
        </p:nvPicPr>
        <p:blipFill>
          <a:blip r:embed="rId4" cstate="print">
            <a:extLst>
              <a:ext uri="{28A0092B-C50C-407E-A947-70E740481C1C}">
                <a14:useLocalDpi xmlns:a14="http://schemas.microsoft.com/office/drawing/2010/main" val="0"/>
              </a:ext>
            </a:extLst>
          </a:blip>
          <a:srcRect l="10712" t="6972" r="8858" b="6660"/>
          <a:stretch>
            <a:fillRect/>
          </a:stretch>
        </p:blipFill>
        <p:spPr bwMode="auto">
          <a:xfrm>
            <a:off x="1324159" y="3998676"/>
            <a:ext cx="1966912" cy="242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p:cNvPicPr>
          <p:nvPr/>
        </p:nvPicPr>
        <p:blipFill>
          <a:blip r:embed="rId3">
            <a:extLst>
              <a:ext uri="{28A0092B-C50C-407E-A947-70E740481C1C}">
                <a14:useLocalDpi xmlns:a14="http://schemas.microsoft.com/office/drawing/2010/main" val="0"/>
              </a:ext>
            </a:extLst>
          </a:blip>
          <a:srcRect l="17999" t="24332" r="37952" b="24777"/>
          <a:stretch>
            <a:fillRect/>
          </a:stretch>
        </p:blipFill>
        <p:spPr bwMode="auto">
          <a:xfrm>
            <a:off x="487363" y="1318725"/>
            <a:ext cx="74485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Non-covalent interactions</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43011" name="Text Box 4"/>
          <p:cNvSpPr txBox="1">
            <a:spLocks noChangeArrowheads="1"/>
          </p:cNvSpPr>
          <p:nvPr/>
        </p:nvSpPr>
        <p:spPr bwMode="auto">
          <a:xfrm>
            <a:off x="-69850" y="5791200"/>
            <a:ext cx="21939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rPr>
              <a:t>Dipole-dipole:</a:t>
            </a:r>
          </a:p>
        </p:txBody>
      </p:sp>
      <p:sp>
        <p:nvSpPr>
          <p:cNvPr id="43012" name="Text Box 4"/>
          <p:cNvSpPr txBox="1">
            <a:spLocks noChangeArrowheads="1"/>
          </p:cNvSpPr>
          <p:nvPr/>
        </p:nvSpPr>
        <p:spPr bwMode="auto">
          <a:xfrm>
            <a:off x="2154238" y="3116263"/>
            <a:ext cx="13144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Charge</a:t>
            </a:r>
          </a:p>
        </p:txBody>
      </p:sp>
      <p:sp>
        <p:nvSpPr>
          <p:cNvPr id="43013" name="Text Box 21"/>
          <p:cNvSpPr txBox="1">
            <a:spLocks noChangeArrowheads="1"/>
          </p:cNvSpPr>
          <p:nvPr/>
        </p:nvSpPr>
        <p:spPr bwMode="auto">
          <a:xfrm>
            <a:off x="4251325" y="3116263"/>
            <a:ext cx="14081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Dipole</a:t>
            </a:r>
          </a:p>
        </p:txBody>
      </p:sp>
      <p:sp>
        <p:nvSpPr>
          <p:cNvPr id="43014" name="Text Box 4"/>
          <p:cNvSpPr txBox="1">
            <a:spLocks noChangeArrowheads="1"/>
          </p:cNvSpPr>
          <p:nvPr/>
        </p:nvSpPr>
        <p:spPr bwMode="auto">
          <a:xfrm>
            <a:off x="-26988" y="3736975"/>
            <a:ext cx="219392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rPr>
              <a:t>Charge-dipole:</a:t>
            </a:r>
          </a:p>
        </p:txBody>
      </p:sp>
      <p:sp>
        <p:nvSpPr>
          <p:cNvPr id="43015" name="Text Box 4"/>
          <p:cNvSpPr txBox="1">
            <a:spLocks noChangeArrowheads="1"/>
          </p:cNvSpPr>
          <p:nvPr/>
        </p:nvSpPr>
        <p:spPr bwMode="auto">
          <a:xfrm>
            <a:off x="2230438" y="1143000"/>
            <a:ext cx="13890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Charge 1</a:t>
            </a:r>
          </a:p>
        </p:txBody>
      </p:sp>
      <p:sp>
        <p:nvSpPr>
          <p:cNvPr id="43016" name="Line 12"/>
          <p:cNvSpPr>
            <a:spLocks noChangeShapeType="1"/>
          </p:cNvSpPr>
          <p:nvPr/>
        </p:nvSpPr>
        <p:spPr bwMode="auto">
          <a:xfrm flipH="1">
            <a:off x="3058303" y="2022475"/>
            <a:ext cx="941387"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7" name="Text Box 21"/>
          <p:cNvSpPr txBox="1">
            <a:spLocks noChangeArrowheads="1"/>
          </p:cNvSpPr>
          <p:nvPr/>
        </p:nvSpPr>
        <p:spPr bwMode="auto">
          <a:xfrm>
            <a:off x="3898900" y="1143000"/>
            <a:ext cx="14097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Charge 2</a:t>
            </a:r>
          </a:p>
        </p:txBody>
      </p:sp>
      <p:sp>
        <p:nvSpPr>
          <p:cNvPr id="43018" name="Text Box 4"/>
          <p:cNvSpPr txBox="1">
            <a:spLocks noChangeArrowheads="1"/>
          </p:cNvSpPr>
          <p:nvPr/>
        </p:nvSpPr>
        <p:spPr bwMode="auto">
          <a:xfrm>
            <a:off x="-22225" y="1778000"/>
            <a:ext cx="22971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dirty="0" smtClean="0">
                <a:cs typeface="Times New Roman (Hebrew)"/>
              </a:rPr>
              <a:t>Charge-charge:</a:t>
            </a:r>
          </a:p>
          <a:p>
            <a:pPr algn="ctr" rtl="0" eaLnBrk="1" hangingPunct="1">
              <a:spcBef>
                <a:spcPct val="50000"/>
              </a:spcBef>
              <a:buFontTx/>
              <a:buNone/>
            </a:pPr>
            <a:r>
              <a:rPr lang="en-US" altLang="en-US" sz="2400" b="1" dirty="0" smtClean="0">
                <a:cs typeface="Times New Roman (Hebrew)"/>
              </a:rPr>
              <a:t>(ionic)</a:t>
            </a:r>
            <a:endParaRPr lang="en-US" altLang="en-US" sz="2400" b="1" dirty="0">
              <a:cs typeface="Times New Roman (Hebrew)"/>
            </a:endParaRPr>
          </a:p>
        </p:txBody>
      </p:sp>
      <p:sp>
        <p:nvSpPr>
          <p:cNvPr id="43019" name="Oval 19"/>
          <p:cNvSpPr>
            <a:spLocks noChangeArrowheads="1"/>
          </p:cNvSpPr>
          <p:nvPr/>
        </p:nvSpPr>
        <p:spPr bwMode="auto">
          <a:xfrm>
            <a:off x="2509838" y="1778000"/>
            <a:ext cx="479425" cy="47148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20" name="Text Box 5"/>
          <p:cNvSpPr txBox="1">
            <a:spLocks noChangeArrowheads="1"/>
          </p:cNvSpPr>
          <p:nvPr/>
        </p:nvSpPr>
        <p:spPr bwMode="auto">
          <a:xfrm>
            <a:off x="2470150" y="1728788"/>
            <a:ext cx="561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a:sym typeface="Symbol" panose="05050102010706020507" pitchFamily="18" charset="2"/>
              </a:rPr>
              <a:t>+</a:t>
            </a:r>
            <a:endParaRPr lang="en-US" altLang="en-US" sz="2800" b="1">
              <a:solidFill>
                <a:schemeClr val="tx2"/>
              </a:solidFill>
              <a:cs typeface="Times New Roman (Hebrew)"/>
            </a:endParaRPr>
          </a:p>
        </p:txBody>
      </p:sp>
      <p:sp>
        <p:nvSpPr>
          <p:cNvPr id="43021" name="Oval 19"/>
          <p:cNvSpPr>
            <a:spLocks noChangeArrowheads="1"/>
          </p:cNvSpPr>
          <p:nvPr/>
        </p:nvSpPr>
        <p:spPr bwMode="auto">
          <a:xfrm>
            <a:off x="4227513" y="1781175"/>
            <a:ext cx="481012" cy="471488"/>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22" name="Line 12"/>
          <p:cNvSpPr>
            <a:spLocks noChangeShapeType="1"/>
          </p:cNvSpPr>
          <p:nvPr/>
        </p:nvSpPr>
        <p:spPr bwMode="auto">
          <a:xfrm flipH="1">
            <a:off x="3095625" y="3963988"/>
            <a:ext cx="941388"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3" name="Oval 19"/>
          <p:cNvSpPr>
            <a:spLocks noChangeArrowheads="1"/>
          </p:cNvSpPr>
          <p:nvPr/>
        </p:nvSpPr>
        <p:spPr bwMode="auto">
          <a:xfrm>
            <a:off x="2508250" y="371951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24" name="Oval 19"/>
          <p:cNvSpPr>
            <a:spLocks noChangeArrowheads="1"/>
          </p:cNvSpPr>
          <p:nvPr/>
        </p:nvSpPr>
        <p:spPr bwMode="auto">
          <a:xfrm>
            <a:off x="4225925" y="3722688"/>
            <a:ext cx="481013" cy="471487"/>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25" name="Text Box 5"/>
          <p:cNvSpPr txBox="1">
            <a:spLocks noChangeArrowheads="1"/>
          </p:cNvSpPr>
          <p:nvPr/>
        </p:nvSpPr>
        <p:spPr bwMode="auto">
          <a:xfrm>
            <a:off x="4186238" y="1703388"/>
            <a:ext cx="5635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a:sym typeface="Symbol" panose="05050102010706020507" pitchFamily="18" charset="2"/>
              </a:rPr>
              <a:t>-</a:t>
            </a:r>
            <a:endParaRPr lang="en-US" altLang="en-US" sz="2800" b="1">
              <a:solidFill>
                <a:schemeClr val="tx2"/>
              </a:solidFill>
              <a:cs typeface="Times New Roman (Hebrew)"/>
            </a:endParaRPr>
          </a:p>
        </p:txBody>
      </p:sp>
      <p:sp>
        <p:nvSpPr>
          <p:cNvPr id="43026" name="Oval 19"/>
          <p:cNvSpPr>
            <a:spLocks noChangeArrowheads="1"/>
          </p:cNvSpPr>
          <p:nvPr/>
        </p:nvSpPr>
        <p:spPr bwMode="auto">
          <a:xfrm>
            <a:off x="5138738" y="371951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27" name="Line 9"/>
          <p:cNvSpPr>
            <a:spLocks noChangeShapeType="1"/>
          </p:cNvSpPr>
          <p:nvPr/>
        </p:nvSpPr>
        <p:spPr bwMode="auto">
          <a:xfrm>
            <a:off x="4694238" y="3954463"/>
            <a:ext cx="455612" cy="793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8" name="Text Box 11"/>
          <p:cNvSpPr txBox="1">
            <a:spLocks noChangeArrowheads="1"/>
          </p:cNvSpPr>
          <p:nvPr/>
        </p:nvSpPr>
        <p:spPr bwMode="auto">
          <a:xfrm>
            <a:off x="4224338" y="371157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29" name="Text Box 5"/>
          <p:cNvSpPr txBox="1">
            <a:spLocks noChangeArrowheads="1"/>
          </p:cNvSpPr>
          <p:nvPr/>
        </p:nvSpPr>
        <p:spPr bwMode="auto">
          <a:xfrm>
            <a:off x="5111750" y="3705225"/>
            <a:ext cx="5635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30" name="Text Box 5"/>
          <p:cNvSpPr txBox="1">
            <a:spLocks noChangeArrowheads="1"/>
          </p:cNvSpPr>
          <p:nvPr/>
        </p:nvSpPr>
        <p:spPr bwMode="auto">
          <a:xfrm>
            <a:off x="2463800" y="3675063"/>
            <a:ext cx="5635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a:sym typeface="Symbol" panose="05050102010706020507" pitchFamily="18" charset="2"/>
              </a:rPr>
              <a:t>+</a:t>
            </a:r>
            <a:endParaRPr lang="en-US" altLang="en-US" sz="2800" b="1">
              <a:solidFill>
                <a:schemeClr val="tx2"/>
              </a:solidFill>
              <a:cs typeface="Times New Roman (Hebrew)"/>
            </a:endParaRPr>
          </a:p>
        </p:txBody>
      </p:sp>
      <p:sp>
        <p:nvSpPr>
          <p:cNvPr id="43031" name="Text Box 21"/>
          <p:cNvSpPr txBox="1">
            <a:spLocks noChangeArrowheads="1"/>
          </p:cNvSpPr>
          <p:nvPr/>
        </p:nvSpPr>
        <p:spPr bwMode="auto">
          <a:xfrm>
            <a:off x="5021263" y="5230813"/>
            <a:ext cx="1409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Dipole 2</a:t>
            </a:r>
          </a:p>
        </p:txBody>
      </p:sp>
      <p:sp>
        <p:nvSpPr>
          <p:cNvPr id="43032" name="Oval 19"/>
          <p:cNvSpPr>
            <a:spLocks noChangeArrowheads="1"/>
          </p:cNvSpPr>
          <p:nvPr/>
        </p:nvSpPr>
        <p:spPr bwMode="auto">
          <a:xfrm>
            <a:off x="4997450" y="5838825"/>
            <a:ext cx="479425" cy="469900"/>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33" name="Oval 19"/>
          <p:cNvSpPr>
            <a:spLocks noChangeArrowheads="1"/>
          </p:cNvSpPr>
          <p:nvPr/>
        </p:nvSpPr>
        <p:spPr bwMode="auto">
          <a:xfrm>
            <a:off x="5908675" y="5834063"/>
            <a:ext cx="481013"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34" name="Line 9"/>
          <p:cNvSpPr>
            <a:spLocks noChangeShapeType="1"/>
          </p:cNvSpPr>
          <p:nvPr/>
        </p:nvSpPr>
        <p:spPr bwMode="auto">
          <a:xfrm>
            <a:off x="5465763" y="6070600"/>
            <a:ext cx="455612" cy="635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5" name="Text Box 11"/>
          <p:cNvSpPr txBox="1">
            <a:spLocks noChangeArrowheads="1"/>
          </p:cNvSpPr>
          <p:nvPr/>
        </p:nvSpPr>
        <p:spPr bwMode="auto">
          <a:xfrm>
            <a:off x="4995863" y="5827713"/>
            <a:ext cx="560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36" name="Text Box 5"/>
          <p:cNvSpPr txBox="1">
            <a:spLocks noChangeArrowheads="1"/>
          </p:cNvSpPr>
          <p:nvPr/>
        </p:nvSpPr>
        <p:spPr bwMode="auto">
          <a:xfrm>
            <a:off x="5883275" y="5821363"/>
            <a:ext cx="563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37" name="Text Box 21"/>
          <p:cNvSpPr txBox="1">
            <a:spLocks noChangeArrowheads="1"/>
          </p:cNvSpPr>
          <p:nvPr/>
        </p:nvSpPr>
        <p:spPr bwMode="auto">
          <a:xfrm>
            <a:off x="2501900" y="5230813"/>
            <a:ext cx="1409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a:rPr>
              <a:t>Dipole 1</a:t>
            </a:r>
          </a:p>
        </p:txBody>
      </p:sp>
      <p:sp>
        <p:nvSpPr>
          <p:cNvPr id="43038" name="Oval 19"/>
          <p:cNvSpPr>
            <a:spLocks noChangeArrowheads="1"/>
          </p:cNvSpPr>
          <p:nvPr/>
        </p:nvSpPr>
        <p:spPr bwMode="auto">
          <a:xfrm>
            <a:off x="2476500" y="5838825"/>
            <a:ext cx="481013" cy="469900"/>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39" name="Oval 19"/>
          <p:cNvSpPr>
            <a:spLocks noChangeArrowheads="1"/>
          </p:cNvSpPr>
          <p:nvPr/>
        </p:nvSpPr>
        <p:spPr bwMode="auto">
          <a:xfrm>
            <a:off x="3389313" y="583406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endParaRPr lang="en-US" altLang="en-US" sz="2400">
              <a:cs typeface="Times New Roman (Hebrew)"/>
            </a:endParaRPr>
          </a:p>
        </p:txBody>
      </p:sp>
      <p:sp>
        <p:nvSpPr>
          <p:cNvPr id="43040" name="Line 9"/>
          <p:cNvSpPr>
            <a:spLocks noChangeShapeType="1"/>
          </p:cNvSpPr>
          <p:nvPr/>
        </p:nvSpPr>
        <p:spPr bwMode="auto">
          <a:xfrm>
            <a:off x="2944813" y="6070600"/>
            <a:ext cx="455612" cy="635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1" name="Text Box 11"/>
          <p:cNvSpPr txBox="1">
            <a:spLocks noChangeArrowheads="1"/>
          </p:cNvSpPr>
          <p:nvPr/>
        </p:nvSpPr>
        <p:spPr bwMode="auto">
          <a:xfrm>
            <a:off x="2474913" y="5827713"/>
            <a:ext cx="560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42" name="Text Box 5"/>
          <p:cNvSpPr txBox="1">
            <a:spLocks noChangeArrowheads="1"/>
          </p:cNvSpPr>
          <p:nvPr/>
        </p:nvSpPr>
        <p:spPr bwMode="auto">
          <a:xfrm>
            <a:off x="3362325" y="5821363"/>
            <a:ext cx="563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a:sym typeface="Symbol" panose="05050102010706020507" pitchFamily="18" charset="2"/>
              </a:rPr>
              <a:t></a:t>
            </a:r>
            <a:r>
              <a:rPr lang="en-US" altLang="en-US" sz="2400" b="1">
                <a:solidFill>
                  <a:schemeClr val="tx2"/>
                </a:solidFill>
                <a:cs typeface="Times New Roman (Hebrew)"/>
                <a:sym typeface="Symbol" panose="05050102010706020507" pitchFamily="18" charset="2"/>
              </a:rPr>
              <a:t>+</a:t>
            </a:r>
            <a:endParaRPr lang="en-US" altLang="en-US" sz="2400" b="1">
              <a:solidFill>
                <a:schemeClr val="tx2"/>
              </a:solidFill>
              <a:cs typeface="Times New Roman (Hebrew)"/>
            </a:endParaRPr>
          </a:p>
        </p:txBody>
      </p:sp>
      <p:sp>
        <p:nvSpPr>
          <p:cNvPr id="43043" name="Line 12"/>
          <p:cNvSpPr>
            <a:spLocks noChangeShapeType="1"/>
          </p:cNvSpPr>
          <p:nvPr/>
        </p:nvSpPr>
        <p:spPr bwMode="auto">
          <a:xfrm flipH="1">
            <a:off x="3911600" y="6067425"/>
            <a:ext cx="941388"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044" name="Group 38"/>
          <p:cNvGrpSpPr>
            <a:grpSpLocks/>
          </p:cNvGrpSpPr>
          <p:nvPr/>
        </p:nvGrpSpPr>
        <p:grpSpPr bwMode="auto">
          <a:xfrm>
            <a:off x="6511925" y="1360488"/>
            <a:ext cx="2471738" cy="1325562"/>
            <a:chOff x="6560647" y="1164213"/>
            <a:chExt cx="2472744" cy="1326525"/>
          </a:xfrm>
        </p:grpSpPr>
        <p:pic>
          <p:nvPicPr>
            <p:cNvPr id="43057" name="Picture 39"/>
            <p:cNvPicPr>
              <a:picLocks noChangeAspect="1"/>
            </p:cNvPicPr>
            <p:nvPr/>
          </p:nvPicPr>
          <p:blipFill>
            <a:blip r:embed="rId3">
              <a:extLst>
                <a:ext uri="{28A0092B-C50C-407E-A947-70E740481C1C}">
                  <a14:useLocalDpi xmlns:a14="http://schemas.microsoft.com/office/drawing/2010/main" val="0"/>
                </a:ext>
              </a:extLst>
            </a:blip>
            <a:srcRect l="43170" t="23019" r="37825" b="58847"/>
            <a:stretch>
              <a:fillRect/>
            </a:stretch>
          </p:blipFill>
          <p:spPr bwMode="auto">
            <a:xfrm>
              <a:off x="6560647" y="1164213"/>
              <a:ext cx="2472744" cy="13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8" name="Line 12"/>
            <p:cNvSpPr>
              <a:spLocks noChangeShapeType="1"/>
            </p:cNvSpPr>
            <p:nvPr/>
          </p:nvSpPr>
          <p:spPr bwMode="auto">
            <a:xfrm flipH="1">
              <a:off x="7561430" y="1823710"/>
              <a:ext cx="941247" cy="3237"/>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5" name="Group 41"/>
          <p:cNvGrpSpPr>
            <a:grpSpLocks/>
          </p:cNvGrpSpPr>
          <p:nvPr/>
        </p:nvGrpSpPr>
        <p:grpSpPr bwMode="auto">
          <a:xfrm>
            <a:off x="6492875" y="3292475"/>
            <a:ext cx="2705100" cy="1211263"/>
            <a:chOff x="6542467" y="3096587"/>
            <a:chExt cx="2704197" cy="1210615"/>
          </a:xfrm>
        </p:grpSpPr>
        <p:pic>
          <p:nvPicPr>
            <p:cNvPr id="43053" name="Picture 42"/>
            <p:cNvPicPr>
              <a:picLocks noChangeAspect="1"/>
            </p:cNvPicPr>
            <p:nvPr/>
          </p:nvPicPr>
          <p:blipFill>
            <a:blip r:embed="rId4">
              <a:extLst>
                <a:ext uri="{28A0092B-C50C-407E-A947-70E740481C1C}">
                  <a14:useLocalDpi xmlns:a14="http://schemas.microsoft.com/office/drawing/2010/main" val="0"/>
                </a:ext>
              </a:extLst>
            </a:blip>
            <a:srcRect l="46140" t="28300" r="34361" b="55150"/>
            <a:stretch>
              <a:fillRect/>
            </a:stretch>
          </p:blipFill>
          <p:spPr bwMode="auto">
            <a:xfrm>
              <a:off x="6542467" y="3096587"/>
              <a:ext cx="2537138" cy="121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4" name="Line 12"/>
            <p:cNvSpPr>
              <a:spLocks noChangeShapeType="1"/>
            </p:cNvSpPr>
            <p:nvPr/>
          </p:nvSpPr>
          <p:spPr bwMode="auto">
            <a:xfrm flipH="1">
              <a:off x="7503049" y="3698657"/>
              <a:ext cx="707174" cy="3237"/>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55" name="Text Box 11"/>
            <p:cNvSpPr txBox="1">
              <a:spLocks noChangeArrowheads="1"/>
            </p:cNvSpPr>
            <p:nvPr/>
          </p:nvSpPr>
          <p:spPr bwMode="auto">
            <a:xfrm>
              <a:off x="8196178" y="3291127"/>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sp>
          <p:nvSpPr>
            <p:cNvPr id="43056" name="Text Box 5"/>
            <p:cNvSpPr txBox="1">
              <a:spLocks noChangeArrowheads="1"/>
            </p:cNvSpPr>
            <p:nvPr/>
          </p:nvSpPr>
          <p:spPr bwMode="auto">
            <a:xfrm>
              <a:off x="8683476" y="3299239"/>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grpSp>
      <p:grpSp>
        <p:nvGrpSpPr>
          <p:cNvPr id="43046" name="Group 46"/>
          <p:cNvGrpSpPr>
            <a:grpSpLocks/>
          </p:cNvGrpSpPr>
          <p:nvPr/>
        </p:nvGrpSpPr>
        <p:grpSpPr bwMode="auto">
          <a:xfrm>
            <a:off x="6719888" y="5197475"/>
            <a:ext cx="2439987" cy="1500188"/>
            <a:chOff x="6768988" y="5001522"/>
            <a:chExt cx="2439798" cy="1500913"/>
          </a:xfrm>
        </p:grpSpPr>
        <p:pic>
          <p:nvPicPr>
            <p:cNvPr id="43047" name="Picture 47"/>
            <p:cNvPicPr>
              <a:picLocks noChangeAspect="1"/>
            </p:cNvPicPr>
            <p:nvPr/>
          </p:nvPicPr>
          <p:blipFill>
            <a:blip r:embed="rId5">
              <a:extLst>
                <a:ext uri="{28A0092B-C50C-407E-A947-70E740481C1C}">
                  <a14:useLocalDpi xmlns:a14="http://schemas.microsoft.com/office/drawing/2010/main" val="0"/>
                </a:ext>
              </a:extLst>
            </a:blip>
            <a:srcRect l="45348" t="54005" r="37033" b="28918"/>
            <a:stretch>
              <a:fillRect/>
            </a:stretch>
          </p:blipFill>
          <p:spPr bwMode="auto">
            <a:xfrm>
              <a:off x="6768988" y="5253184"/>
              <a:ext cx="2292439" cy="12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8" name="Text Box 11"/>
            <p:cNvSpPr txBox="1">
              <a:spLocks noChangeArrowheads="1"/>
            </p:cNvSpPr>
            <p:nvPr/>
          </p:nvSpPr>
          <p:spPr bwMode="auto">
            <a:xfrm>
              <a:off x="8158300" y="5001522"/>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sp>
          <p:nvSpPr>
            <p:cNvPr id="43049" name="Text Box 5"/>
            <p:cNvSpPr txBox="1">
              <a:spLocks noChangeArrowheads="1"/>
            </p:cNvSpPr>
            <p:nvPr/>
          </p:nvSpPr>
          <p:spPr bwMode="auto">
            <a:xfrm>
              <a:off x="8645598" y="5009634"/>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sp>
          <p:nvSpPr>
            <p:cNvPr id="43050" name="Text Box 11"/>
            <p:cNvSpPr txBox="1">
              <a:spLocks noChangeArrowheads="1"/>
            </p:cNvSpPr>
            <p:nvPr/>
          </p:nvSpPr>
          <p:spPr bwMode="auto">
            <a:xfrm>
              <a:off x="7183930" y="5440314"/>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sp>
          <p:nvSpPr>
            <p:cNvPr id="43051" name="Text Box 5"/>
            <p:cNvSpPr txBox="1">
              <a:spLocks noChangeArrowheads="1"/>
            </p:cNvSpPr>
            <p:nvPr/>
          </p:nvSpPr>
          <p:spPr bwMode="auto">
            <a:xfrm>
              <a:off x="7534405" y="5014153"/>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a:sym typeface="Symbol" panose="05050102010706020507" pitchFamily="18" charset="2"/>
                </a:rPr>
                <a:t></a:t>
              </a:r>
              <a:r>
                <a:rPr lang="en-US" altLang="en-US" sz="1800" b="1">
                  <a:solidFill>
                    <a:schemeClr val="tx2"/>
                  </a:solidFill>
                  <a:cs typeface="Times New Roman (Hebrew)"/>
                  <a:sym typeface="Symbol" panose="05050102010706020507" pitchFamily="18" charset="2"/>
                </a:rPr>
                <a:t>+</a:t>
              </a:r>
              <a:endParaRPr lang="en-US" altLang="en-US" sz="1800" b="1">
                <a:solidFill>
                  <a:schemeClr val="tx2"/>
                </a:solidFill>
                <a:cs typeface="Times New Roman (Hebrew)"/>
              </a:endParaRPr>
            </a:p>
          </p:txBody>
        </p:sp>
        <p:sp>
          <p:nvSpPr>
            <p:cNvPr id="43052" name="Line 12"/>
            <p:cNvSpPr>
              <a:spLocks noChangeShapeType="1"/>
            </p:cNvSpPr>
            <p:nvPr/>
          </p:nvSpPr>
          <p:spPr bwMode="auto">
            <a:xfrm flipH="1">
              <a:off x="7786244" y="5426748"/>
              <a:ext cx="329901" cy="1373"/>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AutoShape 23" descr="ionicblue"/>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Times New Roman (Hebrew)" charset="0"/>
                <a:cs typeface="Times New Roman (Hebrew)" charset="0"/>
              </a:defRPr>
            </a:lvl1pPr>
            <a:lvl2pPr marL="742950" indent="-285750" eaLnBrk="0" hangingPunct="0">
              <a:defRPr sz="2400">
                <a:solidFill>
                  <a:schemeClr val="tx1"/>
                </a:solidFill>
                <a:latin typeface="Times New Roman" panose="02020603050405020304" pitchFamily="18" charset="0"/>
                <a:ea typeface="Times New Roman (Hebrew)" charset="0"/>
                <a:cs typeface="Times New Roman (Hebrew)" charset="0"/>
              </a:defRPr>
            </a:lvl2pPr>
            <a:lvl3pPr marL="1143000" indent="-228600" eaLnBrk="0" hangingPunct="0">
              <a:defRPr sz="2400">
                <a:solidFill>
                  <a:schemeClr val="tx1"/>
                </a:solidFill>
                <a:latin typeface="Times New Roman" panose="02020603050405020304" pitchFamily="18" charset="0"/>
                <a:ea typeface="Times New Roman (Hebrew)" charset="0"/>
                <a:cs typeface="Times New Roman (Hebrew)" charset="0"/>
              </a:defRPr>
            </a:lvl3pPr>
            <a:lvl4pPr marL="1600200" indent="-228600" eaLnBrk="0" hangingPunct="0">
              <a:defRPr sz="2400">
                <a:solidFill>
                  <a:schemeClr val="tx1"/>
                </a:solidFill>
                <a:latin typeface="Times New Roman" panose="02020603050405020304" pitchFamily="18" charset="0"/>
                <a:ea typeface="Times New Roman (Hebrew)" charset="0"/>
                <a:cs typeface="Times New Roman (Hebrew)" charset="0"/>
              </a:defRPr>
            </a:lvl4pPr>
            <a:lvl5pPr marL="2057400" indent="-228600" eaLnBrk="0" hangingPunct="0">
              <a:defRPr sz="2400">
                <a:solidFill>
                  <a:schemeClr val="tx1"/>
                </a:solidFill>
                <a:latin typeface="Times New Roman" panose="02020603050405020304" pitchFamily="18"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pPr eaLnBrk="1" hangingPunct="1"/>
            <a:endParaRPr lang="he-IL" altLang="en-US"/>
          </a:p>
        </p:txBody>
      </p:sp>
      <p:sp>
        <p:nvSpPr>
          <p:cNvPr id="31751"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Times New Roman (Hebrew)" charset="0"/>
                <a:cs typeface="Times New Roman (Hebrew)" charset="0"/>
              </a:defRPr>
            </a:lvl1pPr>
            <a:lvl2pPr marL="742950" indent="-285750" eaLnBrk="0" hangingPunct="0">
              <a:defRPr sz="2400">
                <a:solidFill>
                  <a:schemeClr val="tx1"/>
                </a:solidFill>
                <a:latin typeface="Times New Roman" panose="02020603050405020304" pitchFamily="18" charset="0"/>
                <a:ea typeface="Times New Roman (Hebrew)" charset="0"/>
                <a:cs typeface="Times New Roman (Hebrew)" charset="0"/>
              </a:defRPr>
            </a:lvl2pPr>
            <a:lvl3pPr marL="1143000" indent="-228600" eaLnBrk="0" hangingPunct="0">
              <a:defRPr sz="2400">
                <a:solidFill>
                  <a:schemeClr val="tx1"/>
                </a:solidFill>
                <a:latin typeface="Times New Roman" panose="02020603050405020304" pitchFamily="18" charset="0"/>
                <a:ea typeface="Times New Roman (Hebrew)" charset="0"/>
                <a:cs typeface="Times New Roman (Hebrew)" charset="0"/>
              </a:defRPr>
            </a:lvl3pPr>
            <a:lvl4pPr marL="1600200" indent="-228600" eaLnBrk="0" hangingPunct="0">
              <a:defRPr sz="2400">
                <a:solidFill>
                  <a:schemeClr val="tx1"/>
                </a:solidFill>
                <a:latin typeface="Times New Roman" panose="02020603050405020304" pitchFamily="18" charset="0"/>
                <a:ea typeface="Times New Roman (Hebrew)" charset="0"/>
                <a:cs typeface="Times New Roman (Hebrew)" charset="0"/>
              </a:defRPr>
            </a:lvl4pPr>
            <a:lvl5pPr marL="2057400" indent="-228600" eaLnBrk="0" hangingPunct="0">
              <a:defRPr sz="2400">
                <a:solidFill>
                  <a:schemeClr val="tx1"/>
                </a:solidFill>
                <a:latin typeface="Times New Roman" panose="02020603050405020304" pitchFamily="18" charset="0"/>
                <a:ea typeface="Times New Roman (Hebrew)" charset="0"/>
                <a:cs typeface="Times New Roman (Hebrew)" charset="0"/>
              </a:defRPr>
            </a:lvl5pPr>
            <a:lvl6pPr marL="25146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algn="r" rtl="1"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pPr algn="ctr" rtl="0" eaLnBrk="1" hangingPunct="1">
              <a:spcBef>
                <a:spcPct val="50000"/>
              </a:spcBef>
            </a:pPr>
            <a:r>
              <a:rPr lang="en-US" altLang="en-US" sz="3200" b="1" dirty="0">
                <a:solidFill>
                  <a:schemeClr val="accent2"/>
                </a:solidFill>
                <a:latin typeface="Arial" panose="020B0604020202020204" pitchFamily="34" charset="0"/>
                <a:cs typeface="Arial" panose="020B0604020202020204" pitchFamily="34" charset="0"/>
              </a:rPr>
              <a:t>Electrostatic </a:t>
            </a:r>
            <a:r>
              <a:rPr lang="en-US" altLang="en-US" sz="3200" b="1" dirty="0" smtClean="0">
                <a:solidFill>
                  <a:schemeClr val="accent2"/>
                </a:solidFill>
                <a:latin typeface="Arial" panose="020B0604020202020204" pitchFamily="34" charset="0"/>
                <a:cs typeface="Arial" panose="020B0604020202020204" pitchFamily="34" charset="0"/>
              </a:rPr>
              <a:t>interactions</a:t>
            </a:r>
            <a:endParaRPr lang="en-US" altLang="en-US" sz="3200" b="1" dirty="0">
              <a:solidFill>
                <a:schemeClr val="accent2"/>
              </a:solidFill>
              <a:latin typeface="Arial" panose="020B0604020202020204" pitchFamily="34" charset="0"/>
              <a:cs typeface="Arial" panose="020B0604020202020204" pitchFamily="34" charset="0"/>
            </a:endParaRPr>
          </a:p>
        </p:txBody>
      </p:sp>
      <p:sp>
        <p:nvSpPr>
          <p:cNvPr id="19" name="Text Box 14"/>
          <p:cNvSpPr txBox="1">
            <a:spLocks noChangeArrowheads="1"/>
          </p:cNvSpPr>
          <p:nvPr/>
        </p:nvSpPr>
        <p:spPr bwMode="auto">
          <a:xfrm>
            <a:off x="223838" y="1123950"/>
            <a:ext cx="877728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Ionic interactions (salt bridges)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Occur between </a:t>
            </a:r>
            <a:r>
              <a:rPr lang="en-US" altLang="en-US" sz="2600" dirty="0">
                <a:latin typeface="+mj-lt"/>
                <a:cs typeface="Arial" panose="020B0604020202020204" pitchFamily="34" charset="0"/>
              </a:rPr>
              <a:t>charges</a:t>
            </a:r>
          </a:p>
          <a:p>
            <a:pPr lvl="1" algn="l" rtl="0" eaLnBrk="1" hangingPunct="1">
              <a:spcBef>
                <a:spcPct val="50000"/>
              </a:spcBef>
              <a:buFont typeface="Wingdings" panose="05000000000000000000" pitchFamily="2" charset="2"/>
              <a:buChar char="Ø"/>
              <a:defRPr/>
            </a:pPr>
            <a:r>
              <a:rPr lang="en-US" altLang="en-US" sz="2600" dirty="0">
                <a:latin typeface="+mj-lt"/>
                <a:cs typeface="Arial" panose="020B0604020202020204" pitchFamily="34" charset="0"/>
              </a:rPr>
              <a:t>A</a:t>
            </a:r>
            <a:r>
              <a:rPr lang="en-US" altLang="en-US" sz="2600" dirty="0" smtClean="0">
                <a:latin typeface="+mj-lt"/>
                <a:cs typeface="Arial" panose="020B0604020202020204" pitchFamily="34" charset="0"/>
              </a:rPr>
              <a:t>ttractive </a:t>
            </a:r>
            <a:r>
              <a:rPr lang="en-US" altLang="en-US" sz="2600" dirty="0">
                <a:latin typeface="+mj-lt"/>
                <a:cs typeface="Arial" panose="020B0604020202020204" pitchFamily="34" charset="0"/>
              </a:rPr>
              <a:t>or repulsive, depending on the sign of the interacting charges</a:t>
            </a:r>
          </a:p>
        </p:txBody>
      </p:sp>
      <p:grpSp>
        <p:nvGrpSpPr>
          <p:cNvPr id="7" name="Group 38"/>
          <p:cNvGrpSpPr>
            <a:grpSpLocks/>
          </p:cNvGrpSpPr>
          <p:nvPr/>
        </p:nvGrpSpPr>
        <p:grpSpPr bwMode="auto">
          <a:xfrm>
            <a:off x="2565291" y="3909135"/>
            <a:ext cx="3718144" cy="2122014"/>
            <a:chOff x="6560647" y="1164213"/>
            <a:chExt cx="2472744" cy="1326525"/>
          </a:xfrm>
        </p:grpSpPr>
        <p:pic>
          <p:nvPicPr>
            <p:cNvPr id="8" name="Picture 39"/>
            <p:cNvPicPr>
              <a:picLocks noChangeAspect="1"/>
            </p:cNvPicPr>
            <p:nvPr/>
          </p:nvPicPr>
          <p:blipFill>
            <a:blip r:embed="rId3">
              <a:extLst>
                <a:ext uri="{28A0092B-C50C-407E-A947-70E740481C1C}">
                  <a14:useLocalDpi xmlns:a14="http://schemas.microsoft.com/office/drawing/2010/main" val="0"/>
                </a:ext>
              </a:extLst>
            </a:blip>
            <a:srcRect l="43170" t="23019" r="37825" b="58847"/>
            <a:stretch>
              <a:fillRect/>
            </a:stretch>
          </p:blipFill>
          <p:spPr bwMode="auto">
            <a:xfrm>
              <a:off x="6560647" y="1164213"/>
              <a:ext cx="2472744" cy="13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p:nvSpPr>
          <p:spPr bwMode="auto">
            <a:xfrm flipH="1" flipV="1">
              <a:off x="7532920" y="1809664"/>
              <a:ext cx="969757" cy="1404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4608245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1450975" y="2740025"/>
            <a:ext cx="6465888" cy="2743200"/>
          </a:xfrm>
          <a:prstGeom prst="rect">
            <a:avLst/>
          </a:prstGeom>
          <a:solidFill>
            <a:srgbClr val="C0C0C0">
              <a:alpha val="50195"/>
            </a:srgbClr>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45059" name="Line 4"/>
          <p:cNvSpPr>
            <a:spLocks noChangeShapeType="1"/>
          </p:cNvSpPr>
          <p:nvPr/>
        </p:nvSpPr>
        <p:spPr bwMode="auto">
          <a:xfrm>
            <a:off x="3135313" y="4097338"/>
            <a:ext cx="3259137" cy="0"/>
          </a:xfrm>
          <a:prstGeom prst="line">
            <a:avLst/>
          </a:prstGeom>
          <a:noFill/>
          <a:ln w="5715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0" name="Text Box 5"/>
          <p:cNvSpPr txBox="1">
            <a:spLocks noChangeArrowheads="1"/>
          </p:cNvSpPr>
          <p:nvPr/>
        </p:nvSpPr>
        <p:spPr bwMode="auto">
          <a:xfrm>
            <a:off x="4375150" y="4202113"/>
            <a:ext cx="71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i="1">
                <a:cs typeface="Times New Roman (Hebrew)"/>
              </a:rPr>
              <a:t>r</a:t>
            </a:r>
            <a:r>
              <a:rPr lang="en-US" altLang="en-US" b="1" i="1" baseline="-25000">
                <a:cs typeface="Times New Roman (Hebrew)"/>
              </a:rPr>
              <a:t>ij</a:t>
            </a:r>
            <a:endParaRPr lang="en-US" altLang="en-US" b="1" i="1">
              <a:cs typeface="Times New Roman (Hebrew)"/>
            </a:endParaRPr>
          </a:p>
        </p:txBody>
      </p:sp>
      <p:sp>
        <p:nvSpPr>
          <p:cNvPr id="45061" name="Oval 6"/>
          <p:cNvSpPr>
            <a:spLocks noChangeArrowheads="1"/>
          </p:cNvSpPr>
          <p:nvPr/>
        </p:nvSpPr>
        <p:spPr bwMode="auto">
          <a:xfrm>
            <a:off x="2249488" y="3703638"/>
            <a:ext cx="712787" cy="739775"/>
          </a:xfrm>
          <a:prstGeom prst="ellipse">
            <a:avLst/>
          </a:prstGeom>
          <a:solidFill>
            <a:schemeClr val="accent2"/>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45062" name="Text Box 8"/>
          <p:cNvSpPr txBox="1">
            <a:spLocks noChangeArrowheads="1"/>
          </p:cNvSpPr>
          <p:nvPr/>
        </p:nvSpPr>
        <p:spPr bwMode="auto">
          <a:xfrm>
            <a:off x="4271495" y="2778125"/>
            <a:ext cx="8016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4400" b="1" dirty="0">
                <a:cs typeface="Times New Roman (Hebrew)"/>
                <a:sym typeface="Symbol" panose="05050102010706020507" pitchFamily="18" charset="2"/>
              </a:rPr>
              <a:t></a:t>
            </a:r>
            <a:endParaRPr lang="en-US" altLang="en-US" sz="4400" b="1" dirty="0">
              <a:cs typeface="Times New Roman (Hebrew)"/>
            </a:endParaRPr>
          </a:p>
        </p:txBody>
      </p:sp>
      <p:sp>
        <p:nvSpPr>
          <p:cNvPr id="45063" name="Text Box 9"/>
          <p:cNvSpPr txBox="1">
            <a:spLocks noChangeArrowheads="1"/>
          </p:cNvSpPr>
          <p:nvPr/>
        </p:nvSpPr>
        <p:spPr bwMode="auto">
          <a:xfrm>
            <a:off x="2160588" y="4310063"/>
            <a:ext cx="801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cs typeface="Times New Roman (Hebrew)"/>
              </a:rPr>
              <a:t>q</a:t>
            </a:r>
            <a:r>
              <a:rPr lang="en-US" altLang="en-US" b="1" baseline="-25000">
                <a:cs typeface="Times New Roman (Hebrew)"/>
              </a:rPr>
              <a:t>i</a:t>
            </a:r>
            <a:endParaRPr lang="en-US" altLang="en-US" b="1">
              <a:cs typeface="Times New Roman (Hebrew)"/>
            </a:endParaRPr>
          </a:p>
        </p:txBody>
      </p:sp>
      <p:sp>
        <p:nvSpPr>
          <p:cNvPr id="45064" name="Text Box 10"/>
          <p:cNvSpPr txBox="1">
            <a:spLocks noChangeArrowheads="1"/>
          </p:cNvSpPr>
          <p:nvPr/>
        </p:nvSpPr>
        <p:spPr bwMode="auto">
          <a:xfrm>
            <a:off x="6605588" y="4373563"/>
            <a:ext cx="755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cs typeface="Times New Roman (Hebrew)"/>
              </a:rPr>
              <a:t>q</a:t>
            </a:r>
            <a:r>
              <a:rPr lang="en-US" altLang="en-US" b="1" baseline="-25000">
                <a:cs typeface="Times New Roman (Hebrew)"/>
              </a:rPr>
              <a:t>j</a:t>
            </a:r>
          </a:p>
        </p:txBody>
      </p:sp>
      <p:sp>
        <p:nvSpPr>
          <p:cNvPr id="45065"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Electrostatic </a:t>
            </a:r>
            <a:r>
              <a:rPr lang="en-US" altLang="en-US" b="1" dirty="0" smtClean="0">
                <a:solidFill>
                  <a:schemeClr val="accent2"/>
                </a:solidFill>
                <a:latin typeface="Arial" panose="020B0604020202020204" pitchFamily="34" charset="0"/>
                <a:cs typeface="Arial" panose="020B0604020202020204" pitchFamily="34" charset="0"/>
              </a:rPr>
              <a:t>interactions</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59402" name="Text Box 14"/>
          <p:cNvSpPr txBox="1">
            <a:spLocks noChangeArrowheads="1"/>
          </p:cNvSpPr>
          <p:nvPr/>
        </p:nvSpPr>
        <p:spPr bwMode="auto">
          <a:xfrm>
            <a:off x="223838" y="1123950"/>
            <a:ext cx="85121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Ionic interactions (salt bridges)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long-range interactions (e.g. in tutorial)</a:t>
            </a:r>
          </a:p>
        </p:txBody>
      </p:sp>
      <p:sp>
        <p:nvSpPr>
          <p:cNvPr id="45067" name="Oval 6"/>
          <p:cNvSpPr>
            <a:spLocks noChangeArrowheads="1"/>
          </p:cNvSpPr>
          <p:nvPr/>
        </p:nvSpPr>
        <p:spPr bwMode="auto">
          <a:xfrm>
            <a:off x="6602413" y="3703638"/>
            <a:ext cx="711200" cy="739775"/>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grpSp>
        <p:nvGrpSpPr>
          <p:cNvPr id="45068" name="Group 7"/>
          <p:cNvGrpSpPr>
            <a:grpSpLocks/>
          </p:cNvGrpSpPr>
          <p:nvPr/>
        </p:nvGrpSpPr>
        <p:grpSpPr bwMode="auto">
          <a:xfrm>
            <a:off x="2828925" y="5614988"/>
            <a:ext cx="3960813" cy="887412"/>
            <a:chOff x="3135785" y="5115594"/>
            <a:chExt cx="3961253" cy="886916"/>
          </a:xfrm>
        </p:grpSpPr>
        <p:pic>
          <p:nvPicPr>
            <p:cNvPr id="45070" name="Picture 5"/>
            <p:cNvPicPr>
              <a:picLocks noChangeAspect="1"/>
            </p:cNvPicPr>
            <p:nvPr/>
          </p:nvPicPr>
          <p:blipFill>
            <a:blip r:embed="rId3">
              <a:extLst>
                <a:ext uri="{28A0092B-C50C-407E-A947-70E740481C1C}">
                  <a14:useLocalDpi xmlns:a14="http://schemas.microsoft.com/office/drawing/2010/main" val="0"/>
                </a:ext>
              </a:extLst>
            </a:blip>
            <a:srcRect l="54893" t="29018" r="31552" b="62500"/>
            <a:stretch>
              <a:fillRect/>
            </a:stretch>
          </p:blipFill>
          <p:spPr bwMode="auto">
            <a:xfrm>
              <a:off x="3135785" y="5115594"/>
              <a:ext cx="2520709" cy="88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Rectangle 6"/>
            <p:cNvSpPr>
              <a:spLocks noChangeArrowheads="1"/>
            </p:cNvSpPr>
            <p:nvPr/>
          </p:nvSpPr>
          <p:spPr bwMode="auto">
            <a:xfrm>
              <a:off x="5633176" y="5311890"/>
              <a:ext cx="1463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2400">
                  <a:cs typeface="Times New Roman (Hebrew)"/>
                </a:rPr>
                <a:t>[kcal/mol]</a:t>
              </a:r>
            </a:p>
          </p:txBody>
        </p:sp>
      </p:grpSp>
      <p:sp>
        <p:nvSpPr>
          <p:cNvPr id="45069" name="Rectangle 24"/>
          <p:cNvSpPr>
            <a:spLocks noChangeArrowheads="1"/>
          </p:cNvSpPr>
          <p:nvPr/>
        </p:nvSpPr>
        <p:spPr bwMode="auto">
          <a:xfrm>
            <a:off x="4413250" y="4838700"/>
            <a:ext cx="612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2400">
                <a:cs typeface="Times New Roman (Hebrew)"/>
              </a:rPr>
              <a:t>[Å]</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1443" name="Text Box 23"/>
          <p:cNvSpPr txBox="1">
            <a:spLocks noChangeArrowheads="1"/>
          </p:cNvSpPr>
          <p:nvPr/>
        </p:nvSpPr>
        <p:spPr bwMode="auto">
          <a:xfrm>
            <a:off x="223838" y="1123950"/>
            <a:ext cx="8920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800" b="1" dirty="0">
                <a:solidFill>
                  <a:srgbClr val="339933"/>
                </a:solidFill>
                <a:latin typeface="Arial" panose="020B0604020202020204" pitchFamily="34" charset="0"/>
                <a:ea typeface="Times New Roman (Hebrew)" charset="0"/>
                <a:cs typeface="Arial" panose="020B0604020202020204" pitchFamily="34" charset="0"/>
              </a:rPr>
              <a:t>Ionic </a:t>
            </a:r>
            <a:r>
              <a:rPr lang="en-US" altLang="en-US" sz="2800" b="1" dirty="0" smtClean="0">
                <a:solidFill>
                  <a:srgbClr val="339933"/>
                </a:solidFill>
                <a:latin typeface="Arial" panose="020B0604020202020204" pitchFamily="34" charset="0"/>
                <a:ea typeface="Times New Roman (Hebrew)" charset="0"/>
                <a:cs typeface="Arial" panose="020B0604020202020204" pitchFamily="34" charset="0"/>
              </a:rPr>
              <a:t>interactions (salt bridges): the dielectric (</a:t>
            </a:r>
            <a:r>
              <a:rPr lang="el-GR" altLang="en-US" sz="2800" b="1" i="1" dirty="0" smtClean="0">
                <a:solidFill>
                  <a:srgbClr val="339933"/>
                </a:solidFill>
                <a:latin typeface="+mj-lt"/>
                <a:ea typeface="Times New Roman (Hebrew)" charset="0"/>
                <a:cs typeface="Arial" panose="020B0604020202020204" pitchFamily="34" charset="0"/>
              </a:rPr>
              <a:t>ε</a:t>
            </a:r>
            <a:r>
              <a:rPr lang="en-US" altLang="en-US" sz="2800" b="1" dirty="0" smtClean="0">
                <a:solidFill>
                  <a:srgbClr val="339933"/>
                </a:solidFill>
                <a:latin typeface="Arial" panose="020B0604020202020204" pitchFamily="34" charset="0"/>
                <a:ea typeface="Times New Roman (Hebrew)" charset="0"/>
                <a:cs typeface="Arial" panose="020B0604020202020204" pitchFamily="34" charset="0"/>
              </a:rPr>
              <a:t>)</a:t>
            </a:r>
          </a:p>
        </p:txBody>
      </p:sp>
      <p:sp>
        <p:nvSpPr>
          <p:cNvPr id="61444" name="Text Box 1050"/>
          <p:cNvSpPr txBox="1">
            <a:spLocks noChangeArrowheads="1"/>
          </p:cNvSpPr>
          <p:nvPr/>
        </p:nvSpPr>
        <p:spPr bwMode="auto">
          <a:xfrm>
            <a:off x="223838" y="1643063"/>
            <a:ext cx="8897937"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914400" lvl="1" indent="-45720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 capability of a medium to </a:t>
            </a:r>
            <a:r>
              <a:rPr lang="en-US" altLang="en-US" sz="2600" b="1" dirty="0" smtClean="0">
                <a:solidFill>
                  <a:srgbClr val="FF0066"/>
                </a:solidFill>
                <a:latin typeface="+mj-lt"/>
                <a:cs typeface="Arial" panose="020B0604020202020204" pitchFamily="34" charset="0"/>
              </a:rPr>
              <a:t>mask</a:t>
            </a:r>
            <a:r>
              <a:rPr lang="en-US" altLang="en-US" sz="2600" dirty="0" smtClean="0">
                <a:latin typeface="+mj-lt"/>
                <a:cs typeface="Arial" panose="020B0604020202020204" pitchFamily="34" charset="0"/>
              </a:rPr>
              <a:t> </a:t>
            </a:r>
            <a:r>
              <a:rPr lang="en-US" altLang="en-US" sz="2600" b="1" dirty="0" smtClean="0">
                <a:solidFill>
                  <a:srgbClr val="FF0066"/>
                </a:solidFill>
                <a:latin typeface="+mj-lt"/>
                <a:cs typeface="Arial" panose="020B0604020202020204" pitchFamily="34" charset="0"/>
              </a:rPr>
              <a:t>electrostatic interactions</a:t>
            </a:r>
          </a:p>
          <a:p>
            <a:pPr marL="914400" lvl="1" indent="-45720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Results from the </a:t>
            </a:r>
            <a:r>
              <a:rPr lang="en-US" altLang="en-US" sz="2600" b="1" dirty="0" smtClean="0">
                <a:solidFill>
                  <a:srgbClr val="FF0066"/>
                </a:solidFill>
                <a:latin typeface="+mj-lt"/>
                <a:cs typeface="Arial" panose="020B0604020202020204" pitchFamily="34" charset="0"/>
              </a:rPr>
              <a:t>polarity</a:t>
            </a:r>
            <a:r>
              <a:rPr lang="en-US" altLang="en-US" sz="2600" dirty="0" smtClean="0">
                <a:latin typeface="+mj-lt"/>
                <a:cs typeface="Arial" panose="020B0604020202020204" pitchFamily="34" charset="0"/>
              </a:rPr>
              <a:t> of the molecules composing the medium</a:t>
            </a:r>
          </a:p>
        </p:txBody>
      </p:sp>
      <p:sp>
        <p:nvSpPr>
          <p:cNvPr id="47109" name="Text Box 1050"/>
          <p:cNvSpPr txBox="1">
            <a:spLocks noChangeArrowheads="1"/>
          </p:cNvSpPr>
          <p:nvPr/>
        </p:nvSpPr>
        <p:spPr bwMode="auto">
          <a:xfrm>
            <a:off x="221692" y="4206875"/>
            <a:ext cx="7216775"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lnSpc>
                <a:spcPct val="130000"/>
              </a:lnSpc>
              <a:spcBef>
                <a:spcPct val="50000"/>
              </a:spcBef>
              <a:buFontTx/>
              <a:buNone/>
            </a:pPr>
            <a:r>
              <a:rPr lang="en-US" altLang="en-US" sz="2800" dirty="0">
                <a:cs typeface="Times New Roman (Hebrew)"/>
              </a:rPr>
              <a:t>Vacuum (</a:t>
            </a:r>
            <a:r>
              <a:rPr lang="el-GR" altLang="en-US" sz="2800" i="1" dirty="0">
                <a:cs typeface="Times New Roman (Hebrew)"/>
              </a:rPr>
              <a:t>ε</a:t>
            </a:r>
            <a:r>
              <a:rPr lang="en-US" altLang="en-US" sz="2800" dirty="0">
                <a:cs typeface="Times New Roman (Hebrew)"/>
              </a:rPr>
              <a:t> = 1): </a:t>
            </a:r>
            <a:r>
              <a:rPr lang="en-US" altLang="en-US" sz="2800" b="1" dirty="0">
                <a:solidFill>
                  <a:srgbClr val="FF0066"/>
                </a:solidFill>
                <a:cs typeface="Times New Roman (Hebrew)"/>
              </a:rPr>
              <a:t>E = </a:t>
            </a:r>
            <a:r>
              <a:rPr lang="en-US" altLang="en-US" sz="2800" b="1" dirty="0" smtClean="0">
                <a:solidFill>
                  <a:srgbClr val="FF0066"/>
                </a:solidFill>
                <a:cs typeface="Times New Roman (Hebrew)"/>
              </a:rPr>
              <a:t>-332 kcal/</a:t>
            </a:r>
            <a:r>
              <a:rPr lang="en-US" altLang="en-US" sz="2800" b="1" dirty="0" err="1" smtClean="0">
                <a:solidFill>
                  <a:srgbClr val="FF0066"/>
                </a:solidFill>
                <a:cs typeface="Times New Roman (Hebrew)"/>
              </a:rPr>
              <a:t>mol</a:t>
            </a:r>
            <a:endParaRPr lang="en-US" altLang="en-US" sz="2800" b="1" dirty="0">
              <a:solidFill>
                <a:srgbClr val="FF0066"/>
              </a:solidFill>
              <a:cs typeface="Times New Roman (Hebrew)"/>
            </a:endParaRPr>
          </a:p>
          <a:p>
            <a:pPr algn="l" rtl="0" eaLnBrk="1" hangingPunct="1">
              <a:lnSpc>
                <a:spcPct val="130000"/>
              </a:lnSpc>
              <a:spcBef>
                <a:spcPct val="50000"/>
              </a:spcBef>
              <a:buFontTx/>
              <a:buNone/>
            </a:pPr>
            <a:r>
              <a:rPr lang="en-US" altLang="en-US" sz="2800" dirty="0">
                <a:cs typeface="Times New Roman (Hebrew)"/>
              </a:rPr>
              <a:t>Oil (</a:t>
            </a:r>
            <a:r>
              <a:rPr lang="el-GR" altLang="en-US" sz="2800" i="1" dirty="0">
                <a:cs typeface="Times New Roman (Hebrew)"/>
              </a:rPr>
              <a:t>ε</a:t>
            </a:r>
            <a:r>
              <a:rPr lang="en-US" altLang="en-US" sz="2800" dirty="0">
                <a:cs typeface="Times New Roman (Hebrew)"/>
              </a:rPr>
              <a:t> ≈ 2): </a:t>
            </a:r>
            <a:r>
              <a:rPr lang="en-US" altLang="en-US" sz="2800" b="1" dirty="0">
                <a:solidFill>
                  <a:srgbClr val="FF0066"/>
                </a:solidFill>
                <a:cs typeface="Times New Roman (Hebrew)"/>
              </a:rPr>
              <a:t>E = </a:t>
            </a:r>
            <a:r>
              <a:rPr lang="en-US" altLang="en-US" sz="2800" b="1" dirty="0" smtClean="0">
                <a:solidFill>
                  <a:srgbClr val="FF0066"/>
                </a:solidFill>
                <a:cs typeface="Times New Roman (Hebrew)"/>
              </a:rPr>
              <a:t>-166 kcal/</a:t>
            </a:r>
            <a:r>
              <a:rPr lang="en-US" altLang="en-US" sz="2800" b="1" dirty="0" err="1" smtClean="0">
                <a:solidFill>
                  <a:srgbClr val="FF0066"/>
                </a:solidFill>
                <a:cs typeface="Times New Roman (Hebrew)"/>
              </a:rPr>
              <a:t>mol</a:t>
            </a:r>
            <a:r>
              <a:rPr lang="en-US" altLang="en-US" sz="2800" b="1" dirty="0" smtClean="0">
                <a:solidFill>
                  <a:srgbClr val="FF0066"/>
                </a:solidFill>
                <a:cs typeface="Times New Roman (Hebrew)"/>
              </a:rPr>
              <a:t> </a:t>
            </a:r>
          </a:p>
          <a:p>
            <a:pPr algn="l" rtl="0" eaLnBrk="1" hangingPunct="1">
              <a:lnSpc>
                <a:spcPct val="130000"/>
              </a:lnSpc>
              <a:spcBef>
                <a:spcPct val="50000"/>
              </a:spcBef>
              <a:buFontTx/>
              <a:buNone/>
            </a:pPr>
            <a:r>
              <a:rPr lang="en-US" altLang="en-US" sz="2800" dirty="0" smtClean="0">
                <a:cs typeface="Times New Roman (Hebrew)"/>
              </a:rPr>
              <a:t>Water </a:t>
            </a:r>
            <a:r>
              <a:rPr lang="en-US" altLang="en-US" sz="2800" dirty="0">
                <a:cs typeface="Times New Roman (Hebrew)"/>
              </a:rPr>
              <a:t>(</a:t>
            </a:r>
            <a:r>
              <a:rPr lang="el-GR" altLang="en-US" sz="2800" i="1" dirty="0">
                <a:cs typeface="Times New Roman (Hebrew)"/>
              </a:rPr>
              <a:t>ε</a:t>
            </a:r>
            <a:r>
              <a:rPr lang="en-US" altLang="en-US" sz="2800" dirty="0">
                <a:cs typeface="Times New Roman (Hebrew)"/>
              </a:rPr>
              <a:t> ≈ 80): </a:t>
            </a:r>
            <a:r>
              <a:rPr lang="en-US" altLang="en-US" sz="2800" b="1" dirty="0">
                <a:solidFill>
                  <a:srgbClr val="FF0066"/>
                </a:solidFill>
                <a:cs typeface="Times New Roman (Hebrew)"/>
              </a:rPr>
              <a:t>E </a:t>
            </a:r>
            <a:r>
              <a:rPr lang="en-US" altLang="en-US" sz="2800" b="1">
                <a:solidFill>
                  <a:srgbClr val="FF0066"/>
                </a:solidFill>
                <a:cs typeface="Times New Roman (Hebrew)"/>
              </a:rPr>
              <a:t>≈</a:t>
            </a:r>
            <a:r>
              <a:rPr lang="en-US" altLang="en-US" sz="2800" b="1" smtClean="0">
                <a:solidFill>
                  <a:srgbClr val="FF0066"/>
                </a:solidFill>
                <a:cs typeface="Times New Roman (Hebrew)"/>
              </a:rPr>
              <a:t> -4 </a:t>
            </a:r>
            <a:r>
              <a:rPr lang="en-US" altLang="en-US" sz="2800" b="1" dirty="0" smtClean="0">
                <a:solidFill>
                  <a:srgbClr val="FF0066"/>
                </a:solidFill>
                <a:cs typeface="Times New Roman (Hebrew)"/>
              </a:rPr>
              <a:t>kcal/</a:t>
            </a:r>
            <a:r>
              <a:rPr lang="en-US" altLang="en-US" sz="2800" b="1" dirty="0" err="1" smtClean="0">
                <a:solidFill>
                  <a:srgbClr val="FF0066"/>
                </a:solidFill>
                <a:cs typeface="Times New Roman (Hebrew)"/>
              </a:rPr>
              <a:t>mol</a:t>
            </a:r>
            <a:endParaRPr lang="en-US" altLang="en-US" sz="2800" b="1" dirty="0">
              <a:solidFill>
                <a:srgbClr val="FF0066"/>
              </a:solidFill>
              <a:cs typeface="Times New Roman (Hebrew)"/>
            </a:endParaRPr>
          </a:p>
        </p:txBody>
      </p:sp>
      <p:pic>
        <p:nvPicPr>
          <p:cNvPr id="47110" name="Picture 11"/>
          <p:cNvPicPr>
            <a:picLocks noChangeAspect="1"/>
          </p:cNvPicPr>
          <p:nvPr/>
        </p:nvPicPr>
        <p:blipFill>
          <a:blip r:embed="rId3">
            <a:extLst>
              <a:ext uri="{28A0092B-C50C-407E-A947-70E740481C1C}">
                <a14:useLocalDpi xmlns:a14="http://schemas.microsoft.com/office/drawing/2010/main" val="0"/>
              </a:ext>
            </a:extLst>
          </a:blip>
          <a:srcRect l="54893" t="29018" r="31552" b="62500"/>
          <a:stretch>
            <a:fillRect/>
          </a:stretch>
        </p:blipFill>
        <p:spPr bwMode="auto">
          <a:xfrm>
            <a:off x="5375885" y="3670003"/>
            <a:ext cx="30210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p:cNvSpPr>
            <a:spLocks noChangeArrowheads="1"/>
          </p:cNvSpPr>
          <p:nvPr/>
        </p:nvSpPr>
        <p:spPr bwMode="auto">
          <a:xfrm>
            <a:off x="5823353" y="5227220"/>
            <a:ext cx="712787" cy="739775"/>
          </a:xfrm>
          <a:prstGeom prst="ellipse">
            <a:avLst/>
          </a:prstGeom>
          <a:solidFill>
            <a:schemeClr val="accent2"/>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9" name="Oval 6"/>
          <p:cNvSpPr>
            <a:spLocks noChangeArrowheads="1"/>
          </p:cNvSpPr>
          <p:nvPr/>
        </p:nvSpPr>
        <p:spPr bwMode="auto">
          <a:xfrm>
            <a:off x="7261017" y="5227220"/>
            <a:ext cx="711200" cy="739775"/>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10" name="Text Box 8"/>
          <p:cNvSpPr txBox="1">
            <a:spLocks noChangeArrowheads="1"/>
          </p:cNvSpPr>
          <p:nvPr/>
        </p:nvSpPr>
        <p:spPr bwMode="auto">
          <a:xfrm>
            <a:off x="5823353" y="5313519"/>
            <a:ext cx="80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dirty="0" smtClean="0">
                <a:cs typeface="Times New Roman (Hebrew)"/>
                <a:sym typeface="Symbol" panose="05050102010706020507" pitchFamily="18" charset="2"/>
              </a:rPr>
              <a:t>Na</a:t>
            </a:r>
            <a:r>
              <a:rPr lang="en-US" altLang="en-US" sz="2800" b="1" baseline="30000" dirty="0" smtClean="0">
                <a:cs typeface="Times New Roman (Hebrew)"/>
                <a:sym typeface="Symbol" panose="05050102010706020507" pitchFamily="18" charset="2"/>
              </a:rPr>
              <a:t>+</a:t>
            </a:r>
            <a:endParaRPr lang="en-US" altLang="en-US" sz="2800" b="1" dirty="0">
              <a:cs typeface="Times New Roman (Hebrew)"/>
            </a:endParaRPr>
          </a:p>
        </p:txBody>
      </p:sp>
      <p:sp>
        <p:nvSpPr>
          <p:cNvPr id="11" name="Text Box 8"/>
          <p:cNvSpPr txBox="1">
            <a:spLocks noChangeArrowheads="1"/>
          </p:cNvSpPr>
          <p:nvPr/>
        </p:nvSpPr>
        <p:spPr bwMode="auto">
          <a:xfrm>
            <a:off x="7259124" y="5339649"/>
            <a:ext cx="80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dirty="0" smtClean="0">
                <a:cs typeface="Times New Roman (Hebrew)"/>
                <a:sym typeface="Symbol" panose="05050102010706020507" pitchFamily="18" charset="2"/>
              </a:rPr>
              <a:t>Cl</a:t>
            </a:r>
            <a:r>
              <a:rPr lang="en-US" altLang="en-US" sz="2800" b="1" baseline="30000" dirty="0" smtClean="0">
                <a:cs typeface="Times New Roman (Hebrew)"/>
                <a:sym typeface="Symbol" panose="05050102010706020507" pitchFamily="18" charset="2"/>
              </a:rPr>
              <a:t>-</a:t>
            </a:r>
            <a:endParaRPr lang="en-US" altLang="en-US" sz="2800" b="1" dirty="0">
              <a:cs typeface="Times New Roman (Hebrew)"/>
            </a:endParaRPr>
          </a:p>
        </p:txBody>
      </p:sp>
      <p:cxnSp>
        <p:nvCxnSpPr>
          <p:cNvPr id="3" name="Straight Arrow Connector 2"/>
          <p:cNvCxnSpPr/>
          <p:nvPr/>
        </p:nvCxnSpPr>
        <p:spPr>
          <a:xfrm>
            <a:off x="6606925" y="5604678"/>
            <a:ext cx="602786"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4" name="Text Box 8"/>
          <p:cNvSpPr txBox="1">
            <a:spLocks noChangeArrowheads="1"/>
          </p:cNvSpPr>
          <p:nvPr/>
        </p:nvSpPr>
        <p:spPr bwMode="auto">
          <a:xfrm>
            <a:off x="6489904" y="5050770"/>
            <a:ext cx="889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i="1" dirty="0" smtClean="0">
                <a:cs typeface="Times New Roman (Hebrew)"/>
                <a:sym typeface="Symbol" panose="05050102010706020507" pitchFamily="18" charset="2"/>
              </a:rPr>
              <a:t>r</a:t>
            </a:r>
            <a:r>
              <a:rPr lang="en-US" altLang="en-US" sz="2400" dirty="0" smtClean="0">
                <a:cs typeface="Times New Roman (Hebrew)"/>
                <a:sym typeface="Symbol" panose="05050102010706020507" pitchFamily="18" charset="2"/>
              </a:rPr>
              <a:t> = 1</a:t>
            </a:r>
            <a:endParaRPr lang="en-US" altLang="en-US" sz="2400" dirty="0">
              <a:cs typeface="Times New Roman (Hebrew)"/>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1"/>
          <p:cNvPicPr>
            <a:picLocks noChangeAspect="1" noChangeArrowheads="1"/>
          </p:cNvPicPr>
          <p:nvPr/>
        </p:nvPicPr>
        <p:blipFill>
          <a:blip r:embed="rId3">
            <a:extLst>
              <a:ext uri="{28A0092B-C50C-407E-A947-70E740481C1C}">
                <a14:useLocalDpi xmlns:a14="http://schemas.microsoft.com/office/drawing/2010/main" val="0"/>
              </a:ext>
            </a:extLst>
          </a:blip>
          <a:srcRect l="21236" t="26408" r="31711" b="32512"/>
          <a:stretch>
            <a:fillRect/>
          </a:stretch>
        </p:blipFill>
        <p:spPr bwMode="auto">
          <a:xfrm>
            <a:off x="344488" y="2300288"/>
            <a:ext cx="37703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2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49156" name="Text Box 23"/>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Polarity</a:t>
            </a:r>
          </a:p>
        </p:txBody>
      </p:sp>
      <p:pic>
        <p:nvPicPr>
          <p:cNvPr id="49157" name="Picture 24"/>
          <p:cNvPicPr>
            <a:picLocks noChangeAspect="1" noChangeArrowheads="1"/>
          </p:cNvPicPr>
          <p:nvPr/>
        </p:nvPicPr>
        <p:blipFill>
          <a:blip r:embed="rId4">
            <a:extLst>
              <a:ext uri="{28A0092B-C50C-407E-A947-70E740481C1C}">
                <a14:useLocalDpi xmlns:a14="http://schemas.microsoft.com/office/drawing/2010/main" val="0"/>
              </a:ext>
            </a:extLst>
          </a:blip>
          <a:srcRect l="25342" t="19424" r="30670" b="21587"/>
          <a:stretch>
            <a:fillRect/>
          </a:stretch>
        </p:blipFill>
        <p:spPr bwMode="auto">
          <a:xfrm>
            <a:off x="5162550" y="1782763"/>
            <a:ext cx="352425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26"/>
          <p:cNvSpPr txBox="1">
            <a:spLocks noChangeArrowheads="1"/>
          </p:cNvSpPr>
          <p:nvPr/>
        </p:nvSpPr>
        <p:spPr bwMode="auto">
          <a:xfrm>
            <a:off x="1514475" y="2257425"/>
            <a:ext cx="66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4000" b="1" i="1">
                <a:cs typeface="Times New Roman (Hebrew)"/>
              </a:rPr>
              <a:t>r</a:t>
            </a:r>
            <a:r>
              <a:rPr lang="en-US" altLang="en-US" sz="4000" b="1">
                <a:cs typeface="Times New Roman (Hebrew)"/>
              </a:rPr>
              <a:t> </a:t>
            </a:r>
          </a:p>
        </p:txBody>
      </p:sp>
      <p:sp>
        <p:nvSpPr>
          <p:cNvPr id="49159" name="Rectangle 1"/>
          <p:cNvSpPr>
            <a:spLocks noChangeArrowheads="1"/>
          </p:cNvSpPr>
          <p:nvPr/>
        </p:nvSpPr>
        <p:spPr bwMode="auto">
          <a:xfrm>
            <a:off x="1836738" y="5886450"/>
            <a:ext cx="624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a:spcBef>
                <a:spcPct val="0"/>
              </a:spcBef>
              <a:buFontTx/>
              <a:buNone/>
            </a:pPr>
            <a:r>
              <a:rPr lang="en-US" altLang="en-US" sz="2400" dirty="0">
                <a:cs typeface="Times New Roman (Hebrew)"/>
              </a:rPr>
              <a:t>Debye = 3.34×10</a:t>
            </a:r>
            <a:r>
              <a:rPr lang="en-US" altLang="en-US" sz="2400" baseline="30000" dirty="0">
                <a:cs typeface="Times New Roman (Hebrew)"/>
              </a:rPr>
              <a:t>−30</a:t>
            </a:r>
            <a:r>
              <a:rPr lang="en-US" altLang="en-US" sz="2400" dirty="0">
                <a:cs typeface="Times New Roman (Hebrew)"/>
              </a:rPr>
              <a:t> Coulomb (</a:t>
            </a:r>
            <a:r>
              <a:rPr lang="en-US" altLang="en-US" sz="2400" i="1" dirty="0">
                <a:cs typeface="Times New Roman (Hebrew)"/>
              </a:rPr>
              <a:t>q</a:t>
            </a:r>
            <a:r>
              <a:rPr lang="en-US" altLang="en-US" sz="2400" dirty="0">
                <a:cs typeface="Times New Roman (Hebrew)"/>
              </a:rPr>
              <a:t>) </a:t>
            </a:r>
            <a:r>
              <a:rPr lang="en-US" altLang="en-US" sz="2400" dirty="0">
                <a:cs typeface="Times New Roman (Hebrew)"/>
                <a:sym typeface="Symbol" panose="05050102010706020507" pitchFamily="18" charset="2"/>
              </a:rPr>
              <a:t></a:t>
            </a:r>
            <a:r>
              <a:rPr lang="en-US" altLang="en-US" sz="2400" dirty="0">
                <a:cs typeface="Times New Roman (Hebrew)"/>
              </a:rPr>
              <a:t> meter (</a:t>
            </a:r>
            <a:r>
              <a:rPr lang="en-US" altLang="en-US" sz="2400" i="1" dirty="0">
                <a:cs typeface="Times New Roman (Hebrew)"/>
              </a:rPr>
              <a:t>r</a:t>
            </a:r>
            <a:r>
              <a:rPr lang="en-US" altLang="en-US" sz="2400" dirty="0">
                <a:cs typeface="Times New Roman (Hebrew)"/>
              </a:rPr>
              <a:t>)</a:t>
            </a:r>
          </a:p>
        </p:txBody>
      </p:sp>
      <p:pic>
        <p:nvPicPr>
          <p:cNvPr id="49160" name="Picture 2"/>
          <p:cNvPicPr>
            <a:picLocks noChangeAspect="1"/>
          </p:cNvPicPr>
          <p:nvPr/>
        </p:nvPicPr>
        <p:blipFill>
          <a:blip r:embed="rId5">
            <a:extLst>
              <a:ext uri="{28A0092B-C50C-407E-A947-70E740481C1C}">
                <a14:useLocalDpi xmlns:a14="http://schemas.microsoft.com/office/drawing/2010/main" val="0"/>
              </a:ext>
            </a:extLst>
          </a:blip>
          <a:srcRect l="55946" t="50000" r="33511" b="45795"/>
          <a:stretch>
            <a:fillRect/>
          </a:stretch>
        </p:blipFill>
        <p:spPr bwMode="auto">
          <a:xfrm>
            <a:off x="3416300" y="5221288"/>
            <a:ext cx="27114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174875" y="2959100"/>
            <a:ext cx="515938" cy="522288"/>
          </a:xfrm>
          <a:prstGeom prst="straightConnector1">
            <a:avLst/>
          </a:prstGeom>
          <a:ln w="28575">
            <a:solidFill>
              <a:srgbClr val="33993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1057275" y="882650"/>
            <a:ext cx="7148513" cy="5810250"/>
            <a:chOff x="724" y="195"/>
            <a:chExt cx="4503" cy="3660"/>
          </a:xfrm>
        </p:grpSpPr>
        <p:grpSp>
          <p:nvGrpSpPr>
            <p:cNvPr id="53252" name="Group 3"/>
            <p:cNvGrpSpPr>
              <a:grpSpLocks/>
            </p:cNvGrpSpPr>
            <p:nvPr/>
          </p:nvGrpSpPr>
          <p:grpSpPr bwMode="auto">
            <a:xfrm>
              <a:off x="1235" y="1437"/>
              <a:ext cx="755" cy="574"/>
              <a:chOff x="1142" y="566"/>
              <a:chExt cx="755" cy="574"/>
            </a:xfrm>
          </p:grpSpPr>
          <p:sp>
            <p:nvSpPr>
              <p:cNvPr id="53364" name="Text Box 4"/>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65" name="Text Box 5"/>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66" name="Text Box 6"/>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67" name="Line 7"/>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8" name="Line 8"/>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3" name="Group 9"/>
            <p:cNvGrpSpPr>
              <a:grpSpLocks/>
            </p:cNvGrpSpPr>
            <p:nvPr/>
          </p:nvGrpSpPr>
          <p:grpSpPr bwMode="auto">
            <a:xfrm rot="10800000">
              <a:off x="1209" y="2429"/>
              <a:ext cx="755" cy="574"/>
              <a:chOff x="1142" y="566"/>
              <a:chExt cx="755" cy="574"/>
            </a:xfrm>
          </p:grpSpPr>
          <p:sp>
            <p:nvSpPr>
              <p:cNvPr id="53359" name="Text Box 10"/>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60" name="Text Box 11"/>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61" name="Text Box 12"/>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62" name="Line 13"/>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63" name="Line 14"/>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4" name="Group 15"/>
            <p:cNvGrpSpPr>
              <a:grpSpLocks/>
            </p:cNvGrpSpPr>
            <p:nvPr/>
          </p:nvGrpSpPr>
          <p:grpSpPr bwMode="auto">
            <a:xfrm rot="10800000">
              <a:off x="3613" y="1423"/>
              <a:ext cx="755" cy="574"/>
              <a:chOff x="3697" y="2273"/>
              <a:chExt cx="755" cy="574"/>
            </a:xfrm>
          </p:grpSpPr>
          <p:sp>
            <p:nvSpPr>
              <p:cNvPr id="53354" name="Text Box 16"/>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55" name="Text Box 17"/>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56" name="Text Box 18"/>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57" name="Line 19"/>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8" name="Line 20"/>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5" name="Group 21"/>
            <p:cNvGrpSpPr>
              <a:grpSpLocks/>
            </p:cNvGrpSpPr>
            <p:nvPr/>
          </p:nvGrpSpPr>
          <p:grpSpPr bwMode="auto">
            <a:xfrm rot="5400000">
              <a:off x="1827" y="1919"/>
              <a:ext cx="755" cy="574"/>
              <a:chOff x="3697" y="2273"/>
              <a:chExt cx="755" cy="574"/>
            </a:xfrm>
          </p:grpSpPr>
          <p:sp>
            <p:nvSpPr>
              <p:cNvPr id="53349" name="Text Box 22"/>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50" name="Text Box 23"/>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51" name="Text Box 24"/>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52" name="Line 25"/>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53" name="Line 26"/>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6" name="Group 27"/>
            <p:cNvGrpSpPr>
              <a:grpSpLocks/>
            </p:cNvGrpSpPr>
            <p:nvPr/>
          </p:nvGrpSpPr>
          <p:grpSpPr bwMode="auto">
            <a:xfrm rot="-5400000">
              <a:off x="633" y="1904"/>
              <a:ext cx="755" cy="574"/>
              <a:chOff x="3697" y="2273"/>
              <a:chExt cx="755" cy="574"/>
            </a:xfrm>
          </p:grpSpPr>
          <p:sp>
            <p:nvSpPr>
              <p:cNvPr id="53344" name="Text Box 28"/>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45" name="Text Box 29"/>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46" name="Text Box 30"/>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47" name="Line 31"/>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8" name="Line 32"/>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7" name="Group 33"/>
            <p:cNvGrpSpPr>
              <a:grpSpLocks/>
            </p:cNvGrpSpPr>
            <p:nvPr/>
          </p:nvGrpSpPr>
          <p:grpSpPr bwMode="auto">
            <a:xfrm rot="5400000">
              <a:off x="2781" y="1669"/>
              <a:ext cx="755" cy="574"/>
              <a:chOff x="3697" y="2273"/>
              <a:chExt cx="755" cy="574"/>
            </a:xfrm>
          </p:grpSpPr>
          <p:sp>
            <p:nvSpPr>
              <p:cNvPr id="53339" name="Text Box 34"/>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40" name="Text Box 35"/>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41" name="Text Box 36"/>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42" name="Line 37"/>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43" name="Line 38"/>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58" name="Line 39"/>
            <p:cNvSpPr>
              <a:spLocks noChangeShapeType="1"/>
            </p:cNvSpPr>
            <p:nvPr/>
          </p:nvSpPr>
          <p:spPr bwMode="auto">
            <a:xfrm flipH="1">
              <a:off x="2418" y="1939"/>
              <a:ext cx="471"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59" name="Group 40"/>
            <p:cNvGrpSpPr>
              <a:grpSpLocks/>
            </p:cNvGrpSpPr>
            <p:nvPr/>
          </p:nvGrpSpPr>
          <p:grpSpPr bwMode="auto">
            <a:xfrm rot="2700000">
              <a:off x="3231" y="2642"/>
              <a:ext cx="755" cy="574"/>
              <a:chOff x="3697" y="2273"/>
              <a:chExt cx="755" cy="574"/>
            </a:xfrm>
          </p:grpSpPr>
          <p:sp>
            <p:nvSpPr>
              <p:cNvPr id="53334" name="Text Box 41"/>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35" name="Text Box 42"/>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36" name="Text Box 43"/>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37" name="Line 44"/>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8" name="Line 45"/>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60" name="Group 46"/>
            <p:cNvGrpSpPr>
              <a:grpSpLocks/>
            </p:cNvGrpSpPr>
            <p:nvPr/>
          </p:nvGrpSpPr>
          <p:grpSpPr bwMode="auto">
            <a:xfrm>
              <a:off x="2917" y="872"/>
              <a:ext cx="755" cy="574"/>
              <a:chOff x="1142" y="566"/>
              <a:chExt cx="755" cy="574"/>
            </a:xfrm>
          </p:grpSpPr>
          <p:sp>
            <p:nvSpPr>
              <p:cNvPr id="53329" name="Text Box 47"/>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30" name="Text Box 48"/>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31" name="Text Box 49"/>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32" name="Line 50"/>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33" name="Line 51"/>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61" name="Line 52"/>
            <p:cNvSpPr>
              <a:spLocks noChangeShapeType="1"/>
            </p:cNvSpPr>
            <p:nvPr/>
          </p:nvSpPr>
          <p:spPr bwMode="auto">
            <a:xfrm flipV="1">
              <a:off x="3271" y="1386"/>
              <a:ext cx="2" cy="23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62" name="Line 53"/>
            <p:cNvSpPr>
              <a:spLocks noChangeShapeType="1"/>
            </p:cNvSpPr>
            <p:nvPr/>
          </p:nvSpPr>
          <p:spPr bwMode="auto">
            <a:xfrm flipH="1" flipV="1">
              <a:off x="3561" y="1103"/>
              <a:ext cx="387" cy="35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63" name="Group 54"/>
            <p:cNvGrpSpPr>
              <a:grpSpLocks/>
            </p:cNvGrpSpPr>
            <p:nvPr/>
          </p:nvGrpSpPr>
          <p:grpSpPr bwMode="auto">
            <a:xfrm rot="5400000">
              <a:off x="2341" y="2377"/>
              <a:ext cx="755" cy="574"/>
              <a:chOff x="3697" y="2273"/>
              <a:chExt cx="755" cy="574"/>
            </a:xfrm>
          </p:grpSpPr>
          <p:sp>
            <p:nvSpPr>
              <p:cNvPr id="53324" name="Text Box 55"/>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25" name="Text Box 56"/>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26" name="Text Box 57"/>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27" name="Line 58"/>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28" name="Line 59"/>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64" name="Line 60"/>
            <p:cNvSpPr>
              <a:spLocks noChangeShapeType="1"/>
            </p:cNvSpPr>
            <p:nvPr/>
          </p:nvSpPr>
          <p:spPr bwMode="auto">
            <a:xfrm flipH="1">
              <a:off x="2870" y="2035"/>
              <a:ext cx="115" cy="30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65" name="Line 61"/>
            <p:cNvSpPr>
              <a:spLocks noChangeShapeType="1"/>
            </p:cNvSpPr>
            <p:nvPr/>
          </p:nvSpPr>
          <p:spPr bwMode="auto">
            <a:xfrm flipH="1" flipV="1">
              <a:off x="2958" y="2900"/>
              <a:ext cx="429" cy="9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66" name="Group 62"/>
            <p:cNvGrpSpPr>
              <a:grpSpLocks/>
            </p:cNvGrpSpPr>
            <p:nvPr/>
          </p:nvGrpSpPr>
          <p:grpSpPr bwMode="auto">
            <a:xfrm rot="5400000">
              <a:off x="4562" y="1569"/>
              <a:ext cx="755" cy="574"/>
              <a:chOff x="3697" y="2273"/>
              <a:chExt cx="755" cy="574"/>
            </a:xfrm>
          </p:grpSpPr>
          <p:sp>
            <p:nvSpPr>
              <p:cNvPr id="53319" name="Text Box 63"/>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20" name="Text Box 64"/>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21" name="Text Box 65"/>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22" name="Line 66"/>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23" name="Line 67"/>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67" name="Line 68"/>
            <p:cNvSpPr>
              <a:spLocks noChangeShapeType="1"/>
            </p:cNvSpPr>
            <p:nvPr/>
          </p:nvSpPr>
          <p:spPr bwMode="auto">
            <a:xfrm flipH="1">
              <a:off x="4312" y="1847"/>
              <a:ext cx="365"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68" name="Group 69"/>
            <p:cNvGrpSpPr>
              <a:grpSpLocks/>
            </p:cNvGrpSpPr>
            <p:nvPr/>
          </p:nvGrpSpPr>
          <p:grpSpPr bwMode="auto">
            <a:xfrm rot="5400000">
              <a:off x="1981" y="983"/>
              <a:ext cx="755" cy="574"/>
              <a:chOff x="3697" y="2273"/>
              <a:chExt cx="755" cy="574"/>
            </a:xfrm>
          </p:grpSpPr>
          <p:sp>
            <p:nvSpPr>
              <p:cNvPr id="53314" name="Text Box 70"/>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15" name="Text Box 71"/>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16" name="Text Box 72"/>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17" name="Line 73"/>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8" name="Line 74"/>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69" name="Line 75"/>
            <p:cNvSpPr>
              <a:spLocks noChangeShapeType="1"/>
            </p:cNvSpPr>
            <p:nvPr/>
          </p:nvSpPr>
          <p:spPr bwMode="auto">
            <a:xfrm flipH="1">
              <a:off x="1912" y="1319"/>
              <a:ext cx="188" cy="177"/>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70" name="Group 76"/>
            <p:cNvGrpSpPr>
              <a:grpSpLocks/>
            </p:cNvGrpSpPr>
            <p:nvPr/>
          </p:nvGrpSpPr>
          <p:grpSpPr bwMode="auto">
            <a:xfrm rot="-900000">
              <a:off x="4002" y="2121"/>
              <a:ext cx="755" cy="574"/>
              <a:chOff x="3697" y="2273"/>
              <a:chExt cx="755" cy="574"/>
            </a:xfrm>
          </p:grpSpPr>
          <p:sp>
            <p:nvSpPr>
              <p:cNvPr id="53309" name="Text Box 77"/>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10" name="Text Box 78"/>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11" name="Text Box 79"/>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12" name="Line 80"/>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3" name="Line 81"/>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71" name="Line 82"/>
            <p:cNvSpPr>
              <a:spLocks noChangeShapeType="1"/>
            </p:cNvSpPr>
            <p:nvPr/>
          </p:nvSpPr>
          <p:spPr bwMode="auto">
            <a:xfrm flipH="1">
              <a:off x="4618" y="1943"/>
              <a:ext cx="155" cy="20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72" name="Group 83"/>
            <p:cNvGrpSpPr>
              <a:grpSpLocks/>
            </p:cNvGrpSpPr>
            <p:nvPr/>
          </p:nvGrpSpPr>
          <p:grpSpPr bwMode="auto">
            <a:xfrm rot="5400000">
              <a:off x="1812" y="2969"/>
              <a:ext cx="755" cy="574"/>
              <a:chOff x="3697" y="2273"/>
              <a:chExt cx="755" cy="574"/>
            </a:xfrm>
          </p:grpSpPr>
          <p:sp>
            <p:nvSpPr>
              <p:cNvPr id="53304" name="Text Box 84"/>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05" name="Text Box 85"/>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06" name="Text Box 86"/>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07" name="Line 87"/>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8" name="Line 88"/>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73" name="Line 89"/>
            <p:cNvSpPr>
              <a:spLocks noChangeShapeType="1"/>
            </p:cNvSpPr>
            <p:nvPr/>
          </p:nvSpPr>
          <p:spPr bwMode="auto">
            <a:xfrm flipH="1">
              <a:off x="2394" y="2727"/>
              <a:ext cx="125" cy="188"/>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74" name="Line 90"/>
            <p:cNvSpPr>
              <a:spLocks noChangeShapeType="1"/>
            </p:cNvSpPr>
            <p:nvPr/>
          </p:nvSpPr>
          <p:spPr bwMode="auto">
            <a:xfrm flipH="1" flipV="1">
              <a:off x="1798" y="2937"/>
              <a:ext cx="173" cy="22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75" name="Group 91"/>
            <p:cNvGrpSpPr>
              <a:grpSpLocks/>
            </p:cNvGrpSpPr>
            <p:nvPr/>
          </p:nvGrpSpPr>
          <p:grpSpPr bwMode="auto">
            <a:xfrm>
              <a:off x="2432" y="195"/>
              <a:ext cx="755" cy="574"/>
              <a:chOff x="1142" y="566"/>
              <a:chExt cx="755" cy="574"/>
            </a:xfrm>
          </p:grpSpPr>
          <p:sp>
            <p:nvSpPr>
              <p:cNvPr id="53299" name="Text Box 92"/>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00" name="Text Box 93"/>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301" name="Text Box 94"/>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302" name="Line 95"/>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3" name="Line 96"/>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76" name="Line 97"/>
            <p:cNvSpPr>
              <a:spLocks noChangeShapeType="1"/>
            </p:cNvSpPr>
            <p:nvPr/>
          </p:nvSpPr>
          <p:spPr bwMode="auto">
            <a:xfrm flipH="1" flipV="1">
              <a:off x="2830" y="692"/>
              <a:ext cx="152" cy="22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77" name="Line 98"/>
            <p:cNvSpPr>
              <a:spLocks noChangeShapeType="1"/>
            </p:cNvSpPr>
            <p:nvPr/>
          </p:nvSpPr>
          <p:spPr bwMode="auto">
            <a:xfrm flipV="1">
              <a:off x="2585" y="713"/>
              <a:ext cx="172" cy="21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78" name="Group 99"/>
            <p:cNvGrpSpPr>
              <a:grpSpLocks/>
            </p:cNvGrpSpPr>
            <p:nvPr/>
          </p:nvGrpSpPr>
          <p:grpSpPr bwMode="auto">
            <a:xfrm rot="7200000">
              <a:off x="2515" y="3191"/>
              <a:ext cx="755" cy="574"/>
              <a:chOff x="3697" y="2273"/>
              <a:chExt cx="755" cy="574"/>
            </a:xfrm>
          </p:grpSpPr>
          <p:sp>
            <p:nvSpPr>
              <p:cNvPr id="53294" name="Text Box 100"/>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295" name="Text Box 101"/>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296" name="Text Box 102"/>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297" name="Line 103"/>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8" name="Line 104"/>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79" name="Line 105"/>
            <p:cNvSpPr>
              <a:spLocks noChangeShapeType="1"/>
            </p:cNvSpPr>
            <p:nvPr/>
          </p:nvSpPr>
          <p:spPr bwMode="auto">
            <a:xfrm flipH="1" flipV="1">
              <a:off x="2420" y="3075"/>
              <a:ext cx="277" cy="24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80" name="Line 106"/>
            <p:cNvSpPr>
              <a:spLocks noChangeShapeType="1"/>
            </p:cNvSpPr>
            <p:nvPr/>
          </p:nvSpPr>
          <p:spPr bwMode="auto">
            <a:xfrm flipH="1">
              <a:off x="2431" y="3384"/>
              <a:ext cx="240" cy="68"/>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81" name="Line 107"/>
            <p:cNvSpPr>
              <a:spLocks noChangeShapeType="1"/>
            </p:cNvSpPr>
            <p:nvPr/>
          </p:nvSpPr>
          <p:spPr bwMode="auto">
            <a:xfrm flipH="1">
              <a:off x="3180" y="3106"/>
              <a:ext cx="230" cy="152"/>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82" name="Group 108"/>
            <p:cNvGrpSpPr>
              <a:grpSpLocks/>
            </p:cNvGrpSpPr>
            <p:nvPr/>
          </p:nvGrpSpPr>
          <p:grpSpPr bwMode="auto">
            <a:xfrm rot="5700000">
              <a:off x="4175" y="2859"/>
              <a:ext cx="755" cy="574"/>
              <a:chOff x="3697" y="2273"/>
              <a:chExt cx="755" cy="574"/>
            </a:xfrm>
          </p:grpSpPr>
          <p:sp>
            <p:nvSpPr>
              <p:cNvPr id="53289" name="Text Box 109"/>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290" name="Text Box 110"/>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a:rPr>
                  <a:t>H</a:t>
                </a:r>
              </a:p>
            </p:txBody>
          </p:sp>
          <p:sp>
            <p:nvSpPr>
              <p:cNvPr id="53291" name="Text Box 111"/>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a:rPr>
                  <a:t>O</a:t>
                </a:r>
              </a:p>
            </p:txBody>
          </p:sp>
          <p:sp>
            <p:nvSpPr>
              <p:cNvPr id="53292" name="Line 112"/>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93" name="Line 113"/>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83" name="Line 114"/>
            <p:cNvSpPr>
              <a:spLocks noChangeShapeType="1"/>
            </p:cNvSpPr>
            <p:nvPr/>
          </p:nvSpPr>
          <p:spPr bwMode="auto">
            <a:xfrm flipH="1" flipV="1">
              <a:off x="4437" y="2603"/>
              <a:ext cx="199" cy="199"/>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84" name="Line 115"/>
            <p:cNvSpPr>
              <a:spLocks noChangeShapeType="1"/>
            </p:cNvSpPr>
            <p:nvPr/>
          </p:nvSpPr>
          <p:spPr bwMode="auto">
            <a:xfrm flipH="1" flipV="1">
              <a:off x="3944" y="3007"/>
              <a:ext cx="382" cy="73"/>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85" name="Oval 116"/>
            <p:cNvSpPr>
              <a:spLocks noChangeArrowheads="1"/>
            </p:cNvSpPr>
            <p:nvPr/>
          </p:nvSpPr>
          <p:spPr bwMode="auto">
            <a:xfrm>
              <a:off x="1388" y="2021"/>
              <a:ext cx="424" cy="393"/>
            </a:xfrm>
            <a:prstGeom prst="ellipse">
              <a:avLst/>
            </a:prstGeom>
            <a:gradFill rotWithShape="0">
              <a:gsLst>
                <a:gs pos="0">
                  <a:srgbClr val="3366FF"/>
                </a:gs>
                <a:gs pos="100000">
                  <a:srgbClr val="1A33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53286" name="Text Box 117"/>
            <p:cNvSpPr txBox="1">
              <a:spLocks noChangeArrowheads="1"/>
            </p:cNvSpPr>
            <p:nvPr/>
          </p:nvSpPr>
          <p:spPr bwMode="auto">
            <a:xfrm>
              <a:off x="1441" y="1964"/>
              <a:ext cx="43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4400" b="1">
                  <a:cs typeface="Times New Roman (Hebrew)"/>
                </a:rPr>
                <a:t>+</a:t>
              </a:r>
            </a:p>
          </p:txBody>
        </p:sp>
        <p:sp>
          <p:nvSpPr>
            <p:cNvPr id="53287" name="Oval 118"/>
            <p:cNvSpPr>
              <a:spLocks noChangeArrowheads="1"/>
            </p:cNvSpPr>
            <p:nvPr/>
          </p:nvSpPr>
          <p:spPr bwMode="auto">
            <a:xfrm>
              <a:off x="3521" y="2044"/>
              <a:ext cx="424" cy="393"/>
            </a:xfrm>
            <a:prstGeom prst="ellipse">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53288" name="Text Box 119"/>
            <p:cNvSpPr txBox="1">
              <a:spLocks noChangeArrowheads="1"/>
            </p:cNvSpPr>
            <p:nvPr/>
          </p:nvSpPr>
          <p:spPr bwMode="auto">
            <a:xfrm>
              <a:off x="3619" y="1952"/>
              <a:ext cx="43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4400" b="1">
                  <a:cs typeface="Times New Roman (Hebrew)"/>
                </a:rPr>
                <a:t>-</a:t>
              </a:r>
            </a:p>
          </p:txBody>
        </p:sp>
      </p:grpSp>
      <p:sp>
        <p:nvSpPr>
          <p:cNvPr id="53251" name="Text Box 1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152400" y="6191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57347" name="Picture 1"/>
          <p:cNvPicPr>
            <a:picLocks noChangeAspect="1"/>
          </p:cNvPicPr>
          <p:nvPr/>
        </p:nvPicPr>
        <p:blipFill>
          <a:blip r:embed="rId3">
            <a:extLst>
              <a:ext uri="{28A0092B-C50C-407E-A947-70E740481C1C}">
                <a14:useLocalDpi xmlns:a14="http://schemas.microsoft.com/office/drawing/2010/main" val="0"/>
              </a:ext>
            </a:extLst>
          </a:blip>
          <a:srcRect l="27913" t="27902" r="39458" b="26340"/>
          <a:stretch>
            <a:fillRect/>
          </a:stretch>
        </p:blipFill>
        <p:spPr bwMode="auto">
          <a:xfrm>
            <a:off x="4899025" y="1176338"/>
            <a:ext cx="4244975"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2"/>
          <p:cNvSpPr>
            <a:spLocks noChangeArrowheads="1"/>
          </p:cNvSpPr>
          <p:nvPr/>
        </p:nvSpPr>
        <p:spPr bwMode="auto">
          <a:xfrm>
            <a:off x="346075" y="15113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 typeface="Wingdings" panose="05000000000000000000" pitchFamily="2" charset="2"/>
              <a:buChar char="Ø"/>
            </a:pPr>
            <a:r>
              <a:rPr lang="en-US" altLang="en-US" sz="2400" u="sng">
                <a:cs typeface="Times New Roman (Hebrew)"/>
              </a:rPr>
              <a:t>The Born model</a:t>
            </a:r>
            <a:r>
              <a:rPr lang="en-US" altLang="en-US" sz="2400">
                <a:cs typeface="Times New Roman (Hebrew)"/>
              </a:rPr>
              <a:t>:</a:t>
            </a:r>
          </a:p>
        </p:txBody>
      </p:sp>
      <p:sp>
        <p:nvSpPr>
          <p:cNvPr id="57349" name="Text Box 4"/>
          <p:cNvSpPr txBox="1">
            <a:spLocks noChangeArrowheads="1"/>
          </p:cNvSpPr>
          <p:nvPr/>
        </p:nvSpPr>
        <p:spPr bwMode="auto">
          <a:xfrm>
            <a:off x="152400" y="819150"/>
            <a:ext cx="58263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Charge-medium interaction</a:t>
            </a:r>
            <a:endParaRPr lang="en-US" altLang="en-US" sz="2600" b="1" dirty="0">
              <a:solidFill>
                <a:srgbClr val="339933"/>
              </a:solidFill>
              <a:latin typeface="Arial" panose="020B0604020202020204" pitchFamily="34" charset="0"/>
              <a:cs typeface="Arial" panose="020B0604020202020204" pitchFamily="34" charset="0"/>
            </a:endParaRPr>
          </a:p>
        </p:txBody>
      </p:sp>
      <p:grpSp>
        <p:nvGrpSpPr>
          <p:cNvPr id="57350" name="Group 1"/>
          <p:cNvGrpSpPr>
            <a:grpSpLocks/>
          </p:cNvGrpSpPr>
          <p:nvPr/>
        </p:nvGrpSpPr>
        <p:grpSpPr bwMode="auto">
          <a:xfrm>
            <a:off x="735013" y="2333625"/>
            <a:ext cx="2359025" cy="1828800"/>
            <a:chOff x="125413" y="4732338"/>
            <a:chExt cx="2359025" cy="1828800"/>
          </a:xfrm>
        </p:grpSpPr>
        <p:sp>
          <p:nvSpPr>
            <p:cNvPr id="57355" name="AutoShape 7" descr="ionicblue"/>
            <p:cNvSpPr>
              <a:spLocks noChangeAspect="1" noChangeArrowheads="1"/>
            </p:cNvSpPr>
            <p:nvPr/>
          </p:nvSpPr>
          <p:spPr bwMode="auto">
            <a:xfrm>
              <a:off x="2187575" y="5956300"/>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57356" name="AutoShape 8" descr="ionicblue"/>
            <p:cNvSpPr>
              <a:spLocks noChangeAspect="1" noChangeArrowheads="1"/>
            </p:cNvSpPr>
            <p:nvPr/>
          </p:nvSpPr>
          <p:spPr bwMode="auto">
            <a:xfrm>
              <a:off x="2187575" y="5956300"/>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57357" name="Oval 35"/>
            <p:cNvSpPr>
              <a:spLocks noChangeArrowheads="1"/>
            </p:cNvSpPr>
            <p:nvPr/>
          </p:nvSpPr>
          <p:spPr bwMode="auto">
            <a:xfrm>
              <a:off x="125413" y="4732338"/>
              <a:ext cx="1905000" cy="1828800"/>
            </a:xfrm>
            <a:prstGeom prst="ellipse">
              <a:avLst/>
            </a:prstGeom>
            <a:solidFill>
              <a:schemeClr val="bg1"/>
            </a:solidFill>
            <a:ln w="1905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eaLnBrk="1" hangingPunct="1">
                <a:spcBef>
                  <a:spcPct val="0"/>
                </a:spcBef>
                <a:buFontTx/>
                <a:buNone/>
              </a:pPr>
              <a:endParaRPr lang="he-IL" altLang="en-US" sz="2400">
                <a:cs typeface="Times New Roman (Hebrew)"/>
              </a:endParaRPr>
            </a:p>
          </p:txBody>
        </p:sp>
        <p:sp>
          <p:nvSpPr>
            <p:cNvPr id="57358" name="Line 36"/>
            <p:cNvSpPr>
              <a:spLocks noChangeShapeType="1"/>
            </p:cNvSpPr>
            <p:nvPr/>
          </p:nvSpPr>
          <p:spPr bwMode="auto">
            <a:xfrm flipV="1">
              <a:off x="1116013" y="5037138"/>
              <a:ext cx="68580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9" name="Text Box 38"/>
            <p:cNvSpPr txBox="1">
              <a:spLocks noChangeArrowheads="1"/>
            </p:cNvSpPr>
            <p:nvPr/>
          </p:nvSpPr>
          <p:spPr bwMode="auto">
            <a:xfrm>
              <a:off x="1211263" y="49609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r>
                <a:rPr lang="en-US" altLang="en-US" sz="2400">
                  <a:cs typeface="Times New Roman (Hebrew)"/>
                </a:rPr>
                <a:t>r</a:t>
              </a:r>
            </a:p>
          </p:txBody>
        </p:sp>
        <p:sp>
          <p:nvSpPr>
            <p:cNvPr id="57360" name="Text Box 39"/>
            <p:cNvSpPr txBox="1">
              <a:spLocks noChangeArrowheads="1"/>
            </p:cNvSpPr>
            <p:nvPr/>
          </p:nvSpPr>
          <p:spPr bwMode="auto">
            <a:xfrm>
              <a:off x="665163" y="4900613"/>
              <a:ext cx="603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r>
                <a:rPr lang="en-US" altLang="en-US" sz="2400">
                  <a:cs typeface="Times New Roman (Hebrew)"/>
                </a:rPr>
                <a:t>q </a:t>
              </a:r>
              <a:r>
                <a:rPr lang="en-US" altLang="en-US" sz="6000">
                  <a:cs typeface="Times New Roman (Hebrew)"/>
                </a:rPr>
                <a:t>.</a:t>
              </a:r>
            </a:p>
          </p:txBody>
        </p:sp>
      </p:grpSp>
      <p:grpSp>
        <p:nvGrpSpPr>
          <p:cNvPr id="57351" name="Group 2"/>
          <p:cNvGrpSpPr>
            <a:grpSpLocks/>
          </p:cNvGrpSpPr>
          <p:nvPr/>
        </p:nvGrpSpPr>
        <p:grpSpPr bwMode="auto">
          <a:xfrm>
            <a:off x="1477963" y="4456113"/>
            <a:ext cx="6823075" cy="833437"/>
            <a:chOff x="2114550" y="4611688"/>
            <a:chExt cx="6821488" cy="833437"/>
          </a:xfrm>
        </p:grpSpPr>
        <p:pic>
          <p:nvPicPr>
            <p:cNvPr id="57353" name="Picture 4"/>
            <p:cNvPicPr>
              <a:picLocks noChangeAspect="1"/>
            </p:cNvPicPr>
            <p:nvPr/>
          </p:nvPicPr>
          <p:blipFill>
            <a:blip r:embed="rId4">
              <a:extLst>
                <a:ext uri="{28A0092B-C50C-407E-A947-70E740481C1C}">
                  <a14:useLocalDpi xmlns:a14="http://schemas.microsoft.com/office/drawing/2010/main" val="0"/>
                </a:ext>
              </a:extLst>
            </a:blip>
            <a:srcRect l="53514" t="40179" r="31425" b="48438"/>
            <a:stretch>
              <a:fillRect/>
            </a:stretch>
          </p:blipFill>
          <p:spPr bwMode="auto">
            <a:xfrm>
              <a:off x="2114550" y="4611688"/>
              <a:ext cx="19589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32"/>
            <p:cNvSpPr txBox="1">
              <a:spLocks noChangeArrowheads="1"/>
            </p:cNvSpPr>
            <p:nvPr/>
          </p:nvSpPr>
          <p:spPr bwMode="auto">
            <a:xfrm>
              <a:off x="4103688" y="4784725"/>
              <a:ext cx="4832350" cy="461963"/>
            </a:xfrm>
            <a:prstGeom prst="rect">
              <a:avLst/>
            </a:prstGeom>
            <a:solidFill>
              <a:schemeClr val="bg1"/>
            </a:solidFill>
            <a:ln w="19050">
              <a:solidFill>
                <a:schemeClr val="bg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latin typeface="Arial" panose="020B0604020202020204" pitchFamily="34" charset="0"/>
                  <a:cs typeface="Arial" panose="020B0604020202020204" pitchFamily="34" charset="0"/>
                  <a:sym typeface="Symbol" panose="05050102010706020507" pitchFamily="18" charset="2"/>
                </a:rPr>
                <a:t></a:t>
              </a:r>
              <a:r>
                <a:rPr lang="en-US" altLang="en-US" sz="2400" b="1">
                  <a:cs typeface="Arial" panose="020B0604020202020204" pitchFamily="34" charset="0"/>
                </a:rPr>
                <a:t> ΔE</a:t>
              </a:r>
              <a:r>
                <a:rPr lang="en-US" altLang="en-US" sz="2400" b="1" baseline="-25000">
                  <a:cs typeface="Arial" panose="020B0604020202020204" pitchFamily="34" charset="0"/>
                </a:rPr>
                <a:t>transfer</a:t>
              </a:r>
              <a:r>
                <a:rPr lang="en-US" altLang="en-US" sz="2400" b="1">
                  <a:cs typeface="Arial" panose="020B0604020202020204" pitchFamily="34" charset="0"/>
                </a:rPr>
                <a:t> = 166 (q</a:t>
              </a:r>
              <a:r>
                <a:rPr lang="en-US" altLang="en-US" sz="2400" b="1" baseline="30000">
                  <a:cs typeface="Arial" panose="020B0604020202020204" pitchFamily="34" charset="0"/>
                </a:rPr>
                <a:t>2</a:t>
              </a:r>
              <a:r>
                <a:rPr lang="en-US" altLang="en-US" sz="2400" b="1">
                  <a:cs typeface="Arial" panose="020B0604020202020204" pitchFamily="34" charset="0"/>
                </a:rPr>
                <a:t>/r) (1/ε</a:t>
              </a:r>
              <a:r>
                <a:rPr lang="en-US" altLang="en-US" sz="2400" b="1" baseline="-25000">
                  <a:cs typeface="Arial" panose="020B0604020202020204" pitchFamily="34" charset="0"/>
                </a:rPr>
                <a:t>o</a:t>
              </a:r>
              <a:r>
                <a:rPr lang="en-US" altLang="en-US" sz="2400" b="1">
                  <a:cs typeface="Arial" panose="020B0604020202020204" pitchFamily="34" charset="0"/>
                </a:rPr>
                <a:t> - 1/ε</a:t>
              </a:r>
              <a:r>
                <a:rPr lang="en-US" altLang="en-US" sz="2400" b="1" baseline="-25000">
                  <a:cs typeface="Arial" panose="020B0604020202020204" pitchFamily="34" charset="0"/>
                </a:rPr>
                <a:t>w</a:t>
              </a:r>
              <a:r>
                <a:rPr lang="en-US" altLang="en-US" sz="2400" b="1">
                  <a:cs typeface="Arial" panose="020B0604020202020204" pitchFamily="34" charset="0"/>
                </a:rPr>
                <a:t>)</a:t>
              </a:r>
            </a:p>
          </p:txBody>
        </p:sp>
      </p:grpSp>
      <p:sp>
        <p:nvSpPr>
          <p:cNvPr id="57352" name="Text Box 33"/>
          <p:cNvSpPr txBox="1">
            <a:spLocks noChangeArrowheads="1"/>
          </p:cNvSpPr>
          <p:nvPr/>
        </p:nvSpPr>
        <p:spPr bwMode="auto">
          <a:xfrm>
            <a:off x="1924050" y="5411788"/>
            <a:ext cx="540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400">
                <a:cs typeface="Times New Roman (Hebrew)"/>
              </a:rPr>
              <a:t>water-to-oil transfer (r = 1.6Å): </a:t>
            </a:r>
          </a:p>
          <a:p>
            <a:pPr algn="l" rtl="0" eaLnBrk="1" hangingPunct="1">
              <a:spcBef>
                <a:spcPct val="50000"/>
              </a:spcBef>
              <a:buFontTx/>
              <a:buNone/>
            </a:pPr>
            <a:r>
              <a:rPr lang="en-US" altLang="en-US" sz="2400">
                <a:cs typeface="Times New Roman (Hebrew)"/>
              </a:rPr>
              <a:t>ΔE = 166 (1</a:t>
            </a:r>
            <a:r>
              <a:rPr lang="en-US" altLang="en-US" sz="2400" baseline="30000">
                <a:cs typeface="Times New Roman (Hebrew)"/>
              </a:rPr>
              <a:t>2</a:t>
            </a:r>
            <a:r>
              <a:rPr lang="en-US" altLang="en-US" sz="2400">
                <a:cs typeface="Times New Roman (Hebrew)"/>
              </a:rPr>
              <a:t>/1.6)(1/2-1/80) = </a:t>
            </a:r>
            <a:r>
              <a:rPr lang="en-US" altLang="en-US" sz="2400" b="1">
                <a:solidFill>
                  <a:srgbClr val="FF0066"/>
                </a:solidFill>
                <a:cs typeface="Times New Roman (Hebrew)"/>
              </a:rPr>
              <a:t>50 kcal/mol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9911" t="11548" r="22485" b="8888"/>
          <a:stretch>
            <a:fillRect/>
          </a:stretch>
        </p:blipFill>
        <p:spPr bwMode="auto">
          <a:xfrm>
            <a:off x="574675" y="2510940"/>
            <a:ext cx="3087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8"/>
          <p:cNvSpPr txBox="1">
            <a:spLocks noChangeArrowheads="1"/>
          </p:cNvSpPr>
          <p:nvPr/>
        </p:nvSpPr>
        <p:spPr bwMode="auto">
          <a:xfrm>
            <a:off x="436563" y="6061934"/>
            <a:ext cx="336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lnSpc>
                <a:spcPct val="50000"/>
              </a:lnSpc>
              <a:spcBef>
                <a:spcPct val="50000"/>
              </a:spcBef>
              <a:buFontTx/>
              <a:buNone/>
            </a:pPr>
            <a:r>
              <a:rPr lang="en-US" altLang="en-US" sz="2400" dirty="0">
                <a:latin typeface="Arial" panose="020B0604020202020204" pitchFamily="34" charset="0"/>
                <a:cs typeface="Arial" panose="020B0604020202020204" pitchFamily="34" charset="0"/>
              </a:rPr>
              <a:t>Proteins </a:t>
            </a:r>
          </a:p>
          <a:p>
            <a:pPr algn="ctr" rtl="0" eaLnBrk="1" hangingPunct="1">
              <a:lnSpc>
                <a:spcPct val="50000"/>
              </a:lnSpc>
              <a:spcBef>
                <a:spcPct val="50000"/>
              </a:spcBef>
              <a:buFontTx/>
              <a:buNone/>
            </a:pPr>
            <a:r>
              <a:rPr lang="en-US" altLang="en-US" sz="2000" dirty="0">
                <a:latin typeface="Arial" panose="020B0604020202020204" pitchFamily="34" charset="0"/>
                <a:cs typeface="Arial" panose="020B0604020202020204" pitchFamily="34" charset="0"/>
              </a:rPr>
              <a:t>(Glutamine synthase)</a:t>
            </a:r>
            <a:r>
              <a:rPr lang="en-US" altLang="en-US" sz="2400" dirty="0">
                <a:latin typeface="Arial" panose="020B0604020202020204" pitchFamily="34" charset="0"/>
                <a:cs typeface="Arial" panose="020B0604020202020204" pitchFamily="34" charset="0"/>
              </a:rPr>
              <a:t> </a:t>
            </a:r>
            <a:r>
              <a:rPr lang="en-US" altLang="en-US" sz="2400" dirty="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
        <p:nvSpPr>
          <p:cNvPr id="9222" name="Text Box 9"/>
          <p:cNvSpPr txBox="1">
            <a:spLocks noChangeArrowheads="1"/>
          </p:cNvSpPr>
          <p:nvPr/>
        </p:nvSpPr>
        <p:spPr bwMode="auto">
          <a:xfrm>
            <a:off x="4968875" y="6127999"/>
            <a:ext cx="3840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lnSpc>
                <a:spcPct val="50000"/>
              </a:lnSpc>
              <a:spcBef>
                <a:spcPct val="50000"/>
              </a:spcBef>
              <a:buFontTx/>
              <a:buNone/>
            </a:pPr>
            <a:r>
              <a:rPr lang="en-US" altLang="en-US" sz="2400" dirty="0">
                <a:latin typeface="Arial" panose="020B0604020202020204" pitchFamily="34" charset="0"/>
                <a:cs typeface="Arial" panose="020B0604020202020204" pitchFamily="34" charset="0"/>
              </a:rPr>
              <a:t>Nucleic acids </a:t>
            </a:r>
          </a:p>
          <a:p>
            <a:pPr algn="ctr" rtl="0" eaLnBrk="1" hangingPunct="1">
              <a:lnSpc>
                <a:spcPct val="50000"/>
              </a:lnSpc>
              <a:spcBef>
                <a:spcPct val="50000"/>
              </a:spcBef>
              <a:buFontTx/>
              <a:buNone/>
            </a:pPr>
            <a:r>
              <a:rPr lang="en-US" altLang="en-US" sz="2000" dirty="0" smtClean="0">
                <a:latin typeface="Arial" panose="020B0604020202020204" pitchFamily="34" charset="0"/>
                <a:cs typeface="Arial" panose="020B0604020202020204" pitchFamily="34" charset="0"/>
              </a:rPr>
              <a:t>(DNA)</a:t>
            </a:r>
            <a:endParaRPr lang="en-US" altLang="en-US" sz="2000" dirty="0">
              <a:latin typeface="Arial" panose="020B0604020202020204" pitchFamily="34" charset="0"/>
              <a:cs typeface="Arial" panose="020B0604020202020204" pitchFamily="34" charset="0"/>
            </a:endParaRPr>
          </a:p>
        </p:txBody>
      </p:sp>
      <p:sp>
        <p:nvSpPr>
          <p:cNvPr id="9223" name="Text Box 18"/>
          <p:cNvSpPr txBox="1">
            <a:spLocks noChangeArrowheads="1"/>
          </p:cNvSpPr>
          <p:nvPr/>
        </p:nvSpPr>
        <p:spPr bwMode="auto">
          <a:xfrm>
            <a:off x="131763" y="952500"/>
            <a:ext cx="90122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Arial" panose="020B0604020202020204" pitchFamily="34" charset="0"/>
              </a:rPr>
              <a:t>Proteins</a:t>
            </a:r>
            <a:r>
              <a:rPr lang="en-US" altLang="en-US" sz="2600" b="1" dirty="0">
                <a:solidFill>
                  <a:srgbClr val="339933"/>
                </a:solidFill>
                <a:latin typeface="Arial" panose="020B0604020202020204" pitchFamily="34" charset="0"/>
                <a:cs typeface="Arial" panose="020B0604020202020204" pitchFamily="34" charset="0"/>
              </a:rPr>
              <a:t> – </a:t>
            </a:r>
            <a:r>
              <a:rPr lang="en-US" altLang="en-US" sz="2600" b="1" dirty="0" smtClean="0">
                <a:solidFill>
                  <a:srgbClr val="339933"/>
                </a:solidFill>
                <a:latin typeface="Arial" panose="020B0604020202020204" pitchFamily="34" charset="0"/>
                <a:cs typeface="Arial" panose="020B0604020202020204" pitchFamily="34" charset="0"/>
              </a:rPr>
              <a:t>numerous roles (see below)</a:t>
            </a:r>
            <a:endParaRPr lang="en-US" altLang="en-US" sz="2600" b="1" dirty="0">
              <a:solidFill>
                <a:srgbClr val="339933"/>
              </a:solidFill>
              <a:latin typeface="Arial" panose="020B0604020202020204" pitchFamily="34" charset="0"/>
              <a:cs typeface="Arial" panose="020B0604020202020204" pitchFamily="34" charset="0"/>
            </a:endParaRPr>
          </a:p>
          <a:p>
            <a:pPr algn="l" rtl="0" eaLnBrk="1" hangingPunct="1">
              <a:spcBef>
                <a:spcPct val="50000"/>
              </a:spcBef>
            </a:pPr>
            <a:r>
              <a:rPr lang="en-US" altLang="en-US" sz="2600" b="1" dirty="0">
                <a:solidFill>
                  <a:srgbClr val="FF0066"/>
                </a:solidFill>
                <a:latin typeface="Arial" panose="020B0604020202020204" pitchFamily="34" charset="0"/>
                <a:cs typeface="Arial" panose="020B0604020202020204" pitchFamily="34" charset="0"/>
              </a:rPr>
              <a:t>Nucleic </a:t>
            </a:r>
            <a:r>
              <a:rPr lang="en-US" altLang="en-US" sz="2600" b="1" dirty="0" smtClean="0">
                <a:solidFill>
                  <a:srgbClr val="FF0066"/>
                </a:solidFill>
                <a:latin typeface="Arial" panose="020B0604020202020204" pitchFamily="34" charset="0"/>
                <a:cs typeface="Arial" panose="020B0604020202020204" pitchFamily="34" charset="0"/>
              </a:rPr>
              <a:t>acids (DNA, RNA) </a:t>
            </a:r>
            <a:r>
              <a:rPr lang="en-US" altLang="en-US" sz="2600" b="1" dirty="0">
                <a:solidFill>
                  <a:srgbClr val="339933"/>
                </a:solidFill>
                <a:latin typeface="Arial" panose="020B0604020202020204" pitchFamily="34" charset="0"/>
                <a:cs typeface="Arial" panose="020B0604020202020204" pitchFamily="34" charset="0"/>
              </a:rPr>
              <a:t>- encoding and expression of genetic information</a:t>
            </a:r>
          </a:p>
        </p:txBody>
      </p:sp>
      <p:pic>
        <p:nvPicPr>
          <p:cNvPr id="8" name="Picture 4" descr="https://upload.wikimedia.org/wikipedia/commons/thumb/b/b1/A-DNA%2C_B-DNA_and_Z-DNA.png/1024px-A-DNA%2C_B-DNA_and_Z-DNA.png"/>
          <p:cNvPicPr>
            <a:picLocks noChangeAspect="1" noChangeArrowheads="1"/>
          </p:cNvPicPr>
          <p:nvPr/>
        </p:nvPicPr>
        <p:blipFill rotWithShape="1">
          <a:blip r:embed="rId4">
            <a:extLst>
              <a:ext uri="{28A0092B-C50C-407E-A947-70E740481C1C}">
                <a14:useLocalDpi xmlns:a14="http://schemas.microsoft.com/office/drawing/2010/main" val="0"/>
              </a:ext>
            </a:extLst>
          </a:blip>
          <a:srcRect l="37347" t="8240" r="33446" b="7734"/>
          <a:stretch/>
        </p:blipFill>
        <p:spPr bwMode="auto">
          <a:xfrm>
            <a:off x="5920393" y="2262465"/>
            <a:ext cx="1937126" cy="363005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 importance of macromolecules</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65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0" y="749300"/>
            <a:ext cx="59515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total electrostatic energy</a:t>
            </a:r>
          </a:p>
        </p:txBody>
      </p:sp>
      <p:sp>
        <p:nvSpPr>
          <p:cNvPr id="59396" name="Text Box 5"/>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2" name="Picture 1"/>
          <p:cNvPicPr>
            <a:picLocks noChangeAspect="1"/>
          </p:cNvPicPr>
          <p:nvPr/>
        </p:nvPicPr>
        <p:blipFill>
          <a:blip r:embed="rId3"/>
          <a:stretch>
            <a:fillRect/>
          </a:stretch>
        </p:blipFill>
        <p:spPr>
          <a:xfrm>
            <a:off x="1900237" y="1466850"/>
            <a:ext cx="5016161" cy="46863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51"/>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65539"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65540" name="Picture 1"/>
          <p:cNvPicPr>
            <a:picLocks noChangeAspect="1"/>
          </p:cNvPicPr>
          <p:nvPr/>
        </p:nvPicPr>
        <p:blipFill>
          <a:blip r:embed="rId3">
            <a:extLst>
              <a:ext uri="{28A0092B-C50C-407E-A947-70E740481C1C}">
                <a14:useLocalDpi xmlns:a14="http://schemas.microsoft.com/office/drawing/2010/main" val="0"/>
              </a:ext>
            </a:extLst>
          </a:blip>
          <a:srcRect l="18500" t="35490" r="32179" b="25668"/>
          <a:stretch>
            <a:fillRect/>
          </a:stretch>
        </p:blipFill>
        <p:spPr bwMode="auto">
          <a:xfrm>
            <a:off x="1368425" y="2416175"/>
            <a:ext cx="64166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051"/>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67587"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67588" name="Picture 1"/>
          <p:cNvPicPr>
            <a:picLocks noChangeAspect="1"/>
          </p:cNvPicPr>
          <p:nvPr/>
        </p:nvPicPr>
        <p:blipFill>
          <a:blip r:embed="rId3">
            <a:extLst>
              <a:ext uri="{28A0092B-C50C-407E-A947-70E740481C1C}">
                <a14:useLocalDpi xmlns:a14="http://schemas.microsoft.com/office/drawing/2010/main" val="0"/>
              </a:ext>
            </a:extLst>
          </a:blip>
          <a:srcRect l="22014" t="28125" r="33810" b="12500"/>
          <a:stretch>
            <a:fillRect/>
          </a:stretch>
        </p:blipFill>
        <p:spPr bwMode="auto">
          <a:xfrm>
            <a:off x="642938" y="1963738"/>
            <a:ext cx="57467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2"/>
          <p:cNvSpPr>
            <a:spLocks noChangeArrowheads="1"/>
          </p:cNvSpPr>
          <p:nvPr/>
        </p:nvSpPr>
        <p:spPr bwMode="auto">
          <a:xfrm>
            <a:off x="6567488" y="1538288"/>
            <a:ext cx="23891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buFontTx/>
              <a:buNone/>
            </a:pPr>
            <a:r>
              <a:rPr lang="en-US" altLang="en-US" sz="2400" u="sng">
                <a:cs typeface="Times New Roman (Hebrew)"/>
              </a:rPr>
              <a:t>Typical distances</a:t>
            </a:r>
            <a:r>
              <a:rPr lang="en-US" altLang="en-US" sz="2400">
                <a:cs typeface="Times New Roman (Hebrew)"/>
              </a:rPr>
              <a:t>:</a:t>
            </a:r>
          </a:p>
          <a:p>
            <a:pPr algn="l" rtl="0">
              <a:lnSpc>
                <a:spcPct val="150000"/>
              </a:lnSpc>
              <a:spcBef>
                <a:spcPct val="0"/>
              </a:spcBef>
              <a:buFontTx/>
              <a:buNone/>
            </a:pPr>
            <a:r>
              <a:rPr lang="en-US" altLang="en-US" sz="2400">
                <a:cs typeface="Times New Roman (Hebrew)"/>
              </a:rPr>
              <a:t>D--A: 2.8-3.0 Å</a:t>
            </a:r>
          </a:p>
          <a:p>
            <a:pPr algn="l" rtl="0">
              <a:lnSpc>
                <a:spcPct val="150000"/>
              </a:lnSpc>
              <a:spcBef>
                <a:spcPct val="0"/>
              </a:spcBef>
              <a:buFontTx/>
              <a:buNone/>
            </a:pPr>
            <a:r>
              <a:rPr lang="en-US" altLang="en-US" sz="2400">
                <a:cs typeface="Times New Roman (Hebrew)"/>
              </a:rPr>
              <a:t>H--A: ~2 Å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9"/>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69635" name="Text Box 20"/>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9637" name="Rectangle 54"/>
          <p:cNvSpPr>
            <a:spLocks noChangeArrowheads="1"/>
          </p:cNvSpPr>
          <p:nvPr/>
        </p:nvSpPr>
        <p:spPr bwMode="auto">
          <a:xfrm>
            <a:off x="152400" y="1658938"/>
            <a:ext cx="8848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buFont typeface="Wingdings" panose="05000000000000000000" pitchFamily="2" charset="2"/>
              <a:buChar char="Ø"/>
            </a:pPr>
            <a:r>
              <a:rPr lang="en-US" altLang="en-US" sz="2400" dirty="0">
                <a:cs typeface="Times New Roman (Hebrew)"/>
              </a:rPr>
              <a:t>Like ionic interactions hydrogen bonds </a:t>
            </a:r>
            <a:r>
              <a:rPr lang="en-US" altLang="en-US" sz="2400" b="1" dirty="0">
                <a:solidFill>
                  <a:srgbClr val="FF0066"/>
                </a:solidFill>
                <a:cs typeface="Times New Roman (Hebrew)"/>
              </a:rPr>
              <a:t>depend on </a:t>
            </a:r>
            <a:r>
              <a:rPr lang="en-US" altLang="en-US" sz="2400" b="1" i="1" dirty="0" smtClean="0">
                <a:solidFill>
                  <a:srgbClr val="FF0066"/>
                </a:solidFill>
                <a:cs typeface="Times New Roman (Hebrew)"/>
              </a:rPr>
              <a:t>q</a:t>
            </a:r>
            <a:r>
              <a:rPr lang="en-US" altLang="en-US" sz="2400" b="1" dirty="0" smtClean="0">
                <a:solidFill>
                  <a:srgbClr val="FF0066"/>
                </a:solidFill>
                <a:cs typeface="Times New Roman (Hebrew)"/>
              </a:rPr>
              <a:t>, </a:t>
            </a:r>
            <a:r>
              <a:rPr lang="en-US" altLang="en-US" sz="2400" b="1" i="1" dirty="0" smtClean="0">
                <a:solidFill>
                  <a:srgbClr val="FF0066"/>
                </a:solidFill>
                <a:cs typeface="Times New Roman (Hebrew)"/>
              </a:rPr>
              <a:t>r, and </a:t>
            </a:r>
            <a:r>
              <a:rPr lang="el-GR" altLang="en-US" sz="2400" b="1" i="1" dirty="0" smtClean="0">
                <a:solidFill>
                  <a:srgbClr val="FF0066"/>
                </a:solidFill>
                <a:cs typeface="Times New Roman (Hebrew)"/>
              </a:rPr>
              <a:t>ε</a:t>
            </a:r>
            <a:endParaRPr lang="en-US" altLang="en-US" sz="2400" b="1" i="1" dirty="0">
              <a:solidFill>
                <a:srgbClr val="FF0066"/>
              </a:solidFill>
              <a:cs typeface="Times New Roman (Hebrew)"/>
            </a:endParaRPr>
          </a:p>
          <a:p>
            <a:pPr algn="l" rtl="0">
              <a:lnSpc>
                <a:spcPct val="150000"/>
              </a:lnSpc>
              <a:spcBef>
                <a:spcPct val="0"/>
              </a:spcBef>
              <a:buFont typeface="Wingdings" panose="05000000000000000000" pitchFamily="2" charset="2"/>
              <a:buChar char="Ø"/>
            </a:pPr>
            <a:r>
              <a:rPr lang="en-US" altLang="en-US" sz="2400" dirty="0">
                <a:cs typeface="Times New Roman (Hebrew)"/>
              </a:rPr>
              <a:t>Unlike ionic interactions hydrogen bonds are </a:t>
            </a:r>
            <a:r>
              <a:rPr lang="en-US" altLang="en-US" sz="2400" b="1" dirty="0">
                <a:solidFill>
                  <a:srgbClr val="FF0066"/>
                </a:solidFill>
                <a:cs typeface="Times New Roman (Hebrew)"/>
              </a:rPr>
              <a:t>geometry-dependent</a:t>
            </a:r>
          </a:p>
          <a:p>
            <a:pPr algn="l" rtl="0">
              <a:lnSpc>
                <a:spcPct val="150000"/>
              </a:lnSpc>
              <a:spcBef>
                <a:spcPct val="0"/>
              </a:spcBef>
              <a:buFont typeface="Wingdings" panose="05000000000000000000" pitchFamily="2" charset="2"/>
              <a:buChar char="Ø"/>
            </a:pPr>
            <a:r>
              <a:rPr lang="en-US" altLang="en-US" sz="2400" dirty="0">
                <a:cs typeface="Times New Roman (Hebrew)"/>
              </a:rPr>
              <a:t>Hydrogen bonds </a:t>
            </a:r>
            <a:r>
              <a:rPr lang="en-US" altLang="en-US" sz="2400" dirty="0" smtClean="0">
                <a:cs typeface="Times New Roman (Hebrew)"/>
              </a:rPr>
              <a:t>are </a:t>
            </a:r>
            <a:r>
              <a:rPr lang="en-US" altLang="en-US" sz="2400" b="1" dirty="0" smtClean="0">
                <a:solidFill>
                  <a:srgbClr val="FF0066"/>
                </a:solidFill>
                <a:cs typeface="Times New Roman (Hebrew)"/>
              </a:rPr>
              <a:t>weaker</a:t>
            </a:r>
            <a:r>
              <a:rPr lang="en-US" altLang="en-US" sz="2400" dirty="0" smtClean="0">
                <a:cs typeface="Times New Roman (Hebrew)"/>
              </a:rPr>
              <a:t> and </a:t>
            </a:r>
            <a:r>
              <a:rPr lang="en-US" altLang="en-US" sz="2400" b="1" dirty="0">
                <a:solidFill>
                  <a:srgbClr val="FF0066"/>
                </a:solidFill>
                <a:cs typeface="Times New Roman (Hebrew)"/>
              </a:rPr>
              <a:t>more distance-dependent </a:t>
            </a:r>
            <a:r>
              <a:rPr lang="en-US" altLang="en-US" sz="2400" dirty="0">
                <a:cs typeface="Times New Roman (Hebrew)"/>
              </a:rPr>
              <a:t>than ionic interactions (</a:t>
            </a:r>
            <a:r>
              <a:rPr lang="en-US" altLang="en-US" sz="2400" b="1" i="1" dirty="0">
                <a:solidFill>
                  <a:srgbClr val="FF0066"/>
                </a:solidFill>
                <a:cs typeface="Times New Roman (Hebrew)"/>
              </a:rPr>
              <a:t>r</a:t>
            </a:r>
            <a:r>
              <a:rPr lang="en-US" altLang="en-US" sz="2400" b="1" i="1" baseline="30000" dirty="0">
                <a:solidFill>
                  <a:srgbClr val="FF0066"/>
                </a:solidFill>
                <a:cs typeface="Times New Roman (Hebrew)"/>
              </a:rPr>
              <a:t>3</a:t>
            </a:r>
            <a:r>
              <a:rPr lang="en-US" altLang="en-US" sz="2400" b="1" dirty="0">
                <a:solidFill>
                  <a:srgbClr val="FF0066"/>
                </a:solidFill>
                <a:cs typeface="Times New Roman (Hebrew)"/>
              </a:rPr>
              <a:t> instead of </a:t>
            </a:r>
            <a:r>
              <a:rPr lang="en-US" altLang="en-US" sz="2400" b="1" i="1" dirty="0">
                <a:solidFill>
                  <a:srgbClr val="FF0066"/>
                </a:solidFill>
                <a:cs typeface="Times New Roman (Hebrew)"/>
              </a:rPr>
              <a:t>r</a:t>
            </a:r>
            <a:r>
              <a:rPr lang="en-US" altLang="en-US" sz="2400" dirty="0">
                <a:cs typeface="Times New Roman (Hebrew)"/>
              </a:rPr>
              <a:t>)</a:t>
            </a:r>
          </a:p>
        </p:txBody>
      </p:sp>
      <p:grpSp>
        <p:nvGrpSpPr>
          <p:cNvPr id="69638" name="Group 26"/>
          <p:cNvGrpSpPr>
            <a:grpSpLocks/>
          </p:cNvGrpSpPr>
          <p:nvPr/>
        </p:nvGrpSpPr>
        <p:grpSpPr bwMode="auto">
          <a:xfrm>
            <a:off x="4603750" y="4830763"/>
            <a:ext cx="4278313" cy="698500"/>
            <a:chOff x="4604145" y="4830955"/>
            <a:chExt cx="4277799" cy="697796"/>
          </a:xfrm>
        </p:grpSpPr>
        <p:pic>
          <p:nvPicPr>
            <p:cNvPr id="69639" name="Picture 27"/>
            <p:cNvPicPr>
              <a:picLocks noChangeAspect="1"/>
            </p:cNvPicPr>
            <p:nvPr/>
          </p:nvPicPr>
          <p:blipFill>
            <a:blip r:embed="rId3">
              <a:extLst>
                <a:ext uri="{28A0092B-C50C-407E-A947-70E740481C1C}">
                  <a14:useLocalDpi xmlns:a14="http://schemas.microsoft.com/office/drawing/2010/main" val="0"/>
                </a:ext>
              </a:extLst>
            </a:blip>
            <a:srcRect l="44054" t="31250" r="17834" b="57692"/>
            <a:stretch>
              <a:fillRect/>
            </a:stretch>
          </p:blipFill>
          <p:spPr bwMode="auto">
            <a:xfrm>
              <a:off x="4604145" y="4830955"/>
              <a:ext cx="4277799" cy="69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H="1" flipV="1">
              <a:off x="7629556" y="5263905"/>
              <a:ext cx="330160" cy="144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79400" y="4291013"/>
            <a:ext cx="4646613" cy="2262187"/>
            <a:chOff x="279400" y="4291013"/>
            <a:chExt cx="4646613" cy="2262187"/>
          </a:xfrm>
        </p:grpSpPr>
        <p:grpSp>
          <p:nvGrpSpPr>
            <p:cNvPr id="69636" name="Group 1"/>
            <p:cNvGrpSpPr>
              <a:grpSpLocks/>
            </p:cNvGrpSpPr>
            <p:nvPr/>
          </p:nvGrpSpPr>
          <p:grpSpPr bwMode="auto">
            <a:xfrm>
              <a:off x="279400" y="4291013"/>
              <a:ext cx="4646613" cy="2262187"/>
              <a:chOff x="2024063" y="2051050"/>
              <a:chExt cx="4647305" cy="2262546"/>
            </a:xfrm>
          </p:grpSpPr>
          <p:sp>
            <p:nvSpPr>
              <p:cNvPr id="69641" name="Oval 4"/>
              <p:cNvSpPr>
                <a:spLocks noChangeArrowheads="1"/>
              </p:cNvSpPr>
              <p:nvPr/>
            </p:nvSpPr>
            <p:spPr bwMode="auto">
              <a:xfrm>
                <a:off x="2635250" y="2082800"/>
                <a:ext cx="447675" cy="4318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2" name="Oval 5"/>
              <p:cNvSpPr>
                <a:spLocks noChangeArrowheads="1"/>
              </p:cNvSpPr>
              <p:nvPr/>
            </p:nvSpPr>
            <p:spPr bwMode="auto">
              <a:xfrm>
                <a:off x="2170113" y="3740150"/>
                <a:ext cx="447675" cy="433388"/>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3" name="Line 6"/>
              <p:cNvSpPr>
                <a:spLocks noChangeShapeType="1"/>
              </p:cNvSpPr>
              <p:nvPr/>
            </p:nvSpPr>
            <p:spPr bwMode="auto">
              <a:xfrm flipH="1">
                <a:off x="2443163" y="2505075"/>
                <a:ext cx="385762" cy="12525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4" name="Line 7"/>
              <p:cNvSpPr>
                <a:spLocks noChangeShapeType="1"/>
              </p:cNvSpPr>
              <p:nvPr/>
            </p:nvSpPr>
            <p:spPr bwMode="auto">
              <a:xfrm flipV="1">
                <a:off x="2621142" y="3270250"/>
                <a:ext cx="3421062" cy="11113"/>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9645" name="Oval 8"/>
              <p:cNvSpPr>
                <a:spLocks noChangeArrowheads="1"/>
              </p:cNvSpPr>
              <p:nvPr/>
            </p:nvSpPr>
            <p:spPr bwMode="auto">
              <a:xfrm>
                <a:off x="5619750" y="2079625"/>
                <a:ext cx="447675" cy="433388"/>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6" name="Oval 9"/>
              <p:cNvSpPr>
                <a:spLocks noChangeArrowheads="1"/>
              </p:cNvSpPr>
              <p:nvPr/>
            </p:nvSpPr>
            <p:spPr bwMode="auto">
              <a:xfrm>
                <a:off x="6052243" y="3880208"/>
                <a:ext cx="447675" cy="4318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7" name="Line 10"/>
              <p:cNvSpPr>
                <a:spLocks noChangeShapeType="1"/>
              </p:cNvSpPr>
              <p:nvPr/>
            </p:nvSpPr>
            <p:spPr bwMode="auto">
              <a:xfrm>
                <a:off x="5826125" y="2509839"/>
                <a:ext cx="411163" cy="13723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8" name="Text Box 13"/>
              <p:cNvSpPr txBox="1">
                <a:spLocks noChangeArrowheads="1"/>
              </p:cNvSpPr>
              <p:nvPr/>
            </p:nvSpPr>
            <p:spPr bwMode="auto">
              <a:xfrm>
                <a:off x="3863975" y="3092450"/>
                <a:ext cx="779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i="1">
                    <a:cs typeface="Arial" panose="020B0604020202020204" pitchFamily="34" charset="0"/>
                    <a:sym typeface="Symbol" panose="05050102010706020507" pitchFamily="18" charset="2"/>
                  </a:rPr>
                  <a:t>r</a:t>
                </a:r>
                <a:endParaRPr lang="en-US" altLang="en-US" b="1" i="1">
                  <a:cs typeface="Arial" panose="020B0604020202020204" pitchFamily="34" charset="0"/>
                </a:endParaRPr>
              </a:p>
            </p:txBody>
          </p:sp>
          <p:sp>
            <p:nvSpPr>
              <p:cNvPr id="69649" name="Line 14"/>
              <p:cNvSpPr>
                <a:spLocks noChangeShapeType="1"/>
              </p:cNvSpPr>
              <p:nvPr/>
            </p:nvSpPr>
            <p:spPr bwMode="auto">
              <a:xfrm flipH="1" flipV="1">
                <a:off x="3175844" y="2290802"/>
                <a:ext cx="2328943" cy="11071"/>
              </a:xfrm>
              <a:prstGeom prst="line">
                <a:avLst/>
              </a:prstGeom>
              <a:noFill/>
              <a:ln w="889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50" name="Text Box 15"/>
              <p:cNvSpPr txBox="1">
                <a:spLocks noChangeArrowheads="1"/>
              </p:cNvSpPr>
              <p:nvPr/>
            </p:nvSpPr>
            <p:spPr bwMode="auto">
              <a:xfrm>
                <a:off x="2024063" y="3724275"/>
                <a:ext cx="77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D</a:t>
                </a:r>
                <a:endParaRPr lang="en-US" altLang="en-US" sz="2400" b="1">
                  <a:solidFill>
                    <a:srgbClr val="D60093"/>
                  </a:solidFill>
                  <a:cs typeface="Arial" panose="020B0604020202020204" pitchFamily="34" charset="0"/>
                </a:endParaRPr>
              </a:p>
            </p:txBody>
          </p:sp>
          <p:sp>
            <p:nvSpPr>
              <p:cNvPr id="69651" name="Text Box 16"/>
              <p:cNvSpPr txBox="1">
                <a:spLocks noChangeArrowheads="1"/>
              </p:cNvSpPr>
              <p:nvPr/>
            </p:nvSpPr>
            <p:spPr bwMode="auto">
              <a:xfrm>
                <a:off x="2474913" y="2057400"/>
                <a:ext cx="77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Arial" panose="020B0604020202020204" pitchFamily="34" charset="0"/>
                    <a:sym typeface="Symbol" panose="05050102010706020507" pitchFamily="18" charset="2"/>
                  </a:rPr>
                  <a:t>H</a:t>
                </a:r>
                <a:endParaRPr lang="en-US" altLang="en-US" sz="2400" b="1">
                  <a:cs typeface="Arial" panose="020B0604020202020204" pitchFamily="34" charset="0"/>
                </a:endParaRPr>
              </a:p>
            </p:txBody>
          </p:sp>
          <p:sp>
            <p:nvSpPr>
              <p:cNvPr id="69652" name="Text Box 17"/>
              <p:cNvSpPr txBox="1">
                <a:spLocks noChangeArrowheads="1"/>
              </p:cNvSpPr>
              <p:nvPr/>
            </p:nvSpPr>
            <p:spPr bwMode="auto">
              <a:xfrm>
                <a:off x="5457825" y="2051050"/>
                <a:ext cx="77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Arial" panose="020B0604020202020204" pitchFamily="34" charset="0"/>
                    <a:sym typeface="Symbol" panose="05050102010706020507" pitchFamily="18" charset="2"/>
                  </a:rPr>
                  <a:t>A</a:t>
                </a:r>
                <a:endParaRPr lang="en-US" altLang="en-US" sz="2400" b="1">
                  <a:cs typeface="Arial" panose="020B0604020202020204" pitchFamily="34" charset="0"/>
                </a:endParaRPr>
              </a:p>
            </p:txBody>
          </p:sp>
          <p:sp>
            <p:nvSpPr>
              <p:cNvPr id="69653" name="Text Box 18"/>
              <p:cNvSpPr txBox="1">
                <a:spLocks noChangeArrowheads="1"/>
              </p:cNvSpPr>
              <p:nvPr/>
            </p:nvSpPr>
            <p:spPr bwMode="auto">
              <a:xfrm>
                <a:off x="5891905" y="3856396"/>
                <a:ext cx="77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C</a:t>
                </a:r>
                <a:endParaRPr lang="en-US" altLang="en-US" sz="2400" b="1">
                  <a:solidFill>
                    <a:srgbClr val="D60093"/>
                  </a:solidFill>
                  <a:cs typeface="Arial" panose="020B0604020202020204" pitchFamily="34" charset="0"/>
                </a:endParaRPr>
              </a:p>
            </p:txBody>
          </p:sp>
          <p:sp>
            <p:nvSpPr>
              <p:cNvPr id="50" name="Arc 49"/>
              <p:cNvSpPr/>
              <p:nvPr/>
            </p:nvSpPr>
            <p:spPr bwMode="auto">
              <a:xfrm rot="1943913">
                <a:off x="2311444" y="2908436"/>
                <a:ext cx="647796" cy="528721"/>
              </a:xfrm>
              <a:prstGeom prst="arc">
                <a:avLst>
                  <a:gd name="adj1" fmla="val 15603942"/>
                  <a:gd name="adj2" fmla="val 20771332"/>
                </a:avLst>
              </a:prstGeom>
              <a:noFill/>
              <a:ln w="28575" cap="flat" cmpd="sng" algn="ctr">
                <a:solidFill>
                  <a:schemeClr val="tx1"/>
                </a:solidFill>
                <a:prstDash val="solid"/>
                <a:round/>
                <a:headEnd type="none" w="med" len="med"/>
                <a:tailEnd type="none" w="med" len="med"/>
              </a:ln>
              <a:effectLst/>
              <a:extLst/>
            </p:spPr>
            <p:txBody>
              <a:bodyPr/>
              <a:lstStyle/>
              <a:p>
                <a:pPr algn="r" rtl="1" eaLnBrk="1" hangingPunct="1">
                  <a:defRPr/>
                </a:pPr>
                <a:endParaRPr lang="en-US">
                  <a:ea typeface="Times New Roman (Hebrew)" charset="0"/>
                  <a:cs typeface="Times New Roman (Hebrew)" panose="02020603050405020304" pitchFamily="18" charset="0"/>
                </a:endParaRPr>
              </a:p>
            </p:txBody>
          </p:sp>
          <p:sp>
            <p:nvSpPr>
              <p:cNvPr id="51" name="Arc 50"/>
              <p:cNvSpPr/>
              <p:nvPr/>
            </p:nvSpPr>
            <p:spPr bwMode="auto">
              <a:xfrm rot="5400000" flipH="1" flipV="1">
                <a:off x="5516284" y="3033077"/>
                <a:ext cx="922483" cy="527128"/>
              </a:xfrm>
              <a:prstGeom prst="arc">
                <a:avLst>
                  <a:gd name="adj1" fmla="val 16339035"/>
                  <a:gd name="adj2" fmla="val 21012995"/>
                </a:avLst>
              </a:prstGeom>
              <a:noFill/>
              <a:ln w="28575" cap="flat" cmpd="sng" algn="ctr">
                <a:solidFill>
                  <a:schemeClr val="tx1"/>
                </a:solidFill>
                <a:prstDash val="solid"/>
                <a:round/>
                <a:headEnd type="none" w="med" len="med"/>
                <a:tailEnd type="none" w="med" len="med"/>
              </a:ln>
              <a:effectLst/>
              <a:extLst/>
            </p:spPr>
            <p:txBody>
              <a:bodyPr/>
              <a:lstStyle/>
              <a:p>
                <a:pPr algn="r" rtl="1" eaLnBrk="1" hangingPunct="1">
                  <a:defRPr/>
                </a:pPr>
                <a:endParaRPr lang="en-US">
                  <a:ea typeface="Times New Roman (Hebrew)" charset="0"/>
                  <a:cs typeface="Times New Roman (Hebrew)" panose="02020603050405020304" pitchFamily="18" charset="0"/>
                </a:endParaRPr>
              </a:p>
            </p:txBody>
          </p:sp>
        </p:grpSp>
        <p:sp>
          <p:nvSpPr>
            <p:cNvPr id="2" name="TextBox 1"/>
            <p:cNvSpPr txBox="1"/>
            <p:nvPr/>
          </p:nvSpPr>
          <p:spPr>
            <a:xfrm>
              <a:off x="847858" y="5113406"/>
              <a:ext cx="389850" cy="461665"/>
            </a:xfrm>
            <a:prstGeom prst="rect">
              <a:avLst/>
            </a:prstGeom>
            <a:noFill/>
          </p:spPr>
          <p:txBody>
            <a:bodyPr wrap="none" rtlCol="0">
              <a:spAutoFit/>
            </a:bodyPr>
            <a:lstStyle/>
            <a:p>
              <a:r>
                <a:rPr lang="el-GR" i="1" dirty="0" smtClean="0"/>
                <a:t>θ</a:t>
              </a:r>
              <a:r>
                <a:rPr lang="en-US" i="1" baseline="-25000" dirty="0" err="1" smtClean="0"/>
                <a:t>i</a:t>
              </a:r>
              <a:endParaRPr lang="en-US" i="1" dirty="0"/>
            </a:p>
          </p:txBody>
        </p:sp>
        <p:sp>
          <p:nvSpPr>
            <p:cNvPr id="26" name="TextBox 25"/>
            <p:cNvSpPr txBox="1"/>
            <p:nvPr/>
          </p:nvSpPr>
          <p:spPr>
            <a:xfrm>
              <a:off x="3916571" y="5091942"/>
              <a:ext cx="393056" cy="461665"/>
            </a:xfrm>
            <a:prstGeom prst="rect">
              <a:avLst/>
            </a:prstGeom>
            <a:noFill/>
          </p:spPr>
          <p:txBody>
            <a:bodyPr wrap="none" rtlCol="0">
              <a:spAutoFit/>
            </a:bodyPr>
            <a:lstStyle/>
            <a:p>
              <a:r>
                <a:rPr lang="el-GR" i="1" dirty="0" smtClean="0"/>
                <a:t>θ</a:t>
              </a:r>
              <a:r>
                <a:rPr lang="en-US" i="1" baseline="-25000" dirty="0" smtClean="0"/>
                <a:t>j</a:t>
              </a:r>
              <a:endParaRPr lang="en-US" i="1" dirty="0"/>
            </a:p>
          </p:txBody>
        </p:sp>
      </p:grpSp>
      <p:grpSp>
        <p:nvGrpSpPr>
          <p:cNvPr id="5" name="Group 4"/>
          <p:cNvGrpSpPr/>
          <p:nvPr/>
        </p:nvGrpSpPr>
        <p:grpSpPr>
          <a:xfrm>
            <a:off x="6531455" y="5809278"/>
            <a:ext cx="1697901" cy="461665"/>
            <a:chOff x="6408567" y="5989841"/>
            <a:chExt cx="1697901" cy="461665"/>
          </a:xfrm>
        </p:grpSpPr>
        <p:pic>
          <p:nvPicPr>
            <p:cNvPr id="24" name="Picture 2"/>
            <p:cNvPicPr>
              <a:picLocks noChangeAspect="1"/>
            </p:cNvPicPr>
            <p:nvPr/>
          </p:nvPicPr>
          <p:blipFill>
            <a:blip r:embed="rId4">
              <a:extLst>
                <a:ext uri="{28A0092B-C50C-407E-A947-70E740481C1C}">
                  <a14:useLocalDpi xmlns:a14="http://schemas.microsoft.com/office/drawing/2010/main" val="0"/>
                </a:ext>
              </a:extLst>
            </a:blip>
            <a:srcRect l="55946" t="50000" r="33511" b="45795"/>
            <a:stretch>
              <a:fillRect/>
            </a:stretch>
          </p:blipFill>
          <p:spPr bwMode="auto">
            <a:xfrm>
              <a:off x="6516722" y="6091127"/>
              <a:ext cx="1436135" cy="3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08567" y="5989841"/>
              <a:ext cx="1697901" cy="461665"/>
            </a:xfrm>
            <a:prstGeom prst="rect">
              <a:avLst/>
            </a:prstGeom>
            <a:noFill/>
          </p:spPr>
          <p:txBody>
            <a:bodyPr wrap="none" rtlCol="0">
              <a:spAutoFit/>
            </a:bodyPr>
            <a:lstStyle/>
            <a:p>
              <a:r>
                <a:rPr lang="en-US" dirty="0" smtClean="0"/>
                <a:t>(                 )</a:t>
              </a:r>
              <a:endParaRPr lang="en-US" dirty="0"/>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406907" y="1969476"/>
            <a:ext cx="6435831" cy="21980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ext Box 19"/>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Hydrogen bonds</a:t>
            </a:r>
          </a:p>
        </p:txBody>
      </p:sp>
      <p:sp>
        <p:nvSpPr>
          <p:cNvPr id="69635" name="Text Box 20"/>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9641" name="Oval 4"/>
          <p:cNvSpPr>
            <a:spLocks noChangeArrowheads="1"/>
          </p:cNvSpPr>
          <p:nvPr/>
        </p:nvSpPr>
        <p:spPr bwMode="auto">
          <a:xfrm>
            <a:off x="3509269" y="2724953"/>
            <a:ext cx="447608" cy="43173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2" name="Oval 5"/>
          <p:cNvSpPr>
            <a:spLocks noChangeArrowheads="1"/>
          </p:cNvSpPr>
          <p:nvPr/>
        </p:nvSpPr>
        <p:spPr bwMode="auto">
          <a:xfrm>
            <a:off x="1970067" y="2710891"/>
            <a:ext cx="447608" cy="433319"/>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5" name="Oval 8"/>
          <p:cNvSpPr>
            <a:spLocks noChangeArrowheads="1"/>
          </p:cNvSpPr>
          <p:nvPr/>
        </p:nvSpPr>
        <p:spPr bwMode="auto">
          <a:xfrm>
            <a:off x="5174324" y="2723589"/>
            <a:ext cx="447608" cy="433319"/>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6" name="Oval 9"/>
          <p:cNvSpPr>
            <a:spLocks noChangeArrowheads="1"/>
          </p:cNvSpPr>
          <p:nvPr/>
        </p:nvSpPr>
        <p:spPr bwMode="auto">
          <a:xfrm>
            <a:off x="6734220" y="2738680"/>
            <a:ext cx="447608" cy="43173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8" name="Text Box 13"/>
          <p:cNvSpPr txBox="1">
            <a:spLocks noChangeArrowheads="1"/>
          </p:cNvSpPr>
          <p:nvPr/>
        </p:nvSpPr>
        <p:spPr bwMode="auto">
          <a:xfrm>
            <a:off x="4118231" y="5599414"/>
            <a:ext cx="6178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i="1" dirty="0" smtClean="0">
                <a:cs typeface="Arial" panose="020B0604020202020204" pitchFamily="34" charset="0"/>
                <a:sym typeface="Symbol" panose="05050102010706020507" pitchFamily="18" charset="2"/>
              </a:rPr>
              <a:t>r</a:t>
            </a:r>
            <a:endParaRPr lang="en-US" altLang="en-US" i="1" dirty="0">
              <a:cs typeface="Arial" panose="020B0604020202020204" pitchFamily="34" charset="0"/>
            </a:endParaRPr>
          </a:p>
        </p:txBody>
      </p:sp>
      <p:sp>
        <p:nvSpPr>
          <p:cNvPr id="69649" name="Line 14"/>
          <p:cNvSpPr>
            <a:spLocks noChangeShapeType="1"/>
          </p:cNvSpPr>
          <p:nvPr/>
        </p:nvSpPr>
        <p:spPr bwMode="auto">
          <a:xfrm flipH="1" flipV="1">
            <a:off x="4016514" y="2935880"/>
            <a:ext cx="1086307" cy="11069"/>
          </a:xfrm>
          <a:prstGeom prst="line">
            <a:avLst/>
          </a:prstGeom>
          <a:noFill/>
          <a:ln w="889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50" name="Text Box 15"/>
          <p:cNvSpPr txBox="1">
            <a:spLocks noChangeArrowheads="1"/>
          </p:cNvSpPr>
          <p:nvPr/>
        </p:nvSpPr>
        <p:spPr bwMode="auto">
          <a:xfrm>
            <a:off x="1824039" y="2695019"/>
            <a:ext cx="779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dirty="0" smtClean="0">
                <a:solidFill>
                  <a:srgbClr val="D60093"/>
                </a:solidFill>
                <a:cs typeface="Arial" panose="020B0604020202020204" pitchFamily="34" charset="0"/>
                <a:sym typeface="Symbol" panose="05050102010706020507" pitchFamily="18" charset="2"/>
              </a:rPr>
              <a:t>O</a:t>
            </a:r>
            <a:endParaRPr lang="en-US" altLang="en-US" sz="2400" b="1" dirty="0">
              <a:solidFill>
                <a:srgbClr val="D60093"/>
              </a:solidFill>
              <a:cs typeface="Arial" panose="020B0604020202020204" pitchFamily="34" charset="0"/>
            </a:endParaRPr>
          </a:p>
        </p:txBody>
      </p:sp>
      <p:sp>
        <p:nvSpPr>
          <p:cNvPr id="69651" name="Text Box 16"/>
          <p:cNvSpPr txBox="1">
            <a:spLocks noChangeArrowheads="1"/>
          </p:cNvSpPr>
          <p:nvPr/>
        </p:nvSpPr>
        <p:spPr bwMode="auto">
          <a:xfrm>
            <a:off x="3348956" y="2699557"/>
            <a:ext cx="779346"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Arial" panose="020B0604020202020204" pitchFamily="34" charset="0"/>
                <a:sym typeface="Symbol" panose="05050102010706020507" pitchFamily="18" charset="2"/>
              </a:rPr>
              <a:t>H</a:t>
            </a:r>
            <a:endParaRPr lang="en-US" altLang="en-US" sz="2400" b="1">
              <a:cs typeface="Arial" panose="020B0604020202020204" pitchFamily="34" charset="0"/>
            </a:endParaRPr>
          </a:p>
        </p:txBody>
      </p:sp>
      <p:sp>
        <p:nvSpPr>
          <p:cNvPr id="69652" name="Text Box 17"/>
          <p:cNvSpPr txBox="1">
            <a:spLocks noChangeArrowheads="1"/>
          </p:cNvSpPr>
          <p:nvPr/>
        </p:nvSpPr>
        <p:spPr bwMode="auto">
          <a:xfrm>
            <a:off x="5012423" y="2695019"/>
            <a:ext cx="7793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dirty="0" smtClean="0">
                <a:cs typeface="Arial" panose="020B0604020202020204" pitchFamily="34" charset="0"/>
                <a:sym typeface="Symbol" panose="05050102010706020507" pitchFamily="18" charset="2"/>
              </a:rPr>
              <a:t>N</a:t>
            </a:r>
            <a:endParaRPr lang="en-US" altLang="en-US" sz="2400" b="1" dirty="0">
              <a:cs typeface="Arial" panose="020B0604020202020204" pitchFamily="34" charset="0"/>
            </a:endParaRPr>
          </a:p>
        </p:txBody>
      </p:sp>
      <p:sp>
        <p:nvSpPr>
          <p:cNvPr id="69653" name="Text Box 18"/>
          <p:cNvSpPr txBox="1">
            <a:spLocks noChangeArrowheads="1"/>
          </p:cNvSpPr>
          <p:nvPr/>
        </p:nvSpPr>
        <p:spPr bwMode="auto">
          <a:xfrm>
            <a:off x="6573906" y="2714872"/>
            <a:ext cx="779347"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C</a:t>
            </a:r>
            <a:endParaRPr lang="en-US" altLang="en-US" sz="2400" b="1">
              <a:solidFill>
                <a:srgbClr val="D60093"/>
              </a:solidFill>
              <a:cs typeface="Arial" panose="020B0604020202020204" pitchFamily="34" charset="0"/>
            </a:endParaRPr>
          </a:p>
        </p:txBody>
      </p:sp>
      <p:sp>
        <p:nvSpPr>
          <p:cNvPr id="31" name="Text Box 8"/>
          <p:cNvSpPr txBox="1">
            <a:spLocks noChangeArrowheads="1"/>
          </p:cNvSpPr>
          <p:nvPr/>
        </p:nvSpPr>
        <p:spPr bwMode="auto">
          <a:xfrm>
            <a:off x="2858981" y="5624730"/>
            <a:ext cx="6678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i="1" dirty="0" smtClean="0">
                <a:cs typeface="Times New Roman (Hebrew)"/>
                <a:sym typeface="Symbol" panose="05050102010706020507" pitchFamily="18" charset="2"/>
              </a:rPr>
              <a:t>ε</a:t>
            </a:r>
            <a:endParaRPr lang="en-US" altLang="en-US" dirty="0">
              <a:cs typeface="Times New Roman (Hebrew)"/>
            </a:endParaRPr>
          </a:p>
        </p:txBody>
      </p:sp>
      <p:sp>
        <p:nvSpPr>
          <p:cNvPr id="32" name="Text Box 8"/>
          <p:cNvSpPr txBox="1">
            <a:spLocks noChangeArrowheads="1"/>
          </p:cNvSpPr>
          <p:nvPr/>
        </p:nvSpPr>
        <p:spPr bwMode="auto">
          <a:xfrm>
            <a:off x="73707" y="4781333"/>
            <a:ext cx="1368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i="1" dirty="0" err="1" smtClean="0">
                <a:cs typeface="Times New Roman (Hebrew)"/>
                <a:sym typeface="Symbol" panose="05050102010706020507" pitchFamily="18" charset="2"/>
              </a:rPr>
              <a:t>E</a:t>
            </a:r>
            <a:r>
              <a:rPr lang="en-US" altLang="en-US" sz="2800" i="1" baseline="-25000" dirty="0" err="1" smtClean="0">
                <a:cs typeface="Times New Roman (Hebrew)"/>
                <a:sym typeface="Symbol" panose="05050102010706020507" pitchFamily="18" charset="2"/>
              </a:rPr>
              <a:t>Coul</a:t>
            </a:r>
            <a:r>
              <a:rPr lang="en-US" altLang="en-US" sz="2800" dirty="0" smtClean="0">
                <a:cs typeface="Times New Roman (Hebrew)"/>
                <a:sym typeface="Symbol" panose="05050102010706020507" pitchFamily="18" charset="2"/>
              </a:rPr>
              <a:t> = </a:t>
            </a:r>
            <a:endParaRPr lang="en-US" altLang="en-US" sz="2800" dirty="0">
              <a:cs typeface="Times New Roman (Hebrew)"/>
            </a:endParaRPr>
          </a:p>
        </p:txBody>
      </p:sp>
      <p:sp>
        <p:nvSpPr>
          <p:cNvPr id="33" name="Line 10"/>
          <p:cNvSpPr>
            <a:spLocks noChangeShapeType="1"/>
          </p:cNvSpPr>
          <p:nvPr/>
        </p:nvSpPr>
        <p:spPr bwMode="auto">
          <a:xfrm flipV="1">
            <a:off x="5641269" y="2946949"/>
            <a:ext cx="109013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0"/>
          <p:cNvSpPr>
            <a:spLocks noChangeShapeType="1"/>
          </p:cNvSpPr>
          <p:nvPr/>
        </p:nvSpPr>
        <p:spPr bwMode="auto">
          <a:xfrm flipV="1">
            <a:off x="2423281" y="2953465"/>
            <a:ext cx="109013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0"/>
          <p:cNvSpPr>
            <a:spLocks noChangeShapeType="1"/>
          </p:cNvSpPr>
          <p:nvPr/>
        </p:nvSpPr>
        <p:spPr bwMode="auto">
          <a:xfrm flipV="1">
            <a:off x="1188435" y="5068826"/>
            <a:ext cx="551003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Text Box 8"/>
          <p:cNvSpPr txBox="1">
            <a:spLocks noChangeArrowheads="1"/>
          </p:cNvSpPr>
          <p:nvPr/>
        </p:nvSpPr>
        <p:spPr bwMode="auto">
          <a:xfrm>
            <a:off x="1143858" y="4563174"/>
            <a:ext cx="64329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500" dirty="0" smtClean="0">
                <a:cs typeface="Times New Roman (Hebrew)"/>
                <a:sym typeface="Symbol" panose="05050102010706020507" pitchFamily="18" charset="2"/>
              </a:rPr>
              <a:t>-14.4[1.5×0.2(2cos(0)cos(0) – sin(0)sin(0))] </a:t>
            </a:r>
            <a:endParaRPr lang="en-US" altLang="en-US" sz="2500" dirty="0">
              <a:cs typeface="Times New Roman (Hebrew)"/>
            </a:endParaRPr>
          </a:p>
        </p:txBody>
      </p:sp>
      <p:sp>
        <p:nvSpPr>
          <p:cNvPr id="37" name="Text Box 8"/>
          <p:cNvSpPr txBox="1">
            <a:spLocks noChangeArrowheads="1"/>
          </p:cNvSpPr>
          <p:nvPr/>
        </p:nvSpPr>
        <p:spPr bwMode="auto">
          <a:xfrm>
            <a:off x="2193871" y="3196040"/>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l-GR" altLang="en-US" sz="2800" i="1" dirty="0" smtClean="0">
                <a:cs typeface="Times New Roman (Hebrew)"/>
                <a:sym typeface="Symbol" panose="05050102010706020507" pitchFamily="18" charset="2"/>
              </a:rPr>
              <a:t>μ</a:t>
            </a:r>
            <a:r>
              <a:rPr lang="en-US" altLang="en-US" sz="2800" dirty="0" smtClean="0">
                <a:cs typeface="Times New Roman (Hebrew)"/>
                <a:sym typeface="Symbol" panose="05050102010706020507" pitchFamily="18" charset="2"/>
              </a:rPr>
              <a:t> = 1.5 </a:t>
            </a:r>
            <a:r>
              <a:rPr lang="en-US" altLang="en-US" sz="2800" i="1" dirty="0" smtClean="0">
                <a:cs typeface="Times New Roman (Hebrew)"/>
                <a:sym typeface="Symbol" panose="05050102010706020507" pitchFamily="18" charset="2"/>
              </a:rPr>
              <a:t>D</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sp>
        <p:nvSpPr>
          <p:cNvPr id="38" name="Text Box 8"/>
          <p:cNvSpPr txBox="1">
            <a:spLocks noChangeArrowheads="1"/>
          </p:cNvSpPr>
          <p:nvPr/>
        </p:nvSpPr>
        <p:spPr bwMode="auto">
          <a:xfrm>
            <a:off x="5452972" y="3208454"/>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l-GR" altLang="en-US" sz="2800" i="1" dirty="0" smtClean="0">
                <a:cs typeface="Times New Roman (Hebrew)"/>
                <a:sym typeface="Symbol" panose="05050102010706020507" pitchFamily="18" charset="2"/>
              </a:rPr>
              <a:t>μ</a:t>
            </a:r>
            <a:r>
              <a:rPr lang="en-US" altLang="en-US" sz="2800" dirty="0" smtClean="0">
                <a:cs typeface="Times New Roman (Hebrew)"/>
                <a:sym typeface="Symbol" panose="05050102010706020507" pitchFamily="18" charset="2"/>
              </a:rPr>
              <a:t> = 0.2 </a:t>
            </a:r>
            <a:r>
              <a:rPr lang="en-US" altLang="en-US" sz="2800" i="1" dirty="0" smtClean="0">
                <a:cs typeface="Times New Roman (Hebrew)"/>
                <a:sym typeface="Symbol" panose="05050102010706020507" pitchFamily="18" charset="2"/>
              </a:rPr>
              <a:t>D</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sp>
        <p:nvSpPr>
          <p:cNvPr id="43" name="Text Box 8"/>
          <p:cNvSpPr txBox="1">
            <a:spLocks noChangeArrowheads="1"/>
          </p:cNvSpPr>
          <p:nvPr/>
        </p:nvSpPr>
        <p:spPr bwMode="auto">
          <a:xfrm>
            <a:off x="3441581" y="5084853"/>
            <a:ext cx="111282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500" dirty="0" smtClean="0">
                <a:cs typeface="Times New Roman (Hebrew)"/>
                <a:sym typeface="Symbol" panose="05050102010706020507" pitchFamily="18" charset="2"/>
              </a:rPr>
              <a:t>80(1</a:t>
            </a:r>
            <a:r>
              <a:rPr lang="en-US" altLang="en-US" sz="2500" baseline="30000" dirty="0" smtClean="0">
                <a:cs typeface="Times New Roman (Hebrew)"/>
                <a:sym typeface="Symbol" panose="05050102010706020507" pitchFamily="18" charset="2"/>
              </a:rPr>
              <a:t>3</a:t>
            </a:r>
            <a:r>
              <a:rPr lang="en-US" altLang="en-US" sz="2500" dirty="0" smtClean="0">
                <a:cs typeface="Times New Roman (Hebrew)"/>
                <a:sym typeface="Symbol" panose="05050102010706020507" pitchFamily="18" charset="2"/>
              </a:rPr>
              <a:t>)</a:t>
            </a:r>
            <a:endParaRPr lang="en-US" altLang="en-US" sz="2500" dirty="0">
              <a:cs typeface="Times New Roman (Hebrew)"/>
            </a:endParaRPr>
          </a:p>
        </p:txBody>
      </p:sp>
      <p:sp>
        <p:nvSpPr>
          <p:cNvPr id="44" name="Text Box 8"/>
          <p:cNvSpPr txBox="1">
            <a:spLocks noChangeArrowheads="1"/>
          </p:cNvSpPr>
          <p:nvPr/>
        </p:nvSpPr>
        <p:spPr bwMode="auto">
          <a:xfrm>
            <a:off x="6732415" y="4793057"/>
            <a:ext cx="2534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dirty="0" smtClean="0">
                <a:cs typeface="Times New Roman (Hebrew)"/>
                <a:sym typeface="Symbol" panose="05050102010706020507" pitchFamily="18" charset="2"/>
              </a:rPr>
              <a:t>= -0.11 kcal/</a:t>
            </a:r>
            <a:r>
              <a:rPr lang="en-US" altLang="en-US" sz="2800" dirty="0" err="1" smtClean="0">
                <a:cs typeface="Times New Roman (Hebrew)"/>
                <a:sym typeface="Symbol" panose="05050102010706020507" pitchFamily="18" charset="2"/>
              </a:rPr>
              <a:t>mol</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cxnSp>
        <p:nvCxnSpPr>
          <p:cNvPr id="11" name="Straight Arrow Connector 10"/>
          <p:cNvCxnSpPr/>
          <p:nvPr/>
        </p:nvCxnSpPr>
        <p:spPr>
          <a:xfrm flipV="1">
            <a:off x="3313786" y="5489985"/>
            <a:ext cx="248238" cy="401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flipV="1">
            <a:off x="4093132" y="5489984"/>
            <a:ext cx="208161" cy="422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 Box 8"/>
          <p:cNvSpPr txBox="1">
            <a:spLocks noChangeArrowheads="1"/>
          </p:cNvSpPr>
          <p:nvPr/>
        </p:nvSpPr>
        <p:spPr bwMode="auto">
          <a:xfrm>
            <a:off x="1435186" y="2029340"/>
            <a:ext cx="1080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dirty="0">
                <a:cs typeface="Times New Roman (Hebrew)"/>
                <a:sym typeface="Symbol" panose="05050102010706020507" pitchFamily="18" charset="2"/>
              </a:rPr>
              <a:t>W</a:t>
            </a:r>
            <a:r>
              <a:rPr lang="en-US" altLang="en-US" sz="2800" dirty="0" smtClean="0">
                <a:cs typeface="Times New Roman (Hebrew)"/>
                <a:sym typeface="Symbol" panose="05050102010706020507" pitchFamily="18" charset="2"/>
              </a:rPr>
              <a:t>ater</a:t>
            </a:r>
            <a:endParaRPr lang="en-US" altLang="en-US" sz="2800" dirty="0">
              <a:cs typeface="Times New Roman (Hebrew)"/>
            </a:endParaRPr>
          </a:p>
        </p:txBody>
      </p:sp>
      <p:sp>
        <p:nvSpPr>
          <p:cNvPr id="57" name="Text Box 8"/>
          <p:cNvSpPr txBox="1">
            <a:spLocks noChangeArrowheads="1"/>
          </p:cNvSpPr>
          <p:nvPr/>
        </p:nvSpPr>
        <p:spPr bwMode="auto">
          <a:xfrm>
            <a:off x="3773738" y="2327968"/>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dirty="0" smtClean="0">
                <a:cs typeface="Times New Roman (Hebrew)"/>
                <a:sym typeface="Symbol" panose="05050102010706020507" pitchFamily="18" charset="2"/>
              </a:rPr>
              <a:t>1 Å</a:t>
            </a:r>
            <a:endParaRPr lang="en-US" altLang="en-US" sz="2800" dirty="0">
              <a:cs typeface="Times New Roman (Hebrew)"/>
            </a:endParaRPr>
          </a:p>
        </p:txBody>
      </p:sp>
    </p:spTree>
    <p:extLst>
      <p:ext uri="{BB962C8B-B14F-4D97-AF65-F5344CB8AC3E}">
        <p14:creationId xmlns:p14="http://schemas.microsoft.com/office/powerpoint/2010/main" val="3450854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71683" name="Picture 1"/>
          <p:cNvPicPr>
            <a:picLocks noChangeAspect="1"/>
          </p:cNvPicPr>
          <p:nvPr/>
        </p:nvPicPr>
        <p:blipFill>
          <a:blip r:embed="rId3">
            <a:extLst>
              <a:ext uri="{28A0092B-C50C-407E-A947-70E740481C1C}">
                <a14:useLocalDpi xmlns:a14="http://schemas.microsoft.com/office/drawing/2010/main" val="0"/>
              </a:ext>
            </a:extLst>
          </a:blip>
          <a:srcRect l="25401" t="28348" r="33685" b="23660"/>
          <a:stretch>
            <a:fillRect/>
          </a:stretch>
        </p:blipFill>
        <p:spPr bwMode="auto">
          <a:xfrm>
            <a:off x="1851025" y="2273300"/>
            <a:ext cx="586105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8"/>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l-GR" altLang="en-US" sz="2600" b="1" dirty="0" smtClean="0">
                <a:solidFill>
                  <a:srgbClr val="339933"/>
                </a:solidFill>
                <a:latin typeface="Arial" panose="020B0604020202020204" pitchFamily="34" charset="0"/>
                <a:cs typeface="Arial" panose="020B0604020202020204" pitchFamily="34" charset="0"/>
              </a:rPr>
              <a:t>π</a:t>
            </a:r>
            <a:r>
              <a:rPr lang="en-US" altLang="en-US" sz="2600" b="1" dirty="0" smtClean="0">
                <a:solidFill>
                  <a:srgbClr val="339933"/>
                </a:solidFill>
                <a:latin typeface="Arial" panose="020B0604020202020204" pitchFamily="34" charset="0"/>
                <a:cs typeface="Arial" panose="020B0604020202020204" pitchFamily="34" charset="0"/>
              </a:rPr>
              <a:t> (aromatic) interactions</a:t>
            </a:r>
            <a:endParaRPr lang="en-US" altLang="en-US" sz="2600" b="1" dirty="0">
              <a:solidFill>
                <a:srgbClr val="3399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8"/>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l-GR" altLang="en-US" sz="2600" b="1" dirty="0">
                <a:solidFill>
                  <a:srgbClr val="339933"/>
                </a:solidFill>
                <a:latin typeface="Arial" panose="020B0604020202020204" pitchFamily="34" charset="0"/>
                <a:cs typeface="Arial" panose="020B0604020202020204" pitchFamily="34" charset="0"/>
              </a:rPr>
              <a:t>π</a:t>
            </a:r>
            <a:r>
              <a:rPr lang="en-US" altLang="en-US" sz="2600" b="1" dirty="0">
                <a:solidFill>
                  <a:srgbClr val="339933"/>
                </a:solidFill>
                <a:latin typeface="Arial" panose="020B0604020202020204" pitchFamily="34" charset="0"/>
                <a:cs typeface="Arial" panose="020B0604020202020204" pitchFamily="34" charset="0"/>
              </a:rPr>
              <a:t> (aromatic) interactions</a:t>
            </a:r>
          </a:p>
        </p:txBody>
      </p:sp>
      <p:sp>
        <p:nvSpPr>
          <p:cNvPr id="73731"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Electrostatic interactions</a:t>
            </a:r>
          </a:p>
        </p:txBody>
      </p:sp>
      <p:pic>
        <p:nvPicPr>
          <p:cNvPr id="73732" name="Picture 2"/>
          <p:cNvPicPr>
            <a:picLocks noChangeAspect="1"/>
          </p:cNvPicPr>
          <p:nvPr/>
        </p:nvPicPr>
        <p:blipFill>
          <a:blip r:embed="rId3">
            <a:extLst>
              <a:ext uri="{28A0092B-C50C-407E-A947-70E740481C1C}">
                <a14:useLocalDpi xmlns:a14="http://schemas.microsoft.com/office/drawing/2010/main" val="0"/>
              </a:ext>
            </a:extLst>
          </a:blip>
          <a:srcRect l="33435" t="37723" r="49246" b="29910"/>
          <a:stretch>
            <a:fillRect/>
          </a:stretch>
        </p:blipFill>
        <p:spPr bwMode="auto">
          <a:xfrm>
            <a:off x="223838" y="2308225"/>
            <a:ext cx="20129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p:cNvPicPr>
            <a:picLocks noChangeAspect="1"/>
          </p:cNvPicPr>
          <p:nvPr/>
        </p:nvPicPr>
        <p:blipFill>
          <a:blip r:embed="rId4">
            <a:extLst>
              <a:ext uri="{28A0092B-C50C-407E-A947-70E740481C1C}">
                <a14:useLocalDpi xmlns:a14="http://schemas.microsoft.com/office/drawing/2010/main" val="0"/>
              </a:ext>
            </a:extLst>
          </a:blip>
          <a:srcRect l="31802" t="35713" r="42847" b="27010"/>
          <a:stretch>
            <a:fillRect/>
          </a:stretch>
        </p:blipFill>
        <p:spPr bwMode="auto">
          <a:xfrm>
            <a:off x="6011863" y="1281113"/>
            <a:ext cx="26066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7"/>
          <p:cNvSpPr>
            <a:spLocks noChangeArrowheads="1"/>
          </p:cNvSpPr>
          <p:nvPr/>
        </p:nvSpPr>
        <p:spPr bwMode="auto">
          <a:xfrm>
            <a:off x="609600" y="4441825"/>
            <a:ext cx="1627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buFontTx/>
              <a:buNone/>
            </a:pPr>
            <a:r>
              <a:rPr lang="en-US" altLang="en-US" sz="2400">
                <a:cs typeface="Times New Roman (Hebrew)"/>
              </a:rPr>
              <a:t>Ion-dipole</a:t>
            </a:r>
          </a:p>
        </p:txBody>
      </p:sp>
      <p:grpSp>
        <p:nvGrpSpPr>
          <p:cNvPr id="73735" name="Group 5"/>
          <p:cNvGrpSpPr>
            <a:grpSpLocks/>
          </p:cNvGrpSpPr>
          <p:nvPr/>
        </p:nvGrpSpPr>
        <p:grpSpPr bwMode="auto">
          <a:xfrm>
            <a:off x="2560638" y="3175000"/>
            <a:ext cx="4510087" cy="3279775"/>
            <a:chOff x="2561318" y="3365912"/>
            <a:chExt cx="4508954" cy="3279239"/>
          </a:xfrm>
        </p:grpSpPr>
        <p:pic>
          <p:nvPicPr>
            <p:cNvPr id="73738" name="Picture 4"/>
            <p:cNvPicPr>
              <a:picLocks noChangeAspect="1"/>
            </p:cNvPicPr>
            <p:nvPr/>
          </p:nvPicPr>
          <p:blipFill>
            <a:blip r:embed="rId5">
              <a:extLst>
                <a:ext uri="{28A0092B-C50C-407E-A947-70E740481C1C}">
                  <a14:useLocalDpi xmlns:a14="http://schemas.microsoft.com/office/drawing/2010/main" val="0"/>
                </a:ext>
              </a:extLst>
            </a:blip>
            <a:srcRect l="25780" t="29688" r="38329" b="23885"/>
            <a:stretch>
              <a:fillRect/>
            </a:stretch>
          </p:blipFill>
          <p:spPr bwMode="auto">
            <a:xfrm>
              <a:off x="2561318" y="3365912"/>
              <a:ext cx="4508954" cy="327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9" name="Group 10"/>
            <p:cNvGrpSpPr>
              <a:grpSpLocks/>
            </p:cNvGrpSpPr>
            <p:nvPr/>
          </p:nvGrpSpPr>
          <p:grpSpPr bwMode="auto">
            <a:xfrm rot="10415519">
              <a:off x="5546396" y="4842278"/>
              <a:ext cx="486117" cy="531214"/>
              <a:chOff x="5005388" y="3284538"/>
              <a:chExt cx="844550" cy="1033462"/>
            </a:xfrm>
          </p:grpSpPr>
          <p:cxnSp>
            <p:nvCxnSpPr>
              <p:cNvPr id="73740" name="Straight Connector 3"/>
              <p:cNvCxnSpPr>
                <a:cxnSpLocks noChangeShapeType="1"/>
              </p:cNvCxnSpPr>
              <p:nvPr/>
            </p:nvCxnSpPr>
            <p:spPr bwMode="auto">
              <a:xfrm flipV="1">
                <a:off x="5030788" y="3284538"/>
                <a:ext cx="696912" cy="396875"/>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41" name="Straight Connector 13"/>
              <p:cNvCxnSpPr>
                <a:cxnSpLocks noChangeShapeType="1"/>
              </p:cNvCxnSpPr>
              <p:nvPr/>
            </p:nvCxnSpPr>
            <p:spPr bwMode="auto">
              <a:xfrm flipV="1">
                <a:off x="5080000" y="3700463"/>
                <a:ext cx="769938" cy="15875"/>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42" name="Straight Connector 17"/>
              <p:cNvCxnSpPr>
                <a:cxnSpLocks noChangeShapeType="1"/>
              </p:cNvCxnSpPr>
              <p:nvPr/>
            </p:nvCxnSpPr>
            <p:spPr bwMode="auto">
              <a:xfrm>
                <a:off x="5030788" y="3787775"/>
                <a:ext cx="819150" cy="287338"/>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43" name="Straight Connector 20"/>
              <p:cNvCxnSpPr>
                <a:cxnSpLocks noChangeShapeType="1"/>
              </p:cNvCxnSpPr>
              <p:nvPr/>
            </p:nvCxnSpPr>
            <p:spPr bwMode="auto">
              <a:xfrm>
                <a:off x="5005388" y="3848100"/>
                <a:ext cx="722312" cy="469900"/>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73736" name="Rectangle 16"/>
          <p:cNvSpPr>
            <a:spLocks noChangeArrowheads="1"/>
          </p:cNvSpPr>
          <p:nvPr/>
        </p:nvSpPr>
        <p:spPr bwMode="auto">
          <a:xfrm>
            <a:off x="6473825" y="3271838"/>
            <a:ext cx="2144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a:lnSpc>
                <a:spcPct val="150000"/>
              </a:lnSpc>
              <a:spcBef>
                <a:spcPct val="0"/>
              </a:spcBef>
              <a:buFontTx/>
              <a:buNone/>
            </a:pPr>
            <a:r>
              <a:rPr lang="en-US" altLang="en-US" sz="2400">
                <a:cs typeface="Times New Roman (Hebrew)"/>
              </a:rPr>
              <a:t>Dipole-dipole</a:t>
            </a:r>
          </a:p>
        </p:txBody>
      </p:sp>
      <p:sp>
        <p:nvSpPr>
          <p:cNvPr id="73737" name="Rectangle 17"/>
          <p:cNvSpPr>
            <a:spLocks noChangeArrowheads="1"/>
          </p:cNvSpPr>
          <p:nvPr/>
        </p:nvSpPr>
        <p:spPr bwMode="auto">
          <a:xfrm>
            <a:off x="4815681" y="5905501"/>
            <a:ext cx="214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a:lnSpc>
                <a:spcPct val="150000"/>
              </a:lnSpc>
              <a:spcBef>
                <a:spcPct val="0"/>
              </a:spcBef>
              <a:buFontTx/>
              <a:buNone/>
            </a:pPr>
            <a:r>
              <a:rPr lang="en-US" altLang="en-US" sz="2400" dirty="0">
                <a:cs typeface="Times New Roman (Hebrew)"/>
              </a:rPr>
              <a:t>Dipole-dipole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365" y="803275"/>
            <a:ext cx="6104793" cy="5583111"/>
          </a:xfrm>
          <a:prstGeom prst="rect">
            <a:avLst/>
          </a:prstGeom>
        </p:spPr>
      </p:pic>
      <p:sp>
        <p:nvSpPr>
          <p:cNvPr id="5"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Electrostatic interactions</a:t>
            </a:r>
          </a:p>
        </p:txBody>
      </p:sp>
    </p:spTree>
    <p:extLst>
      <p:ext uri="{BB962C8B-B14F-4D97-AF65-F5344CB8AC3E}">
        <p14:creationId xmlns:p14="http://schemas.microsoft.com/office/powerpoint/2010/main" val="42078197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van der Waals Attraction (Dispersion)</a:t>
            </a:r>
          </a:p>
        </p:txBody>
      </p:sp>
      <p:sp>
        <p:nvSpPr>
          <p:cNvPr id="75779" name="Rectangle 5"/>
          <p:cNvSpPr>
            <a:spLocks noChangeArrowheads="1"/>
          </p:cNvSpPr>
          <p:nvPr/>
        </p:nvSpPr>
        <p:spPr bwMode="auto">
          <a:xfrm>
            <a:off x="152400" y="998538"/>
            <a:ext cx="8848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a:solidFill>
                  <a:srgbClr val="339933"/>
                </a:solidFill>
                <a:latin typeface="Arial" panose="020B0604020202020204" pitchFamily="34" charset="0"/>
                <a:cs typeface="Arial" panose="020B0604020202020204" pitchFamily="34" charset="0"/>
              </a:rPr>
              <a:t>Interaction between </a:t>
            </a:r>
            <a:r>
              <a:rPr lang="en-US" altLang="en-US" sz="2600" b="1">
                <a:solidFill>
                  <a:srgbClr val="FF0066"/>
                </a:solidFill>
                <a:latin typeface="Arial" panose="020B0604020202020204" pitchFamily="34" charset="0"/>
                <a:cs typeface="Arial" panose="020B0604020202020204" pitchFamily="34" charset="0"/>
              </a:rPr>
              <a:t>induced dipoles </a:t>
            </a:r>
            <a:r>
              <a:rPr lang="en-US" altLang="en-US" sz="2600" b="1">
                <a:solidFill>
                  <a:srgbClr val="339933"/>
                </a:solidFill>
                <a:latin typeface="Arial" panose="020B0604020202020204" pitchFamily="34" charset="0"/>
                <a:cs typeface="Arial" panose="020B0604020202020204" pitchFamily="34" charset="0"/>
              </a:rPr>
              <a:t>(</a:t>
            </a:r>
            <a:r>
              <a:rPr lang="en-US" altLang="en-US" sz="2600" b="1">
                <a:solidFill>
                  <a:srgbClr val="FF0066"/>
                </a:solidFill>
                <a:latin typeface="Arial" panose="020B0604020202020204" pitchFamily="34" charset="0"/>
                <a:cs typeface="Arial" panose="020B0604020202020204" pitchFamily="34" charset="0"/>
              </a:rPr>
              <a:t>all atom types</a:t>
            </a:r>
            <a:r>
              <a:rPr lang="en-US" altLang="en-US" sz="2600" b="1">
                <a:solidFill>
                  <a:srgbClr val="339933"/>
                </a:solidFill>
                <a:latin typeface="Arial" panose="020B0604020202020204" pitchFamily="34" charset="0"/>
                <a:cs typeface="Arial" panose="020B0604020202020204" pitchFamily="34" charset="0"/>
              </a:rPr>
              <a:t>)</a:t>
            </a:r>
          </a:p>
        </p:txBody>
      </p:sp>
      <p:sp>
        <p:nvSpPr>
          <p:cNvPr id="2" name="Oval 1"/>
          <p:cNvSpPr/>
          <p:nvPr/>
        </p:nvSpPr>
        <p:spPr>
          <a:xfrm>
            <a:off x="2762655" y="2996119"/>
            <a:ext cx="1556426" cy="1556426"/>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27124" y="3012333"/>
            <a:ext cx="1556426" cy="1556426"/>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957209" y="3398200"/>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56689" y="358951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09609" y="3550600"/>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62073" y="3810002"/>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09609" y="395268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51763" y="321986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96120" y="4092103"/>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60587" y="3472780"/>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60067" y="366409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12987" y="3625180"/>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65451" y="3884582"/>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12987" y="402726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55141" y="3294441"/>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99498" y="4166683"/>
            <a:ext cx="175098" cy="178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00290" y="2334639"/>
            <a:ext cx="631904" cy="584775"/>
          </a:xfrm>
          <a:prstGeom prst="rect">
            <a:avLst/>
          </a:prstGeom>
          <a:noFill/>
        </p:spPr>
        <p:txBody>
          <a:bodyPr wrap="none" rtlCol="0">
            <a:spAutoFit/>
          </a:bodyPr>
          <a:lstStyle/>
          <a:p>
            <a:r>
              <a:rPr lang="el-GR" sz="3200" b="1" dirty="0" smtClean="0">
                <a:solidFill>
                  <a:srgbClr val="0070C0"/>
                </a:solidFill>
              </a:rPr>
              <a:t>δ</a:t>
            </a:r>
            <a:r>
              <a:rPr lang="en-US" sz="3200" b="1" dirty="0" smtClean="0">
                <a:solidFill>
                  <a:srgbClr val="0070C0"/>
                </a:solidFill>
              </a:rPr>
              <a:t>+</a:t>
            </a:r>
            <a:endParaRPr lang="en-US" sz="3200" b="1" dirty="0">
              <a:solidFill>
                <a:srgbClr val="0070C0"/>
              </a:solidFill>
            </a:endParaRPr>
          </a:p>
        </p:txBody>
      </p:sp>
      <p:sp>
        <p:nvSpPr>
          <p:cNvPr id="22" name="TextBox 21"/>
          <p:cNvSpPr txBox="1"/>
          <p:nvPr/>
        </p:nvSpPr>
        <p:spPr>
          <a:xfrm>
            <a:off x="2957209" y="2333413"/>
            <a:ext cx="534121" cy="584775"/>
          </a:xfrm>
          <a:prstGeom prst="rect">
            <a:avLst/>
          </a:prstGeom>
          <a:noFill/>
        </p:spPr>
        <p:txBody>
          <a:bodyPr wrap="none" rtlCol="0">
            <a:spAutoFit/>
          </a:bodyPr>
          <a:lstStyle/>
          <a:p>
            <a:r>
              <a:rPr lang="el-GR" sz="3200" b="1" dirty="0" smtClean="0">
                <a:solidFill>
                  <a:srgbClr val="FF0066"/>
                </a:solidFill>
              </a:rPr>
              <a:t>δ</a:t>
            </a:r>
            <a:r>
              <a:rPr lang="en-US" sz="3200" b="1" dirty="0" smtClean="0">
                <a:solidFill>
                  <a:srgbClr val="FF0066"/>
                </a:solidFill>
              </a:rPr>
              <a:t>-</a:t>
            </a:r>
            <a:endParaRPr lang="en-US" sz="3200" b="1" dirty="0">
              <a:solidFill>
                <a:srgbClr val="FF0066"/>
              </a:solidFill>
            </a:endParaRPr>
          </a:p>
        </p:txBody>
      </p:sp>
      <p:sp>
        <p:nvSpPr>
          <p:cNvPr id="23" name="TextBox 22"/>
          <p:cNvSpPr txBox="1"/>
          <p:nvPr/>
        </p:nvSpPr>
        <p:spPr>
          <a:xfrm>
            <a:off x="5623123" y="2331399"/>
            <a:ext cx="631904" cy="584775"/>
          </a:xfrm>
          <a:prstGeom prst="rect">
            <a:avLst/>
          </a:prstGeom>
          <a:noFill/>
        </p:spPr>
        <p:txBody>
          <a:bodyPr wrap="none" rtlCol="0">
            <a:spAutoFit/>
          </a:bodyPr>
          <a:lstStyle/>
          <a:p>
            <a:r>
              <a:rPr lang="el-GR" sz="3200" b="1" dirty="0" smtClean="0">
                <a:solidFill>
                  <a:srgbClr val="0070C0"/>
                </a:solidFill>
              </a:rPr>
              <a:t>δ</a:t>
            </a:r>
            <a:r>
              <a:rPr lang="en-US" sz="3200" b="1" dirty="0" smtClean="0">
                <a:solidFill>
                  <a:srgbClr val="0070C0"/>
                </a:solidFill>
              </a:rPr>
              <a:t>+</a:t>
            </a:r>
            <a:endParaRPr lang="en-US" sz="3200" b="1" dirty="0">
              <a:solidFill>
                <a:srgbClr val="0070C0"/>
              </a:solidFill>
            </a:endParaRPr>
          </a:p>
        </p:txBody>
      </p:sp>
      <p:sp>
        <p:nvSpPr>
          <p:cNvPr id="24" name="TextBox 23"/>
          <p:cNvSpPr txBox="1"/>
          <p:nvPr/>
        </p:nvSpPr>
        <p:spPr>
          <a:xfrm>
            <a:off x="4880042" y="2330173"/>
            <a:ext cx="534121" cy="584775"/>
          </a:xfrm>
          <a:prstGeom prst="rect">
            <a:avLst/>
          </a:prstGeom>
          <a:noFill/>
        </p:spPr>
        <p:txBody>
          <a:bodyPr wrap="none" rtlCol="0">
            <a:spAutoFit/>
          </a:bodyPr>
          <a:lstStyle/>
          <a:p>
            <a:r>
              <a:rPr lang="el-GR" sz="3200" b="1" dirty="0" smtClean="0">
                <a:solidFill>
                  <a:srgbClr val="FF0066"/>
                </a:solidFill>
              </a:rPr>
              <a:t>δ</a:t>
            </a:r>
            <a:r>
              <a:rPr lang="en-US" sz="3200" b="1" dirty="0" smtClean="0">
                <a:solidFill>
                  <a:srgbClr val="FF0066"/>
                </a:solidFill>
              </a:rPr>
              <a:t>-</a:t>
            </a:r>
            <a:endParaRPr lang="en-US" sz="3200" b="1" dirty="0">
              <a:solidFill>
                <a:srgbClr val="FF006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p:cNvPicPr>
          <p:nvPr/>
        </p:nvPicPr>
        <p:blipFill>
          <a:blip r:embed="rId3">
            <a:extLst>
              <a:ext uri="{28A0092B-C50C-407E-A947-70E740481C1C}">
                <a14:useLocalDpi xmlns:a14="http://schemas.microsoft.com/office/drawing/2010/main" val="0"/>
              </a:ext>
            </a:extLst>
          </a:blip>
          <a:srcRect l="54391" t="31027" r="29544" b="57813"/>
          <a:stretch>
            <a:fillRect/>
          </a:stretch>
        </p:blipFill>
        <p:spPr bwMode="auto">
          <a:xfrm>
            <a:off x="5943600" y="3695700"/>
            <a:ext cx="262096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5"/>
          <p:cNvSpPr>
            <a:spLocks noChangeArrowheads="1"/>
          </p:cNvSpPr>
          <p:nvPr/>
        </p:nvSpPr>
        <p:spPr bwMode="auto">
          <a:xfrm>
            <a:off x="0" y="803275"/>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Highly </a:t>
            </a:r>
            <a:r>
              <a:rPr lang="en-US" altLang="en-US" sz="2600" b="1" dirty="0">
                <a:solidFill>
                  <a:srgbClr val="FF0066"/>
                </a:solidFill>
                <a:latin typeface="Arial" panose="020B0604020202020204" pitchFamily="34" charset="0"/>
                <a:cs typeface="Arial" panose="020B0604020202020204" pitchFamily="34" charset="0"/>
              </a:rPr>
              <a:t>distance-dependent </a:t>
            </a:r>
            <a:r>
              <a:rPr lang="en-US" altLang="en-US" sz="2600" b="1" dirty="0">
                <a:solidFill>
                  <a:srgbClr val="339933"/>
                </a:solidFill>
                <a:latin typeface="Arial" panose="020B0604020202020204" pitchFamily="34" charset="0"/>
                <a:cs typeface="Arial" panose="020B0604020202020204" pitchFamily="34" charset="0"/>
              </a:rPr>
              <a:t>(optimal only at short distances)</a:t>
            </a:r>
          </a:p>
        </p:txBody>
      </p:sp>
      <p:sp>
        <p:nvSpPr>
          <p:cNvPr id="77829" name="Text Box 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van der Waals Interactions (Dispersion)</a:t>
            </a:r>
          </a:p>
        </p:txBody>
      </p:sp>
      <p:pic>
        <p:nvPicPr>
          <p:cNvPr id="2" name="Picture 1"/>
          <p:cNvPicPr>
            <a:picLocks noChangeAspect="1"/>
          </p:cNvPicPr>
          <p:nvPr/>
        </p:nvPicPr>
        <p:blipFill>
          <a:blip r:embed="rId4"/>
          <a:stretch>
            <a:fillRect/>
          </a:stretch>
        </p:blipFill>
        <p:spPr>
          <a:xfrm>
            <a:off x="380696" y="2082461"/>
            <a:ext cx="5153025" cy="43529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Documents and Settings\Amit\My Documents\Amit\Book\1_Revised_draft\CH1\Figures\PyMol-PovRay files\1-3d.png"/>
          <p:cNvPicPr>
            <a:picLocks noChangeAspect="1" noChangeArrowheads="1"/>
          </p:cNvPicPr>
          <p:nvPr/>
        </p:nvPicPr>
        <p:blipFill>
          <a:blip r:embed="rId3">
            <a:extLst>
              <a:ext uri="{28A0092B-C50C-407E-A947-70E740481C1C}">
                <a14:useLocalDpi xmlns:a14="http://schemas.microsoft.com/office/drawing/2010/main" val="0"/>
              </a:ext>
            </a:extLst>
          </a:blip>
          <a:srcRect l="27014" t="22243" r="6659" b="23622"/>
          <a:stretch>
            <a:fillRect/>
          </a:stretch>
        </p:blipFill>
        <p:spPr bwMode="auto">
          <a:xfrm>
            <a:off x="2752725" y="3582988"/>
            <a:ext cx="3824288"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31763" y="952500"/>
            <a:ext cx="901223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cs typeface="Arial" panose="020B0604020202020204" pitchFamily="34" charset="0"/>
              </a:rPr>
              <a:t>Carbohydrates</a:t>
            </a:r>
          </a:p>
          <a:p>
            <a:pPr marL="914400" lvl="1" indent="-457200"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Energy stores in animals (glycogen) and plants (starch) </a:t>
            </a:r>
          </a:p>
          <a:p>
            <a:pPr marL="914400" lvl="1" indent="-457200" algn="l" rtl="0" eaLnBrk="1" hangingPunct="1">
              <a:spcBef>
                <a:spcPct val="50000"/>
              </a:spcBef>
              <a:buFont typeface="Wingdings" panose="05000000000000000000" pitchFamily="2" charset="2"/>
              <a:buChar char="Ø"/>
              <a:defRPr/>
            </a:pPr>
            <a:r>
              <a:rPr lang="en-US" altLang="en-US" sz="2600" dirty="0">
                <a:latin typeface="+mj-lt"/>
                <a:cs typeface="Arial" panose="020B0604020202020204" pitchFamily="34" charset="0"/>
              </a:rPr>
              <a:t>B</a:t>
            </a:r>
            <a:r>
              <a:rPr lang="en-US" altLang="en-US" sz="2600" dirty="0" smtClean="0">
                <a:latin typeface="+mj-lt"/>
                <a:cs typeface="Arial" panose="020B0604020202020204" pitchFamily="34" charset="0"/>
              </a:rPr>
              <a:t>uilding blocks of plant cell wall (cellulose) and insect exoskeleton (chitin)</a:t>
            </a:r>
          </a:p>
          <a:p>
            <a:pPr marL="914400" lvl="1" indent="-457200" algn="l" rtl="0" eaLnBrk="1" hangingPunct="1">
              <a:spcBef>
                <a:spcPct val="50000"/>
              </a:spcBef>
              <a:buFont typeface="Wingdings" panose="05000000000000000000" pitchFamily="2" charset="2"/>
              <a:buChar char="Ø"/>
              <a:defRPr/>
            </a:pPr>
            <a:r>
              <a:rPr lang="en-US" altLang="en-US" sz="2600" dirty="0">
                <a:latin typeface="+mj-lt"/>
                <a:cs typeface="Arial" panose="020B0604020202020204" pitchFamily="34" charset="0"/>
              </a:rPr>
              <a:t>M</a:t>
            </a:r>
            <a:r>
              <a:rPr lang="en-US" altLang="en-US" sz="2600" dirty="0" smtClean="0">
                <a:latin typeface="+mj-lt"/>
                <a:cs typeface="Arial" panose="020B0604020202020204" pitchFamily="34" charset="0"/>
              </a:rPr>
              <a:t>olecular recognition</a:t>
            </a:r>
          </a:p>
        </p:txBody>
      </p:sp>
      <p:sp>
        <p:nvSpPr>
          <p:cNvPr id="5"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 importance of macromolecules</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127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5"/>
          <p:cNvSpPr>
            <a:spLocks noChangeArrowheads="1"/>
          </p:cNvSpPr>
          <p:nvPr/>
        </p:nvSpPr>
        <p:spPr bwMode="auto">
          <a:xfrm>
            <a:off x="0" y="803275"/>
            <a:ext cx="9144000" cy="121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dirty="0" smtClean="0">
                <a:solidFill>
                  <a:srgbClr val="339933"/>
                </a:solidFill>
                <a:latin typeface="Arial" panose="020B0604020202020204" pitchFamily="34" charset="0"/>
                <a:cs typeface="Arial" panose="020B0604020202020204" pitchFamily="34" charset="0"/>
              </a:rPr>
              <a:t>The </a:t>
            </a:r>
            <a:r>
              <a:rPr lang="en-US" altLang="en-US" sz="2600" b="1" dirty="0" smtClean="0">
                <a:solidFill>
                  <a:srgbClr val="FF0066"/>
                </a:solidFill>
                <a:latin typeface="Arial" panose="020B0604020202020204" pitchFamily="34" charset="0"/>
                <a:cs typeface="Arial" panose="020B0604020202020204" pitchFamily="34" charset="0"/>
              </a:rPr>
              <a:t>van der Waals distance </a:t>
            </a:r>
            <a:r>
              <a:rPr lang="en-US" altLang="en-US" sz="2600" b="1" dirty="0" smtClean="0">
                <a:solidFill>
                  <a:srgbClr val="339933"/>
                </a:solidFill>
                <a:latin typeface="Arial" panose="020B0604020202020204" pitchFamily="34" charset="0"/>
                <a:cs typeface="Arial" panose="020B0604020202020204" pitchFamily="34" charset="0"/>
              </a:rPr>
              <a:t>signifies </a:t>
            </a:r>
            <a:r>
              <a:rPr lang="en-US" altLang="en-US" sz="2600" b="1" dirty="0" smtClean="0">
                <a:solidFill>
                  <a:srgbClr val="FF0066"/>
                </a:solidFill>
                <a:latin typeface="Arial" panose="020B0604020202020204" pitchFamily="34" charset="0"/>
                <a:cs typeface="Arial" panose="020B0604020202020204" pitchFamily="34" charset="0"/>
              </a:rPr>
              <a:t>the atomic boundary</a:t>
            </a:r>
            <a:endParaRPr lang="en-US" altLang="en-US" sz="2600" b="1" dirty="0">
              <a:solidFill>
                <a:srgbClr val="FF0066"/>
              </a:solidFill>
              <a:latin typeface="Arial" panose="020B0604020202020204" pitchFamily="34" charset="0"/>
              <a:cs typeface="Arial" panose="020B0604020202020204" pitchFamily="34" charset="0"/>
            </a:endParaRPr>
          </a:p>
        </p:txBody>
      </p:sp>
      <p:sp>
        <p:nvSpPr>
          <p:cNvPr id="77829" name="Text Box 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van der Waals Interactions (Dispersion)</a:t>
            </a:r>
          </a:p>
        </p:txBody>
      </p:sp>
      <p:grpSp>
        <p:nvGrpSpPr>
          <p:cNvPr id="7" name="Group 6"/>
          <p:cNvGrpSpPr/>
          <p:nvPr/>
        </p:nvGrpSpPr>
        <p:grpSpPr>
          <a:xfrm>
            <a:off x="5948730" y="3039872"/>
            <a:ext cx="3013485" cy="2310341"/>
            <a:chOff x="5948730" y="3039872"/>
            <a:chExt cx="3013485" cy="2310341"/>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9982" r="47812" b="30008"/>
            <a:stretch/>
          </p:blipFill>
          <p:spPr>
            <a:xfrm>
              <a:off x="5948730" y="3039872"/>
              <a:ext cx="3013485" cy="2310341"/>
            </a:xfrm>
            <a:prstGeom prst="rect">
              <a:avLst/>
            </a:prstGeom>
          </p:spPr>
        </p:pic>
        <p:cxnSp>
          <p:nvCxnSpPr>
            <p:cNvPr id="3" name="Straight Arrow Connector 2"/>
            <p:cNvCxnSpPr/>
            <p:nvPr/>
          </p:nvCxnSpPr>
          <p:spPr>
            <a:xfrm flipV="1">
              <a:off x="7127201" y="3332392"/>
              <a:ext cx="375994" cy="689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7217922" y="3574335"/>
              <a:ext cx="686406" cy="461665"/>
            </a:xfrm>
            <a:prstGeom prst="rect">
              <a:avLst/>
            </a:prstGeom>
            <a:noFill/>
          </p:spPr>
          <p:txBody>
            <a:bodyPr wrap="none" rtlCol="0">
              <a:spAutoFit/>
            </a:bodyPr>
            <a:lstStyle/>
            <a:p>
              <a:r>
                <a:rPr lang="en-US" i="1" dirty="0" err="1" smtClean="0"/>
                <a:t>r</a:t>
              </a:r>
              <a:r>
                <a:rPr lang="en-US" i="1" baseline="-25000" dirty="0" err="1" smtClean="0"/>
                <a:t>vdW</a:t>
              </a:r>
              <a:endParaRPr lang="en-US" i="1" dirty="0"/>
            </a:p>
          </p:txBody>
        </p:sp>
      </p:grpSp>
      <p:pic>
        <p:nvPicPr>
          <p:cNvPr id="9" name="Picture 8"/>
          <p:cNvPicPr>
            <a:picLocks noChangeAspect="1"/>
          </p:cNvPicPr>
          <p:nvPr/>
        </p:nvPicPr>
        <p:blipFill>
          <a:blip r:embed="rId4"/>
          <a:stretch>
            <a:fillRect/>
          </a:stretch>
        </p:blipFill>
        <p:spPr>
          <a:xfrm>
            <a:off x="380696" y="2082461"/>
            <a:ext cx="5153025" cy="4352925"/>
          </a:xfrm>
          <a:prstGeom prst="rect">
            <a:avLst/>
          </a:prstGeom>
        </p:spPr>
      </p:pic>
    </p:spTree>
    <p:extLst>
      <p:ext uri="{BB962C8B-B14F-4D97-AF65-F5344CB8AC3E}">
        <p14:creationId xmlns:p14="http://schemas.microsoft.com/office/powerpoint/2010/main" val="1380013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0212" y="909637"/>
            <a:ext cx="6107299" cy="5357813"/>
          </a:xfrm>
          <a:prstGeom prst="rect">
            <a:avLst/>
          </a:prstGeom>
        </p:spPr>
      </p:pic>
      <p:sp>
        <p:nvSpPr>
          <p:cNvPr id="79874" name="AutoShape 3"/>
          <p:cNvSpPr>
            <a:spLocks noChangeArrowheads="1"/>
          </p:cNvSpPr>
          <p:nvPr/>
        </p:nvSpPr>
        <p:spPr bwMode="auto">
          <a:xfrm rot="-5400000">
            <a:off x="4522788" y="3050380"/>
            <a:ext cx="314325" cy="1390650"/>
          </a:xfrm>
          <a:prstGeom prst="downArrow">
            <a:avLst>
              <a:gd name="adj1" fmla="val 50000"/>
              <a:gd name="adj2" fmla="val 110606"/>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79877"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Nonpolar interactions</a:t>
            </a:r>
          </a:p>
        </p:txBody>
      </p:sp>
      <p:pic>
        <p:nvPicPr>
          <p:cNvPr id="79878" name="Picture 1"/>
          <p:cNvPicPr>
            <a:picLocks noChangeAspect="1"/>
          </p:cNvPicPr>
          <p:nvPr/>
        </p:nvPicPr>
        <p:blipFill>
          <a:blip r:embed="rId4">
            <a:extLst>
              <a:ext uri="{28A0092B-C50C-407E-A947-70E740481C1C}">
                <a14:useLocalDpi xmlns:a14="http://schemas.microsoft.com/office/drawing/2010/main" val="0"/>
              </a:ext>
            </a:extLst>
          </a:blip>
          <a:srcRect l="50752" t="37723" r="32179" b="55357"/>
          <a:stretch>
            <a:fillRect/>
          </a:stretch>
        </p:blipFill>
        <p:spPr bwMode="auto">
          <a:xfrm>
            <a:off x="3321050" y="5884252"/>
            <a:ext cx="29083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51895"/>
            <a:ext cx="9144000" cy="3200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74" name="AutoShape 3"/>
          <p:cNvSpPr>
            <a:spLocks noChangeArrowheads="1"/>
          </p:cNvSpPr>
          <p:nvPr/>
        </p:nvSpPr>
        <p:spPr bwMode="auto">
          <a:xfrm rot="-5400000">
            <a:off x="4895626" y="2916502"/>
            <a:ext cx="314325" cy="1390650"/>
          </a:xfrm>
          <a:prstGeom prst="downArrow">
            <a:avLst>
              <a:gd name="adj1" fmla="val 50000"/>
              <a:gd name="adj2" fmla="val 110606"/>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79877"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Nonpolar interactions</a:t>
            </a:r>
          </a:p>
        </p:txBody>
      </p:sp>
      <p:sp>
        <p:nvSpPr>
          <p:cNvPr id="13" name="Text Box 8"/>
          <p:cNvSpPr txBox="1">
            <a:spLocks noChangeArrowheads="1"/>
          </p:cNvSpPr>
          <p:nvPr/>
        </p:nvSpPr>
        <p:spPr bwMode="auto">
          <a:xfrm>
            <a:off x="1219714" y="5638031"/>
            <a:ext cx="7185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i="1" dirty="0" err="1" smtClean="0">
                <a:cs typeface="Times New Roman (Hebrew)"/>
                <a:sym typeface="Symbol" panose="05050102010706020507" pitchFamily="18" charset="2"/>
              </a:rPr>
              <a:t>E</a:t>
            </a:r>
            <a:r>
              <a:rPr lang="en-US" altLang="en-US" sz="2800" i="1" baseline="-25000" dirty="0" err="1" smtClean="0">
                <a:cs typeface="Times New Roman (Hebrew)"/>
                <a:sym typeface="Symbol" panose="05050102010706020507" pitchFamily="18" charset="2"/>
              </a:rPr>
              <a:t>np</a:t>
            </a:r>
            <a:r>
              <a:rPr lang="en-US" altLang="en-US" sz="2800" dirty="0" smtClean="0">
                <a:cs typeface="Times New Roman (Hebrew)"/>
                <a:sym typeface="Symbol" panose="05050102010706020507" pitchFamily="18" charset="2"/>
              </a:rPr>
              <a:t> = -0.025(14 Å</a:t>
            </a:r>
            <a:r>
              <a:rPr lang="en-US" altLang="en-US" sz="2800" baseline="30000" dirty="0" smtClean="0">
                <a:cs typeface="Times New Roman (Hebrew)"/>
                <a:sym typeface="Symbol" panose="05050102010706020507" pitchFamily="18" charset="2"/>
              </a:rPr>
              <a:t>2</a:t>
            </a:r>
            <a:r>
              <a:rPr lang="en-US" altLang="en-US" sz="2800" dirty="0" smtClean="0">
                <a:cs typeface="Times New Roman (Hebrew)"/>
                <a:sym typeface="Symbol" panose="05050102010706020507" pitchFamily="18" charset="2"/>
              </a:rPr>
              <a:t>) = -0.35 kcal/</a:t>
            </a:r>
            <a:r>
              <a:rPr lang="en-US" altLang="en-US" sz="2800" dirty="0" err="1" smtClean="0">
                <a:cs typeface="Times New Roman (Hebrew)"/>
                <a:sym typeface="Symbol" panose="05050102010706020507" pitchFamily="18" charset="2"/>
              </a:rPr>
              <a:t>mol</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sp>
        <p:nvSpPr>
          <p:cNvPr id="14" name="Rectangle 5"/>
          <p:cNvSpPr>
            <a:spLocks noChangeArrowheads="1"/>
          </p:cNvSpPr>
          <p:nvPr/>
        </p:nvSpPr>
        <p:spPr bwMode="auto">
          <a:xfrm>
            <a:off x="0" y="803275"/>
            <a:ext cx="9144000" cy="6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dirty="0" smtClean="0">
                <a:solidFill>
                  <a:srgbClr val="339933"/>
                </a:solidFill>
                <a:latin typeface="Arial" panose="020B0604020202020204" pitchFamily="34" charset="0"/>
                <a:cs typeface="Arial" panose="020B0604020202020204" pitchFamily="34" charset="0"/>
              </a:rPr>
              <a:t>For example: alanine-alanine side chains</a:t>
            </a:r>
            <a:endParaRPr lang="en-US" altLang="en-US" sz="2600" b="1" dirty="0">
              <a:solidFill>
                <a:srgbClr val="339933"/>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9982" r="47812" b="30008"/>
          <a:stretch/>
        </p:blipFill>
        <p:spPr>
          <a:xfrm>
            <a:off x="64476" y="3005233"/>
            <a:ext cx="1649243" cy="126442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7232" t="29353" b="31072"/>
          <a:stretch/>
        </p:blipFill>
        <p:spPr>
          <a:xfrm>
            <a:off x="2604574" y="2986489"/>
            <a:ext cx="1667578" cy="125067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9865" r="4429" b="29255"/>
          <a:stretch/>
        </p:blipFill>
        <p:spPr>
          <a:xfrm>
            <a:off x="5980882" y="2965874"/>
            <a:ext cx="3020243" cy="1291908"/>
          </a:xfrm>
          <a:prstGeom prst="rect">
            <a:avLst/>
          </a:prstGeom>
        </p:spPr>
      </p:pic>
      <p:sp>
        <p:nvSpPr>
          <p:cNvPr id="18" name="Text Box 8"/>
          <p:cNvSpPr txBox="1">
            <a:spLocks noChangeArrowheads="1"/>
          </p:cNvSpPr>
          <p:nvPr/>
        </p:nvSpPr>
        <p:spPr bwMode="auto">
          <a:xfrm>
            <a:off x="19733" y="1951895"/>
            <a:ext cx="1080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dirty="0">
                <a:cs typeface="Times New Roman (Hebrew)"/>
                <a:sym typeface="Symbol" panose="05050102010706020507" pitchFamily="18" charset="2"/>
              </a:rPr>
              <a:t>W</a:t>
            </a:r>
            <a:r>
              <a:rPr lang="en-US" altLang="en-US" sz="2800" dirty="0" smtClean="0">
                <a:cs typeface="Times New Roman (Hebrew)"/>
                <a:sym typeface="Symbol" panose="05050102010706020507" pitchFamily="18" charset="2"/>
              </a:rPr>
              <a:t>ater</a:t>
            </a:r>
            <a:endParaRPr lang="en-US" altLang="en-US" sz="2800" dirty="0">
              <a:cs typeface="Times New Roman (Hebrew)"/>
            </a:endParaRPr>
          </a:p>
        </p:txBody>
      </p:sp>
      <p:sp>
        <p:nvSpPr>
          <p:cNvPr id="6" name="TextBox 5"/>
          <p:cNvSpPr txBox="1"/>
          <p:nvPr/>
        </p:nvSpPr>
        <p:spPr>
          <a:xfrm>
            <a:off x="1799030" y="3103995"/>
            <a:ext cx="619080" cy="1015663"/>
          </a:xfrm>
          <a:prstGeom prst="rect">
            <a:avLst/>
          </a:prstGeom>
          <a:noFill/>
        </p:spPr>
        <p:txBody>
          <a:bodyPr wrap="none" rtlCol="0">
            <a:spAutoFit/>
          </a:bodyPr>
          <a:lstStyle/>
          <a:p>
            <a:r>
              <a:rPr lang="en-US" sz="6000" b="1" dirty="0" smtClean="0"/>
              <a:t>+</a:t>
            </a:r>
            <a:endParaRPr lang="en-US" b="1" dirty="0"/>
          </a:p>
        </p:txBody>
      </p:sp>
      <p:sp>
        <p:nvSpPr>
          <p:cNvPr id="7" name="Rectangle 6"/>
          <p:cNvSpPr/>
          <p:nvPr/>
        </p:nvSpPr>
        <p:spPr>
          <a:xfrm>
            <a:off x="7016262" y="3060397"/>
            <a:ext cx="1125415" cy="1067693"/>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8"/>
          <p:cNvSpPr txBox="1">
            <a:spLocks noChangeArrowheads="1"/>
          </p:cNvSpPr>
          <p:nvPr/>
        </p:nvSpPr>
        <p:spPr bwMode="auto">
          <a:xfrm>
            <a:off x="6898151" y="2475115"/>
            <a:ext cx="1335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dirty="0" smtClean="0">
                <a:cs typeface="Times New Roman (Hebrew)"/>
                <a:sym typeface="Symbol" panose="05050102010706020507" pitchFamily="18" charset="2"/>
              </a:rPr>
              <a:t>buried</a:t>
            </a:r>
            <a:endParaRPr lang="en-US" altLang="en-US" sz="2800" dirty="0">
              <a:cs typeface="Times New Roman (Hebrew)"/>
            </a:endParaRPr>
          </a:p>
        </p:txBody>
      </p:sp>
      <p:sp>
        <p:nvSpPr>
          <p:cNvPr id="22" name="Text Box 8"/>
          <p:cNvSpPr txBox="1">
            <a:spLocks noChangeArrowheads="1"/>
          </p:cNvSpPr>
          <p:nvPr/>
        </p:nvSpPr>
        <p:spPr bwMode="auto">
          <a:xfrm>
            <a:off x="6876726" y="4190152"/>
            <a:ext cx="1335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dirty="0" smtClean="0">
                <a:cs typeface="Times New Roman (Hebrew)"/>
                <a:sym typeface="Symbol" panose="05050102010706020507" pitchFamily="18" charset="2"/>
              </a:rPr>
              <a:t>14 </a:t>
            </a:r>
            <a:r>
              <a:rPr lang="en-US" altLang="en-US" sz="2800" dirty="0">
                <a:cs typeface="Times New Roman (Hebrew)"/>
                <a:sym typeface="Symbol" panose="05050102010706020507" pitchFamily="18" charset="2"/>
              </a:rPr>
              <a:t>Å</a:t>
            </a:r>
            <a:r>
              <a:rPr lang="en-US" altLang="en-US" sz="2800" baseline="30000" dirty="0">
                <a:cs typeface="Times New Roman (Hebrew)"/>
                <a:sym typeface="Symbol" panose="05050102010706020507" pitchFamily="18" charset="2"/>
              </a:rPr>
              <a:t>2</a:t>
            </a:r>
            <a:endParaRPr lang="en-US" altLang="en-US" sz="2800" dirty="0">
              <a:cs typeface="Times New Roman (Hebrew)"/>
            </a:endParaRPr>
          </a:p>
        </p:txBody>
      </p:sp>
    </p:spTree>
    <p:extLst>
      <p:ext uri="{BB962C8B-B14F-4D97-AF65-F5344CB8AC3E}">
        <p14:creationId xmlns:p14="http://schemas.microsoft.com/office/powerpoint/2010/main" val="39258711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Summary</a:t>
            </a:r>
          </a:p>
        </p:txBody>
      </p:sp>
      <p:pic>
        <p:nvPicPr>
          <p:cNvPr id="2" name="Picture 1"/>
          <p:cNvPicPr>
            <a:picLocks noChangeAspect="1"/>
          </p:cNvPicPr>
          <p:nvPr/>
        </p:nvPicPr>
        <p:blipFill rotWithShape="1">
          <a:blip r:embed="rId3"/>
          <a:srcRect r="4661"/>
          <a:stretch/>
        </p:blipFill>
        <p:spPr>
          <a:xfrm>
            <a:off x="256808" y="1344124"/>
            <a:ext cx="8639908" cy="447638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 of Chapter 1</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Macromolecules are important for life processes in all living organisms.</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Proteins are the most functionally diverse macromolecules</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The functional diversity of proteins results from their chemical and structural complexity, and is based to a large extent on their ability to form versatile binding sites to other molecules.</a:t>
            </a:r>
          </a:p>
        </p:txBody>
      </p:sp>
    </p:spTree>
    <p:extLst>
      <p:ext uri="{BB962C8B-B14F-4D97-AF65-F5344CB8AC3E}">
        <p14:creationId xmlns:p14="http://schemas.microsoft.com/office/powerpoint/2010/main" val="278872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 of Chapter 1</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Whereas the chains of proteins are constructed by forming covalent bonds, the folding and binding capabilities of the chains rely on weaker non-covalent interactions.</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Most non-covalent interactions are electrostatic in nature. </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Non-polar interactions result from the hydrophobic effect, which has to do with the entropy </a:t>
            </a:r>
            <a:r>
              <a:rPr lang="en-US" altLang="en-US" sz="2600" smtClean="0">
                <a:latin typeface="Arial" panose="020B0604020202020204" pitchFamily="34" charset="0"/>
                <a:ea typeface="Times New Roman (Hebrew)" panose="02020603050405020304" pitchFamily="18" charset="0"/>
                <a:cs typeface="Times New Roman (Hebrew)" panose="02020603050405020304" pitchFamily="18" charset="0"/>
              </a:rPr>
              <a:t>of the water solvent.</a:t>
            </a:r>
            <a:endPar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4206801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132" y="2028508"/>
            <a:ext cx="1874837" cy="263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28"/>
          <p:cNvSpPr txBox="1">
            <a:spLocks noChangeArrowheads="1"/>
          </p:cNvSpPr>
          <p:nvPr/>
        </p:nvSpPr>
        <p:spPr bwMode="auto">
          <a:xfrm>
            <a:off x="6126163" y="4732143"/>
            <a:ext cx="2773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000" dirty="0">
                <a:latin typeface="Arial" panose="020B0604020202020204" pitchFamily="34" charset="0"/>
                <a:cs typeface="Arial" panose="020B0604020202020204" pitchFamily="34" charset="0"/>
              </a:rPr>
              <a:t>Eduard </a:t>
            </a:r>
            <a:r>
              <a:rPr lang="en-US" altLang="en-US" sz="2000" dirty="0" smtClean="0">
                <a:latin typeface="Arial" panose="020B0604020202020204" pitchFamily="34" charset="0"/>
                <a:cs typeface="Arial" panose="020B0604020202020204" pitchFamily="34" charset="0"/>
              </a:rPr>
              <a:t>Buchner</a:t>
            </a:r>
            <a:endParaRPr lang="en-US" altLang="en-US" sz="2000" dirty="0">
              <a:latin typeface="Arial" panose="020B0604020202020204" pitchFamily="34" charset="0"/>
              <a:cs typeface="Arial" panose="020B0604020202020204" pitchFamily="34" charset="0"/>
            </a:endParaRPr>
          </a:p>
        </p:txBody>
      </p:sp>
      <p:sp>
        <p:nvSpPr>
          <p:cNvPr id="7173" name="TextBox 5"/>
          <p:cNvSpPr txBox="1">
            <a:spLocks noChangeArrowheads="1"/>
          </p:cNvSpPr>
          <p:nvPr/>
        </p:nvSpPr>
        <p:spPr bwMode="auto">
          <a:xfrm>
            <a:off x="184150" y="865188"/>
            <a:ext cx="59420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marL="457200" indent="-457200" algn="l" rtl="0" eaLnBrk="1" hangingPunct="1">
              <a:lnSpc>
                <a:spcPct val="150000"/>
              </a:lnSpc>
              <a:spcBef>
                <a:spcPct val="0"/>
              </a:spcBef>
            </a:pPr>
            <a:r>
              <a:rPr lang="en-US" altLang="en-US" sz="2600" b="1" dirty="0">
                <a:solidFill>
                  <a:srgbClr val="996633"/>
                </a:solidFill>
                <a:cs typeface="Times New Roman (Hebrew)"/>
              </a:rPr>
              <a:t>Louis Pasteur: </a:t>
            </a:r>
            <a:r>
              <a:rPr lang="en-US" altLang="en-US" sz="2600" b="1" dirty="0">
                <a:solidFill>
                  <a:srgbClr val="339933"/>
                </a:solidFill>
                <a:cs typeface="Times New Roman (Hebrew)"/>
              </a:rPr>
              <a:t>microorganisms ferment sugar to </a:t>
            </a:r>
            <a:r>
              <a:rPr lang="en-US" altLang="en-US" sz="2600" b="1" dirty="0" smtClean="0">
                <a:solidFill>
                  <a:srgbClr val="339933"/>
                </a:solidFill>
                <a:cs typeface="Times New Roman (Hebrew)"/>
              </a:rPr>
              <a:t>alcohol</a:t>
            </a:r>
            <a:endParaRPr lang="en-US" altLang="en-US" sz="2600" b="1" dirty="0">
              <a:solidFill>
                <a:srgbClr val="339933"/>
              </a:solidFill>
              <a:cs typeface="Times New Roman (Hebrew)"/>
            </a:endParaRPr>
          </a:p>
          <a:p>
            <a:pPr marL="457200" indent="-457200" algn="l" rtl="0" eaLnBrk="1" hangingPunct="1">
              <a:lnSpc>
                <a:spcPct val="150000"/>
              </a:lnSpc>
              <a:spcBef>
                <a:spcPct val="0"/>
              </a:spcBef>
            </a:pPr>
            <a:r>
              <a:rPr lang="en-US" altLang="en-US" sz="2600" b="1" dirty="0" smtClean="0">
                <a:solidFill>
                  <a:srgbClr val="996633"/>
                </a:solidFill>
                <a:cs typeface="Times New Roman (Hebrew)"/>
              </a:rPr>
              <a:t>Berthelot </a:t>
            </a:r>
            <a:r>
              <a:rPr lang="en-US" altLang="en-US" sz="2600" b="1" dirty="0">
                <a:solidFill>
                  <a:srgbClr val="996633"/>
                </a:solidFill>
                <a:cs typeface="Times New Roman (Hebrew)"/>
              </a:rPr>
              <a:t>&amp; Buchner: </a:t>
            </a:r>
            <a:r>
              <a:rPr lang="en-US" altLang="en-US" sz="2600" b="1" dirty="0">
                <a:solidFill>
                  <a:srgbClr val="339933"/>
                </a:solidFill>
                <a:cs typeface="Times New Roman (Hebrew)"/>
              </a:rPr>
              <a:t>chemical processes can be catalyzed </a:t>
            </a:r>
            <a:r>
              <a:rPr lang="en-US" altLang="en-US" sz="2600" b="1" dirty="0" smtClean="0">
                <a:solidFill>
                  <a:srgbClr val="339933"/>
                </a:solidFill>
                <a:cs typeface="Times New Roman (Hebrew)"/>
              </a:rPr>
              <a:t>by </a:t>
            </a:r>
            <a:r>
              <a:rPr lang="en-US" altLang="en-US" sz="2600" b="1" dirty="0">
                <a:solidFill>
                  <a:srgbClr val="339933"/>
                </a:solidFill>
                <a:cs typeface="Times New Roman (Hebrew)"/>
              </a:rPr>
              <a:t>cellular extracts </a:t>
            </a:r>
            <a:r>
              <a:rPr lang="en-US" altLang="en-US" sz="2600" b="1" dirty="0" smtClean="0">
                <a:solidFill>
                  <a:srgbClr val="339933"/>
                </a:solidFill>
                <a:cs typeface="Times New Roman (Hebrew)"/>
              </a:rPr>
              <a:t>(the </a:t>
            </a:r>
            <a:r>
              <a:rPr lang="en-US" altLang="en-US" sz="2600" b="1" i="1" dirty="0" err="1" smtClean="0">
                <a:solidFill>
                  <a:srgbClr val="FF0066"/>
                </a:solidFill>
                <a:cs typeface="Times New Roman (Hebrew)"/>
              </a:rPr>
              <a:t>zymase</a:t>
            </a:r>
            <a:r>
              <a:rPr lang="en-US" altLang="en-US" sz="2600" b="1" dirty="0" smtClean="0">
                <a:solidFill>
                  <a:srgbClr val="FF0066"/>
                </a:solidFill>
                <a:cs typeface="Times New Roman (Hebrew)"/>
              </a:rPr>
              <a:t> </a:t>
            </a:r>
            <a:r>
              <a:rPr lang="en-US" altLang="en-US" sz="2600" b="1" dirty="0" smtClean="0">
                <a:solidFill>
                  <a:srgbClr val="339933"/>
                </a:solidFill>
                <a:cs typeface="Times New Roman (Hebrew)"/>
              </a:rPr>
              <a:t>concept)</a:t>
            </a:r>
          </a:p>
          <a:p>
            <a:pPr marL="457200" indent="-457200" algn="l" rtl="0" eaLnBrk="1" hangingPunct="1">
              <a:lnSpc>
                <a:spcPct val="150000"/>
              </a:lnSpc>
              <a:spcBef>
                <a:spcPct val="0"/>
              </a:spcBef>
            </a:pPr>
            <a:r>
              <a:rPr lang="en-US" altLang="en-US" sz="2600" b="1" dirty="0" smtClean="0">
                <a:solidFill>
                  <a:srgbClr val="996633"/>
                </a:solidFill>
                <a:cs typeface="Times New Roman (Hebrew)"/>
              </a:rPr>
              <a:t>Later:</a:t>
            </a:r>
            <a:r>
              <a:rPr lang="en-US" altLang="en-US" sz="2600" b="1" dirty="0" smtClean="0">
                <a:solidFill>
                  <a:srgbClr val="339933"/>
                </a:solidFill>
                <a:cs typeface="Times New Roman (Hebrew)"/>
              </a:rPr>
              <a:t> </a:t>
            </a:r>
          </a:p>
          <a:p>
            <a:pPr marL="914400" lvl="1" indent="-457200" algn="l" rtl="0" eaLnBrk="1" hangingPunct="1">
              <a:lnSpc>
                <a:spcPct val="150000"/>
              </a:lnSpc>
              <a:spcBef>
                <a:spcPct val="0"/>
              </a:spcBef>
              <a:buFont typeface="Wingdings" panose="05000000000000000000" pitchFamily="2" charset="2"/>
              <a:buChar char="Ø"/>
            </a:pPr>
            <a:r>
              <a:rPr lang="en-US" altLang="en-US" sz="2400" b="1" dirty="0" err="1" smtClean="0">
                <a:solidFill>
                  <a:srgbClr val="339933"/>
                </a:solidFill>
                <a:cs typeface="Times New Roman (Hebrew)"/>
              </a:rPr>
              <a:t>Zymases</a:t>
            </a:r>
            <a:r>
              <a:rPr lang="en-US" altLang="en-US" sz="2400" b="1" dirty="0" smtClean="0">
                <a:solidFill>
                  <a:srgbClr val="339933"/>
                </a:solidFill>
                <a:cs typeface="Times New Roman (Hebrew)"/>
              </a:rPr>
              <a:t> are actually </a:t>
            </a:r>
            <a:r>
              <a:rPr lang="en-US" altLang="en-US" sz="2400" b="1" dirty="0" smtClean="0">
                <a:solidFill>
                  <a:srgbClr val="FF0066"/>
                </a:solidFill>
                <a:cs typeface="Times New Roman (Hebrew)"/>
              </a:rPr>
              <a:t>proteins</a:t>
            </a:r>
            <a:r>
              <a:rPr lang="en-US" altLang="en-US" sz="2400" b="1" dirty="0" smtClean="0">
                <a:solidFill>
                  <a:srgbClr val="339933"/>
                </a:solidFill>
                <a:cs typeface="Times New Roman (Hebrew)"/>
              </a:rPr>
              <a:t> </a:t>
            </a:r>
            <a:r>
              <a:rPr lang="en-US" altLang="en-US" sz="2400" b="1" dirty="0">
                <a:solidFill>
                  <a:srgbClr val="339933"/>
                </a:solidFill>
                <a:cs typeface="Times New Roman (Hebrew)"/>
              </a:rPr>
              <a:t>(</a:t>
            </a:r>
            <a:r>
              <a:rPr lang="en-US" altLang="en-US" sz="2400" b="1" dirty="0">
                <a:solidFill>
                  <a:srgbClr val="FF0066"/>
                </a:solidFill>
                <a:cs typeface="Times New Roman (Hebrew)"/>
              </a:rPr>
              <a:t>enzymes</a:t>
            </a:r>
            <a:r>
              <a:rPr lang="en-US" altLang="en-US" sz="2400" b="1" dirty="0" smtClean="0">
                <a:solidFill>
                  <a:srgbClr val="339933"/>
                </a:solidFill>
                <a:cs typeface="Times New Roman (Hebrew)"/>
              </a:rPr>
              <a:t>) </a:t>
            </a:r>
          </a:p>
          <a:p>
            <a:pPr marL="914400" lvl="1" indent="-457200" algn="l" rtl="0" eaLnBrk="1" hangingPunct="1">
              <a:lnSpc>
                <a:spcPct val="150000"/>
              </a:lnSpc>
              <a:spcBef>
                <a:spcPct val="0"/>
              </a:spcBef>
              <a:buFont typeface="Wingdings" panose="05000000000000000000" pitchFamily="2" charset="2"/>
              <a:buChar char="Ø"/>
            </a:pPr>
            <a:r>
              <a:rPr lang="en-US" altLang="en-US" sz="2400" b="1" dirty="0" smtClean="0">
                <a:solidFill>
                  <a:srgbClr val="339933"/>
                </a:solidFill>
                <a:cs typeface="Times New Roman (Hebrew)"/>
              </a:rPr>
              <a:t>Proteins are </a:t>
            </a:r>
            <a:r>
              <a:rPr lang="en-US" altLang="en-US" sz="2400" b="1" dirty="0">
                <a:solidFill>
                  <a:srgbClr val="339933"/>
                </a:solidFill>
                <a:cs typeface="Times New Roman (Hebrew)"/>
              </a:rPr>
              <a:t>the products of </a:t>
            </a:r>
            <a:r>
              <a:rPr lang="en-US" altLang="en-US" sz="2400" b="1" dirty="0" smtClean="0">
                <a:solidFill>
                  <a:srgbClr val="FF0066"/>
                </a:solidFill>
                <a:cs typeface="Times New Roman (Hebrew)"/>
              </a:rPr>
              <a:t>genes</a:t>
            </a:r>
          </a:p>
          <a:p>
            <a:pPr marL="914400" lvl="1" indent="-457200" algn="l" rtl="0" eaLnBrk="1" hangingPunct="1">
              <a:lnSpc>
                <a:spcPct val="150000"/>
              </a:lnSpc>
              <a:spcBef>
                <a:spcPct val="0"/>
              </a:spcBef>
              <a:buFont typeface="Wingdings" panose="05000000000000000000" pitchFamily="2" charset="2"/>
              <a:buChar char="Ø"/>
            </a:pPr>
            <a:r>
              <a:rPr lang="en-US" altLang="en-US" sz="2400" b="1" dirty="0" smtClean="0">
                <a:solidFill>
                  <a:srgbClr val="339933"/>
                </a:solidFill>
                <a:cs typeface="Times New Roman (Hebrew)"/>
              </a:rPr>
              <a:t>Genes are encoded in </a:t>
            </a:r>
            <a:r>
              <a:rPr lang="en-US" altLang="en-US" sz="2400" b="1" dirty="0" smtClean="0">
                <a:solidFill>
                  <a:srgbClr val="FF0066"/>
                </a:solidFill>
                <a:cs typeface="Times New Roman (Hebrew)"/>
              </a:rPr>
              <a:t>DNA</a:t>
            </a:r>
            <a:endParaRPr lang="en-US" altLang="en-US" sz="2400" b="1" dirty="0">
              <a:solidFill>
                <a:srgbClr val="FF0066"/>
              </a:solidFill>
              <a:cs typeface="Times New Roman (Hebrew)"/>
            </a:endParaRPr>
          </a:p>
        </p:txBody>
      </p:sp>
      <p:sp>
        <p:nvSpPr>
          <p:cNvPr id="7"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 importance of macromolecules</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862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7"/>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Why Are Proteins Interesting?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31763" y="952500"/>
            <a:ext cx="8869361"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The </a:t>
            </a:r>
            <a:r>
              <a:rPr lang="en-US" altLang="en-US" sz="2600" b="1" dirty="0">
                <a:solidFill>
                  <a:srgbClr val="FF0066"/>
                </a:solidFill>
                <a:latin typeface="Arial" panose="020B0604020202020204" pitchFamily="34" charset="0"/>
                <a:ea typeface="Times New Roman (Hebrew)" charset="0"/>
                <a:cs typeface="Arial" panose="020B0604020202020204" pitchFamily="34" charset="0"/>
              </a:rPr>
              <a:t>most abundant </a:t>
            </a: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macromolecules: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~50% of the cell’s dry mass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No. of proteins ≈ 4 times the number of their </a:t>
            </a:r>
            <a:r>
              <a:rPr lang="en-US" altLang="en-US" sz="2600" smtClean="0">
                <a:latin typeface="+mj-lt"/>
                <a:ea typeface="Times New Roman (Hebrew)" charset="0"/>
                <a:cs typeface="Arial" panose="020B0604020202020204" pitchFamily="34" charset="0"/>
              </a:rPr>
              <a:t>coding genes</a:t>
            </a:r>
            <a:endParaRPr lang="en-US" altLang="en-US" sz="2600" dirty="0" smtClean="0">
              <a:latin typeface="+mj-lt"/>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Up to 15,000 </a:t>
            </a:r>
            <a:r>
              <a:rPr lang="en-US" altLang="en-US" sz="2600" dirty="0" smtClean="0">
                <a:latin typeface="+mj-lt"/>
                <a:cs typeface="Arial" panose="020B0604020202020204" pitchFamily="34" charset="0"/>
              </a:rPr>
              <a:t>different </a:t>
            </a:r>
            <a:r>
              <a:rPr lang="en-US" altLang="en-US" sz="2600" dirty="0" smtClean="0">
                <a:latin typeface="+mj-lt"/>
                <a:ea typeface="Times New Roman (Hebrew)" charset="0"/>
                <a:cs typeface="Arial" panose="020B0604020202020204" pitchFamily="34" charset="0"/>
              </a:rPr>
              <a:t>proteins in one cell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31763" y="914301"/>
            <a:ext cx="851217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marL="514350" indent="-514350" algn="l" rtl="0" eaLnBrk="1" hangingPunct="1">
              <a:spcBef>
                <a:spcPct val="50000"/>
              </a:spcBef>
              <a:buFont typeface="+mj-lt"/>
              <a:buAutoNum type="arabicPeriod" startAt="2"/>
            </a:pPr>
            <a:r>
              <a:rPr lang="en-US" altLang="en-US" sz="2600" b="1" dirty="0">
                <a:solidFill>
                  <a:srgbClr val="FF0066"/>
                </a:solidFill>
                <a:latin typeface="Arial" panose="020B0604020202020204" pitchFamily="34" charset="0"/>
                <a:ea typeface="Times New Roman (Hebrew)" charset="0"/>
                <a:cs typeface="Arial" panose="020B0604020202020204" pitchFamily="34" charset="0"/>
              </a:rPr>
              <a:t>Functionally </a:t>
            </a:r>
            <a:r>
              <a:rPr lang="en-US" altLang="en-US" sz="2600" b="1" dirty="0" smtClean="0">
                <a:solidFill>
                  <a:srgbClr val="FF0066"/>
                </a:solidFill>
                <a:latin typeface="Arial" panose="020B0604020202020204" pitchFamily="34" charset="0"/>
                <a:ea typeface="Times New Roman (Hebrew)" charset="0"/>
                <a:cs typeface="Arial" panose="020B0604020202020204" pitchFamily="34" charset="0"/>
              </a:rPr>
              <a:t>diverse:</a:t>
            </a:r>
            <a:endParaRPr lang="en-US" altLang="en-US" sz="2600" b="1" dirty="0">
              <a:solidFill>
                <a:srgbClr val="FF0066"/>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smtClean="0">
                <a:latin typeface="+mj-lt"/>
                <a:cs typeface="Arial" panose="020B0604020202020204" pitchFamily="34" charset="0"/>
              </a:rPr>
              <a:t>Catalysis </a:t>
            </a:r>
            <a:r>
              <a:rPr lang="en-US" altLang="en-US" sz="2600" dirty="0">
                <a:latin typeface="+mj-lt"/>
                <a:cs typeface="Arial" panose="020B0604020202020204" pitchFamily="34" charset="0"/>
              </a:rPr>
              <a:t>of metabolic processes</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Energy transfer</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Gene expression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Transport of solutes across membranes</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Cellular communication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Molecular recognition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Defense</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Forming intracellular &amp; extracellular structures</a:t>
            </a:r>
          </a:p>
        </p:txBody>
      </p:sp>
      <p:sp>
        <p:nvSpPr>
          <p:cNvPr id="4" name="Text Box 7"/>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Why Are Proteins Interesting?</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
        <p:nvSpPr>
          <p:cNvPr id="14340" name="Text Box 18"/>
          <p:cNvSpPr txBox="1">
            <a:spLocks noChangeArrowheads="1"/>
          </p:cNvSpPr>
          <p:nvPr/>
        </p:nvSpPr>
        <p:spPr bwMode="auto">
          <a:xfrm>
            <a:off x="131763" y="1147763"/>
            <a:ext cx="90122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Life processes are based on thousands of </a:t>
            </a:r>
            <a:r>
              <a:rPr lang="en-US" altLang="en-US" sz="2400" b="1" dirty="0" smtClean="0">
                <a:solidFill>
                  <a:srgbClr val="FF0066"/>
                </a:solidFill>
                <a:latin typeface="Arial" panose="020B0604020202020204" pitchFamily="34" charset="0"/>
                <a:cs typeface="Arial" panose="020B0604020202020204" pitchFamily="34" charset="0"/>
              </a:rPr>
              <a:t>chemical reactions </a:t>
            </a:r>
            <a:r>
              <a:rPr lang="en-US" altLang="en-US" sz="2400" b="1" dirty="0" smtClean="0">
                <a:solidFill>
                  <a:srgbClr val="339933"/>
                </a:solidFill>
                <a:latin typeface="Arial" panose="020B0604020202020204" pitchFamily="34" charset="0"/>
                <a:cs typeface="Arial" panose="020B0604020202020204" pitchFamily="34" charset="0"/>
              </a:rPr>
              <a:t>(</a:t>
            </a:r>
            <a:r>
              <a:rPr lang="en-US" altLang="en-US" sz="2400" b="1" dirty="0" smtClean="0">
                <a:solidFill>
                  <a:srgbClr val="FF0066"/>
                </a:solidFill>
                <a:latin typeface="Arial" panose="020B0604020202020204" pitchFamily="34" charset="0"/>
                <a:cs typeface="Arial" panose="020B0604020202020204" pitchFamily="34" charset="0"/>
              </a:rPr>
              <a:t>metabolic</a:t>
            </a:r>
            <a:r>
              <a:rPr lang="en-US" altLang="en-US" sz="2400" b="1" dirty="0" smtClean="0">
                <a:solidFill>
                  <a:srgbClr val="339933"/>
                </a:solidFill>
                <a:latin typeface="Arial" panose="020B0604020202020204" pitchFamily="34" charset="0"/>
                <a:cs typeface="Arial" panose="020B0604020202020204" pitchFamily="34" charset="0"/>
              </a:rPr>
              <a:t> pathways, </a:t>
            </a:r>
            <a:r>
              <a:rPr lang="en-US" altLang="en-US" sz="2400" b="1" dirty="0" smtClean="0">
                <a:solidFill>
                  <a:srgbClr val="FF0066"/>
                </a:solidFill>
                <a:latin typeface="Arial" panose="020B0604020202020204" pitchFamily="34" charset="0"/>
                <a:cs typeface="Arial" panose="020B0604020202020204" pitchFamily="34" charset="0"/>
              </a:rPr>
              <a:t>transport</a:t>
            </a:r>
            <a:r>
              <a:rPr lang="en-US" altLang="en-US" sz="2400" b="1" dirty="0" smtClean="0">
                <a:solidFill>
                  <a:srgbClr val="339933"/>
                </a:solidFill>
                <a:latin typeface="Arial" panose="020B0604020202020204" pitchFamily="34" charset="0"/>
                <a:cs typeface="Arial" panose="020B0604020202020204" pitchFamily="34" charset="0"/>
              </a:rPr>
              <a:t>, </a:t>
            </a:r>
            <a:r>
              <a:rPr lang="en-US" altLang="en-US" sz="2400" b="1" dirty="0" smtClean="0">
                <a:solidFill>
                  <a:srgbClr val="FF0066"/>
                </a:solidFill>
                <a:latin typeface="Arial" panose="020B0604020202020204" pitchFamily="34" charset="0"/>
                <a:cs typeface="Arial" panose="020B0604020202020204" pitchFamily="34" charset="0"/>
              </a:rPr>
              <a:t>mechanics</a:t>
            </a:r>
            <a:r>
              <a:rPr lang="en-US" altLang="en-US" sz="2400" b="1" dirty="0" smtClean="0">
                <a:solidFill>
                  <a:srgbClr val="339933"/>
                </a:solidFill>
                <a:latin typeface="Arial" panose="020B0604020202020204" pitchFamily="34" charset="0"/>
                <a:cs typeface="Arial" panose="020B0604020202020204" pitchFamily="34" charset="0"/>
              </a:rPr>
              <a:t>, etc.)</a:t>
            </a:r>
          </a:p>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rPr>
              <a:t>Cellular needs: </a:t>
            </a:r>
            <a:r>
              <a:rPr lang="en-US" altLang="en-US" sz="2400" b="1" dirty="0">
                <a:solidFill>
                  <a:srgbClr val="FF0066"/>
                </a:solidFill>
                <a:latin typeface="Arial" panose="020B0604020202020204" pitchFamily="34" charset="0"/>
                <a:cs typeface="Arial" panose="020B0604020202020204" pitchFamily="34" charset="0"/>
              </a:rPr>
              <a:t>10</a:t>
            </a:r>
            <a:r>
              <a:rPr lang="en-US" altLang="en-US" sz="2400" b="1" baseline="30000" dirty="0">
                <a:solidFill>
                  <a:srgbClr val="FF0066"/>
                </a:solidFill>
                <a:latin typeface="Arial" panose="020B0604020202020204" pitchFamily="34" charset="0"/>
                <a:cs typeface="Arial" panose="020B0604020202020204" pitchFamily="34" charset="0"/>
              </a:rPr>
              <a:t>-5</a:t>
            </a:r>
            <a:r>
              <a:rPr lang="en-US" altLang="en-US" sz="2400" b="1" dirty="0">
                <a:solidFill>
                  <a:srgbClr val="FF0066"/>
                </a:solidFill>
                <a:latin typeface="Arial" panose="020B0604020202020204" pitchFamily="34" charset="0"/>
                <a:cs typeface="Arial" panose="020B0604020202020204" pitchFamily="34" charset="0"/>
              </a:rPr>
              <a:t>-10</a:t>
            </a:r>
            <a:r>
              <a:rPr lang="en-US" altLang="en-US" sz="2400" b="1" baseline="30000" dirty="0">
                <a:solidFill>
                  <a:srgbClr val="FF0066"/>
                </a:solidFill>
                <a:latin typeface="Arial" panose="020B0604020202020204" pitchFamily="34" charset="0"/>
                <a:cs typeface="Arial" panose="020B0604020202020204" pitchFamily="34" charset="0"/>
              </a:rPr>
              <a:t>2</a:t>
            </a:r>
            <a:r>
              <a:rPr lang="en-US" altLang="en-US" sz="2400" b="1" dirty="0">
                <a:solidFill>
                  <a:srgbClr val="FF0066"/>
                </a:solidFill>
                <a:latin typeface="Arial" panose="020B0604020202020204" pitchFamily="34" charset="0"/>
                <a:cs typeface="Arial" panose="020B0604020202020204" pitchFamily="34" charset="0"/>
              </a:rPr>
              <a:t> seconds </a:t>
            </a:r>
            <a:r>
              <a:rPr lang="en-US" altLang="en-US" sz="2400" b="1" dirty="0">
                <a:solidFill>
                  <a:srgbClr val="339933"/>
                </a:solidFill>
                <a:latin typeface="Arial" panose="020B0604020202020204" pitchFamily="34" charset="0"/>
                <a:cs typeface="Arial" panose="020B0604020202020204" pitchFamily="34" charset="0"/>
              </a:rPr>
              <a:t>for each reaction</a:t>
            </a:r>
          </a:p>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rPr>
              <a:t>Chemical reactions: </a:t>
            </a:r>
            <a:r>
              <a:rPr lang="en-US" altLang="en-US" sz="2400" b="1" dirty="0">
                <a:solidFill>
                  <a:srgbClr val="FF0066"/>
                </a:solidFill>
                <a:latin typeface="Arial" panose="020B0604020202020204" pitchFamily="34" charset="0"/>
                <a:cs typeface="Arial" panose="020B0604020202020204" pitchFamily="34" charset="0"/>
              </a:rPr>
              <a:t>seconds to 10</a:t>
            </a:r>
            <a:r>
              <a:rPr lang="en-US" altLang="en-US" sz="2400" b="1" baseline="30000" dirty="0">
                <a:solidFill>
                  <a:srgbClr val="FF0066"/>
                </a:solidFill>
                <a:latin typeface="Arial" panose="020B0604020202020204" pitchFamily="34" charset="0"/>
                <a:cs typeface="Arial" panose="020B0604020202020204" pitchFamily="34" charset="0"/>
              </a:rPr>
              <a:t>9</a:t>
            </a:r>
            <a:r>
              <a:rPr lang="en-US" altLang="en-US" sz="2400" b="1" dirty="0">
                <a:solidFill>
                  <a:srgbClr val="FF0066"/>
                </a:solidFill>
                <a:latin typeface="Arial" panose="020B0604020202020204" pitchFamily="34" charset="0"/>
                <a:cs typeface="Arial" panose="020B0604020202020204" pitchFamily="34" charset="0"/>
              </a:rPr>
              <a:t> years </a:t>
            </a:r>
            <a:r>
              <a:rPr lang="en-US" altLang="en-US" sz="2400" b="1" dirty="0">
                <a:solidFill>
                  <a:srgbClr val="339933"/>
                </a:solidFill>
                <a:latin typeface="Arial" panose="020B0604020202020204" pitchFamily="34" charset="0"/>
                <a:cs typeface="Arial" panose="020B0604020202020204" pitchFamily="34" charset="0"/>
              </a:rPr>
              <a:t>(room temp</a:t>
            </a:r>
            <a:r>
              <a:rPr lang="en-US" altLang="en-US" sz="2400" b="1" dirty="0" smtClean="0">
                <a:solidFill>
                  <a:srgbClr val="339933"/>
                </a:solidFill>
                <a:latin typeface="Arial" panose="020B0604020202020204" pitchFamily="34" charset="0"/>
                <a:cs typeface="Arial" panose="020B0604020202020204" pitchFamily="34" charset="0"/>
              </a:rPr>
              <a:t>)</a:t>
            </a:r>
            <a:endParaRPr lang="en-US" altLang="en-US" sz="2400" b="1" dirty="0">
              <a:solidFill>
                <a:srgbClr val="3399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13759</TotalTime>
  <Words>5415</Words>
  <Application>Microsoft Office PowerPoint</Application>
  <PresentationFormat>On-screen Show (4:3)</PresentationFormat>
  <Paragraphs>436</Paragraphs>
  <Slides>55</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Symbol</vt:lpstr>
      <vt:lpstr>Times New Roman</vt:lpstr>
      <vt:lpstr>Times New Roman (Hebrew)</vt:lpstr>
      <vt:lpstr>Wingdings</vt:lpstr>
      <vt:lpstr>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dc:creator>
  <cp:lastModifiedBy>Amit Kessel</cp:lastModifiedBy>
  <cp:revision>933</cp:revision>
  <cp:lastPrinted>1601-01-01T00:00:00Z</cp:lastPrinted>
  <dcterms:created xsi:type="dcterms:W3CDTF">1601-01-01T00:00:00Z</dcterms:created>
  <dcterms:modified xsi:type="dcterms:W3CDTF">2020-10-05T11:59:10Z</dcterms:modified>
</cp:coreProperties>
</file>