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145"/>
  </p:notesMasterIdLst>
  <p:sldIdLst>
    <p:sldId id="420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347" r:id="rId68"/>
    <p:sldId id="348" r:id="rId69"/>
    <p:sldId id="349" r:id="rId70"/>
    <p:sldId id="350" r:id="rId71"/>
    <p:sldId id="351" r:id="rId72"/>
    <p:sldId id="352" r:id="rId73"/>
    <p:sldId id="353" r:id="rId74"/>
    <p:sldId id="354" r:id="rId75"/>
    <p:sldId id="355" r:id="rId76"/>
    <p:sldId id="356" r:id="rId77"/>
    <p:sldId id="357" r:id="rId78"/>
    <p:sldId id="358" r:id="rId79"/>
    <p:sldId id="359" r:id="rId80"/>
    <p:sldId id="360" r:id="rId81"/>
    <p:sldId id="361" r:id="rId82"/>
    <p:sldId id="362" r:id="rId83"/>
    <p:sldId id="363" r:id="rId84"/>
    <p:sldId id="364" r:id="rId85"/>
    <p:sldId id="365" r:id="rId86"/>
    <p:sldId id="366" r:id="rId87"/>
    <p:sldId id="367" r:id="rId88"/>
    <p:sldId id="368" r:id="rId89"/>
    <p:sldId id="369" r:id="rId90"/>
    <p:sldId id="370" r:id="rId91"/>
    <p:sldId id="371" r:id="rId92"/>
    <p:sldId id="372" r:id="rId93"/>
    <p:sldId id="373" r:id="rId94"/>
    <p:sldId id="374" r:id="rId95"/>
    <p:sldId id="375" r:id="rId96"/>
    <p:sldId id="376" r:id="rId97"/>
    <p:sldId id="377" r:id="rId98"/>
    <p:sldId id="378" r:id="rId99"/>
    <p:sldId id="379" r:id="rId100"/>
    <p:sldId id="380" r:id="rId101"/>
    <p:sldId id="381" r:id="rId102"/>
    <p:sldId id="382" r:id="rId103"/>
    <p:sldId id="383" r:id="rId104"/>
    <p:sldId id="384" r:id="rId105"/>
    <p:sldId id="385" r:id="rId106"/>
    <p:sldId id="386" r:id="rId107"/>
    <p:sldId id="387" r:id="rId108"/>
    <p:sldId id="388" r:id="rId109"/>
    <p:sldId id="389" r:id="rId110"/>
    <p:sldId id="390" r:id="rId111"/>
    <p:sldId id="391" r:id="rId112"/>
    <p:sldId id="392" r:id="rId113"/>
    <p:sldId id="393" r:id="rId114"/>
    <p:sldId id="394" r:id="rId115"/>
    <p:sldId id="395" r:id="rId116"/>
    <p:sldId id="396" r:id="rId117"/>
    <p:sldId id="397" r:id="rId118"/>
    <p:sldId id="398" r:id="rId119"/>
    <p:sldId id="399" r:id="rId120"/>
    <p:sldId id="421" r:id="rId121"/>
    <p:sldId id="400" r:id="rId122"/>
    <p:sldId id="401" r:id="rId123"/>
    <p:sldId id="402" r:id="rId124"/>
    <p:sldId id="403" r:id="rId125"/>
    <p:sldId id="422" r:id="rId126"/>
    <p:sldId id="404" r:id="rId127"/>
    <p:sldId id="405" r:id="rId128"/>
    <p:sldId id="406" r:id="rId129"/>
    <p:sldId id="407" r:id="rId130"/>
    <p:sldId id="408" r:id="rId131"/>
    <p:sldId id="423" r:id="rId132"/>
    <p:sldId id="409" r:id="rId133"/>
    <p:sldId id="410" r:id="rId134"/>
    <p:sldId id="411" r:id="rId135"/>
    <p:sldId id="412" r:id="rId136"/>
    <p:sldId id="413" r:id="rId137"/>
    <p:sldId id="414" r:id="rId138"/>
    <p:sldId id="415" r:id="rId139"/>
    <p:sldId id="416" r:id="rId140"/>
    <p:sldId id="417" r:id="rId141"/>
    <p:sldId id="424" r:id="rId142"/>
    <p:sldId id="418" r:id="rId143"/>
    <p:sldId id="419" r:id="rId144"/>
  </p:sldIdLst>
  <p:sldSz cx="9144000" cy="6858000" type="screen4x3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808000"/>
    <a:srgbClr val="660066"/>
    <a:srgbClr val="FF9900"/>
    <a:srgbClr val="996633"/>
    <a:srgbClr val="CC0099"/>
    <a:srgbClr val="0033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191" autoAdjust="0"/>
    <p:restoredTop sz="90929"/>
  </p:normalViewPr>
  <p:slideViewPr>
    <p:cSldViewPr snapToGrid="0">
      <p:cViewPr>
        <p:scale>
          <a:sx n="70" d="100"/>
          <a:sy n="70" d="100"/>
        </p:scale>
        <p:origin x="150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Amit\Book\Proteins%20-%20Structure,%20Function%20&amp;%20Motion\2nd%20edition\Body\Chapter%202%20-%20Structure\Other%20files\Figure%202.21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7.3733044125254429E-2"/>
          <c:w val="1"/>
          <c:h val="0.92308857009929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גיליון1!$C$1</c:f>
              <c:strCache>
                <c:ptCount val="1"/>
                <c:pt idx="0">
                  <c:v>Propensity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גיליון1!$A$2:$A$23</c:f>
              <c:strCache>
                <c:ptCount val="22"/>
                <c:pt idx="0">
                  <c:v>Ala</c:v>
                </c:pt>
                <c:pt idx="1">
                  <c:v>Glu0</c:v>
                </c:pt>
                <c:pt idx="2">
                  <c:v>Leu</c:v>
                </c:pt>
                <c:pt idx="3">
                  <c:v>Arg+</c:v>
                </c:pt>
                <c:pt idx="4">
                  <c:v>Met</c:v>
                </c:pt>
                <c:pt idx="5">
                  <c:v>Lys+</c:v>
                </c:pt>
                <c:pt idx="6">
                  <c:v>Gln</c:v>
                </c:pt>
                <c:pt idx="7">
                  <c:v>Glu-</c:v>
                </c:pt>
                <c:pt idx="8">
                  <c:v>Ile</c:v>
                </c:pt>
                <c:pt idx="9">
                  <c:v>Asp0</c:v>
                </c:pt>
                <c:pt idx="10">
                  <c:v>Trp</c:v>
                </c:pt>
                <c:pt idx="11">
                  <c:v>Ser</c:v>
                </c:pt>
                <c:pt idx="12">
                  <c:v>Tyr</c:v>
                </c:pt>
                <c:pt idx="13">
                  <c:v>Phe</c:v>
                </c:pt>
                <c:pt idx="14">
                  <c:v>His0</c:v>
                </c:pt>
                <c:pt idx="15">
                  <c:v>Val</c:v>
                </c:pt>
                <c:pt idx="16">
                  <c:v>Asn</c:v>
                </c:pt>
                <c:pt idx="17">
                  <c:v>Thr</c:v>
                </c:pt>
                <c:pt idx="18">
                  <c:v>His+</c:v>
                </c:pt>
                <c:pt idx="19">
                  <c:v>Cys</c:v>
                </c:pt>
                <c:pt idx="20">
                  <c:v>Asp-</c:v>
                </c:pt>
                <c:pt idx="21">
                  <c:v>Gly</c:v>
                </c:pt>
              </c:strCache>
            </c:strRef>
          </c:cat>
          <c:val>
            <c:numRef>
              <c:f>גיליון1!$C$2:$C$23</c:f>
              <c:numCache>
                <c:formatCode>0.00</c:formatCode>
                <c:ptCount val="22"/>
                <c:pt idx="1">
                  <c:v>-0.16</c:v>
                </c:pt>
                <c:pt idx="2">
                  <c:v>-0.21</c:v>
                </c:pt>
                <c:pt idx="3">
                  <c:v>-0.21</c:v>
                </c:pt>
                <c:pt idx="4">
                  <c:v>-0.24</c:v>
                </c:pt>
                <c:pt idx="5">
                  <c:v>-0.26</c:v>
                </c:pt>
                <c:pt idx="6">
                  <c:v>-0.39</c:v>
                </c:pt>
                <c:pt idx="7">
                  <c:v>-0.4</c:v>
                </c:pt>
                <c:pt idx="8">
                  <c:v>-0.41</c:v>
                </c:pt>
                <c:pt idx="9">
                  <c:v>-0.43</c:v>
                </c:pt>
                <c:pt idx="10">
                  <c:v>-0.49</c:v>
                </c:pt>
                <c:pt idx="11">
                  <c:v>-0.5</c:v>
                </c:pt>
                <c:pt idx="12">
                  <c:v>-0.53</c:v>
                </c:pt>
                <c:pt idx="13">
                  <c:v>-0.54</c:v>
                </c:pt>
                <c:pt idx="14">
                  <c:v>-0.56000000000000005</c:v>
                </c:pt>
                <c:pt idx="15">
                  <c:v>-0.61</c:v>
                </c:pt>
                <c:pt idx="16">
                  <c:v>-0.65</c:v>
                </c:pt>
                <c:pt idx="17">
                  <c:v>-0.66</c:v>
                </c:pt>
                <c:pt idx="18">
                  <c:v>-0.66</c:v>
                </c:pt>
                <c:pt idx="19">
                  <c:v>-0.68</c:v>
                </c:pt>
                <c:pt idx="20">
                  <c:v>-0.69</c:v>
                </c:pt>
                <c:pt idx="21">
                  <c:v>-1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7728632"/>
        <c:axId val="227723144"/>
      </c:barChart>
      <c:catAx>
        <c:axId val="227728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723144"/>
        <c:crosses val="autoZero"/>
        <c:auto val="1"/>
        <c:lblAlgn val="ctr"/>
        <c:lblOffset val="100"/>
        <c:noMultiLvlLbl val="0"/>
      </c:catAx>
      <c:valAx>
        <c:axId val="227723144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2277286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6796DF5-83D2-42DE-9400-D78DFD1A5B43}" type="datetimeFigureOut">
              <a:rPr lang="en-US"/>
              <a:pPr>
                <a:defRPr/>
              </a:pPr>
              <a:t>4/28/2019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9D3CEC8-8EEA-4909-803B-E8B16C4BB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559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l" rtl="1"/>
            <a:fld id="{6C75371D-C607-40F6-97CE-A11CC0DE0E23}" type="slidenum">
              <a:rPr lang="en-US" altLang="en-US" sz="1200">
                <a:cs typeface="Times New Roman" panose="02020603050405020304" pitchFamily="18" charset="0"/>
              </a:rPr>
              <a:pPr algn="l" rtl="1"/>
              <a:t>46</a:t>
            </a:fld>
            <a:endParaRPr lang="en-US" altLang="en-US" sz="1200">
              <a:cs typeface="Times New Roman" panose="02020603050405020304" pitchFamily="18" charset="0"/>
            </a:endParaRPr>
          </a:p>
        </p:txBody>
      </p:sp>
      <p:sp>
        <p:nvSpPr>
          <p:cNvPr id="49155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81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l" rtl="1"/>
            <a:fld id="{FB7A49B1-EB40-4CE4-A1EC-8D275FE8CC37}" type="slidenum">
              <a:rPr lang="en-US" altLang="en-US" sz="1200">
                <a:cs typeface="Times New Roman" panose="02020603050405020304" pitchFamily="18" charset="0"/>
              </a:rPr>
              <a:pPr algn="l" rtl="1"/>
              <a:t>47</a:t>
            </a:fld>
            <a:endParaRPr lang="en-US" altLang="en-US" sz="1200">
              <a:cs typeface="Times New Roman" panose="02020603050405020304" pitchFamily="18" charset="0"/>
            </a:endParaRPr>
          </a:p>
        </p:txBody>
      </p:sp>
      <p:sp>
        <p:nvSpPr>
          <p:cNvPr id="51203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e-IL" altLang="en-US" smtClean="0"/>
              <a:t>* הצורה הלא מקופלת של החלבון נוצרה באמצעות </a:t>
            </a:r>
            <a:r>
              <a:rPr lang="en-US" altLang="en-US" smtClean="0">
                <a:cs typeface="Arial" panose="020B0604020202020204" pitchFamily="34" charset="0"/>
              </a:rPr>
              <a:t>MD</a:t>
            </a:r>
            <a:r>
              <a:rPr lang="he-IL" altLang="en-US" smtClean="0"/>
              <a:t> ללא הגבלות, על ידי </a:t>
            </a:r>
            <a:r>
              <a:rPr lang="en-US" altLang="en-US" smtClean="0">
                <a:cs typeface="Arial" panose="020B0604020202020204" pitchFamily="34" charset="0"/>
              </a:rPr>
              <a:t>BALLlView</a:t>
            </a:r>
            <a:r>
              <a:rPr lang="he-IL" altLang="en-US" smtClean="0"/>
              <a:t> ( ). הוספת שכבת הממס הראשונה מסביב לשתי צורות החלבון נעשתה על ידי </a:t>
            </a:r>
            <a:r>
              <a:rPr lang="en-US" altLang="en-US" smtClean="0">
                <a:cs typeface="Arial" panose="020B0604020202020204" pitchFamily="34" charset="0"/>
              </a:rPr>
              <a:t>PDB_hydro server</a:t>
            </a:r>
            <a:r>
              <a:rPr lang="he-IL" altLang="en-US" smtClean="0"/>
              <a:t> באתר קבוצת </a:t>
            </a:r>
            <a:r>
              <a:rPr lang="en-US" altLang="en-US" smtClean="0">
                <a:cs typeface="Arial" panose="020B0604020202020204" pitchFamily="34" charset="0"/>
              </a:rPr>
              <a:t>Delarue</a:t>
            </a:r>
            <a:r>
              <a:rPr lang="he-IL" altLang="en-US" smtClean="0"/>
              <a:t>, במכון פסטר, פריס.</a:t>
            </a: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92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l" rtl="1"/>
            <a:fld id="{C5FA5D5F-0AD0-45F3-A529-C97BC0A26EFC}" type="slidenum">
              <a:rPr lang="en-US" altLang="en-US" sz="1200"/>
              <a:pPr algn="l" rtl="1"/>
              <a:t>97</a:t>
            </a:fld>
            <a:endParaRPr lang="en-US" altLang="en-US" sz="1200"/>
          </a:p>
        </p:txBody>
      </p:sp>
      <p:sp>
        <p:nvSpPr>
          <p:cNvPr id="103427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91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l" rtl="1"/>
            <a:fld id="{D2DA491C-1FAA-4312-9ED7-43A34BECB68A}" type="slidenum">
              <a:rPr lang="en-US" altLang="en-US" sz="1200"/>
              <a:pPr algn="l" rtl="1"/>
              <a:t>98</a:t>
            </a:fld>
            <a:endParaRPr lang="en-US" altLang="en-US" sz="1200"/>
          </a:p>
        </p:txBody>
      </p:sp>
      <p:sp>
        <p:nvSpPr>
          <p:cNvPr id="105475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3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49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l" rtl="1"/>
            <a:fld id="{3A4723B9-B73C-428D-854B-DD9D87826842}" type="slidenum">
              <a:rPr lang="en-US" altLang="en-US" sz="1200"/>
              <a:pPr algn="l" rtl="1"/>
              <a:t>99</a:t>
            </a:fld>
            <a:endParaRPr lang="en-US" altLang="en-US" sz="1200"/>
          </a:p>
        </p:txBody>
      </p:sp>
      <p:sp>
        <p:nvSpPr>
          <p:cNvPr id="107523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4" name="Rectangle 3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58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l" rtl="1"/>
            <a:fld id="{ADAB9283-0094-4BBC-91E6-B565B87EFC3E}" type="slidenum">
              <a:rPr lang="en-US" altLang="en-US" sz="1200">
                <a:cs typeface="Times New Roman" panose="02020603050405020304" pitchFamily="18" charset="0"/>
              </a:rPr>
              <a:pPr algn="l" rtl="1"/>
              <a:t>100</a:t>
            </a:fld>
            <a:endParaRPr lang="en-US" altLang="en-US" sz="1200">
              <a:cs typeface="Times New Roman" panose="02020603050405020304" pitchFamily="18" charset="0"/>
            </a:endParaRPr>
          </a:p>
        </p:txBody>
      </p:sp>
      <p:sp>
        <p:nvSpPr>
          <p:cNvPr id="109571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949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l" rtl="1"/>
            <a:fld id="{3E42316D-461F-4249-99B2-48FB1F774004}" type="slidenum">
              <a:rPr lang="en-US" altLang="en-US" sz="1200"/>
              <a:pPr algn="l" rtl="1"/>
              <a:t>101</a:t>
            </a:fld>
            <a:endParaRPr lang="en-US" altLang="en-US" sz="1200"/>
          </a:p>
        </p:txBody>
      </p:sp>
      <p:sp>
        <p:nvSpPr>
          <p:cNvPr id="111619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00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l" rtl="1"/>
            <a:fld id="{BC391429-5A22-48AB-A699-211C3DF3AA3F}" type="slidenum">
              <a:rPr lang="en-US" altLang="en-US" sz="1200"/>
              <a:pPr algn="l" rtl="1"/>
              <a:t>102</a:t>
            </a:fld>
            <a:endParaRPr lang="en-US" altLang="en-US" sz="1200"/>
          </a:p>
        </p:txBody>
      </p:sp>
      <p:sp>
        <p:nvSpPr>
          <p:cNvPr id="113667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3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18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fld id="{CFC8F6AC-BB6D-41CF-B685-030A9B2A8BF0}" type="slidenum">
              <a:rPr lang="en-US" altLang="en-US" sz="1200"/>
              <a:pPr/>
              <a:t>142</a:t>
            </a:fld>
            <a:endParaRPr lang="en-US" altLang="en-US" sz="1200"/>
          </a:p>
        </p:txBody>
      </p:sp>
      <p:sp>
        <p:nvSpPr>
          <p:cNvPr id="151555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6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8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2864C-A552-4A60-A137-41C8C1E9E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66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82F63-B65A-4948-BDE2-E1823E1085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42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52445-6999-4264-A25B-3EB95EA519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911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6805-5FB7-4364-A6E1-72791E6BCBA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86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BC81D-C112-4631-8F76-DB9A39E8AC0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96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B61D5-588C-44C2-B6BD-77E8C940EE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04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7FCD7-EBAA-49CD-95A6-F1C0B68F80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2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3362B-5F61-418B-A535-516EF7BD9A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71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2D218-5CE8-40CE-B0EE-95B25128E2E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80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734DE-AF53-456B-B6E3-649574A3DC1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78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7D17B-685C-42DB-A466-8718CE713B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4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A6346-3748-471B-931B-3EF9B49FC1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91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E54D1-3895-4022-9163-E791DD65CF0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30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48CB5-5793-4184-B522-8199C5389E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93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D5E85-D2D3-42B6-81B6-686AF6D880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4AC52-B290-4FE2-8973-BCD727F8F8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20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B8E0B-FBF1-4E75-9C3B-A21BDAB45F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04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D2BC7-D888-4B0E-9151-1BB6EAB723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64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99036-2345-4E34-81A3-5C4527E8F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89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A6094-E5F1-4D52-9FF2-EC019B1CC4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90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905C8-A11B-4650-89FC-B05C0448E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86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7E53A-8886-47AA-AEAE-DA49EE4799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00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סגנונות טקסט של תבנית בסיס</a:t>
            </a:r>
          </a:p>
          <a:p>
            <a:pPr lvl="1"/>
            <a:r>
              <a:rPr lang="he-IL" altLang="en-US" smtClean="0"/>
              <a:t>רמה שנייה</a:t>
            </a:r>
          </a:p>
          <a:p>
            <a:pPr lvl="2"/>
            <a:r>
              <a:rPr lang="he-IL" altLang="en-US" smtClean="0"/>
              <a:t>רמה שלישית</a:t>
            </a:r>
          </a:p>
          <a:p>
            <a:pPr lvl="3"/>
            <a:r>
              <a:rPr lang="he-IL" altLang="en-US" smtClean="0"/>
              <a:t>רמה רביעית</a:t>
            </a:r>
          </a:p>
          <a:p>
            <a:pPr lvl="4"/>
            <a:r>
              <a:rPr lang="he-IL" altLang="en-US" smtClean="0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ea typeface="Times New Roman (Hebrew)" charset="0"/>
                <a:cs typeface="Times New Roman (Hebrew)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ea typeface="Times New Roman (Hebrew)" charset="0"/>
                <a:cs typeface="Times New Roman (Hebrew)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>
                <a:ea typeface="Times New Roman (Hebrew)" charset="0"/>
                <a:cs typeface="Times New Roman (Hebrew)" charset="0"/>
              </a:defRPr>
            </a:lvl1pPr>
          </a:lstStyle>
          <a:p>
            <a:pPr>
              <a:defRPr/>
            </a:pPr>
            <a:fld id="{5AEFF826-E89A-4DB7-9BE0-F216C29AC3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Times New Roman (Hebrew)" charset="0"/>
          <a:cs typeface="Times New Roman" panose="02020603050405020304" pitchFamily="18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Times New Roman (Hebrew)" charset="0"/>
          <a:cs typeface="Times New Roman" panose="02020603050405020304" pitchFamily="18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Times New Roman (Hebrew)" charset="0"/>
          <a:cs typeface="Times New Roman" panose="02020603050405020304" pitchFamily="18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Times New Roman (Hebrew)" charset="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סגנונות טקסט של תבנית בסיס</a:t>
            </a:r>
          </a:p>
          <a:p>
            <a:pPr lvl="1"/>
            <a:r>
              <a:rPr lang="he-IL" altLang="en-US" smtClean="0"/>
              <a:t>רמה שנייה</a:t>
            </a:r>
          </a:p>
          <a:p>
            <a:pPr lvl="2"/>
            <a:r>
              <a:rPr lang="he-IL" altLang="en-US" smtClean="0"/>
              <a:t>רמה שלישית</a:t>
            </a:r>
          </a:p>
          <a:p>
            <a:pPr lvl="3"/>
            <a:r>
              <a:rPr lang="he-IL" altLang="en-US" smtClean="0"/>
              <a:t>רמה רביעית</a:t>
            </a:r>
          </a:p>
          <a:p>
            <a:pPr lvl="4"/>
            <a:r>
              <a:rPr lang="he-IL" altLang="en-US" smtClean="0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fld id="{82467194-7622-4D8D-BE47-DE1BA8A07D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0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050"/>
          <p:cNvSpPr txBox="1">
            <a:spLocks noChangeArrowheads="1"/>
          </p:cNvSpPr>
          <p:nvPr/>
        </p:nvSpPr>
        <p:spPr bwMode="auto">
          <a:xfrm>
            <a:off x="303213" y="919163"/>
            <a:ext cx="86455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Proteins: </a:t>
            </a:r>
            <a:r>
              <a:rPr lang="en-US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Structure, Function, and Motion</a:t>
            </a:r>
          </a:p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baseline="30000" dirty="0">
                <a:solidFill>
                  <a:schemeClr val="accent2"/>
                </a:solidFill>
                <a:cs typeface="Arial" panose="020B0604020202020204" pitchFamily="34" charset="0"/>
              </a:rPr>
              <a:t>nd</a:t>
            </a:r>
            <a:r>
              <a:rPr lang="en-US" altLang="en-US" sz="2800" b="1" dirty="0">
                <a:solidFill>
                  <a:schemeClr val="accent2"/>
                </a:solidFill>
                <a:cs typeface="Arial" panose="020B0604020202020204" pitchFamily="34" charset="0"/>
              </a:rPr>
              <a:t> Edition (</a:t>
            </a:r>
            <a:r>
              <a:rPr lang="en-US" altLang="en-US" sz="28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2018)</a:t>
            </a:r>
            <a:endParaRPr lang="en-US" altLang="en-US" sz="28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Amit Kessel &amp; Nir Ben-Tal</a:t>
            </a:r>
          </a:p>
        </p:txBody>
      </p:sp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53975" y="117475"/>
            <a:ext cx="909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 Neue"/>
                <a:cs typeface="Times New Roman (Hebrew)" panose="02020603050405020304" pitchFamily="18" charset="0"/>
              </a:rPr>
              <a:t>This PPT presentation is provided as suppl. material to the book:</a:t>
            </a:r>
            <a:endParaRPr lang="en-US" altLang="en-US" sz="2400">
              <a:cs typeface="Times New Roman (Hebrew)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91" y="3597275"/>
            <a:ext cx="2333992" cy="315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0" t="18431" r="29558" b="56984"/>
          <a:stretch>
            <a:fillRect/>
          </a:stretch>
        </p:blipFill>
        <p:spPr bwMode="auto">
          <a:xfrm>
            <a:off x="1171575" y="1531938"/>
            <a:ext cx="4289425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1028700" y="3873500"/>
            <a:ext cx="1150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Aspartate (Asp, D)</a:t>
            </a: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47625" y="31750"/>
            <a:ext cx="3825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cs typeface="Arial" panose="020B0604020202020204" pitchFamily="34" charset="0"/>
              </a:rPr>
              <a:t>c</a:t>
            </a:r>
          </a:p>
        </p:txBody>
      </p:sp>
      <p:sp>
        <p:nvSpPr>
          <p:cNvPr id="11269" name="Text Box 18"/>
          <p:cNvSpPr txBox="1">
            <a:spLocks noChangeArrowheads="1"/>
          </p:cNvSpPr>
          <p:nvPr/>
        </p:nvSpPr>
        <p:spPr bwMode="auto">
          <a:xfrm>
            <a:off x="7092950" y="4673600"/>
            <a:ext cx="1243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Lysine (Lys, K)</a:t>
            </a:r>
          </a:p>
        </p:txBody>
      </p:sp>
      <p:sp>
        <p:nvSpPr>
          <p:cNvPr id="11270" name="Text Box 39"/>
          <p:cNvSpPr txBox="1">
            <a:spLocks noChangeArrowheads="1"/>
          </p:cNvSpPr>
          <p:nvPr/>
        </p:nvSpPr>
        <p:spPr bwMode="auto">
          <a:xfrm>
            <a:off x="4159250" y="3478213"/>
            <a:ext cx="560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(-)</a:t>
            </a:r>
          </a:p>
        </p:txBody>
      </p:sp>
      <p:sp>
        <p:nvSpPr>
          <p:cNvPr id="11271" name="Text Box 41"/>
          <p:cNvSpPr txBox="1">
            <a:spLocks noChangeArrowheads="1"/>
          </p:cNvSpPr>
          <p:nvPr/>
        </p:nvSpPr>
        <p:spPr bwMode="auto">
          <a:xfrm>
            <a:off x="7670800" y="4267200"/>
            <a:ext cx="51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(+)</a:t>
            </a:r>
          </a:p>
        </p:txBody>
      </p:sp>
      <p:sp>
        <p:nvSpPr>
          <p:cNvPr id="11272" name="Text Box 42"/>
          <p:cNvSpPr txBox="1">
            <a:spLocks noChangeArrowheads="1"/>
          </p:cNvSpPr>
          <p:nvPr/>
        </p:nvSpPr>
        <p:spPr bwMode="auto">
          <a:xfrm>
            <a:off x="3817938" y="3873500"/>
            <a:ext cx="12430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Glutamate (Glu, E)</a:t>
            </a:r>
          </a:p>
        </p:txBody>
      </p:sp>
      <p:sp>
        <p:nvSpPr>
          <p:cNvPr id="11273" name="Text Box 40"/>
          <p:cNvSpPr txBox="1">
            <a:spLocks noChangeArrowheads="1"/>
          </p:cNvSpPr>
          <p:nvPr/>
        </p:nvSpPr>
        <p:spPr bwMode="auto">
          <a:xfrm>
            <a:off x="1143000" y="2843213"/>
            <a:ext cx="560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(-)</a:t>
            </a:r>
          </a:p>
        </p:txBody>
      </p:sp>
      <p:pic>
        <p:nvPicPr>
          <p:cNvPr id="11274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49348" r="71925" b="16667"/>
          <a:stretch>
            <a:fillRect/>
          </a:stretch>
        </p:blipFill>
        <p:spPr bwMode="auto">
          <a:xfrm>
            <a:off x="6748463" y="1671638"/>
            <a:ext cx="1436687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 Box 38"/>
          <p:cNvSpPr txBox="1">
            <a:spLocks noChangeArrowheads="1"/>
          </p:cNvSpPr>
          <p:nvPr/>
        </p:nvSpPr>
        <p:spPr bwMode="auto">
          <a:xfrm>
            <a:off x="7926388" y="3797300"/>
            <a:ext cx="51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(+)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20641" y="5943600"/>
            <a:ext cx="30535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9pPr>
          </a:lstStyle>
          <a:p>
            <a:pPr algn="ctr" rtl="0" eaLnBrk="1" hangingPunct="1">
              <a:spcBef>
                <a:spcPct val="50000"/>
              </a:spcBef>
              <a:defRPr/>
            </a:pPr>
            <a:r>
              <a:rPr lang="en-US" altLang="en-US" dirty="0">
                <a:ea typeface="+mn-ea"/>
              </a:rPr>
              <a:t>Figure 2.43</a:t>
            </a:r>
          </a:p>
        </p:txBody>
      </p:sp>
      <p:pic>
        <p:nvPicPr>
          <p:cNvPr id="108547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2727325"/>
            <a:ext cx="608965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Line 23"/>
          <p:cNvSpPr>
            <a:spLocks noChangeShapeType="1"/>
          </p:cNvSpPr>
          <p:nvPr/>
        </p:nvSpPr>
        <p:spPr bwMode="auto">
          <a:xfrm flipH="1">
            <a:off x="7673975" y="2722563"/>
            <a:ext cx="354013" cy="469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50"/>
          </a:p>
        </p:txBody>
      </p:sp>
      <p:sp>
        <p:nvSpPr>
          <p:cNvPr id="108549" name="Text Box 25"/>
          <p:cNvSpPr txBox="1">
            <a:spLocks noChangeArrowheads="1"/>
          </p:cNvSpPr>
          <p:nvPr/>
        </p:nvSpPr>
        <p:spPr bwMode="auto">
          <a:xfrm>
            <a:off x="7893050" y="2392363"/>
            <a:ext cx="10048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G-actin</a:t>
            </a:r>
          </a:p>
        </p:txBody>
      </p:sp>
      <p:sp>
        <p:nvSpPr>
          <p:cNvPr id="3078" name="Line 23"/>
          <p:cNvSpPr>
            <a:spLocks noChangeShapeType="1"/>
          </p:cNvSpPr>
          <p:nvPr/>
        </p:nvSpPr>
        <p:spPr bwMode="auto">
          <a:xfrm flipH="1">
            <a:off x="4570413" y="2227263"/>
            <a:ext cx="354012" cy="469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50"/>
          </a:p>
        </p:txBody>
      </p:sp>
      <p:sp>
        <p:nvSpPr>
          <p:cNvPr id="108551" name="Text Box 25"/>
          <p:cNvSpPr txBox="1">
            <a:spLocks noChangeArrowheads="1"/>
          </p:cNvSpPr>
          <p:nvPr/>
        </p:nvSpPr>
        <p:spPr bwMode="auto">
          <a:xfrm>
            <a:off x="4789488" y="1898650"/>
            <a:ext cx="10064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F-actin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3925" y="6308725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2.44</a:t>
            </a:r>
          </a:p>
        </p:txBody>
      </p:sp>
      <p:sp>
        <p:nvSpPr>
          <p:cNvPr id="110595" name="Text Box 10"/>
          <p:cNvSpPr txBox="1">
            <a:spLocks noChangeArrowheads="1"/>
          </p:cNvSpPr>
          <p:nvPr/>
        </p:nvSpPr>
        <p:spPr bwMode="auto">
          <a:xfrm>
            <a:off x="282575" y="357188"/>
            <a:ext cx="1338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0596" name="Text Box 18"/>
          <p:cNvSpPr txBox="1">
            <a:spLocks noChangeArrowheads="1"/>
          </p:cNvSpPr>
          <p:nvPr/>
        </p:nvSpPr>
        <p:spPr bwMode="auto">
          <a:xfrm>
            <a:off x="265113" y="239713"/>
            <a:ext cx="865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110597" name="Picture 20" descr="http://upload.wikimedia.org/wikipedia/en/8/8d/Keratinf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219200"/>
            <a:ext cx="4278313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3"/>
          <p:cNvSpPr txBox="1">
            <a:spLocks noChangeArrowheads="1"/>
          </p:cNvSpPr>
          <p:nvPr/>
        </p:nvSpPr>
        <p:spPr bwMode="auto">
          <a:xfrm>
            <a:off x="282575" y="357188"/>
            <a:ext cx="1338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112643" name="Group 5"/>
          <p:cNvGrpSpPr>
            <a:grpSpLocks/>
          </p:cNvGrpSpPr>
          <p:nvPr/>
        </p:nvGrpSpPr>
        <p:grpSpPr bwMode="auto">
          <a:xfrm>
            <a:off x="382588" y="811213"/>
            <a:ext cx="8288337" cy="5240337"/>
            <a:chOff x="241" y="511"/>
            <a:chExt cx="5221" cy="3301"/>
          </a:xfrm>
        </p:grpSpPr>
        <p:pic>
          <p:nvPicPr>
            <p:cNvPr id="11264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" y="511"/>
              <a:ext cx="5174" cy="3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646" name="Rectangle 7"/>
            <p:cNvSpPr>
              <a:spLocks noChangeArrowheads="1"/>
            </p:cNvSpPr>
            <p:nvPr/>
          </p:nvSpPr>
          <p:spPr bwMode="auto">
            <a:xfrm>
              <a:off x="2843" y="2456"/>
              <a:ext cx="2619" cy="1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112644" name="Text Box 8"/>
          <p:cNvSpPr txBox="1">
            <a:spLocks noChangeArrowheads="1"/>
          </p:cNvSpPr>
          <p:nvPr/>
        </p:nvSpPr>
        <p:spPr bwMode="auto">
          <a:xfrm>
            <a:off x="265113" y="239713"/>
            <a:ext cx="865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8"/>
          <p:cNvSpPr>
            <a:spLocks noChangeArrowheads="1"/>
          </p:cNvSpPr>
          <p:nvPr/>
        </p:nvSpPr>
        <p:spPr bwMode="auto">
          <a:xfrm>
            <a:off x="1751013" y="151923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87285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4691" name="Rectangle 9"/>
          <p:cNvSpPr>
            <a:spLocks noChangeArrowheads="1"/>
          </p:cNvSpPr>
          <p:nvPr/>
        </p:nvSpPr>
        <p:spPr bwMode="auto">
          <a:xfrm>
            <a:off x="1751013" y="151923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87285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14692" name="Picture 13" descr="http://www.nature.com/nature/journal/v427/n6974/images/427493a-f1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17"/>
          <a:stretch>
            <a:fillRect/>
          </a:stretch>
        </p:blipFill>
        <p:spPr bwMode="auto">
          <a:xfrm>
            <a:off x="582613" y="1050925"/>
            <a:ext cx="7540625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Text Box 14"/>
          <p:cNvSpPr txBox="1">
            <a:spLocks noChangeArrowheads="1"/>
          </p:cNvSpPr>
          <p:nvPr/>
        </p:nvSpPr>
        <p:spPr bwMode="auto">
          <a:xfrm>
            <a:off x="857250" y="6192838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2.45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035"/>
          <p:cNvSpPr txBox="1">
            <a:spLocks noChangeArrowheads="1"/>
          </p:cNvSpPr>
          <p:nvPr/>
        </p:nvSpPr>
        <p:spPr bwMode="auto">
          <a:xfrm>
            <a:off x="857250" y="6192838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2.46</a:t>
            </a:r>
          </a:p>
        </p:txBody>
      </p:sp>
      <p:grpSp>
        <p:nvGrpSpPr>
          <p:cNvPr id="115715" name="Group 1048"/>
          <p:cNvGrpSpPr>
            <a:grpSpLocks/>
          </p:cNvGrpSpPr>
          <p:nvPr/>
        </p:nvGrpSpPr>
        <p:grpSpPr bwMode="auto">
          <a:xfrm>
            <a:off x="306388" y="454025"/>
            <a:ext cx="8656637" cy="5426075"/>
            <a:chOff x="307" y="726"/>
            <a:chExt cx="5453" cy="3418"/>
          </a:xfrm>
        </p:grpSpPr>
        <p:pic>
          <p:nvPicPr>
            <p:cNvPr id="115716" name="Picture 10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6" t="32004" r="15118" b="10080"/>
            <a:stretch>
              <a:fillRect/>
            </a:stretch>
          </p:blipFill>
          <p:spPr bwMode="auto">
            <a:xfrm>
              <a:off x="307" y="1000"/>
              <a:ext cx="2814" cy="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5717" name="Line 1039"/>
            <p:cNvSpPr>
              <a:spLocks noChangeShapeType="1"/>
            </p:cNvSpPr>
            <p:nvPr/>
          </p:nvSpPr>
          <p:spPr bwMode="auto">
            <a:xfrm flipV="1">
              <a:off x="2219" y="770"/>
              <a:ext cx="1252" cy="3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18" name="Line 1040"/>
            <p:cNvSpPr>
              <a:spLocks noChangeShapeType="1"/>
            </p:cNvSpPr>
            <p:nvPr/>
          </p:nvSpPr>
          <p:spPr bwMode="auto">
            <a:xfrm>
              <a:off x="2186" y="2076"/>
              <a:ext cx="1293" cy="72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5719" name="Picture 1045" descr="http://arjournals.annualreviews.org/na101/home/literatum/publisher/ar/journals/production/cellbio/2006/22/1/annurev.cellbio.22.010305.104315/images/large/cb220287.f1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1" t="57147" r="61853" b="23621"/>
            <a:stretch>
              <a:fillRect/>
            </a:stretch>
          </p:blipFill>
          <p:spPr bwMode="auto">
            <a:xfrm>
              <a:off x="3453" y="726"/>
              <a:ext cx="2307" cy="2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720" name="Picture 1047" descr="http://arjournals.annualreviews.org/na101/home/literatum/publisher/ar/journals/production/cellbio/2006/22/1/annurev.cellbio.22.010305.104315/images/large/cb220287.f1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51" t="78218" r="25067" b="5898"/>
            <a:stretch>
              <a:fillRect/>
            </a:stretch>
          </p:blipFill>
          <p:spPr bwMode="auto">
            <a:xfrm>
              <a:off x="3336" y="2934"/>
              <a:ext cx="2424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"/>
          <a:stretch>
            <a:fillRect/>
          </a:stretch>
        </p:blipFill>
        <p:spPr bwMode="auto">
          <a:xfrm>
            <a:off x="915988" y="1131888"/>
            <a:ext cx="6956425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9" name="Text Box 6"/>
          <p:cNvSpPr txBox="1">
            <a:spLocks noChangeArrowheads="1"/>
          </p:cNvSpPr>
          <p:nvPr/>
        </p:nvSpPr>
        <p:spPr bwMode="auto">
          <a:xfrm>
            <a:off x="857250" y="6192838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2.47</a:t>
            </a:r>
          </a:p>
        </p:txBody>
      </p:sp>
      <p:sp>
        <p:nvSpPr>
          <p:cNvPr id="116740" name="Text Box 11"/>
          <p:cNvSpPr txBox="1">
            <a:spLocks noChangeArrowheads="1"/>
          </p:cNvSpPr>
          <p:nvPr/>
        </p:nvSpPr>
        <p:spPr bwMode="auto">
          <a:xfrm>
            <a:off x="190500" y="323850"/>
            <a:ext cx="1139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t="5652" r="694"/>
          <a:stretch>
            <a:fillRect/>
          </a:stretch>
        </p:blipFill>
        <p:spPr bwMode="auto">
          <a:xfrm>
            <a:off x="2498725" y="746125"/>
            <a:ext cx="3833813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3" name="Text Box 5"/>
          <p:cNvSpPr txBox="1">
            <a:spLocks noChangeArrowheads="1"/>
          </p:cNvSpPr>
          <p:nvPr/>
        </p:nvSpPr>
        <p:spPr bwMode="auto">
          <a:xfrm>
            <a:off x="2082800" y="4310063"/>
            <a:ext cx="974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Fiber</a:t>
            </a:r>
          </a:p>
        </p:txBody>
      </p:sp>
      <p:sp>
        <p:nvSpPr>
          <p:cNvPr id="117764" name="Text Box 6"/>
          <p:cNvSpPr txBox="1">
            <a:spLocks noChangeArrowheads="1"/>
          </p:cNvSpPr>
          <p:nvPr/>
        </p:nvSpPr>
        <p:spPr bwMode="auto">
          <a:xfrm>
            <a:off x="5295900" y="3795713"/>
            <a:ext cx="974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Fibril</a:t>
            </a:r>
          </a:p>
        </p:txBody>
      </p:sp>
      <p:sp>
        <p:nvSpPr>
          <p:cNvPr id="117765" name="Line 7"/>
          <p:cNvSpPr>
            <a:spLocks noChangeShapeType="1"/>
          </p:cNvSpPr>
          <p:nvPr/>
        </p:nvSpPr>
        <p:spPr bwMode="auto">
          <a:xfrm flipH="1">
            <a:off x="5097463" y="4171950"/>
            <a:ext cx="514350" cy="2825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6" name="Line 8"/>
          <p:cNvSpPr>
            <a:spLocks noChangeShapeType="1"/>
          </p:cNvSpPr>
          <p:nvPr/>
        </p:nvSpPr>
        <p:spPr bwMode="auto">
          <a:xfrm>
            <a:off x="2889250" y="4606925"/>
            <a:ext cx="657225" cy="1746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7" name="Text Box 9"/>
          <p:cNvSpPr txBox="1">
            <a:spLocks noChangeArrowheads="1"/>
          </p:cNvSpPr>
          <p:nvPr/>
        </p:nvSpPr>
        <p:spPr bwMode="auto">
          <a:xfrm>
            <a:off x="347663" y="300038"/>
            <a:ext cx="1139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b</a:t>
            </a:r>
          </a:p>
        </p:txBody>
      </p:sp>
      <p:sp>
        <p:nvSpPr>
          <p:cNvPr id="117768" name="Text Box 11"/>
          <p:cNvSpPr txBox="1">
            <a:spLocks noChangeArrowheads="1"/>
          </p:cNvSpPr>
          <p:nvPr/>
        </p:nvSpPr>
        <p:spPr bwMode="auto">
          <a:xfrm>
            <a:off x="1962150" y="400050"/>
            <a:ext cx="4679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Association of tropocollagen into collagen fibers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8"/>
          <p:cNvSpPr>
            <a:spLocks noChangeArrowheads="1"/>
          </p:cNvSpPr>
          <p:nvPr/>
        </p:nvSpPr>
        <p:spPr bwMode="auto">
          <a:xfrm>
            <a:off x="2984500" y="1519238"/>
            <a:ext cx="5143500" cy="342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65464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2984500" y="1519238"/>
            <a:ext cx="5143500" cy="342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65464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878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730250"/>
            <a:ext cx="4491037" cy="471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9" name="Text Box 14"/>
          <p:cNvSpPr txBox="1">
            <a:spLocks noChangeArrowheads="1"/>
          </p:cNvSpPr>
          <p:nvPr/>
        </p:nvSpPr>
        <p:spPr bwMode="auto">
          <a:xfrm>
            <a:off x="3090863" y="6132513"/>
            <a:ext cx="25701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Figure 2.48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3"/>
          <p:cNvSpPr txBox="1">
            <a:spLocks noChangeArrowheads="1"/>
          </p:cNvSpPr>
          <p:nvPr/>
        </p:nvSpPr>
        <p:spPr bwMode="auto">
          <a:xfrm>
            <a:off x="3313113" y="6334125"/>
            <a:ext cx="25352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Figure 2.49</a:t>
            </a:r>
          </a:p>
        </p:txBody>
      </p:sp>
      <p:pic>
        <p:nvPicPr>
          <p:cNvPr id="119811" name="Picture 6" descr="From The Origin of Species to the origin of bacterial flag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6"/>
          <a:stretch>
            <a:fillRect/>
          </a:stretch>
        </p:blipFill>
        <p:spPr bwMode="auto">
          <a:xfrm>
            <a:off x="2916238" y="636588"/>
            <a:ext cx="3092450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4"/>
          <p:cNvSpPr txBox="1">
            <a:spLocks noChangeArrowheads="1"/>
          </p:cNvSpPr>
          <p:nvPr/>
        </p:nvSpPr>
        <p:spPr bwMode="auto">
          <a:xfrm>
            <a:off x="2335213" y="6251575"/>
            <a:ext cx="4505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2.50</a:t>
            </a:r>
          </a:p>
        </p:txBody>
      </p:sp>
      <p:sp>
        <p:nvSpPr>
          <p:cNvPr id="120835" name="Text Box 5"/>
          <p:cNvSpPr txBox="1">
            <a:spLocks noChangeArrowheads="1"/>
          </p:cNvSpPr>
          <p:nvPr/>
        </p:nvSpPr>
        <p:spPr bwMode="auto">
          <a:xfrm>
            <a:off x="109538" y="158750"/>
            <a:ext cx="67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120836" name="Picture 7" descr="C:\Documents and Settings\Amit\My Documents\Amit\Book\English\CH6 - Structural proteins &amp; IUPs\Figures\6-1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9" t="9882" r="37871" b="8545"/>
          <a:stretch>
            <a:fillRect/>
          </a:stretch>
        </p:blipFill>
        <p:spPr bwMode="auto">
          <a:xfrm>
            <a:off x="977900" y="322263"/>
            <a:ext cx="1817688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8" descr="C:\Documents and Settings\Amit\My Documents\Amit\Book\English\CH6 - Structural proteins &amp; IUPs\Figures\6-11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7" t="4214" r="42642" b="56036"/>
          <a:stretch>
            <a:fillRect/>
          </a:stretch>
        </p:blipFill>
        <p:spPr bwMode="auto">
          <a:xfrm>
            <a:off x="6307138" y="363538"/>
            <a:ext cx="1698625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Text Box 9"/>
          <p:cNvSpPr txBox="1">
            <a:spLocks noChangeArrowheads="1"/>
          </p:cNvSpPr>
          <p:nvPr/>
        </p:nvSpPr>
        <p:spPr bwMode="auto">
          <a:xfrm>
            <a:off x="5614988" y="293688"/>
            <a:ext cx="67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9" t="44902" r="16862" b="30000"/>
          <a:stretch>
            <a:fillRect/>
          </a:stretch>
        </p:blipFill>
        <p:spPr bwMode="auto">
          <a:xfrm>
            <a:off x="6115050" y="1733550"/>
            <a:ext cx="15938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8" t="50195" r="11765" b="25687"/>
          <a:stretch>
            <a:fillRect/>
          </a:stretch>
        </p:blipFill>
        <p:spPr bwMode="auto">
          <a:xfrm>
            <a:off x="3740150" y="1733550"/>
            <a:ext cx="171291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8" t="49348" r="37094" b="16667"/>
          <a:stretch>
            <a:fillRect/>
          </a:stretch>
        </p:blipFill>
        <p:spPr bwMode="auto">
          <a:xfrm>
            <a:off x="1558925" y="1668463"/>
            <a:ext cx="2017713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47625" y="31750"/>
            <a:ext cx="15113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cs typeface="Arial" panose="020B0604020202020204" pitchFamily="34" charset="0"/>
              </a:rPr>
              <a:t>c </a:t>
            </a:r>
            <a:r>
              <a:rPr lang="en-US" altLang="en-US" sz="2000" b="1">
                <a:cs typeface="Arial" panose="020B0604020202020204" pitchFamily="34" charset="0"/>
              </a:rPr>
              <a:t>(cont.)</a:t>
            </a:r>
          </a:p>
        </p:txBody>
      </p:sp>
      <p:sp>
        <p:nvSpPr>
          <p:cNvPr id="12294" name="Text Box 24"/>
          <p:cNvSpPr txBox="1">
            <a:spLocks noChangeArrowheads="1"/>
          </p:cNvSpPr>
          <p:nvPr/>
        </p:nvSpPr>
        <p:spPr bwMode="auto">
          <a:xfrm>
            <a:off x="2171700" y="4616450"/>
            <a:ext cx="1243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Arginine (Arg, R)</a:t>
            </a:r>
          </a:p>
        </p:txBody>
      </p:sp>
      <p:sp>
        <p:nvSpPr>
          <p:cNvPr id="12295" name="Text Box 31"/>
          <p:cNvSpPr txBox="1">
            <a:spLocks noChangeArrowheads="1"/>
          </p:cNvSpPr>
          <p:nvPr/>
        </p:nvSpPr>
        <p:spPr bwMode="auto">
          <a:xfrm>
            <a:off x="5453063" y="4029075"/>
            <a:ext cx="12430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Histidine (His, H)</a:t>
            </a:r>
          </a:p>
        </p:txBody>
      </p:sp>
      <p:sp>
        <p:nvSpPr>
          <p:cNvPr id="12296" name="Text Box 38"/>
          <p:cNvSpPr txBox="1">
            <a:spLocks noChangeArrowheads="1"/>
          </p:cNvSpPr>
          <p:nvPr/>
        </p:nvSpPr>
        <p:spPr bwMode="auto">
          <a:xfrm>
            <a:off x="2163763" y="4229100"/>
            <a:ext cx="51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(+)</a:t>
            </a:r>
          </a:p>
        </p:txBody>
      </p:sp>
      <p:sp>
        <p:nvSpPr>
          <p:cNvPr id="12297" name="Text Box 36"/>
          <p:cNvSpPr txBox="1">
            <a:spLocks noChangeArrowheads="1"/>
          </p:cNvSpPr>
          <p:nvPr/>
        </p:nvSpPr>
        <p:spPr bwMode="auto">
          <a:xfrm>
            <a:off x="5100638" y="3373438"/>
            <a:ext cx="371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>
              <a:spcBef>
                <a:spcPct val="50000"/>
              </a:spcBef>
              <a:buFontTx/>
              <a:buNone/>
            </a:pPr>
            <a:r>
              <a:rPr lang="en-US" altLang="en-US" sz="1800" b="1"/>
              <a:t>ε</a:t>
            </a:r>
            <a:r>
              <a:rPr lang="en-US" altLang="en-US" sz="1800" b="1" baseline="-25000"/>
              <a:t>2</a:t>
            </a:r>
          </a:p>
        </p:txBody>
      </p:sp>
      <p:sp>
        <p:nvSpPr>
          <p:cNvPr id="12298" name="Text Box 38"/>
          <p:cNvSpPr txBox="1">
            <a:spLocks noChangeArrowheads="1"/>
          </p:cNvSpPr>
          <p:nvPr/>
        </p:nvSpPr>
        <p:spPr bwMode="auto">
          <a:xfrm>
            <a:off x="5122863" y="2706688"/>
            <a:ext cx="66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>
              <a:spcBef>
                <a:spcPct val="50000"/>
              </a:spcBef>
              <a:buFontTx/>
              <a:buNone/>
            </a:pPr>
            <a:r>
              <a:rPr lang="en-US" altLang="en-US" sz="1800" b="1"/>
              <a:t>δ</a:t>
            </a:r>
            <a:r>
              <a:rPr lang="en-US" altLang="en-US" sz="1800" b="1" baseline="-25000"/>
              <a:t>1</a:t>
            </a:r>
          </a:p>
        </p:txBody>
      </p:sp>
      <p:sp>
        <p:nvSpPr>
          <p:cNvPr id="12299" name="Text Box 38"/>
          <p:cNvSpPr txBox="1">
            <a:spLocks noChangeArrowheads="1"/>
          </p:cNvSpPr>
          <p:nvPr/>
        </p:nvSpPr>
        <p:spPr bwMode="auto">
          <a:xfrm>
            <a:off x="7096125" y="2978150"/>
            <a:ext cx="51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(+)</a:t>
            </a:r>
          </a:p>
        </p:txBody>
      </p:sp>
      <p:cxnSp>
        <p:nvCxnSpPr>
          <p:cNvPr id="12300" name="Straight Arrow Connector 3"/>
          <p:cNvCxnSpPr>
            <a:cxnSpLocks noChangeShapeType="1"/>
          </p:cNvCxnSpPr>
          <p:nvPr/>
        </p:nvCxnSpPr>
        <p:spPr bwMode="auto">
          <a:xfrm>
            <a:off x="5810250" y="3176588"/>
            <a:ext cx="617538" cy="63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1" name="Straight Arrow Connector 23"/>
          <p:cNvCxnSpPr>
            <a:cxnSpLocks noChangeShapeType="1"/>
          </p:cNvCxnSpPr>
          <p:nvPr/>
        </p:nvCxnSpPr>
        <p:spPr bwMode="auto">
          <a:xfrm>
            <a:off x="5775325" y="3328988"/>
            <a:ext cx="615950" cy="63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5"/>
          <p:cNvSpPr txBox="1">
            <a:spLocks noChangeArrowheads="1"/>
          </p:cNvSpPr>
          <p:nvPr/>
        </p:nvSpPr>
        <p:spPr bwMode="auto">
          <a:xfrm>
            <a:off x="284163" y="1489075"/>
            <a:ext cx="67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grpSp>
        <p:nvGrpSpPr>
          <p:cNvPr id="121859" name="Group 3"/>
          <p:cNvGrpSpPr>
            <a:grpSpLocks/>
          </p:cNvGrpSpPr>
          <p:nvPr/>
        </p:nvGrpSpPr>
        <p:grpSpPr bwMode="auto">
          <a:xfrm>
            <a:off x="3078163" y="300038"/>
            <a:ext cx="2170112" cy="6262687"/>
            <a:chOff x="3078046" y="300108"/>
            <a:chExt cx="2170539" cy="6262059"/>
          </a:xfrm>
        </p:grpSpPr>
        <p:grpSp>
          <p:nvGrpSpPr>
            <p:cNvPr id="121860" name="Group 4"/>
            <p:cNvGrpSpPr>
              <a:grpSpLocks/>
            </p:cNvGrpSpPr>
            <p:nvPr/>
          </p:nvGrpSpPr>
          <p:grpSpPr bwMode="auto">
            <a:xfrm rot="5400000">
              <a:off x="1113174" y="2426757"/>
              <a:ext cx="6262059" cy="2008762"/>
              <a:chOff x="309" y="1450"/>
              <a:chExt cx="5179" cy="1134"/>
            </a:xfrm>
          </p:grpSpPr>
          <p:pic>
            <p:nvPicPr>
              <p:cNvPr id="12186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" y="1502"/>
                <a:ext cx="5125" cy="10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1866" name="Rectangle 3"/>
              <p:cNvSpPr>
                <a:spLocks noChangeArrowheads="1"/>
              </p:cNvSpPr>
              <p:nvPr/>
            </p:nvSpPr>
            <p:spPr bwMode="auto">
              <a:xfrm>
                <a:off x="309" y="1450"/>
                <a:ext cx="272" cy="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sp>
          <p:nvSpPr>
            <p:cNvPr id="121861" name="Rectangle 2"/>
            <p:cNvSpPr>
              <a:spLocks noChangeArrowheads="1"/>
            </p:cNvSpPr>
            <p:nvPr/>
          </p:nvSpPr>
          <p:spPr bwMode="auto">
            <a:xfrm>
              <a:off x="3563471" y="1694329"/>
              <a:ext cx="295835" cy="591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1862" name="Rectangle 7"/>
            <p:cNvSpPr>
              <a:spLocks noChangeArrowheads="1"/>
            </p:cNvSpPr>
            <p:nvPr/>
          </p:nvSpPr>
          <p:spPr bwMode="auto">
            <a:xfrm>
              <a:off x="3859306" y="5679141"/>
              <a:ext cx="255494" cy="735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1863" name="TextBox 8"/>
            <p:cNvSpPr txBox="1">
              <a:spLocks noChangeArrowheads="1"/>
            </p:cNvSpPr>
            <p:nvPr/>
          </p:nvSpPr>
          <p:spPr bwMode="auto">
            <a:xfrm>
              <a:off x="3199481" y="1694329"/>
              <a:ext cx="10246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Relaxed</a:t>
              </a:r>
              <a:endParaRPr lang="en-US" altLang="en-US" sz="2400"/>
            </a:p>
          </p:txBody>
        </p:sp>
        <p:sp>
          <p:nvSpPr>
            <p:cNvPr id="121864" name="TextBox 9"/>
            <p:cNvSpPr txBox="1">
              <a:spLocks noChangeArrowheads="1"/>
            </p:cNvSpPr>
            <p:nvPr/>
          </p:nvSpPr>
          <p:spPr bwMode="auto">
            <a:xfrm>
              <a:off x="3078046" y="3799852"/>
              <a:ext cx="1152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Extended</a:t>
              </a:r>
              <a:endParaRPr lang="en-US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4"/>
          <p:cNvSpPr txBox="1">
            <a:spLocks noChangeArrowheads="1"/>
          </p:cNvSpPr>
          <p:nvPr/>
        </p:nvSpPr>
        <p:spPr bwMode="auto">
          <a:xfrm>
            <a:off x="109538" y="158750"/>
            <a:ext cx="67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122883" name="Text Box 5"/>
          <p:cNvSpPr txBox="1">
            <a:spLocks noChangeArrowheads="1"/>
          </p:cNvSpPr>
          <p:nvPr/>
        </p:nvSpPr>
        <p:spPr bwMode="auto">
          <a:xfrm>
            <a:off x="2335213" y="6251575"/>
            <a:ext cx="4505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2.51</a:t>
            </a:r>
          </a:p>
        </p:txBody>
      </p:sp>
      <p:pic>
        <p:nvPicPr>
          <p:cNvPr id="122884" name="Picture 6" descr="C:\Documents and Settings\Amit\My Documents\Amit\Book\1_Revised_draft\CH6\Figures\PyMol-PovRay\6-1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4" t="3435" r="29475" b="3795"/>
          <a:stretch>
            <a:fillRect/>
          </a:stretch>
        </p:blipFill>
        <p:spPr bwMode="auto">
          <a:xfrm>
            <a:off x="3394075" y="349250"/>
            <a:ext cx="248602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2"/>
          <p:cNvGrpSpPr>
            <a:grpSpLocks/>
          </p:cNvGrpSpPr>
          <p:nvPr/>
        </p:nvGrpSpPr>
        <p:grpSpPr bwMode="auto">
          <a:xfrm>
            <a:off x="2011363" y="1624013"/>
            <a:ext cx="2987675" cy="3057525"/>
            <a:chOff x="275" y="865"/>
            <a:chExt cx="1882" cy="1926"/>
          </a:xfrm>
        </p:grpSpPr>
        <p:grpSp>
          <p:nvGrpSpPr>
            <p:cNvPr id="123925" name="Group 3"/>
            <p:cNvGrpSpPr>
              <a:grpSpLocks/>
            </p:cNvGrpSpPr>
            <p:nvPr/>
          </p:nvGrpSpPr>
          <p:grpSpPr bwMode="auto">
            <a:xfrm>
              <a:off x="460" y="1108"/>
              <a:ext cx="1499" cy="1494"/>
              <a:chOff x="460" y="1108"/>
              <a:chExt cx="1499" cy="1494"/>
            </a:xfrm>
          </p:grpSpPr>
          <p:sp>
            <p:nvSpPr>
              <p:cNvPr id="123933" name="Oval 4"/>
              <p:cNvSpPr>
                <a:spLocks noChangeArrowheads="1"/>
              </p:cNvSpPr>
              <p:nvPr/>
            </p:nvSpPr>
            <p:spPr bwMode="auto">
              <a:xfrm>
                <a:off x="464" y="1162"/>
                <a:ext cx="1415" cy="1367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23934" name="Line 5"/>
              <p:cNvSpPr>
                <a:spLocks noChangeShapeType="1"/>
              </p:cNvSpPr>
              <p:nvPr/>
            </p:nvSpPr>
            <p:spPr bwMode="auto">
              <a:xfrm flipH="1">
                <a:off x="1534" y="1253"/>
                <a:ext cx="129" cy="11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35" name="Line 6"/>
              <p:cNvSpPr>
                <a:spLocks noChangeShapeType="1"/>
              </p:cNvSpPr>
              <p:nvPr/>
            </p:nvSpPr>
            <p:spPr bwMode="auto">
              <a:xfrm flipH="1" flipV="1">
                <a:off x="1803" y="1792"/>
                <a:ext cx="156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36" name="Line 7"/>
              <p:cNvSpPr>
                <a:spLocks noChangeShapeType="1"/>
              </p:cNvSpPr>
              <p:nvPr/>
            </p:nvSpPr>
            <p:spPr bwMode="auto">
              <a:xfrm flipH="1" flipV="1">
                <a:off x="1551" y="2329"/>
                <a:ext cx="88" cy="13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37" name="Line 8"/>
              <p:cNvSpPr>
                <a:spLocks noChangeShapeType="1"/>
              </p:cNvSpPr>
              <p:nvPr/>
            </p:nvSpPr>
            <p:spPr bwMode="auto">
              <a:xfrm flipH="1">
                <a:off x="1145" y="2475"/>
                <a:ext cx="53" cy="12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38" name="Line 9"/>
              <p:cNvSpPr>
                <a:spLocks noChangeShapeType="1"/>
              </p:cNvSpPr>
              <p:nvPr/>
            </p:nvSpPr>
            <p:spPr bwMode="auto">
              <a:xfrm flipH="1">
                <a:off x="460" y="2148"/>
                <a:ext cx="164" cy="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39" name="Line 10"/>
              <p:cNvSpPr>
                <a:spLocks noChangeShapeType="1"/>
              </p:cNvSpPr>
              <p:nvPr/>
            </p:nvSpPr>
            <p:spPr bwMode="auto">
              <a:xfrm flipH="1" flipV="1">
                <a:off x="463" y="1469"/>
                <a:ext cx="140" cy="10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40" name="Line 11"/>
              <p:cNvSpPr>
                <a:spLocks noChangeShapeType="1"/>
              </p:cNvSpPr>
              <p:nvPr/>
            </p:nvSpPr>
            <p:spPr bwMode="auto">
              <a:xfrm>
                <a:off x="926" y="1108"/>
                <a:ext cx="23" cy="17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926" name="Text Box 12"/>
            <p:cNvSpPr txBox="1">
              <a:spLocks noChangeArrowheads="1"/>
            </p:cNvSpPr>
            <p:nvPr/>
          </p:nvSpPr>
          <p:spPr bwMode="auto">
            <a:xfrm>
              <a:off x="1619" y="1037"/>
              <a:ext cx="2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7</a:t>
              </a:r>
            </a:p>
          </p:txBody>
        </p:sp>
        <p:sp>
          <p:nvSpPr>
            <p:cNvPr id="123927" name="Text Box 13"/>
            <p:cNvSpPr txBox="1">
              <a:spLocks noChangeArrowheads="1"/>
            </p:cNvSpPr>
            <p:nvPr/>
          </p:nvSpPr>
          <p:spPr bwMode="auto">
            <a:xfrm>
              <a:off x="1933" y="1648"/>
              <a:ext cx="2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CC00"/>
                  </a:solidFill>
                </a:rPr>
                <a:t>4</a:t>
              </a:r>
            </a:p>
          </p:txBody>
        </p:sp>
        <p:sp>
          <p:nvSpPr>
            <p:cNvPr id="123928" name="Text Box 14"/>
            <p:cNvSpPr txBox="1">
              <a:spLocks noChangeArrowheads="1"/>
            </p:cNvSpPr>
            <p:nvPr/>
          </p:nvSpPr>
          <p:spPr bwMode="auto">
            <a:xfrm>
              <a:off x="1590" y="2378"/>
              <a:ext cx="2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00CC00"/>
                  </a:solidFill>
                </a:rPr>
                <a:t>1</a:t>
              </a:r>
            </a:p>
          </p:txBody>
        </p:sp>
        <p:sp>
          <p:nvSpPr>
            <p:cNvPr id="123929" name="Text Box 15"/>
            <p:cNvSpPr txBox="1">
              <a:spLocks noChangeArrowheads="1"/>
            </p:cNvSpPr>
            <p:nvPr/>
          </p:nvSpPr>
          <p:spPr bwMode="auto">
            <a:xfrm>
              <a:off x="1023" y="2541"/>
              <a:ext cx="2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5</a:t>
              </a:r>
            </a:p>
          </p:txBody>
        </p:sp>
        <p:sp>
          <p:nvSpPr>
            <p:cNvPr id="123930" name="Text Box 16"/>
            <p:cNvSpPr txBox="1">
              <a:spLocks noChangeArrowheads="1"/>
            </p:cNvSpPr>
            <p:nvPr/>
          </p:nvSpPr>
          <p:spPr bwMode="auto">
            <a:xfrm>
              <a:off x="275" y="2054"/>
              <a:ext cx="2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2</a:t>
              </a:r>
            </a:p>
          </p:txBody>
        </p:sp>
        <p:sp>
          <p:nvSpPr>
            <p:cNvPr id="123931" name="Text Box 17"/>
            <p:cNvSpPr txBox="1">
              <a:spLocks noChangeArrowheads="1"/>
            </p:cNvSpPr>
            <p:nvPr/>
          </p:nvSpPr>
          <p:spPr bwMode="auto">
            <a:xfrm>
              <a:off x="316" y="1286"/>
              <a:ext cx="2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6</a:t>
              </a:r>
            </a:p>
          </p:txBody>
        </p:sp>
        <p:sp>
          <p:nvSpPr>
            <p:cNvPr id="123932" name="Text Box 18"/>
            <p:cNvSpPr txBox="1">
              <a:spLocks noChangeArrowheads="1"/>
            </p:cNvSpPr>
            <p:nvPr/>
          </p:nvSpPr>
          <p:spPr bwMode="auto">
            <a:xfrm>
              <a:off x="809" y="865"/>
              <a:ext cx="2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3</a:t>
              </a:r>
            </a:p>
          </p:txBody>
        </p:sp>
      </p:grpSp>
      <p:grpSp>
        <p:nvGrpSpPr>
          <p:cNvPr id="123907" name="Group 37"/>
          <p:cNvGrpSpPr>
            <a:grpSpLocks/>
          </p:cNvGrpSpPr>
          <p:nvPr/>
        </p:nvGrpSpPr>
        <p:grpSpPr bwMode="auto">
          <a:xfrm>
            <a:off x="4648200" y="1798638"/>
            <a:ext cx="2951163" cy="3048000"/>
            <a:chOff x="2928" y="1133"/>
            <a:chExt cx="1859" cy="1920"/>
          </a:xfrm>
        </p:grpSpPr>
        <p:sp>
          <p:nvSpPr>
            <p:cNvPr id="123909" name="Text Box 19"/>
            <p:cNvSpPr txBox="1">
              <a:spLocks noChangeArrowheads="1"/>
            </p:cNvSpPr>
            <p:nvPr/>
          </p:nvSpPr>
          <p:spPr bwMode="auto">
            <a:xfrm>
              <a:off x="3974" y="2803"/>
              <a:ext cx="2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3</a:t>
              </a:r>
            </a:p>
          </p:txBody>
        </p:sp>
        <p:grpSp>
          <p:nvGrpSpPr>
            <p:cNvPr id="123910" name="Group 20"/>
            <p:cNvGrpSpPr>
              <a:grpSpLocks/>
            </p:cNvGrpSpPr>
            <p:nvPr/>
          </p:nvGrpSpPr>
          <p:grpSpPr bwMode="auto">
            <a:xfrm>
              <a:off x="2928" y="1133"/>
              <a:ext cx="1859" cy="1721"/>
              <a:chOff x="1428" y="921"/>
              <a:chExt cx="1859" cy="1721"/>
            </a:xfrm>
          </p:grpSpPr>
          <p:sp>
            <p:nvSpPr>
              <p:cNvPr id="123911" name="Oval 21"/>
              <p:cNvSpPr>
                <a:spLocks noChangeArrowheads="1"/>
              </p:cNvSpPr>
              <p:nvPr/>
            </p:nvSpPr>
            <p:spPr bwMode="auto">
              <a:xfrm>
                <a:off x="1665" y="1212"/>
                <a:ext cx="1415" cy="1367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23912" name="Line 22"/>
              <p:cNvSpPr>
                <a:spLocks noChangeShapeType="1"/>
              </p:cNvSpPr>
              <p:nvPr/>
            </p:nvSpPr>
            <p:spPr bwMode="auto">
              <a:xfrm flipH="1">
                <a:off x="2936" y="1590"/>
                <a:ext cx="151" cy="3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3" name="Line 23"/>
              <p:cNvSpPr>
                <a:spLocks noChangeShapeType="1"/>
              </p:cNvSpPr>
              <p:nvPr/>
            </p:nvSpPr>
            <p:spPr bwMode="auto">
              <a:xfrm flipH="1" flipV="1">
                <a:off x="2917" y="2206"/>
                <a:ext cx="156" cy="1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4" name="Line 24"/>
              <p:cNvSpPr>
                <a:spLocks noChangeShapeType="1"/>
              </p:cNvSpPr>
              <p:nvPr/>
            </p:nvSpPr>
            <p:spPr bwMode="auto">
              <a:xfrm flipH="1" flipV="1">
                <a:off x="2544" y="2461"/>
                <a:ext cx="14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5" name="Line 25"/>
              <p:cNvSpPr>
                <a:spLocks noChangeShapeType="1"/>
              </p:cNvSpPr>
              <p:nvPr/>
            </p:nvSpPr>
            <p:spPr bwMode="auto">
              <a:xfrm flipH="1">
                <a:off x="1857" y="2373"/>
                <a:ext cx="136" cy="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6" name="Line 26"/>
              <p:cNvSpPr>
                <a:spLocks noChangeShapeType="1"/>
              </p:cNvSpPr>
              <p:nvPr/>
            </p:nvSpPr>
            <p:spPr bwMode="auto">
              <a:xfrm flipH="1">
                <a:off x="1591" y="1987"/>
                <a:ext cx="171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7" name="Line 27"/>
              <p:cNvSpPr>
                <a:spLocks noChangeShapeType="1"/>
              </p:cNvSpPr>
              <p:nvPr/>
            </p:nvSpPr>
            <p:spPr bwMode="auto">
              <a:xfrm flipH="1" flipV="1">
                <a:off x="1864" y="1310"/>
                <a:ext cx="88" cy="15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8" name="Line 28"/>
              <p:cNvSpPr>
                <a:spLocks noChangeShapeType="1"/>
              </p:cNvSpPr>
              <p:nvPr/>
            </p:nvSpPr>
            <p:spPr bwMode="auto">
              <a:xfrm flipH="1">
                <a:off x="2335" y="1140"/>
                <a:ext cx="57" cy="1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9" name="Text Box 29"/>
              <p:cNvSpPr txBox="1">
                <a:spLocks noChangeArrowheads="1"/>
              </p:cNvSpPr>
              <p:nvPr/>
            </p:nvSpPr>
            <p:spPr bwMode="auto">
              <a:xfrm>
                <a:off x="3063" y="1436"/>
                <a:ext cx="22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2</a:t>
                </a:r>
              </a:p>
            </p:txBody>
          </p:sp>
          <p:sp>
            <p:nvSpPr>
              <p:cNvPr id="123920" name="Text Box 30"/>
              <p:cNvSpPr txBox="1">
                <a:spLocks noChangeArrowheads="1"/>
              </p:cNvSpPr>
              <p:nvPr/>
            </p:nvSpPr>
            <p:spPr bwMode="auto">
              <a:xfrm>
                <a:off x="3051" y="2216"/>
                <a:ext cx="22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6</a:t>
                </a:r>
              </a:p>
            </p:txBody>
          </p:sp>
          <p:sp>
            <p:nvSpPr>
              <p:cNvPr id="123921" name="Text Box 31"/>
              <p:cNvSpPr txBox="1">
                <a:spLocks noChangeArrowheads="1"/>
              </p:cNvSpPr>
              <p:nvPr/>
            </p:nvSpPr>
            <p:spPr bwMode="auto">
              <a:xfrm>
                <a:off x="1697" y="2332"/>
                <a:ext cx="22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7</a:t>
                </a:r>
              </a:p>
            </p:txBody>
          </p:sp>
          <p:sp>
            <p:nvSpPr>
              <p:cNvPr id="123922" name="Text Box 32"/>
              <p:cNvSpPr txBox="1">
                <a:spLocks noChangeArrowheads="1"/>
              </p:cNvSpPr>
              <p:nvPr/>
            </p:nvSpPr>
            <p:spPr bwMode="auto">
              <a:xfrm>
                <a:off x="1428" y="1857"/>
                <a:ext cx="22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00CC00"/>
                    </a:solidFill>
                  </a:rPr>
                  <a:t>4</a:t>
                </a:r>
              </a:p>
            </p:txBody>
          </p:sp>
          <p:sp>
            <p:nvSpPr>
              <p:cNvPr id="123923" name="Text Box 33"/>
              <p:cNvSpPr txBox="1">
                <a:spLocks noChangeArrowheads="1"/>
              </p:cNvSpPr>
              <p:nvPr/>
            </p:nvSpPr>
            <p:spPr bwMode="auto">
              <a:xfrm>
                <a:off x="1738" y="1112"/>
                <a:ext cx="22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00CC00"/>
                    </a:solidFill>
                  </a:rPr>
                  <a:t>1</a:t>
                </a:r>
              </a:p>
            </p:txBody>
          </p:sp>
          <p:sp>
            <p:nvSpPr>
              <p:cNvPr id="123924" name="Text Box 34"/>
              <p:cNvSpPr txBox="1">
                <a:spLocks noChangeArrowheads="1"/>
              </p:cNvSpPr>
              <p:nvPr/>
            </p:nvSpPr>
            <p:spPr bwMode="auto">
              <a:xfrm>
                <a:off x="2320" y="921"/>
                <a:ext cx="22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5</a:t>
                </a:r>
              </a:p>
            </p:txBody>
          </p:sp>
        </p:grpSp>
      </p:grpSp>
      <p:sp>
        <p:nvSpPr>
          <p:cNvPr id="123908" name="Text Box 36"/>
          <p:cNvSpPr txBox="1">
            <a:spLocks noChangeArrowheads="1"/>
          </p:cNvSpPr>
          <p:nvPr/>
        </p:nvSpPr>
        <p:spPr bwMode="auto">
          <a:xfrm>
            <a:off x="331788" y="349250"/>
            <a:ext cx="67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331788" y="349250"/>
            <a:ext cx="67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pic>
        <p:nvPicPr>
          <p:cNvPr id="124931" name="Picture 3" descr="C:\Documents and Settings\Amit\My Documents\Amit\Book\1_Revised_draft\CH6\Figures\PyMol-PovRay\6-11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2" t="3838" r="32909" b="8015"/>
          <a:stretch>
            <a:fillRect/>
          </a:stretch>
        </p:blipFill>
        <p:spPr bwMode="auto">
          <a:xfrm>
            <a:off x="3227388" y="131763"/>
            <a:ext cx="2449512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4" descr="C:\Documents and Settings\Amit\My Documents\Amit\Book\1_Revised_draft\scale_hydr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6237288"/>
            <a:ext cx="5972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4"/>
          <p:cNvSpPr txBox="1">
            <a:spLocks noChangeArrowheads="1"/>
          </p:cNvSpPr>
          <p:nvPr/>
        </p:nvSpPr>
        <p:spPr bwMode="auto">
          <a:xfrm>
            <a:off x="109538" y="158750"/>
            <a:ext cx="67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</a:t>
            </a:r>
          </a:p>
        </p:txBody>
      </p:sp>
      <p:grpSp>
        <p:nvGrpSpPr>
          <p:cNvPr id="125955" name="Group 15"/>
          <p:cNvGrpSpPr>
            <a:grpSpLocks/>
          </p:cNvGrpSpPr>
          <p:nvPr/>
        </p:nvGrpSpPr>
        <p:grpSpPr bwMode="auto">
          <a:xfrm>
            <a:off x="139700" y="1195388"/>
            <a:ext cx="8207375" cy="5370512"/>
            <a:chOff x="88" y="753"/>
            <a:chExt cx="5170" cy="3383"/>
          </a:xfrm>
        </p:grpSpPr>
        <p:pic>
          <p:nvPicPr>
            <p:cNvPr id="12595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" y="753"/>
              <a:ext cx="4764" cy="2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5957" name="Rectangle 6"/>
            <p:cNvSpPr>
              <a:spLocks noChangeArrowheads="1"/>
            </p:cNvSpPr>
            <p:nvPr/>
          </p:nvSpPr>
          <p:spPr bwMode="auto">
            <a:xfrm>
              <a:off x="519" y="1681"/>
              <a:ext cx="173" cy="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5958" name="Rectangle 7"/>
            <p:cNvSpPr>
              <a:spLocks noChangeArrowheads="1"/>
            </p:cNvSpPr>
            <p:nvPr/>
          </p:nvSpPr>
          <p:spPr bwMode="auto">
            <a:xfrm>
              <a:off x="1437" y="1673"/>
              <a:ext cx="173" cy="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5959" name="Rectangle 8"/>
            <p:cNvSpPr>
              <a:spLocks noChangeArrowheads="1"/>
            </p:cNvSpPr>
            <p:nvPr/>
          </p:nvSpPr>
          <p:spPr bwMode="auto">
            <a:xfrm>
              <a:off x="2448" y="1673"/>
              <a:ext cx="173" cy="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5960" name="Rectangle 9"/>
            <p:cNvSpPr>
              <a:spLocks noChangeArrowheads="1"/>
            </p:cNvSpPr>
            <p:nvPr/>
          </p:nvSpPr>
          <p:spPr bwMode="auto">
            <a:xfrm>
              <a:off x="3856" y="1651"/>
              <a:ext cx="173" cy="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5961" name="Text Box 10"/>
            <p:cNvSpPr txBox="1">
              <a:spLocks noChangeArrowheads="1"/>
            </p:cNvSpPr>
            <p:nvPr/>
          </p:nvSpPr>
          <p:spPr bwMode="auto">
            <a:xfrm>
              <a:off x="88" y="3502"/>
              <a:ext cx="1005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/>
                <a:t>Parallel coiled-coil dimer</a:t>
              </a:r>
            </a:p>
          </p:txBody>
        </p:sp>
        <p:sp>
          <p:nvSpPr>
            <p:cNvPr id="125962" name="Text Box 11"/>
            <p:cNvSpPr txBox="1">
              <a:spLocks noChangeArrowheads="1"/>
            </p:cNvSpPr>
            <p:nvPr/>
          </p:nvSpPr>
          <p:spPr bwMode="auto">
            <a:xfrm>
              <a:off x="1112" y="3503"/>
              <a:ext cx="100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/>
                <a:t>Anti-parallel tetramer</a:t>
              </a:r>
            </a:p>
          </p:txBody>
        </p:sp>
        <p:sp>
          <p:nvSpPr>
            <p:cNvPr id="125963" name="Text Box 13"/>
            <p:cNvSpPr txBox="1">
              <a:spLocks noChangeArrowheads="1"/>
            </p:cNvSpPr>
            <p:nvPr/>
          </p:nvSpPr>
          <p:spPr bwMode="auto">
            <a:xfrm>
              <a:off x="2297" y="3515"/>
              <a:ext cx="10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/>
                <a:t>Octamer</a:t>
              </a:r>
            </a:p>
          </p:txBody>
        </p:sp>
        <p:sp>
          <p:nvSpPr>
            <p:cNvPr id="125964" name="Text Box 14"/>
            <p:cNvSpPr txBox="1">
              <a:spLocks noChangeArrowheads="1"/>
            </p:cNvSpPr>
            <p:nvPr/>
          </p:nvSpPr>
          <p:spPr bwMode="auto">
            <a:xfrm>
              <a:off x="3456" y="3543"/>
              <a:ext cx="10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/>
                <a:t>ULF</a:t>
              </a:r>
            </a:p>
          </p:txBody>
        </p:sp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Documents and Settings\Amit\My Documents\Amit\Book\English\CH6 - IUPs\Figures\6-3a 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9" t="34180" r="44020" b="31958"/>
          <a:stretch>
            <a:fillRect/>
          </a:stretch>
        </p:blipFill>
        <p:spPr bwMode="auto">
          <a:xfrm>
            <a:off x="788988" y="376238"/>
            <a:ext cx="205105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2900363" y="6184900"/>
            <a:ext cx="3125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2.52</a:t>
            </a:r>
          </a:p>
        </p:txBody>
      </p:sp>
      <p:sp>
        <p:nvSpPr>
          <p:cNvPr id="126980" name="Text Box 5"/>
          <p:cNvSpPr txBox="1">
            <a:spLocks noChangeArrowheads="1"/>
          </p:cNvSpPr>
          <p:nvPr/>
        </p:nvSpPr>
        <p:spPr bwMode="auto">
          <a:xfrm>
            <a:off x="300038" y="334963"/>
            <a:ext cx="4746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126981" name="Picture 6" descr="C:\Documents and Settings\Amit\My Documents\Amit\Book\English\CH6 - IUPs\Figures\6-3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6" t="28040" r="41412" b="24841"/>
          <a:stretch>
            <a:fillRect/>
          </a:stretch>
        </p:blipFill>
        <p:spPr bwMode="auto">
          <a:xfrm>
            <a:off x="6281738" y="484188"/>
            <a:ext cx="2093912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2" name="Text Box 7"/>
          <p:cNvSpPr txBox="1">
            <a:spLocks noChangeArrowheads="1"/>
          </p:cNvSpPr>
          <p:nvPr/>
        </p:nvSpPr>
        <p:spPr bwMode="auto">
          <a:xfrm>
            <a:off x="5880100" y="338138"/>
            <a:ext cx="4746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126983" name="AutoShape 8"/>
          <p:cNvSpPr>
            <a:spLocks/>
          </p:cNvSpPr>
          <p:nvPr/>
        </p:nvSpPr>
        <p:spPr bwMode="auto">
          <a:xfrm>
            <a:off x="2593975" y="390525"/>
            <a:ext cx="255588" cy="1787525"/>
          </a:xfrm>
          <a:prstGeom prst="rightBrace">
            <a:avLst>
              <a:gd name="adj1" fmla="val 58281"/>
              <a:gd name="adj2" fmla="val 50444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6984" name="Text Box 9"/>
          <p:cNvSpPr txBox="1">
            <a:spLocks noChangeArrowheads="1"/>
          </p:cNvSpPr>
          <p:nvPr/>
        </p:nvSpPr>
        <p:spPr bwMode="auto">
          <a:xfrm>
            <a:off x="2919413" y="1081088"/>
            <a:ext cx="1577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7/2 residues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0" descr="C:\Documents and Settings\Amit\My Documents\Amit\Book\English\CH6 - Structural proteins &amp; IUPs\Figures\6-13d 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5" r="31879" b="5899"/>
          <a:stretch>
            <a:fillRect/>
          </a:stretch>
        </p:blipFill>
        <p:spPr bwMode="auto">
          <a:xfrm>
            <a:off x="4217988" y="593725"/>
            <a:ext cx="155575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2"/>
          <p:cNvSpPr txBox="1">
            <a:spLocks noChangeArrowheads="1"/>
          </p:cNvSpPr>
          <p:nvPr/>
        </p:nvSpPr>
        <p:spPr bwMode="auto">
          <a:xfrm>
            <a:off x="300038" y="334963"/>
            <a:ext cx="4746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5664200" y="1060450"/>
            <a:ext cx="96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Hyp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4951413" y="1836738"/>
            <a:ext cx="965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Pro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4894263" y="2568575"/>
            <a:ext cx="96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Gly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5600700" y="3259138"/>
            <a:ext cx="965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Hyp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5494338" y="4043363"/>
            <a:ext cx="965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Pro</a:t>
            </a:r>
          </a:p>
        </p:txBody>
      </p:sp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4937125" y="4841875"/>
            <a:ext cx="96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Gly</a:t>
            </a:r>
          </a:p>
        </p:txBody>
      </p:sp>
      <p:sp>
        <p:nvSpPr>
          <p:cNvPr id="128010" name="AutoShape 12"/>
          <p:cNvSpPr>
            <a:spLocks noChangeArrowheads="1"/>
          </p:cNvSpPr>
          <p:nvPr/>
        </p:nvSpPr>
        <p:spPr bwMode="auto">
          <a:xfrm>
            <a:off x="3449638" y="906463"/>
            <a:ext cx="1471612" cy="5135562"/>
          </a:xfrm>
          <a:prstGeom prst="roundRect">
            <a:avLst>
              <a:gd name="adj" fmla="val 16667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300038" y="334963"/>
            <a:ext cx="4746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</a:t>
            </a:r>
          </a:p>
        </p:txBody>
      </p:sp>
      <p:pic>
        <p:nvPicPr>
          <p:cNvPr id="1290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6" b="52124"/>
          <a:stretch>
            <a:fillRect/>
          </a:stretch>
        </p:blipFill>
        <p:spPr bwMode="auto">
          <a:xfrm>
            <a:off x="2008188" y="1465263"/>
            <a:ext cx="5010150" cy="372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300038" y="334963"/>
            <a:ext cx="4746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e</a:t>
            </a:r>
          </a:p>
        </p:txBody>
      </p:sp>
      <p:pic>
        <p:nvPicPr>
          <p:cNvPr id="1300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963738"/>
            <a:ext cx="863600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70C0"/>
                </a:solidFill>
              </a:rPr>
              <a:t>Box </a:t>
            </a:r>
            <a:r>
              <a:rPr lang="en-US" sz="8800" dirty="0" smtClean="0">
                <a:solidFill>
                  <a:srgbClr val="0070C0"/>
                </a:solidFill>
              </a:rPr>
              <a:t>2.1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2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331913" y="4443413"/>
            <a:ext cx="16176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Phenylalanine (Phe, F)</a:t>
            </a: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47625" y="31750"/>
            <a:ext cx="3825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cs typeface="Arial" panose="020B0604020202020204" pitchFamily="34" charset="0"/>
              </a:rPr>
              <a:t>d</a:t>
            </a:r>
            <a:endParaRPr lang="en-US" altLang="en-US" sz="2800" b="1">
              <a:cs typeface="Arial" panose="020B0604020202020204" pitchFamily="34" charset="0"/>
            </a:endParaRPr>
          </a:p>
        </p:txBody>
      </p:sp>
      <p:sp>
        <p:nvSpPr>
          <p:cNvPr id="13316" name="Text Box 15"/>
          <p:cNvSpPr txBox="1">
            <a:spLocks noChangeArrowheads="1"/>
          </p:cNvSpPr>
          <p:nvPr/>
        </p:nvSpPr>
        <p:spPr bwMode="auto">
          <a:xfrm>
            <a:off x="3817938" y="4443413"/>
            <a:ext cx="11604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Tyrosine (Tyr, Y)</a:t>
            </a:r>
          </a:p>
        </p:txBody>
      </p:sp>
      <p:sp>
        <p:nvSpPr>
          <p:cNvPr id="13317" name="Text Box 16"/>
          <p:cNvSpPr txBox="1">
            <a:spLocks noChangeArrowheads="1"/>
          </p:cNvSpPr>
          <p:nvPr/>
        </p:nvSpPr>
        <p:spPr bwMode="auto">
          <a:xfrm>
            <a:off x="5848350" y="4446588"/>
            <a:ext cx="16176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Tryptophan (Trp, W)</a:t>
            </a:r>
          </a:p>
        </p:txBody>
      </p:sp>
      <p:pic>
        <p:nvPicPr>
          <p:cNvPr id="133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32353" r="5492" b="27647"/>
          <a:stretch>
            <a:fillRect/>
          </a:stretch>
        </p:blipFill>
        <p:spPr bwMode="auto">
          <a:xfrm>
            <a:off x="1503363" y="1408113"/>
            <a:ext cx="6497637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10"/>
          <p:cNvSpPr txBox="1">
            <a:spLocks noChangeArrowheads="1"/>
          </p:cNvSpPr>
          <p:nvPr/>
        </p:nvSpPr>
        <p:spPr bwMode="auto">
          <a:xfrm>
            <a:off x="3276600" y="6172200"/>
            <a:ext cx="28146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F</a:t>
            </a:r>
            <a:r>
              <a:rPr lang="en-US" altLang="en-US" sz="2400" b="1" dirty="0" smtClean="0"/>
              <a:t>igure </a:t>
            </a:r>
            <a:r>
              <a:rPr lang="en-US" altLang="en-US" sz="2400" b="1" dirty="0"/>
              <a:t>2.1.1</a:t>
            </a:r>
          </a:p>
        </p:txBody>
      </p:sp>
      <p:sp>
        <p:nvSpPr>
          <p:cNvPr id="131075" name="Text Box 22"/>
          <p:cNvSpPr txBox="1">
            <a:spLocks noChangeArrowheads="1"/>
          </p:cNvSpPr>
          <p:nvPr/>
        </p:nvSpPr>
        <p:spPr bwMode="auto">
          <a:xfrm>
            <a:off x="1935163" y="4546600"/>
            <a:ext cx="169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Arsenate</a:t>
            </a:r>
          </a:p>
        </p:txBody>
      </p:sp>
      <p:sp>
        <p:nvSpPr>
          <p:cNvPr id="131076" name="Text Box 33"/>
          <p:cNvSpPr txBox="1">
            <a:spLocks noChangeArrowheads="1"/>
          </p:cNvSpPr>
          <p:nvPr/>
        </p:nvSpPr>
        <p:spPr bwMode="auto">
          <a:xfrm>
            <a:off x="5197475" y="45339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Arsenite</a:t>
            </a:r>
          </a:p>
        </p:txBody>
      </p:sp>
      <p:pic>
        <p:nvPicPr>
          <p:cNvPr id="1310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4" t="36029" r="49173" b="38786"/>
          <a:stretch>
            <a:fillRect/>
          </a:stretch>
        </p:blipFill>
        <p:spPr bwMode="auto">
          <a:xfrm>
            <a:off x="1692275" y="1895475"/>
            <a:ext cx="596106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2"/>
          <p:cNvSpPr txBox="1">
            <a:spLocks noChangeArrowheads="1"/>
          </p:cNvSpPr>
          <p:nvPr/>
        </p:nvSpPr>
        <p:spPr bwMode="auto">
          <a:xfrm>
            <a:off x="1935163" y="4546600"/>
            <a:ext cx="169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Arsenate</a:t>
            </a:r>
          </a:p>
        </p:txBody>
      </p:sp>
      <p:sp>
        <p:nvSpPr>
          <p:cNvPr id="132099" name="Text Box 33"/>
          <p:cNvSpPr txBox="1">
            <a:spLocks noChangeArrowheads="1"/>
          </p:cNvSpPr>
          <p:nvPr/>
        </p:nvSpPr>
        <p:spPr bwMode="auto">
          <a:xfrm>
            <a:off x="5197475" y="45339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Phosphate</a:t>
            </a: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4" t="36029" r="69621" b="38786"/>
          <a:stretch>
            <a:fillRect/>
          </a:stretch>
        </p:blipFill>
        <p:spPr bwMode="auto">
          <a:xfrm>
            <a:off x="1692275" y="1895475"/>
            <a:ext cx="247173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7" t="30331" r="75217" b="45219"/>
          <a:stretch>
            <a:fillRect/>
          </a:stretch>
        </p:blipFill>
        <p:spPr bwMode="auto">
          <a:xfrm>
            <a:off x="5197475" y="2032000"/>
            <a:ext cx="2433638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2" name="Text Box 10"/>
          <p:cNvSpPr txBox="1">
            <a:spLocks noChangeArrowheads="1"/>
          </p:cNvSpPr>
          <p:nvPr/>
        </p:nvSpPr>
        <p:spPr bwMode="auto">
          <a:xfrm>
            <a:off x="3276600" y="6172200"/>
            <a:ext cx="28146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</a:t>
            </a:r>
            <a:r>
              <a:rPr lang="en-US" altLang="en-US" sz="2400" b="1" dirty="0"/>
              <a:t>2.1.2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1" t="19301" r="33258" b="20036"/>
          <a:stretch>
            <a:fillRect/>
          </a:stretch>
        </p:blipFill>
        <p:spPr bwMode="auto">
          <a:xfrm>
            <a:off x="1209675" y="811213"/>
            <a:ext cx="6918325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Line 5"/>
          <p:cNvSpPr>
            <a:spLocks noChangeShapeType="1"/>
          </p:cNvSpPr>
          <p:nvPr/>
        </p:nvSpPr>
        <p:spPr bwMode="auto">
          <a:xfrm>
            <a:off x="2873375" y="3321050"/>
            <a:ext cx="2935288" cy="15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24" name="Arc 7"/>
          <p:cNvSpPr>
            <a:spLocks/>
          </p:cNvSpPr>
          <p:nvPr/>
        </p:nvSpPr>
        <p:spPr bwMode="auto">
          <a:xfrm>
            <a:off x="2995613" y="3322638"/>
            <a:ext cx="2159000" cy="1092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25" name="Text Box 8"/>
          <p:cNvSpPr txBox="1">
            <a:spLocks noChangeArrowheads="1"/>
          </p:cNvSpPr>
          <p:nvPr/>
        </p:nvSpPr>
        <p:spPr bwMode="auto">
          <a:xfrm>
            <a:off x="4425950" y="4413250"/>
            <a:ext cx="1633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H</a:t>
            </a:r>
            <a:r>
              <a:rPr lang="en-US" altLang="en-US" sz="2400" b="1" baseline="-25000">
                <a:solidFill>
                  <a:srgbClr val="FF0000"/>
                </a:solidFill>
              </a:rPr>
              <a:t>2</a:t>
            </a:r>
            <a:r>
              <a:rPr lang="en-US" altLang="en-US" sz="2400" b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33126" name="Text Box 11"/>
          <p:cNvSpPr txBox="1">
            <a:spLocks noChangeArrowheads="1"/>
          </p:cNvSpPr>
          <p:nvPr/>
        </p:nvSpPr>
        <p:spPr bwMode="auto">
          <a:xfrm>
            <a:off x="920750" y="5934075"/>
            <a:ext cx="219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</a:rPr>
              <a:t>Free lipoic acid</a:t>
            </a:r>
          </a:p>
        </p:txBody>
      </p:sp>
      <p:sp>
        <p:nvSpPr>
          <p:cNvPr id="133127" name="Text Box 12"/>
          <p:cNvSpPr txBox="1">
            <a:spLocks noChangeArrowheads="1"/>
          </p:cNvSpPr>
          <p:nvPr/>
        </p:nvSpPr>
        <p:spPr bwMode="auto">
          <a:xfrm>
            <a:off x="5619750" y="5927725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</a:rPr>
              <a:t>Blocked lipoic acid</a:t>
            </a:r>
          </a:p>
        </p:txBody>
      </p:sp>
      <p:pic>
        <p:nvPicPr>
          <p:cNvPr id="1331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t="47060" r="82143" b="47978"/>
          <a:stretch>
            <a:fillRect/>
          </a:stretch>
        </p:blipFill>
        <p:spPr bwMode="auto">
          <a:xfrm>
            <a:off x="3608388" y="2865438"/>
            <a:ext cx="15462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9" name="Text Box 10"/>
          <p:cNvSpPr txBox="1">
            <a:spLocks noChangeArrowheads="1"/>
          </p:cNvSpPr>
          <p:nvPr/>
        </p:nvSpPr>
        <p:spPr bwMode="auto">
          <a:xfrm>
            <a:off x="3032125" y="6288088"/>
            <a:ext cx="28146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F</a:t>
            </a:r>
            <a:r>
              <a:rPr lang="en-US" altLang="en-US" sz="2400" b="1" dirty="0" smtClean="0"/>
              <a:t>igure </a:t>
            </a:r>
            <a:r>
              <a:rPr lang="en-US" altLang="en-US" sz="2400" b="1" dirty="0"/>
              <a:t>2.1.3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247650"/>
            <a:ext cx="3652838" cy="592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7" name="Text Box 10"/>
          <p:cNvSpPr txBox="1">
            <a:spLocks noChangeArrowheads="1"/>
          </p:cNvSpPr>
          <p:nvPr/>
        </p:nvSpPr>
        <p:spPr bwMode="auto">
          <a:xfrm>
            <a:off x="3276600" y="6172200"/>
            <a:ext cx="28146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F</a:t>
            </a:r>
            <a:r>
              <a:rPr lang="en-US" altLang="en-US" sz="2400" b="1" dirty="0" smtClean="0"/>
              <a:t>igure 2.1.4</a:t>
            </a:r>
            <a:endParaRPr lang="en-US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70C0"/>
                </a:solidFill>
              </a:rPr>
              <a:t>Box </a:t>
            </a:r>
            <a:r>
              <a:rPr lang="en-US" sz="8800" dirty="0" smtClean="0">
                <a:solidFill>
                  <a:srgbClr val="0070C0"/>
                </a:solidFill>
              </a:rPr>
              <a:t>2.2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1731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41"/>
          <p:cNvSpPr txBox="1">
            <a:spLocks noChangeArrowheads="1"/>
          </p:cNvSpPr>
          <p:nvPr/>
        </p:nvSpPr>
        <p:spPr bwMode="auto">
          <a:xfrm>
            <a:off x="957263" y="5926138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2.2.1</a:t>
            </a:r>
            <a:endParaRPr lang="en-US" altLang="en-US" sz="2400" dirty="0"/>
          </a:p>
        </p:txBody>
      </p:sp>
      <p:sp>
        <p:nvSpPr>
          <p:cNvPr id="135171" name="Rectangle 43"/>
          <p:cNvSpPr>
            <a:spLocks noChangeArrowheads="1"/>
          </p:cNvSpPr>
          <p:nvPr/>
        </p:nvSpPr>
        <p:spPr bwMode="auto">
          <a:xfrm>
            <a:off x="1204913" y="2735263"/>
            <a:ext cx="6942137" cy="261937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5172" name="Line 44"/>
          <p:cNvSpPr>
            <a:spLocks noChangeShapeType="1"/>
          </p:cNvSpPr>
          <p:nvPr/>
        </p:nvSpPr>
        <p:spPr bwMode="auto">
          <a:xfrm>
            <a:off x="1527175" y="2514600"/>
            <a:ext cx="0" cy="711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3" name="Line 45"/>
          <p:cNvSpPr>
            <a:spLocks noChangeShapeType="1"/>
          </p:cNvSpPr>
          <p:nvPr/>
        </p:nvSpPr>
        <p:spPr bwMode="auto">
          <a:xfrm>
            <a:off x="4659313" y="2516188"/>
            <a:ext cx="0" cy="711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4" name="Line 46"/>
          <p:cNvSpPr>
            <a:spLocks noChangeShapeType="1"/>
          </p:cNvSpPr>
          <p:nvPr/>
        </p:nvSpPr>
        <p:spPr bwMode="auto">
          <a:xfrm>
            <a:off x="7935913" y="2514600"/>
            <a:ext cx="0" cy="711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5" name="Text Box 47"/>
          <p:cNvSpPr txBox="1">
            <a:spLocks noChangeArrowheads="1"/>
          </p:cNvSpPr>
          <p:nvPr/>
        </p:nvSpPr>
        <p:spPr bwMode="auto">
          <a:xfrm>
            <a:off x="315913" y="2286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/>
              <a:t>K</a:t>
            </a:r>
            <a:r>
              <a:rPr lang="en-US" altLang="en-US" sz="2400" b="1" i="1" baseline="-25000"/>
              <a:t>a</a:t>
            </a:r>
          </a:p>
        </p:txBody>
      </p:sp>
      <p:sp>
        <p:nvSpPr>
          <p:cNvPr id="135176" name="Rectangle 49"/>
          <p:cNvSpPr>
            <a:spLocks noChangeArrowheads="1"/>
          </p:cNvSpPr>
          <p:nvPr/>
        </p:nvSpPr>
        <p:spPr bwMode="auto">
          <a:xfrm>
            <a:off x="214313" y="3048000"/>
            <a:ext cx="6635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p</a:t>
            </a:r>
            <a:r>
              <a:rPr lang="en-US" altLang="en-US" sz="2400" b="1" i="1"/>
              <a:t>K</a:t>
            </a:r>
            <a:r>
              <a:rPr lang="en-US" altLang="en-US" sz="2400" b="1" i="1" baseline="-25000"/>
              <a:t>a</a:t>
            </a:r>
          </a:p>
        </p:txBody>
      </p:sp>
      <p:sp>
        <p:nvSpPr>
          <p:cNvPr id="135177" name="Text Box 50"/>
          <p:cNvSpPr txBox="1">
            <a:spLocks noChangeArrowheads="1"/>
          </p:cNvSpPr>
          <p:nvPr/>
        </p:nvSpPr>
        <p:spPr bwMode="auto">
          <a:xfrm>
            <a:off x="4403725" y="3176588"/>
            <a:ext cx="627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4.2</a:t>
            </a:r>
          </a:p>
        </p:txBody>
      </p:sp>
      <p:sp>
        <p:nvSpPr>
          <p:cNvPr id="135178" name="Text Box 51"/>
          <p:cNvSpPr txBox="1">
            <a:spLocks noChangeArrowheads="1"/>
          </p:cNvSpPr>
          <p:nvPr/>
        </p:nvSpPr>
        <p:spPr bwMode="auto">
          <a:xfrm>
            <a:off x="1289050" y="3227388"/>
            <a:ext cx="627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-7</a:t>
            </a:r>
          </a:p>
        </p:txBody>
      </p:sp>
      <p:sp>
        <p:nvSpPr>
          <p:cNvPr id="135179" name="Text Box 52"/>
          <p:cNvSpPr txBox="1">
            <a:spLocks noChangeArrowheads="1"/>
          </p:cNvSpPr>
          <p:nvPr/>
        </p:nvSpPr>
        <p:spPr bwMode="auto">
          <a:xfrm>
            <a:off x="7689850" y="3194050"/>
            <a:ext cx="627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9.4</a:t>
            </a:r>
          </a:p>
        </p:txBody>
      </p:sp>
      <p:sp>
        <p:nvSpPr>
          <p:cNvPr id="135180" name="Text Box 55"/>
          <p:cNvSpPr txBox="1">
            <a:spLocks noChangeArrowheads="1"/>
          </p:cNvSpPr>
          <p:nvPr/>
        </p:nvSpPr>
        <p:spPr bwMode="auto">
          <a:xfrm>
            <a:off x="4216400" y="2130425"/>
            <a:ext cx="974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6.3×10</a:t>
            </a:r>
            <a:r>
              <a:rPr lang="en-US" altLang="en-US" sz="1800" b="1" baseline="30000"/>
              <a:t>-5</a:t>
            </a:r>
            <a:endParaRPr lang="en-US" altLang="en-US" sz="1800" b="1"/>
          </a:p>
        </p:txBody>
      </p:sp>
      <p:sp>
        <p:nvSpPr>
          <p:cNvPr id="135181" name="Text Box 56"/>
          <p:cNvSpPr txBox="1">
            <a:spLocks noChangeArrowheads="1"/>
          </p:cNvSpPr>
          <p:nvPr/>
        </p:nvSpPr>
        <p:spPr bwMode="auto">
          <a:xfrm>
            <a:off x="1282700" y="2181225"/>
            <a:ext cx="627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10</a:t>
            </a:r>
            <a:r>
              <a:rPr lang="en-US" altLang="en-US" sz="1800" b="1" baseline="30000"/>
              <a:t>7</a:t>
            </a:r>
            <a:endParaRPr lang="en-US" altLang="en-US" sz="1800" b="1"/>
          </a:p>
        </p:txBody>
      </p:sp>
      <p:sp>
        <p:nvSpPr>
          <p:cNvPr id="135182" name="Text Box 57"/>
          <p:cNvSpPr txBox="1">
            <a:spLocks noChangeArrowheads="1"/>
          </p:cNvSpPr>
          <p:nvPr/>
        </p:nvSpPr>
        <p:spPr bwMode="auto">
          <a:xfrm>
            <a:off x="7451725" y="2132013"/>
            <a:ext cx="1050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4.0×10</a:t>
            </a:r>
            <a:r>
              <a:rPr lang="en-US" altLang="en-US" sz="1800" b="1" baseline="30000"/>
              <a:t>-10</a:t>
            </a:r>
            <a:endParaRPr lang="en-US" altLang="en-US" sz="1800" b="1"/>
          </a:p>
        </p:txBody>
      </p:sp>
      <p:sp>
        <p:nvSpPr>
          <p:cNvPr id="135183" name="Text Box 58"/>
          <p:cNvSpPr txBox="1">
            <a:spLocks noChangeArrowheads="1"/>
          </p:cNvSpPr>
          <p:nvPr/>
        </p:nvSpPr>
        <p:spPr bwMode="auto">
          <a:xfrm>
            <a:off x="7366000" y="3648075"/>
            <a:ext cx="1039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HCN</a:t>
            </a:r>
          </a:p>
        </p:txBody>
      </p:sp>
      <p:sp>
        <p:nvSpPr>
          <p:cNvPr id="135184" name="Text Box 59"/>
          <p:cNvSpPr txBox="1">
            <a:spLocks noChangeArrowheads="1"/>
          </p:cNvSpPr>
          <p:nvPr/>
        </p:nvSpPr>
        <p:spPr bwMode="auto">
          <a:xfrm>
            <a:off x="1022350" y="3624263"/>
            <a:ext cx="1039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HCl</a:t>
            </a:r>
          </a:p>
        </p:txBody>
      </p:sp>
      <p:pic>
        <p:nvPicPr>
          <p:cNvPr id="135185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" t="19145" r="50098" b="31474"/>
          <a:stretch>
            <a:fillRect/>
          </a:stretch>
        </p:blipFill>
        <p:spPr bwMode="auto">
          <a:xfrm>
            <a:off x="3937000" y="3641725"/>
            <a:ext cx="14097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957263" y="5926138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2.2.2</a:t>
            </a:r>
            <a:endParaRPr lang="en-US" altLang="en-US" sz="2400" dirty="0"/>
          </a:p>
        </p:txBody>
      </p:sp>
      <p:pic>
        <p:nvPicPr>
          <p:cNvPr id="136195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24008" r="29524" b="21170"/>
          <a:stretch>
            <a:fillRect/>
          </a:stretch>
        </p:blipFill>
        <p:spPr bwMode="auto">
          <a:xfrm>
            <a:off x="806450" y="984250"/>
            <a:ext cx="7077075" cy="438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6" name="Rectangle 24"/>
          <p:cNvSpPr>
            <a:spLocks noChangeArrowheads="1"/>
          </p:cNvSpPr>
          <p:nvPr/>
        </p:nvSpPr>
        <p:spPr bwMode="auto">
          <a:xfrm>
            <a:off x="2176463" y="2624138"/>
            <a:ext cx="5130800" cy="965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6197" name="Text Box 26"/>
          <p:cNvSpPr txBox="1">
            <a:spLocks noChangeArrowheads="1"/>
          </p:cNvSpPr>
          <p:nvPr/>
        </p:nvSpPr>
        <p:spPr bwMode="auto">
          <a:xfrm>
            <a:off x="238125" y="261938"/>
            <a:ext cx="627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a</a:t>
            </a:r>
          </a:p>
        </p:txBody>
      </p:sp>
      <p:sp>
        <p:nvSpPr>
          <p:cNvPr id="136198" name="Line 27"/>
          <p:cNvSpPr>
            <a:spLocks noChangeShapeType="1"/>
          </p:cNvSpPr>
          <p:nvPr/>
        </p:nvSpPr>
        <p:spPr bwMode="auto">
          <a:xfrm flipV="1">
            <a:off x="4614863" y="3098800"/>
            <a:ext cx="0" cy="1516063"/>
          </a:xfrm>
          <a:prstGeom prst="line">
            <a:avLst/>
          </a:prstGeom>
          <a:noFill/>
          <a:ln w="63500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9" name="Line 28"/>
          <p:cNvSpPr>
            <a:spLocks noChangeShapeType="1"/>
          </p:cNvSpPr>
          <p:nvPr/>
        </p:nvSpPr>
        <p:spPr bwMode="auto">
          <a:xfrm rot="-5400000">
            <a:off x="2978944" y="1473994"/>
            <a:ext cx="9525" cy="3252787"/>
          </a:xfrm>
          <a:prstGeom prst="line">
            <a:avLst/>
          </a:prstGeom>
          <a:noFill/>
          <a:ln w="63500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0" name="Oval 29"/>
          <p:cNvSpPr>
            <a:spLocks noChangeArrowheads="1"/>
          </p:cNvSpPr>
          <p:nvPr/>
        </p:nvSpPr>
        <p:spPr bwMode="auto">
          <a:xfrm>
            <a:off x="4529138" y="3014663"/>
            <a:ext cx="160337" cy="168275"/>
          </a:xfrm>
          <a:prstGeom prst="ellipse">
            <a:avLst/>
          </a:prstGeom>
          <a:solidFill>
            <a:srgbClr val="33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7"/>
          <p:cNvSpPr txBox="1">
            <a:spLocks noChangeArrowheads="1"/>
          </p:cNvSpPr>
          <p:nvPr/>
        </p:nvSpPr>
        <p:spPr bwMode="auto">
          <a:xfrm>
            <a:off x="238125" y="261938"/>
            <a:ext cx="627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b</a:t>
            </a:r>
          </a:p>
        </p:txBody>
      </p:sp>
      <p:pic>
        <p:nvPicPr>
          <p:cNvPr id="13721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7" t="27182" r="12143" b="24544"/>
          <a:stretch>
            <a:fillRect/>
          </a:stretch>
        </p:blipFill>
        <p:spPr bwMode="auto">
          <a:xfrm>
            <a:off x="1397000" y="1825625"/>
            <a:ext cx="6264275" cy="38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74901" r="54613" b="21170"/>
          <a:stretch>
            <a:fillRect/>
          </a:stretch>
        </p:blipFill>
        <p:spPr bwMode="auto">
          <a:xfrm>
            <a:off x="4149725" y="5767388"/>
            <a:ext cx="11747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45378" r="93721" b="50276"/>
          <a:stretch>
            <a:fillRect/>
          </a:stretch>
        </p:blipFill>
        <p:spPr bwMode="auto">
          <a:xfrm>
            <a:off x="1136650" y="3616325"/>
            <a:ext cx="2286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22" name="Line 14"/>
          <p:cNvSpPr>
            <a:spLocks noChangeShapeType="1"/>
          </p:cNvSpPr>
          <p:nvPr/>
        </p:nvSpPr>
        <p:spPr bwMode="auto">
          <a:xfrm flipV="1">
            <a:off x="3201988" y="4713288"/>
            <a:ext cx="0" cy="576262"/>
          </a:xfrm>
          <a:prstGeom prst="line">
            <a:avLst/>
          </a:prstGeom>
          <a:noFill/>
          <a:ln w="63500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3" name="Line 15"/>
          <p:cNvSpPr>
            <a:spLocks noChangeShapeType="1"/>
          </p:cNvSpPr>
          <p:nvPr/>
        </p:nvSpPr>
        <p:spPr bwMode="auto">
          <a:xfrm rot="-5400000">
            <a:off x="2513806" y="3969544"/>
            <a:ext cx="9525" cy="1500188"/>
          </a:xfrm>
          <a:prstGeom prst="line">
            <a:avLst/>
          </a:prstGeom>
          <a:noFill/>
          <a:ln w="63500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4" name="Oval 16"/>
          <p:cNvSpPr>
            <a:spLocks noChangeArrowheads="1"/>
          </p:cNvSpPr>
          <p:nvPr/>
        </p:nvSpPr>
        <p:spPr bwMode="auto">
          <a:xfrm>
            <a:off x="3116263" y="4654550"/>
            <a:ext cx="160337" cy="168275"/>
          </a:xfrm>
          <a:prstGeom prst="ellipse">
            <a:avLst/>
          </a:prstGeom>
          <a:solidFill>
            <a:srgbClr val="33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7225" name="Line 17"/>
          <p:cNvSpPr>
            <a:spLocks noChangeShapeType="1"/>
          </p:cNvSpPr>
          <p:nvPr/>
        </p:nvSpPr>
        <p:spPr bwMode="auto">
          <a:xfrm flipV="1">
            <a:off x="6138863" y="3055938"/>
            <a:ext cx="0" cy="2252662"/>
          </a:xfrm>
          <a:prstGeom prst="line">
            <a:avLst/>
          </a:prstGeom>
          <a:noFill/>
          <a:ln w="63500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6" name="Line 18"/>
          <p:cNvSpPr>
            <a:spLocks noChangeShapeType="1"/>
          </p:cNvSpPr>
          <p:nvPr/>
        </p:nvSpPr>
        <p:spPr bwMode="auto">
          <a:xfrm rot="-5400000">
            <a:off x="3964781" y="840582"/>
            <a:ext cx="9525" cy="4430712"/>
          </a:xfrm>
          <a:prstGeom prst="line">
            <a:avLst/>
          </a:prstGeom>
          <a:noFill/>
          <a:ln w="63500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7" name="Oval 19"/>
          <p:cNvSpPr>
            <a:spLocks noChangeArrowheads="1"/>
          </p:cNvSpPr>
          <p:nvPr/>
        </p:nvSpPr>
        <p:spPr bwMode="auto">
          <a:xfrm>
            <a:off x="6078538" y="2963863"/>
            <a:ext cx="160337" cy="1682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7228" name="Line 25"/>
          <p:cNvSpPr>
            <a:spLocks noChangeShapeType="1"/>
          </p:cNvSpPr>
          <p:nvPr/>
        </p:nvSpPr>
        <p:spPr bwMode="auto">
          <a:xfrm>
            <a:off x="5257800" y="1498600"/>
            <a:ext cx="820738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9" name="Line 26"/>
          <p:cNvSpPr>
            <a:spLocks noChangeShapeType="1"/>
          </p:cNvSpPr>
          <p:nvPr/>
        </p:nvSpPr>
        <p:spPr bwMode="auto">
          <a:xfrm flipH="1">
            <a:off x="3208338" y="1438275"/>
            <a:ext cx="1587" cy="3151188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7230" name="Group 30"/>
          <p:cNvGrpSpPr>
            <a:grpSpLocks/>
          </p:cNvGrpSpPr>
          <p:nvPr/>
        </p:nvGrpSpPr>
        <p:grpSpPr bwMode="auto">
          <a:xfrm>
            <a:off x="3159125" y="227013"/>
            <a:ext cx="2413000" cy="1435100"/>
            <a:chOff x="1990" y="143"/>
            <a:chExt cx="1520" cy="904"/>
          </a:xfrm>
        </p:grpSpPr>
        <p:pic>
          <p:nvPicPr>
            <p:cNvPr id="137231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" y="169"/>
              <a:ext cx="1440" cy="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7232" name="Oval 23"/>
            <p:cNvSpPr>
              <a:spLocks noChangeArrowheads="1"/>
            </p:cNvSpPr>
            <p:nvPr/>
          </p:nvSpPr>
          <p:spPr bwMode="auto">
            <a:xfrm>
              <a:off x="1990" y="640"/>
              <a:ext cx="368" cy="336"/>
            </a:xfrm>
            <a:prstGeom prst="ellipse">
              <a:avLst/>
            </a:prstGeom>
            <a:noFill/>
            <a:ln w="2540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7233" name="Oval 24"/>
            <p:cNvSpPr>
              <a:spLocks noChangeArrowheads="1"/>
            </p:cNvSpPr>
            <p:nvPr/>
          </p:nvSpPr>
          <p:spPr bwMode="auto">
            <a:xfrm>
              <a:off x="2934" y="464"/>
              <a:ext cx="576" cy="4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7234" name="Line 27"/>
            <p:cNvSpPr>
              <a:spLocks noChangeShapeType="1"/>
            </p:cNvSpPr>
            <p:nvPr/>
          </p:nvSpPr>
          <p:spPr bwMode="auto">
            <a:xfrm flipV="1">
              <a:off x="3104" y="341"/>
              <a:ext cx="0" cy="18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35" name="Text Box 28"/>
            <p:cNvSpPr txBox="1">
              <a:spLocks noChangeArrowheads="1"/>
            </p:cNvSpPr>
            <p:nvPr/>
          </p:nvSpPr>
          <p:spPr bwMode="auto">
            <a:xfrm>
              <a:off x="2929" y="143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37236" name="Text Box 29"/>
            <p:cNvSpPr txBox="1">
              <a:spLocks noChangeArrowheads="1"/>
            </p:cNvSpPr>
            <p:nvPr/>
          </p:nvSpPr>
          <p:spPr bwMode="auto">
            <a:xfrm>
              <a:off x="3074" y="457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6"/>
          <p:cNvSpPr txBox="1">
            <a:spLocks noChangeArrowheads="1"/>
          </p:cNvSpPr>
          <p:nvPr/>
        </p:nvSpPr>
        <p:spPr bwMode="auto">
          <a:xfrm>
            <a:off x="238125" y="261938"/>
            <a:ext cx="627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a</a:t>
            </a:r>
          </a:p>
        </p:txBody>
      </p:sp>
      <p:cxnSp>
        <p:nvCxnSpPr>
          <p:cNvPr id="138243" name="Straight Connector 2"/>
          <p:cNvCxnSpPr>
            <a:cxnSpLocks noChangeShapeType="1"/>
          </p:cNvCxnSpPr>
          <p:nvPr/>
        </p:nvCxnSpPr>
        <p:spPr bwMode="auto">
          <a:xfrm>
            <a:off x="0" y="338137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244" name="Text Box 26"/>
          <p:cNvSpPr txBox="1">
            <a:spLocks noChangeArrowheads="1"/>
          </p:cNvSpPr>
          <p:nvPr/>
        </p:nvSpPr>
        <p:spPr bwMode="auto">
          <a:xfrm>
            <a:off x="238125" y="3649663"/>
            <a:ext cx="627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b</a:t>
            </a:r>
          </a:p>
        </p:txBody>
      </p:sp>
      <p:grpSp>
        <p:nvGrpSpPr>
          <p:cNvPr id="138245" name="Group 8"/>
          <p:cNvGrpSpPr>
            <a:grpSpLocks/>
          </p:cNvGrpSpPr>
          <p:nvPr/>
        </p:nvGrpSpPr>
        <p:grpSpPr bwMode="auto">
          <a:xfrm>
            <a:off x="1741488" y="3589338"/>
            <a:ext cx="5078412" cy="3171825"/>
            <a:chOff x="1741396" y="3588997"/>
            <a:chExt cx="5077887" cy="3172412"/>
          </a:xfrm>
        </p:grpSpPr>
        <p:pic>
          <p:nvPicPr>
            <p:cNvPr id="13826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1396" y="3588997"/>
              <a:ext cx="5077887" cy="317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61" name="Rectangle 26"/>
            <p:cNvSpPr>
              <a:spLocks noChangeArrowheads="1"/>
            </p:cNvSpPr>
            <p:nvPr/>
          </p:nvSpPr>
          <p:spPr bwMode="auto">
            <a:xfrm>
              <a:off x="2724150" y="4507964"/>
              <a:ext cx="1143000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8262" name="Rectangle 27"/>
            <p:cNvSpPr>
              <a:spLocks noChangeArrowheads="1"/>
            </p:cNvSpPr>
            <p:nvPr/>
          </p:nvSpPr>
          <p:spPr bwMode="auto">
            <a:xfrm>
              <a:off x="5076825" y="4507963"/>
              <a:ext cx="1143000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8263" name="TextBox 30"/>
            <p:cNvSpPr txBox="1">
              <a:spLocks noChangeArrowheads="1"/>
            </p:cNvSpPr>
            <p:nvPr/>
          </p:nvSpPr>
          <p:spPr bwMode="auto">
            <a:xfrm>
              <a:off x="2686050" y="4455917"/>
              <a:ext cx="11239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[HB</a:t>
              </a:r>
              <a:r>
                <a:rPr lang="en-US" altLang="en-US" sz="1500" b="1" baseline="3000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+</a:t>
              </a:r>
              <a:r>
                <a:rPr lang="en-US" altLang="en-US" sz="15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] &gt; [B]</a:t>
              </a:r>
            </a:p>
          </p:txBody>
        </p:sp>
        <p:sp>
          <p:nvSpPr>
            <p:cNvPr id="138264" name="TextBox 31"/>
            <p:cNvSpPr txBox="1">
              <a:spLocks noChangeArrowheads="1"/>
            </p:cNvSpPr>
            <p:nvPr/>
          </p:nvSpPr>
          <p:spPr bwMode="auto">
            <a:xfrm>
              <a:off x="5076825" y="4455917"/>
              <a:ext cx="11239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[HB</a:t>
              </a:r>
              <a:r>
                <a:rPr lang="en-US" altLang="en-US" sz="1500" b="1" baseline="3000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+</a:t>
              </a:r>
              <a:r>
                <a:rPr lang="en-US" altLang="en-US" sz="15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] &lt; [B]</a:t>
              </a:r>
            </a:p>
          </p:txBody>
        </p:sp>
        <p:sp>
          <p:nvSpPr>
            <p:cNvPr id="138265" name="Rectangle 35"/>
            <p:cNvSpPr>
              <a:spLocks noChangeArrowheads="1"/>
            </p:cNvSpPr>
            <p:nvPr/>
          </p:nvSpPr>
          <p:spPr bwMode="auto">
            <a:xfrm>
              <a:off x="3256151" y="4812887"/>
              <a:ext cx="350885" cy="199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8266" name="TextBox 36"/>
            <p:cNvSpPr txBox="1">
              <a:spLocks noChangeArrowheads="1"/>
            </p:cNvSpPr>
            <p:nvPr/>
          </p:nvSpPr>
          <p:spPr bwMode="auto">
            <a:xfrm>
              <a:off x="3148154" y="4746088"/>
              <a:ext cx="52555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(+)</a:t>
              </a:r>
            </a:p>
          </p:txBody>
        </p:sp>
        <p:sp>
          <p:nvSpPr>
            <p:cNvPr id="138267" name="Rectangle 41"/>
            <p:cNvSpPr>
              <a:spLocks noChangeArrowheads="1"/>
            </p:cNvSpPr>
            <p:nvPr/>
          </p:nvSpPr>
          <p:spPr bwMode="auto">
            <a:xfrm>
              <a:off x="5651480" y="4803361"/>
              <a:ext cx="425469" cy="218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8268" name="TextBox 42"/>
            <p:cNvSpPr txBox="1">
              <a:spLocks noChangeArrowheads="1"/>
            </p:cNvSpPr>
            <p:nvPr/>
          </p:nvSpPr>
          <p:spPr bwMode="auto">
            <a:xfrm>
              <a:off x="5543483" y="4736563"/>
              <a:ext cx="63726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(+)</a:t>
              </a:r>
            </a:p>
          </p:txBody>
        </p:sp>
        <p:sp>
          <p:nvSpPr>
            <p:cNvPr id="138269" name="Rectangle 55"/>
            <p:cNvSpPr>
              <a:spLocks noChangeArrowheads="1"/>
            </p:cNvSpPr>
            <p:nvPr/>
          </p:nvSpPr>
          <p:spPr bwMode="auto">
            <a:xfrm>
              <a:off x="3881615" y="6194671"/>
              <a:ext cx="1143000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8270" name="TextBox 56"/>
            <p:cNvSpPr txBox="1">
              <a:spLocks noChangeArrowheads="1"/>
            </p:cNvSpPr>
            <p:nvPr/>
          </p:nvSpPr>
          <p:spPr bwMode="auto">
            <a:xfrm>
              <a:off x="3843515" y="6142624"/>
              <a:ext cx="11239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[HB</a:t>
              </a:r>
              <a:r>
                <a:rPr lang="en-US" altLang="en-US" sz="1500" b="1" baseline="3000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+</a:t>
              </a:r>
              <a:r>
                <a:rPr lang="en-US" altLang="en-US" sz="15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] = [B]</a:t>
              </a:r>
            </a:p>
          </p:txBody>
        </p:sp>
      </p:grpSp>
      <p:sp>
        <p:nvSpPr>
          <p:cNvPr id="138246" name="Text Box 2"/>
          <p:cNvSpPr txBox="1">
            <a:spLocks noChangeArrowheads="1"/>
          </p:cNvSpPr>
          <p:nvPr/>
        </p:nvSpPr>
        <p:spPr bwMode="auto">
          <a:xfrm>
            <a:off x="6350000" y="6303963"/>
            <a:ext cx="2728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2.2.3</a:t>
            </a:r>
            <a:endParaRPr lang="en-US" altLang="en-US" sz="2400" dirty="0"/>
          </a:p>
        </p:txBody>
      </p:sp>
      <p:grpSp>
        <p:nvGrpSpPr>
          <p:cNvPr id="138247" name="Group 2"/>
          <p:cNvGrpSpPr>
            <a:grpSpLocks/>
          </p:cNvGrpSpPr>
          <p:nvPr/>
        </p:nvGrpSpPr>
        <p:grpSpPr bwMode="auto">
          <a:xfrm>
            <a:off x="1741488" y="146050"/>
            <a:ext cx="4891087" cy="3119438"/>
            <a:chOff x="1741488" y="146050"/>
            <a:chExt cx="4891087" cy="3119438"/>
          </a:xfrm>
        </p:grpSpPr>
        <p:grpSp>
          <p:nvGrpSpPr>
            <p:cNvPr id="138248" name="Group 1"/>
            <p:cNvGrpSpPr>
              <a:grpSpLocks/>
            </p:cNvGrpSpPr>
            <p:nvPr/>
          </p:nvGrpSpPr>
          <p:grpSpPr bwMode="auto">
            <a:xfrm>
              <a:off x="1741488" y="146050"/>
              <a:ext cx="4891087" cy="3119438"/>
              <a:chOff x="1741488" y="146050"/>
              <a:chExt cx="4891087" cy="3119438"/>
            </a:xfrm>
          </p:grpSpPr>
          <p:pic>
            <p:nvPicPr>
              <p:cNvPr id="138253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1488" y="146050"/>
                <a:ext cx="4891087" cy="311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8254" name="Rectangle 3"/>
              <p:cNvSpPr>
                <a:spLocks noChangeArrowheads="1"/>
              </p:cNvSpPr>
              <p:nvPr/>
            </p:nvSpPr>
            <p:spPr bwMode="auto">
              <a:xfrm>
                <a:off x="2724215" y="1047681"/>
                <a:ext cx="1142968" cy="219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38255" name="Rectangle 25"/>
              <p:cNvSpPr>
                <a:spLocks noChangeArrowheads="1"/>
              </p:cNvSpPr>
              <p:nvPr/>
            </p:nvSpPr>
            <p:spPr bwMode="auto">
              <a:xfrm>
                <a:off x="4849910" y="1047680"/>
                <a:ext cx="1142968" cy="219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38256" name="TextBox 4"/>
              <p:cNvSpPr txBox="1">
                <a:spLocks noChangeArrowheads="1"/>
              </p:cNvSpPr>
              <p:nvPr/>
            </p:nvSpPr>
            <p:spPr bwMode="auto">
              <a:xfrm>
                <a:off x="2736961" y="995638"/>
                <a:ext cx="1057246" cy="323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>
                  <a:spcBef>
                    <a:spcPct val="0"/>
                  </a:spcBef>
                  <a:buFontTx/>
                  <a:buNone/>
                </a:pPr>
                <a:r>
                  <a:rPr lang="en-US" altLang="en-US" sz="1500" b="1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[HA] &gt; [A</a:t>
                </a:r>
                <a:r>
                  <a:rPr lang="en-US" altLang="en-US" sz="1500" b="1" baseline="3000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</a:t>
                </a:r>
                <a:r>
                  <a:rPr lang="en-US" altLang="en-US" sz="1500" b="1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]</a:t>
                </a:r>
              </a:p>
            </p:txBody>
          </p:sp>
          <p:sp>
            <p:nvSpPr>
              <p:cNvPr id="138257" name="TextBox 29"/>
              <p:cNvSpPr txBox="1">
                <a:spLocks noChangeArrowheads="1"/>
              </p:cNvSpPr>
              <p:nvPr/>
            </p:nvSpPr>
            <p:spPr bwMode="auto">
              <a:xfrm>
                <a:off x="4935632" y="995639"/>
                <a:ext cx="1057246" cy="323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>
                  <a:spcBef>
                    <a:spcPct val="0"/>
                  </a:spcBef>
                  <a:buFontTx/>
                  <a:buNone/>
                </a:pPr>
                <a:r>
                  <a:rPr lang="en-US" altLang="en-US" sz="1500" b="1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[HA] &lt; [A</a:t>
                </a:r>
                <a:r>
                  <a:rPr lang="en-US" altLang="en-US" sz="1500" b="1" baseline="3000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</a:t>
                </a:r>
                <a:r>
                  <a:rPr lang="en-US" altLang="en-US" sz="1500" b="1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]</a:t>
                </a:r>
              </a:p>
            </p:txBody>
          </p:sp>
          <p:sp>
            <p:nvSpPr>
              <p:cNvPr id="138258" name="Rectangle 48"/>
              <p:cNvSpPr>
                <a:spLocks noChangeArrowheads="1"/>
              </p:cNvSpPr>
              <p:nvPr/>
            </p:nvSpPr>
            <p:spPr bwMode="auto">
              <a:xfrm>
                <a:off x="3841831" y="2705749"/>
                <a:ext cx="1142968" cy="219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38259" name="TextBox 49"/>
              <p:cNvSpPr txBox="1">
                <a:spLocks noChangeArrowheads="1"/>
              </p:cNvSpPr>
              <p:nvPr/>
            </p:nvSpPr>
            <p:spPr bwMode="auto">
              <a:xfrm>
                <a:off x="3854577" y="2653706"/>
                <a:ext cx="1057246" cy="323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>
                  <a:spcBef>
                    <a:spcPct val="0"/>
                  </a:spcBef>
                  <a:buFontTx/>
                  <a:buNone/>
                </a:pPr>
                <a:r>
                  <a:rPr lang="en-US" altLang="en-US" sz="1500" b="1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[HA] = [A</a:t>
                </a:r>
                <a:r>
                  <a:rPr lang="en-US" altLang="en-US" sz="1500" b="1" baseline="3000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</a:t>
                </a:r>
                <a:r>
                  <a:rPr lang="en-US" altLang="en-US" sz="1500" b="1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]</a:t>
                </a:r>
              </a:p>
            </p:txBody>
          </p:sp>
        </p:grpSp>
        <p:sp>
          <p:nvSpPr>
            <p:cNvPr id="138249" name="Rectangle 1"/>
            <p:cNvSpPr>
              <a:spLocks noChangeArrowheads="1"/>
            </p:cNvSpPr>
            <p:nvPr/>
          </p:nvSpPr>
          <p:spPr bwMode="auto">
            <a:xfrm>
              <a:off x="3348318" y="1345664"/>
              <a:ext cx="312234" cy="207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8250" name="TextBox 36"/>
            <p:cNvSpPr txBox="1">
              <a:spLocks noChangeArrowheads="1"/>
            </p:cNvSpPr>
            <p:nvPr/>
          </p:nvSpPr>
          <p:spPr bwMode="auto">
            <a:xfrm>
              <a:off x="3233760" y="1273639"/>
              <a:ext cx="525608" cy="323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(-)</a:t>
              </a:r>
            </a:p>
          </p:txBody>
        </p:sp>
        <p:sp>
          <p:nvSpPr>
            <p:cNvPr id="138251" name="Rectangle 28"/>
            <p:cNvSpPr>
              <a:spLocks noChangeArrowheads="1"/>
            </p:cNvSpPr>
            <p:nvPr/>
          </p:nvSpPr>
          <p:spPr bwMode="auto">
            <a:xfrm>
              <a:off x="5469731" y="1333736"/>
              <a:ext cx="312234" cy="207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8252" name="TextBox 36"/>
            <p:cNvSpPr txBox="1">
              <a:spLocks noChangeArrowheads="1"/>
            </p:cNvSpPr>
            <p:nvPr/>
          </p:nvSpPr>
          <p:spPr bwMode="auto">
            <a:xfrm>
              <a:off x="5376323" y="1278122"/>
              <a:ext cx="525608" cy="323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(-)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41"/>
          <p:cNvSpPr txBox="1">
            <a:spLocks noChangeArrowheads="1"/>
          </p:cNvSpPr>
          <p:nvPr/>
        </p:nvSpPr>
        <p:spPr bwMode="auto">
          <a:xfrm>
            <a:off x="957263" y="5926138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2.2.4</a:t>
            </a:r>
            <a:endParaRPr lang="en-US" altLang="en-US" sz="2400" dirty="0"/>
          </a:p>
        </p:txBody>
      </p:sp>
      <p:grpSp>
        <p:nvGrpSpPr>
          <p:cNvPr id="139267" name="Group 2"/>
          <p:cNvGrpSpPr>
            <a:grpSpLocks/>
          </p:cNvGrpSpPr>
          <p:nvPr/>
        </p:nvGrpSpPr>
        <p:grpSpPr bwMode="auto">
          <a:xfrm>
            <a:off x="720725" y="1546225"/>
            <a:ext cx="7223125" cy="3179763"/>
            <a:chOff x="720725" y="1546225"/>
            <a:chExt cx="7223125" cy="3179763"/>
          </a:xfrm>
        </p:grpSpPr>
        <p:pic>
          <p:nvPicPr>
            <p:cNvPr id="13926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25" y="1546225"/>
              <a:ext cx="7223125" cy="317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269" name="Rectangle 3"/>
            <p:cNvSpPr>
              <a:spLocks noChangeArrowheads="1"/>
            </p:cNvSpPr>
            <p:nvPr/>
          </p:nvSpPr>
          <p:spPr bwMode="auto">
            <a:xfrm>
              <a:off x="6239435" y="2475217"/>
              <a:ext cx="473600" cy="254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9270" name="TextBox 36"/>
            <p:cNvSpPr txBox="1">
              <a:spLocks noChangeArrowheads="1"/>
            </p:cNvSpPr>
            <p:nvPr/>
          </p:nvSpPr>
          <p:spPr bwMode="auto">
            <a:xfrm>
              <a:off x="6212541" y="2366307"/>
              <a:ext cx="5256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(-)</a:t>
              </a:r>
            </a:p>
          </p:txBody>
        </p:sp>
        <p:sp>
          <p:nvSpPr>
            <p:cNvPr id="139271" name="Rectangle 5"/>
            <p:cNvSpPr>
              <a:spLocks noChangeArrowheads="1"/>
            </p:cNvSpPr>
            <p:nvPr/>
          </p:nvSpPr>
          <p:spPr bwMode="auto">
            <a:xfrm>
              <a:off x="3003177" y="2466253"/>
              <a:ext cx="587188" cy="26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9272" name="TextBox 36"/>
            <p:cNvSpPr txBox="1">
              <a:spLocks noChangeArrowheads="1"/>
            </p:cNvSpPr>
            <p:nvPr/>
          </p:nvSpPr>
          <p:spPr bwMode="auto">
            <a:xfrm>
              <a:off x="2962836" y="2357343"/>
              <a:ext cx="61408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(+)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47625" y="31750"/>
            <a:ext cx="3825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cs typeface="Arial" panose="020B0604020202020204" pitchFamily="34" charset="0"/>
              </a:rPr>
              <a:t>e</a:t>
            </a:r>
          </a:p>
        </p:txBody>
      </p:sp>
      <p:sp>
        <p:nvSpPr>
          <p:cNvPr id="14339" name="Text Box 1029"/>
          <p:cNvSpPr txBox="1">
            <a:spLocks noChangeArrowheads="1"/>
          </p:cNvSpPr>
          <p:nvPr/>
        </p:nvSpPr>
        <p:spPr bwMode="auto">
          <a:xfrm>
            <a:off x="3894138" y="3146425"/>
            <a:ext cx="1150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Glycine (Gly, G)</a:t>
            </a:r>
          </a:p>
        </p:txBody>
      </p:sp>
      <p:pic>
        <p:nvPicPr>
          <p:cNvPr id="1434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1" t="25029" r="35732" b="47134"/>
          <a:stretch>
            <a:fillRect/>
          </a:stretch>
        </p:blipFill>
        <p:spPr bwMode="auto">
          <a:xfrm>
            <a:off x="3956050" y="1960563"/>
            <a:ext cx="1116013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70C0"/>
                </a:solidFill>
              </a:rPr>
              <a:t>Box </a:t>
            </a:r>
            <a:r>
              <a:rPr lang="en-US" sz="8800" dirty="0" smtClean="0">
                <a:solidFill>
                  <a:srgbClr val="0070C0"/>
                </a:solidFill>
              </a:rPr>
              <a:t>2.4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9374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11"/>
          <p:cNvSpPr txBox="1">
            <a:spLocks noChangeArrowheads="1"/>
          </p:cNvSpPr>
          <p:nvPr/>
        </p:nvSpPr>
        <p:spPr bwMode="auto">
          <a:xfrm>
            <a:off x="3430588" y="6146800"/>
            <a:ext cx="2828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2.4.1</a:t>
            </a:r>
            <a:endParaRPr lang="en-US" altLang="en-US" sz="2400" b="1" dirty="0"/>
          </a:p>
        </p:txBody>
      </p:sp>
      <p:pic>
        <p:nvPicPr>
          <p:cNvPr id="140291" name="Picture 15" descr="C:\Documents and Settings\Amit\My Documents\Amit\Book\1_Revised_draft\CH2\Figures\PyMol-PovRay files\Box 2-4 figur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10051" r="7231" b="8926"/>
          <a:stretch>
            <a:fillRect/>
          </a:stretch>
        </p:blipFill>
        <p:spPr bwMode="auto">
          <a:xfrm>
            <a:off x="1719263" y="422275"/>
            <a:ext cx="5710237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8" descr="C:\Documents and Settings\Amit\My Documents\Amit\Book\English\CH2 - Protein Structure\Figures\Box 2-4 figur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27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11"/>
          <p:cNvSpPr txBox="1">
            <a:spLocks noChangeArrowheads="1"/>
          </p:cNvSpPr>
          <p:nvPr/>
        </p:nvSpPr>
        <p:spPr bwMode="auto">
          <a:xfrm>
            <a:off x="3430588" y="6146800"/>
            <a:ext cx="2828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2.4.2</a:t>
            </a:r>
            <a:endParaRPr lang="en-US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5" descr="C:\Documents and Settings\Amit\My Documents\Amit\Book\English\CH2 - Protein Structure\Figures\Box 2-4 figure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4695" r="-122" b="4964"/>
          <a:stretch>
            <a:fillRect/>
          </a:stretch>
        </p:blipFill>
        <p:spPr bwMode="auto">
          <a:xfrm>
            <a:off x="1547813" y="363538"/>
            <a:ext cx="6357937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11"/>
          <p:cNvSpPr txBox="1">
            <a:spLocks noChangeArrowheads="1"/>
          </p:cNvSpPr>
          <p:nvPr/>
        </p:nvSpPr>
        <p:spPr bwMode="auto">
          <a:xfrm>
            <a:off x="3430588" y="6146800"/>
            <a:ext cx="2828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2.4.3</a:t>
            </a:r>
            <a:endParaRPr lang="en-US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8" descr="C:\Documents and Settings\Amit\My Documents\Amit\Book\English\CH2 - Protein Structure\Figures\Box 2-4 figure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214313"/>
            <a:ext cx="5881688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 Box 11"/>
          <p:cNvSpPr txBox="1">
            <a:spLocks noChangeArrowheads="1"/>
          </p:cNvSpPr>
          <p:nvPr/>
        </p:nvSpPr>
        <p:spPr bwMode="auto">
          <a:xfrm>
            <a:off x="3430588" y="6146800"/>
            <a:ext cx="2828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2.4.4</a:t>
            </a:r>
            <a:endParaRPr lang="en-US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611188"/>
            <a:ext cx="6403975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87" name="Text Box 11"/>
          <p:cNvSpPr txBox="1">
            <a:spLocks noChangeArrowheads="1"/>
          </p:cNvSpPr>
          <p:nvPr/>
        </p:nvSpPr>
        <p:spPr bwMode="auto">
          <a:xfrm>
            <a:off x="3430588" y="6146800"/>
            <a:ext cx="2828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2.4.5</a:t>
            </a:r>
            <a:endParaRPr lang="en-US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11"/>
          <p:cNvSpPr txBox="1">
            <a:spLocks noChangeArrowheads="1"/>
          </p:cNvSpPr>
          <p:nvPr/>
        </p:nvSpPr>
        <p:spPr bwMode="auto">
          <a:xfrm>
            <a:off x="3430588" y="6340475"/>
            <a:ext cx="2828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2.4.6</a:t>
            </a:r>
            <a:endParaRPr lang="en-US" altLang="en-US" sz="2400" b="1" dirty="0"/>
          </a:p>
        </p:txBody>
      </p:sp>
      <p:pic>
        <p:nvPicPr>
          <p:cNvPr id="14541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/>
          <a:stretch>
            <a:fillRect/>
          </a:stretch>
        </p:blipFill>
        <p:spPr bwMode="auto">
          <a:xfrm>
            <a:off x="1660525" y="693738"/>
            <a:ext cx="6078538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13"/>
          <p:cNvSpPr txBox="1">
            <a:spLocks noChangeArrowheads="1"/>
          </p:cNvSpPr>
          <p:nvPr/>
        </p:nvSpPr>
        <p:spPr bwMode="auto">
          <a:xfrm>
            <a:off x="3609975" y="6273800"/>
            <a:ext cx="28559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</a:rPr>
              <a:t>Figure 2.4.7</a:t>
            </a:r>
            <a:endParaRPr lang="en-US" altLang="en-US" sz="2400" b="1" dirty="0">
              <a:solidFill>
                <a:srgbClr val="FFFFFF"/>
              </a:solidFill>
            </a:endParaRPr>
          </a:p>
        </p:txBody>
      </p:sp>
      <p:grpSp>
        <p:nvGrpSpPr>
          <p:cNvPr id="146435" name="Group 18"/>
          <p:cNvGrpSpPr>
            <a:grpSpLocks/>
          </p:cNvGrpSpPr>
          <p:nvPr/>
        </p:nvGrpSpPr>
        <p:grpSpPr bwMode="auto">
          <a:xfrm>
            <a:off x="1293813" y="279400"/>
            <a:ext cx="6300787" cy="5875338"/>
            <a:chOff x="815" y="176"/>
            <a:chExt cx="3969" cy="3701"/>
          </a:xfrm>
        </p:grpSpPr>
        <p:sp>
          <p:nvSpPr>
            <p:cNvPr id="146436" name="Text Box 2"/>
            <p:cNvSpPr txBox="1">
              <a:spLocks noChangeArrowheads="1"/>
            </p:cNvSpPr>
            <p:nvPr/>
          </p:nvSpPr>
          <p:spPr bwMode="auto">
            <a:xfrm>
              <a:off x="1249" y="3512"/>
              <a:ext cx="109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i="1">
                  <a:solidFill>
                    <a:srgbClr val="FFFFFF"/>
                  </a:solidFill>
                </a:rPr>
                <a:t>E</a:t>
              </a:r>
              <a:r>
                <a:rPr lang="en-US" altLang="en-US" b="1">
                  <a:solidFill>
                    <a:srgbClr val="FFFFFF"/>
                  </a:solidFill>
                </a:rPr>
                <a:t> (=</a:t>
              </a:r>
              <a:r>
                <a:rPr lang="en-US" altLang="en-US" b="1">
                  <a:solidFill>
                    <a:srgbClr val="FFFFFF"/>
                  </a:solidFill>
                  <a:sym typeface="Symbol" panose="05050102010706020507" pitchFamily="18" charset="2"/>
                </a:rPr>
                <a:t>)</a:t>
              </a:r>
              <a:endParaRPr lang="en-US" altLang="en-US" b="1" i="1">
                <a:solidFill>
                  <a:srgbClr val="FFFFFF"/>
                </a:solidFill>
              </a:endParaRPr>
            </a:p>
          </p:txBody>
        </p:sp>
        <p:sp>
          <p:nvSpPr>
            <p:cNvPr id="146437" name="Text Box 3"/>
            <p:cNvSpPr txBox="1">
              <a:spLocks noChangeArrowheads="1"/>
            </p:cNvSpPr>
            <p:nvPr/>
          </p:nvSpPr>
          <p:spPr bwMode="auto">
            <a:xfrm>
              <a:off x="3254" y="3502"/>
              <a:ext cx="109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FFFF"/>
                  </a:solidFill>
                  <a:sym typeface="Symbol" panose="05050102010706020507" pitchFamily="18" charset="2"/>
                </a:rPr>
                <a:t></a:t>
              </a:r>
              <a:endParaRPr lang="en-US" altLang="en-US" b="1">
                <a:solidFill>
                  <a:srgbClr val="FFFFFF"/>
                </a:solidFill>
              </a:endParaRPr>
            </a:p>
          </p:txBody>
        </p:sp>
        <p:grpSp>
          <p:nvGrpSpPr>
            <p:cNvPr id="146438" name="Group 5"/>
            <p:cNvGrpSpPr>
              <a:grpSpLocks/>
            </p:cNvGrpSpPr>
            <p:nvPr/>
          </p:nvGrpSpPr>
          <p:grpSpPr bwMode="auto">
            <a:xfrm>
              <a:off x="902" y="176"/>
              <a:ext cx="3882" cy="3214"/>
              <a:chOff x="1263" y="691"/>
              <a:chExt cx="3615" cy="2899"/>
            </a:xfrm>
          </p:grpSpPr>
          <p:pic>
            <p:nvPicPr>
              <p:cNvPr id="146445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58" t="22124" r="19121" b="20416"/>
              <a:stretch>
                <a:fillRect/>
              </a:stretch>
            </p:blipFill>
            <p:spPr bwMode="auto">
              <a:xfrm>
                <a:off x="1263" y="694"/>
                <a:ext cx="1809" cy="28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6446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01" t="22044" r="18810" b="20497"/>
              <a:stretch>
                <a:fillRect/>
              </a:stretch>
            </p:blipFill>
            <p:spPr bwMode="auto">
              <a:xfrm>
                <a:off x="3071" y="691"/>
                <a:ext cx="1807" cy="28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6439" name="Freeform 8"/>
            <p:cNvSpPr>
              <a:spLocks/>
            </p:cNvSpPr>
            <p:nvPr/>
          </p:nvSpPr>
          <p:spPr bwMode="auto">
            <a:xfrm>
              <a:off x="1572" y="654"/>
              <a:ext cx="619" cy="2087"/>
            </a:xfrm>
            <a:custGeom>
              <a:avLst/>
              <a:gdLst>
                <a:gd name="T0" fmla="*/ 306 w 699"/>
                <a:gd name="T1" fmla="*/ 36 h 2199"/>
                <a:gd name="T2" fmla="*/ 222 w 699"/>
                <a:gd name="T3" fmla="*/ 6 h 2199"/>
                <a:gd name="T4" fmla="*/ 184 w 699"/>
                <a:gd name="T5" fmla="*/ 21 h 2199"/>
                <a:gd name="T6" fmla="*/ 105 w 699"/>
                <a:gd name="T7" fmla="*/ 93 h 2199"/>
                <a:gd name="T8" fmla="*/ 38 w 699"/>
                <a:gd name="T9" fmla="*/ 125 h 2199"/>
                <a:gd name="T10" fmla="*/ 30 w 699"/>
                <a:gd name="T11" fmla="*/ 269 h 2199"/>
                <a:gd name="T12" fmla="*/ 22 w 699"/>
                <a:gd name="T13" fmla="*/ 440 h 2199"/>
                <a:gd name="T14" fmla="*/ 7 w 699"/>
                <a:gd name="T15" fmla="*/ 584 h 2199"/>
                <a:gd name="T16" fmla="*/ 51 w 699"/>
                <a:gd name="T17" fmla="*/ 612 h 2199"/>
                <a:gd name="T18" fmla="*/ 74 w 699"/>
                <a:gd name="T19" fmla="*/ 646 h 2199"/>
                <a:gd name="T20" fmla="*/ 57 w 699"/>
                <a:gd name="T21" fmla="*/ 706 h 2199"/>
                <a:gd name="T22" fmla="*/ 27 w 699"/>
                <a:gd name="T23" fmla="*/ 760 h 2199"/>
                <a:gd name="T24" fmla="*/ 61 w 699"/>
                <a:gd name="T25" fmla="*/ 909 h 2199"/>
                <a:gd name="T26" fmla="*/ 38 w 699"/>
                <a:gd name="T27" fmla="*/ 1001 h 2199"/>
                <a:gd name="T28" fmla="*/ 61 w 699"/>
                <a:gd name="T29" fmla="*/ 1166 h 2199"/>
                <a:gd name="T30" fmla="*/ 45 w 699"/>
                <a:gd name="T31" fmla="*/ 1201 h 2199"/>
                <a:gd name="T32" fmla="*/ 35 w 699"/>
                <a:gd name="T33" fmla="*/ 1220 h 2199"/>
                <a:gd name="T34" fmla="*/ 35 w 699"/>
                <a:gd name="T35" fmla="*/ 1341 h 2199"/>
                <a:gd name="T36" fmla="*/ 66 w 699"/>
                <a:gd name="T37" fmla="*/ 1365 h 2199"/>
                <a:gd name="T38" fmla="*/ 81 w 699"/>
                <a:gd name="T39" fmla="*/ 1403 h 2199"/>
                <a:gd name="T40" fmla="*/ 92 w 699"/>
                <a:gd name="T41" fmla="*/ 1458 h 2199"/>
                <a:gd name="T42" fmla="*/ 222 w 699"/>
                <a:gd name="T43" fmla="*/ 1601 h 2199"/>
                <a:gd name="T44" fmla="*/ 250 w 699"/>
                <a:gd name="T45" fmla="*/ 1529 h 2199"/>
                <a:gd name="T46" fmla="*/ 315 w 699"/>
                <a:gd name="T47" fmla="*/ 1489 h 2199"/>
                <a:gd name="T48" fmla="*/ 334 w 699"/>
                <a:gd name="T49" fmla="*/ 1385 h 2199"/>
                <a:gd name="T50" fmla="*/ 282 w 699"/>
                <a:gd name="T51" fmla="*/ 1285 h 2199"/>
                <a:gd name="T52" fmla="*/ 290 w 699"/>
                <a:gd name="T53" fmla="*/ 1193 h 2199"/>
                <a:gd name="T54" fmla="*/ 300 w 699"/>
                <a:gd name="T55" fmla="*/ 1075 h 2199"/>
                <a:gd name="T56" fmla="*/ 319 w 699"/>
                <a:gd name="T57" fmla="*/ 955 h 2199"/>
                <a:gd name="T58" fmla="*/ 306 w 699"/>
                <a:gd name="T59" fmla="*/ 888 h 2199"/>
                <a:gd name="T60" fmla="*/ 276 w 699"/>
                <a:gd name="T61" fmla="*/ 839 h 2199"/>
                <a:gd name="T62" fmla="*/ 284 w 699"/>
                <a:gd name="T63" fmla="*/ 721 h 2199"/>
                <a:gd name="T64" fmla="*/ 319 w 699"/>
                <a:gd name="T65" fmla="*/ 581 h 2199"/>
                <a:gd name="T66" fmla="*/ 293 w 699"/>
                <a:gd name="T67" fmla="*/ 534 h 2199"/>
                <a:gd name="T68" fmla="*/ 288 w 699"/>
                <a:gd name="T69" fmla="*/ 479 h 2199"/>
                <a:gd name="T70" fmla="*/ 303 w 699"/>
                <a:gd name="T71" fmla="*/ 371 h 2199"/>
                <a:gd name="T72" fmla="*/ 250 w 699"/>
                <a:gd name="T73" fmla="*/ 234 h 2199"/>
                <a:gd name="T74" fmla="*/ 311 w 699"/>
                <a:gd name="T75" fmla="*/ 164 h 2199"/>
                <a:gd name="T76" fmla="*/ 323 w 699"/>
                <a:gd name="T77" fmla="*/ 105 h 219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99" h="2199">
                  <a:moveTo>
                    <a:pt x="670" y="155"/>
                  </a:moveTo>
                  <a:cubicBezTo>
                    <a:pt x="664" y="121"/>
                    <a:pt x="664" y="69"/>
                    <a:pt x="633" y="48"/>
                  </a:cubicBezTo>
                  <a:cubicBezTo>
                    <a:pt x="625" y="21"/>
                    <a:pt x="590" y="10"/>
                    <a:pt x="564" y="0"/>
                  </a:cubicBezTo>
                  <a:cubicBezTo>
                    <a:pt x="530" y="2"/>
                    <a:pt x="496" y="3"/>
                    <a:pt x="462" y="6"/>
                  </a:cubicBezTo>
                  <a:cubicBezTo>
                    <a:pt x="421" y="10"/>
                    <a:pt x="472" y="11"/>
                    <a:pt x="430" y="22"/>
                  </a:cubicBezTo>
                  <a:cubicBezTo>
                    <a:pt x="414" y="26"/>
                    <a:pt x="398" y="25"/>
                    <a:pt x="382" y="27"/>
                  </a:cubicBezTo>
                  <a:cubicBezTo>
                    <a:pt x="334" y="58"/>
                    <a:pt x="307" y="107"/>
                    <a:pt x="260" y="139"/>
                  </a:cubicBezTo>
                  <a:cubicBezTo>
                    <a:pt x="216" y="131"/>
                    <a:pt x="248" y="138"/>
                    <a:pt x="217" y="128"/>
                  </a:cubicBezTo>
                  <a:cubicBezTo>
                    <a:pt x="206" y="124"/>
                    <a:pt x="185" y="118"/>
                    <a:pt x="185" y="118"/>
                  </a:cubicBezTo>
                  <a:cubicBezTo>
                    <a:pt x="112" y="123"/>
                    <a:pt x="100" y="112"/>
                    <a:pt x="78" y="171"/>
                  </a:cubicBezTo>
                  <a:cubicBezTo>
                    <a:pt x="73" y="200"/>
                    <a:pt x="64" y="227"/>
                    <a:pt x="57" y="256"/>
                  </a:cubicBezTo>
                  <a:cubicBezTo>
                    <a:pt x="59" y="293"/>
                    <a:pt x="51" y="332"/>
                    <a:pt x="62" y="368"/>
                  </a:cubicBezTo>
                  <a:cubicBezTo>
                    <a:pt x="65" y="378"/>
                    <a:pt x="93" y="363"/>
                    <a:pt x="94" y="374"/>
                  </a:cubicBezTo>
                  <a:cubicBezTo>
                    <a:pt x="109" y="488"/>
                    <a:pt x="139" y="574"/>
                    <a:pt x="46" y="603"/>
                  </a:cubicBezTo>
                  <a:cubicBezTo>
                    <a:pt x="26" y="623"/>
                    <a:pt x="17" y="640"/>
                    <a:pt x="9" y="667"/>
                  </a:cubicBezTo>
                  <a:cubicBezTo>
                    <a:pt x="11" y="711"/>
                    <a:pt x="0" y="758"/>
                    <a:pt x="14" y="800"/>
                  </a:cubicBezTo>
                  <a:cubicBezTo>
                    <a:pt x="19" y="814"/>
                    <a:pt x="43" y="801"/>
                    <a:pt x="57" y="806"/>
                  </a:cubicBezTo>
                  <a:cubicBezTo>
                    <a:pt x="63" y="808"/>
                    <a:pt x="95" y="831"/>
                    <a:pt x="105" y="838"/>
                  </a:cubicBezTo>
                  <a:cubicBezTo>
                    <a:pt x="110" y="841"/>
                    <a:pt x="121" y="848"/>
                    <a:pt x="121" y="848"/>
                  </a:cubicBezTo>
                  <a:cubicBezTo>
                    <a:pt x="134" y="867"/>
                    <a:pt x="146" y="864"/>
                    <a:pt x="153" y="886"/>
                  </a:cubicBezTo>
                  <a:cubicBezTo>
                    <a:pt x="151" y="907"/>
                    <a:pt x="154" y="929"/>
                    <a:pt x="148" y="950"/>
                  </a:cubicBezTo>
                  <a:cubicBezTo>
                    <a:pt x="146" y="956"/>
                    <a:pt x="120" y="965"/>
                    <a:pt x="116" y="966"/>
                  </a:cubicBezTo>
                  <a:cubicBezTo>
                    <a:pt x="105" y="970"/>
                    <a:pt x="84" y="976"/>
                    <a:pt x="84" y="976"/>
                  </a:cubicBezTo>
                  <a:cubicBezTo>
                    <a:pt x="75" y="999"/>
                    <a:pt x="71" y="1020"/>
                    <a:pt x="57" y="1040"/>
                  </a:cubicBezTo>
                  <a:cubicBezTo>
                    <a:pt x="49" y="1082"/>
                    <a:pt x="32" y="1157"/>
                    <a:pt x="78" y="1174"/>
                  </a:cubicBezTo>
                  <a:cubicBezTo>
                    <a:pt x="90" y="1226"/>
                    <a:pt x="79" y="1228"/>
                    <a:pt x="126" y="1243"/>
                  </a:cubicBezTo>
                  <a:cubicBezTo>
                    <a:pt x="120" y="1316"/>
                    <a:pt x="124" y="1295"/>
                    <a:pt x="94" y="1339"/>
                  </a:cubicBezTo>
                  <a:cubicBezTo>
                    <a:pt x="90" y="1350"/>
                    <a:pt x="78" y="1359"/>
                    <a:pt x="78" y="1371"/>
                  </a:cubicBezTo>
                  <a:cubicBezTo>
                    <a:pt x="78" y="1440"/>
                    <a:pt x="64" y="1488"/>
                    <a:pt x="116" y="1520"/>
                  </a:cubicBezTo>
                  <a:cubicBezTo>
                    <a:pt x="136" y="1550"/>
                    <a:pt x="146" y="1560"/>
                    <a:pt x="126" y="1595"/>
                  </a:cubicBezTo>
                  <a:cubicBezTo>
                    <a:pt x="120" y="1606"/>
                    <a:pt x="112" y="1616"/>
                    <a:pt x="105" y="1627"/>
                  </a:cubicBezTo>
                  <a:cubicBezTo>
                    <a:pt x="101" y="1632"/>
                    <a:pt x="94" y="1643"/>
                    <a:pt x="94" y="1643"/>
                  </a:cubicBezTo>
                  <a:cubicBezTo>
                    <a:pt x="92" y="1648"/>
                    <a:pt x="92" y="1655"/>
                    <a:pt x="89" y="1659"/>
                  </a:cubicBezTo>
                  <a:cubicBezTo>
                    <a:pt x="85" y="1664"/>
                    <a:pt x="76" y="1664"/>
                    <a:pt x="73" y="1670"/>
                  </a:cubicBezTo>
                  <a:cubicBezTo>
                    <a:pt x="68" y="1681"/>
                    <a:pt x="70" y="1695"/>
                    <a:pt x="68" y="1707"/>
                  </a:cubicBezTo>
                  <a:cubicBezTo>
                    <a:pt x="70" y="1750"/>
                    <a:pt x="59" y="1795"/>
                    <a:pt x="73" y="1835"/>
                  </a:cubicBezTo>
                  <a:cubicBezTo>
                    <a:pt x="78" y="1849"/>
                    <a:pt x="103" y="1833"/>
                    <a:pt x="116" y="1840"/>
                  </a:cubicBezTo>
                  <a:cubicBezTo>
                    <a:pt x="218" y="1897"/>
                    <a:pt x="43" y="1838"/>
                    <a:pt x="137" y="1867"/>
                  </a:cubicBezTo>
                  <a:cubicBezTo>
                    <a:pt x="144" y="1877"/>
                    <a:pt x="158" y="1883"/>
                    <a:pt x="164" y="1894"/>
                  </a:cubicBezTo>
                  <a:cubicBezTo>
                    <a:pt x="168" y="1902"/>
                    <a:pt x="164" y="1913"/>
                    <a:pt x="169" y="1920"/>
                  </a:cubicBezTo>
                  <a:cubicBezTo>
                    <a:pt x="178" y="1934"/>
                    <a:pt x="201" y="1928"/>
                    <a:pt x="217" y="1931"/>
                  </a:cubicBezTo>
                  <a:cubicBezTo>
                    <a:pt x="210" y="1953"/>
                    <a:pt x="198" y="1973"/>
                    <a:pt x="190" y="1995"/>
                  </a:cubicBezTo>
                  <a:cubicBezTo>
                    <a:pt x="186" y="2079"/>
                    <a:pt x="145" y="2179"/>
                    <a:pt x="244" y="2198"/>
                  </a:cubicBezTo>
                  <a:cubicBezTo>
                    <a:pt x="317" y="2196"/>
                    <a:pt x="390" y="2199"/>
                    <a:pt x="462" y="2192"/>
                  </a:cubicBezTo>
                  <a:cubicBezTo>
                    <a:pt x="480" y="2190"/>
                    <a:pt x="489" y="2144"/>
                    <a:pt x="505" y="2134"/>
                  </a:cubicBezTo>
                  <a:cubicBezTo>
                    <a:pt x="509" y="2120"/>
                    <a:pt x="509" y="2104"/>
                    <a:pt x="516" y="2091"/>
                  </a:cubicBezTo>
                  <a:cubicBezTo>
                    <a:pt x="525" y="2076"/>
                    <a:pt x="555" y="2074"/>
                    <a:pt x="569" y="2070"/>
                  </a:cubicBezTo>
                  <a:cubicBezTo>
                    <a:pt x="599" y="2062"/>
                    <a:pt x="628" y="2054"/>
                    <a:pt x="654" y="2038"/>
                  </a:cubicBezTo>
                  <a:cubicBezTo>
                    <a:pt x="663" y="2015"/>
                    <a:pt x="670" y="1992"/>
                    <a:pt x="676" y="1968"/>
                  </a:cubicBezTo>
                  <a:cubicBezTo>
                    <a:pt x="680" y="1938"/>
                    <a:pt x="682" y="1921"/>
                    <a:pt x="692" y="1894"/>
                  </a:cubicBezTo>
                  <a:cubicBezTo>
                    <a:pt x="690" y="1873"/>
                    <a:pt x="692" y="1851"/>
                    <a:pt x="686" y="1830"/>
                  </a:cubicBezTo>
                  <a:cubicBezTo>
                    <a:pt x="673" y="1784"/>
                    <a:pt x="623" y="1774"/>
                    <a:pt x="585" y="1760"/>
                  </a:cubicBezTo>
                  <a:cubicBezTo>
                    <a:pt x="568" y="1734"/>
                    <a:pt x="562" y="1724"/>
                    <a:pt x="553" y="1696"/>
                  </a:cubicBezTo>
                  <a:cubicBezTo>
                    <a:pt x="562" y="1666"/>
                    <a:pt x="578" y="1655"/>
                    <a:pt x="601" y="1632"/>
                  </a:cubicBezTo>
                  <a:cubicBezTo>
                    <a:pt x="606" y="1627"/>
                    <a:pt x="617" y="1616"/>
                    <a:pt x="617" y="1616"/>
                  </a:cubicBezTo>
                  <a:cubicBezTo>
                    <a:pt x="619" y="1568"/>
                    <a:pt x="617" y="1520"/>
                    <a:pt x="622" y="1472"/>
                  </a:cubicBezTo>
                  <a:cubicBezTo>
                    <a:pt x="625" y="1442"/>
                    <a:pt x="650" y="1462"/>
                    <a:pt x="612" y="1424"/>
                  </a:cubicBezTo>
                  <a:cubicBezTo>
                    <a:pt x="591" y="1368"/>
                    <a:pt x="618" y="1336"/>
                    <a:pt x="660" y="1307"/>
                  </a:cubicBezTo>
                  <a:cubicBezTo>
                    <a:pt x="658" y="1279"/>
                    <a:pt x="669" y="1243"/>
                    <a:pt x="649" y="1222"/>
                  </a:cubicBezTo>
                  <a:cubicBezTo>
                    <a:pt x="645" y="1218"/>
                    <a:pt x="638" y="1219"/>
                    <a:pt x="633" y="1216"/>
                  </a:cubicBezTo>
                  <a:cubicBezTo>
                    <a:pt x="622" y="1210"/>
                    <a:pt x="601" y="1195"/>
                    <a:pt x="601" y="1195"/>
                  </a:cubicBezTo>
                  <a:cubicBezTo>
                    <a:pt x="577" y="1158"/>
                    <a:pt x="584" y="1175"/>
                    <a:pt x="574" y="1147"/>
                  </a:cubicBezTo>
                  <a:cubicBezTo>
                    <a:pt x="570" y="1116"/>
                    <a:pt x="568" y="1099"/>
                    <a:pt x="558" y="1072"/>
                  </a:cubicBezTo>
                  <a:cubicBezTo>
                    <a:pt x="562" y="1032"/>
                    <a:pt x="551" y="999"/>
                    <a:pt x="590" y="987"/>
                  </a:cubicBezTo>
                  <a:cubicBezTo>
                    <a:pt x="623" y="964"/>
                    <a:pt x="658" y="940"/>
                    <a:pt x="686" y="912"/>
                  </a:cubicBezTo>
                  <a:cubicBezTo>
                    <a:pt x="683" y="862"/>
                    <a:pt x="699" y="822"/>
                    <a:pt x="660" y="795"/>
                  </a:cubicBezTo>
                  <a:cubicBezTo>
                    <a:pt x="644" y="752"/>
                    <a:pt x="668" y="806"/>
                    <a:pt x="638" y="768"/>
                  </a:cubicBezTo>
                  <a:cubicBezTo>
                    <a:pt x="624" y="750"/>
                    <a:pt x="632" y="739"/>
                    <a:pt x="606" y="731"/>
                  </a:cubicBezTo>
                  <a:cubicBezTo>
                    <a:pt x="571" y="708"/>
                    <a:pt x="559" y="714"/>
                    <a:pt x="580" y="662"/>
                  </a:cubicBezTo>
                  <a:cubicBezTo>
                    <a:pt x="582" y="657"/>
                    <a:pt x="591" y="658"/>
                    <a:pt x="596" y="656"/>
                  </a:cubicBezTo>
                  <a:cubicBezTo>
                    <a:pt x="607" y="609"/>
                    <a:pt x="579" y="553"/>
                    <a:pt x="622" y="523"/>
                  </a:cubicBezTo>
                  <a:cubicBezTo>
                    <a:pt x="624" y="518"/>
                    <a:pt x="628" y="513"/>
                    <a:pt x="628" y="507"/>
                  </a:cubicBezTo>
                  <a:cubicBezTo>
                    <a:pt x="628" y="387"/>
                    <a:pt x="644" y="387"/>
                    <a:pt x="558" y="374"/>
                  </a:cubicBezTo>
                  <a:cubicBezTo>
                    <a:pt x="532" y="364"/>
                    <a:pt x="530" y="342"/>
                    <a:pt x="516" y="320"/>
                  </a:cubicBezTo>
                  <a:cubicBezTo>
                    <a:pt x="527" y="263"/>
                    <a:pt x="568" y="273"/>
                    <a:pt x="612" y="256"/>
                  </a:cubicBezTo>
                  <a:cubicBezTo>
                    <a:pt x="623" y="245"/>
                    <a:pt x="633" y="235"/>
                    <a:pt x="644" y="224"/>
                  </a:cubicBezTo>
                  <a:cubicBezTo>
                    <a:pt x="649" y="219"/>
                    <a:pt x="660" y="208"/>
                    <a:pt x="660" y="208"/>
                  </a:cubicBezTo>
                  <a:cubicBezTo>
                    <a:pt x="661" y="200"/>
                    <a:pt x="667" y="155"/>
                    <a:pt x="670" y="144"/>
                  </a:cubicBezTo>
                  <a:cubicBezTo>
                    <a:pt x="671" y="141"/>
                    <a:pt x="670" y="151"/>
                    <a:pt x="670" y="155"/>
                  </a:cubicBez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40" name="Oval 10"/>
            <p:cNvSpPr>
              <a:spLocks noChangeArrowheads="1"/>
            </p:cNvSpPr>
            <p:nvPr/>
          </p:nvSpPr>
          <p:spPr bwMode="auto">
            <a:xfrm>
              <a:off x="2082" y="676"/>
              <a:ext cx="123" cy="139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A965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6441" name="Text Box 11"/>
            <p:cNvSpPr txBox="1">
              <a:spLocks noChangeArrowheads="1"/>
            </p:cNvSpPr>
            <p:nvPr/>
          </p:nvSpPr>
          <p:spPr bwMode="auto">
            <a:xfrm>
              <a:off x="1988" y="643"/>
              <a:ext cx="24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/>
                <a:t>+</a:t>
              </a:r>
            </a:p>
          </p:txBody>
        </p:sp>
        <p:sp>
          <p:nvSpPr>
            <p:cNvPr id="146442" name="AutoShape 12"/>
            <p:cNvSpPr>
              <a:spLocks noChangeArrowheads="1"/>
            </p:cNvSpPr>
            <p:nvPr/>
          </p:nvSpPr>
          <p:spPr bwMode="auto">
            <a:xfrm>
              <a:off x="2523" y="1570"/>
              <a:ext cx="688" cy="294"/>
            </a:xfrm>
            <a:prstGeom prst="rightArrow">
              <a:avLst>
                <a:gd name="adj1" fmla="val 50000"/>
                <a:gd name="adj2" fmla="val 58503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6443" name="Text Box 16"/>
            <p:cNvSpPr txBox="1">
              <a:spLocks noChangeArrowheads="1"/>
            </p:cNvSpPr>
            <p:nvPr/>
          </p:nvSpPr>
          <p:spPr bwMode="auto">
            <a:xfrm>
              <a:off x="859" y="481"/>
              <a:ext cx="3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</a:rPr>
                <a:t>(+)</a:t>
              </a:r>
            </a:p>
          </p:txBody>
        </p:sp>
        <p:sp>
          <p:nvSpPr>
            <p:cNvPr id="146444" name="Text Box 17"/>
            <p:cNvSpPr txBox="1">
              <a:spLocks noChangeArrowheads="1"/>
            </p:cNvSpPr>
            <p:nvPr/>
          </p:nvSpPr>
          <p:spPr bwMode="auto">
            <a:xfrm>
              <a:off x="815" y="2502"/>
              <a:ext cx="3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</a:rPr>
                <a:t>(-)</a:t>
              </a:r>
            </a:p>
          </p:txBody>
        </p:sp>
      </p:grp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031332" y="6052806"/>
            <a:ext cx="2828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2.4.7</a:t>
            </a:r>
            <a:endParaRPr lang="en-US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4" t="22758" r="10239" b="16290"/>
          <a:stretch>
            <a:fillRect/>
          </a:stretch>
        </p:blipFill>
        <p:spPr bwMode="auto">
          <a:xfrm>
            <a:off x="1963738" y="92075"/>
            <a:ext cx="4929187" cy="512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459" name="Text Box 11"/>
          <p:cNvSpPr txBox="1">
            <a:spLocks noChangeArrowheads="1"/>
          </p:cNvSpPr>
          <p:nvPr/>
        </p:nvSpPr>
        <p:spPr bwMode="auto">
          <a:xfrm>
            <a:off x="3430588" y="6300788"/>
            <a:ext cx="28289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2.4.8</a:t>
            </a:r>
            <a:endParaRPr lang="en-US" altLang="en-US" sz="2400" b="1" dirty="0"/>
          </a:p>
        </p:txBody>
      </p:sp>
      <p:pic>
        <p:nvPicPr>
          <p:cNvPr id="147460" name="Picture 6" descr="http://consurf.tau.ac.il/Gallery/colorkey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5268913"/>
            <a:ext cx="3338513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3" descr="C:\Documents and Settings\Amit\My Documents\Amit\Book\English\CH2 - Protein Structure\Figures\Box 2-4 Figure 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0"/>
          <a:stretch>
            <a:fillRect/>
          </a:stretch>
        </p:blipFill>
        <p:spPr bwMode="auto">
          <a:xfrm>
            <a:off x="1330325" y="406400"/>
            <a:ext cx="6410325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Text Box 11"/>
          <p:cNvSpPr txBox="1">
            <a:spLocks noChangeArrowheads="1"/>
          </p:cNvSpPr>
          <p:nvPr/>
        </p:nvSpPr>
        <p:spPr bwMode="auto">
          <a:xfrm>
            <a:off x="3430588" y="6146800"/>
            <a:ext cx="2828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2.4.9</a:t>
            </a:r>
            <a:endParaRPr lang="en-US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898525" y="6248400"/>
            <a:ext cx="752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2.6</a:t>
            </a:r>
            <a:endParaRPr lang="en-US" altLang="en-US" sz="2000" dirty="0"/>
          </a:p>
        </p:txBody>
      </p:sp>
      <p:sp>
        <p:nvSpPr>
          <p:cNvPr id="15363" name="Text Box 1047"/>
          <p:cNvSpPr txBox="1">
            <a:spLocks noChangeArrowheads="1"/>
          </p:cNvSpPr>
          <p:nvPr/>
        </p:nvSpPr>
        <p:spPr bwMode="auto">
          <a:xfrm>
            <a:off x="276225" y="314325"/>
            <a:ext cx="3825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cs typeface="Arial" panose="020B0604020202020204" pitchFamily="34" charset="0"/>
              </a:rPr>
              <a:t>a</a:t>
            </a:r>
            <a:endParaRPr lang="en-US" altLang="en-US" sz="2800" b="1">
              <a:cs typeface="Arial" panose="020B0604020202020204" pitchFamily="34" charset="0"/>
            </a:endParaRP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1314450" y="842963"/>
            <a:ext cx="1123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Ser/Thr</a:t>
            </a:r>
          </a:p>
        </p:txBody>
      </p:sp>
      <p:pic>
        <p:nvPicPr>
          <p:cNvPr id="1536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4" t="40979" r="43137" b="20003"/>
          <a:stretch>
            <a:fillRect/>
          </a:stretch>
        </p:blipFill>
        <p:spPr bwMode="auto">
          <a:xfrm>
            <a:off x="3436938" y="1304925"/>
            <a:ext cx="919162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37"/>
          <p:cNvSpPr txBox="1">
            <a:spLocks noChangeArrowheads="1"/>
          </p:cNvSpPr>
          <p:nvPr/>
        </p:nvSpPr>
        <p:spPr bwMode="auto">
          <a:xfrm>
            <a:off x="3592513" y="842963"/>
            <a:ext cx="608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Tyr</a:t>
            </a:r>
          </a:p>
        </p:txBody>
      </p:sp>
      <p:pic>
        <p:nvPicPr>
          <p:cNvPr id="153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0" t="54706" r="31961" b="27646"/>
          <a:stretch>
            <a:fillRect/>
          </a:stretch>
        </p:blipFill>
        <p:spPr bwMode="auto">
          <a:xfrm>
            <a:off x="1755775" y="1304925"/>
            <a:ext cx="47148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3" t="49413" r="19804" b="14510"/>
          <a:stretch>
            <a:fillRect/>
          </a:stretch>
        </p:blipFill>
        <p:spPr bwMode="auto">
          <a:xfrm>
            <a:off x="5643563" y="1355725"/>
            <a:ext cx="120967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Box 40"/>
          <p:cNvSpPr txBox="1">
            <a:spLocks noChangeArrowheads="1"/>
          </p:cNvSpPr>
          <p:nvPr/>
        </p:nvSpPr>
        <p:spPr bwMode="auto">
          <a:xfrm>
            <a:off x="5480050" y="927100"/>
            <a:ext cx="1227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Asn/Gln</a:t>
            </a:r>
          </a:p>
        </p:txBody>
      </p:sp>
      <p:sp>
        <p:nvSpPr>
          <p:cNvPr id="15370" name="TextBox 42"/>
          <p:cNvSpPr txBox="1">
            <a:spLocks noChangeArrowheads="1"/>
          </p:cNvSpPr>
          <p:nvPr/>
        </p:nvSpPr>
        <p:spPr bwMode="auto">
          <a:xfrm>
            <a:off x="1128713" y="3592513"/>
            <a:ext cx="766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His0</a:t>
            </a:r>
          </a:p>
        </p:txBody>
      </p:sp>
      <p:pic>
        <p:nvPicPr>
          <p:cNvPr id="1537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8" t="44232" r="35011" b="23714"/>
          <a:stretch>
            <a:fillRect/>
          </a:stretch>
        </p:blipFill>
        <p:spPr bwMode="auto">
          <a:xfrm>
            <a:off x="3502025" y="4092575"/>
            <a:ext cx="13033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5" t="42915" r="34810" b="23273"/>
          <a:stretch>
            <a:fillRect/>
          </a:stretch>
        </p:blipFill>
        <p:spPr bwMode="auto">
          <a:xfrm>
            <a:off x="1020763" y="4054475"/>
            <a:ext cx="958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73" name="Straight Arrow Connector 3"/>
          <p:cNvCxnSpPr>
            <a:cxnSpLocks noChangeShapeType="1"/>
          </p:cNvCxnSpPr>
          <p:nvPr/>
        </p:nvCxnSpPr>
        <p:spPr bwMode="auto">
          <a:xfrm>
            <a:off x="2274888" y="4754563"/>
            <a:ext cx="617537" cy="63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74" name="Straight Arrow Connector 23"/>
          <p:cNvCxnSpPr>
            <a:cxnSpLocks noChangeShapeType="1"/>
          </p:cNvCxnSpPr>
          <p:nvPr/>
        </p:nvCxnSpPr>
        <p:spPr bwMode="auto">
          <a:xfrm>
            <a:off x="2239963" y="4906963"/>
            <a:ext cx="615950" cy="63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75" name="TextBox 47"/>
          <p:cNvSpPr txBox="1">
            <a:spLocks noChangeArrowheads="1"/>
          </p:cNvSpPr>
          <p:nvPr/>
        </p:nvSpPr>
        <p:spPr bwMode="auto">
          <a:xfrm>
            <a:off x="3930650" y="3624263"/>
            <a:ext cx="785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His+</a:t>
            </a:r>
          </a:p>
        </p:txBody>
      </p:sp>
      <p:sp>
        <p:nvSpPr>
          <p:cNvPr id="15376" name="Text Box 38"/>
          <p:cNvSpPr txBox="1">
            <a:spLocks noChangeArrowheads="1"/>
          </p:cNvSpPr>
          <p:nvPr/>
        </p:nvSpPr>
        <p:spPr bwMode="auto">
          <a:xfrm>
            <a:off x="3930650" y="4602163"/>
            <a:ext cx="51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(+)</a:t>
            </a:r>
          </a:p>
        </p:txBody>
      </p:sp>
      <p:pic>
        <p:nvPicPr>
          <p:cNvPr id="15377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8" t="55490" r="22353" b="13333"/>
          <a:stretch>
            <a:fillRect/>
          </a:stretch>
        </p:blipFill>
        <p:spPr bwMode="auto">
          <a:xfrm>
            <a:off x="5972175" y="4092575"/>
            <a:ext cx="8350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TextBox 51"/>
          <p:cNvSpPr txBox="1">
            <a:spLocks noChangeArrowheads="1"/>
          </p:cNvSpPr>
          <p:nvPr/>
        </p:nvSpPr>
        <p:spPr bwMode="auto">
          <a:xfrm>
            <a:off x="5775325" y="3689350"/>
            <a:ext cx="122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Asp/Glu</a:t>
            </a:r>
          </a:p>
        </p:txBody>
      </p:sp>
      <p:sp>
        <p:nvSpPr>
          <p:cNvPr id="15379" name="Text Box 39"/>
          <p:cNvSpPr txBox="1">
            <a:spLocks noChangeArrowheads="1"/>
          </p:cNvSpPr>
          <p:nvPr/>
        </p:nvSpPr>
        <p:spPr bwMode="auto">
          <a:xfrm>
            <a:off x="6108700" y="4668838"/>
            <a:ext cx="560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(-)</a:t>
            </a:r>
          </a:p>
        </p:txBody>
      </p:sp>
      <p:pic>
        <p:nvPicPr>
          <p:cNvPr id="1538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9" t="38431" r="27843" b="27255"/>
          <a:stretch>
            <a:fillRect/>
          </a:stretch>
        </p:blipFill>
        <p:spPr bwMode="auto">
          <a:xfrm>
            <a:off x="7494588" y="1389063"/>
            <a:ext cx="1614487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Box 54"/>
          <p:cNvSpPr txBox="1">
            <a:spLocks noChangeArrowheads="1"/>
          </p:cNvSpPr>
          <p:nvPr/>
        </p:nvSpPr>
        <p:spPr bwMode="auto">
          <a:xfrm>
            <a:off x="7683500" y="966788"/>
            <a:ext cx="619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Trp</a:t>
            </a:r>
          </a:p>
        </p:txBody>
      </p:sp>
      <p:pic>
        <p:nvPicPr>
          <p:cNvPr id="1538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4" t="68823" r="23529" b="11961"/>
          <a:stretch>
            <a:fillRect/>
          </a:stretch>
        </p:blipFill>
        <p:spPr bwMode="auto">
          <a:xfrm>
            <a:off x="7891463" y="4156075"/>
            <a:ext cx="79533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3" name="Text Box 38"/>
          <p:cNvSpPr txBox="1">
            <a:spLocks noChangeArrowheads="1"/>
          </p:cNvSpPr>
          <p:nvPr/>
        </p:nvSpPr>
        <p:spPr bwMode="auto">
          <a:xfrm>
            <a:off x="8269288" y="4300538"/>
            <a:ext cx="51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(+)</a:t>
            </a:r>
          </a:p>
        </p:txBody>
      </p:sp>
      <p:sp>
        <p:nvSpPr>
          <p:cNvPr id="15384" name="TextBox 57"/>
          <p:cNvSpPr txBox="1">
            <a:spLocks noChangeArrowheads="1"/>
          </p:cNvSpPr>
          <p:nvPr/>
        </p:nvSpPr>
        <p:spPr bwMode="auto">
          <a:xfrm>
            <a:off x="8008938" y="3686175"/>
            <a:ext cx="630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Lys</a:t>
            </a:r>
          </a:p>
        </p:txBody>
      </p:sp>
      <p:cxnSp>
        <p:nvCxnSpPr>
          <p:cNvPr id="15385" name="Straight Arrow Connector 4"/>
          <p:cNvCxnSpPr>
            <a:cxnSpLocks noChangeShapeType="1"/>
          </p:cNvCxnSpPr>
          <p:nvPr/>
        </p:nvCxnSpPr>
        <p:spPr bwMode="auto">
          <a:xfrm>
            <a:off x="1438275" y="1709738"/>
            <a:ext cx="319088" cy="0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6" name="Straight Arrow Connector 10"/>
          <p:cNvCxnSpPr>
            <a:cxnSpLocks noChangeShapeType="1"/>
          </p:cNvCxnSpPr>
          <p:nvPr/>
        </p:nvCxnSpPr>
        <p:spPr bwMode="auto">
          <a:xfrm flipV="1">
            <a:off x="1841500" y="1820863"/>
            <a:ext cx="3175" cy="317500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7" name="Straight Arrow Connector 36"/>
          <p:cNvCxnSpPr>
            <a:cxnSpLocks noChangeShapeType="1"/>
          </p:cNvCxnSpPr>
          <p:nvPr/>
        </p:nvCxnSpPr>
        <p:spPr bwMode="auto">
          <a:xfrm>
            <a:off x="2268538" y="1885950"/>
            <a:ext cx="288925" cy="88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8" name="Straight Arrow Connector 4"/>
          <p:cNvCxnSpPr>
            <a:cxnSpLocks noChangeShapeType="1"/>
          </p:cNvCxnSpPr>
          <p:nvPr/>
        </p:nvCxnSpPr>
        <p:spPr bwMode="auto">
          <a:xfrm>
            <a:off x="3446463" y="2925763"/>
            <a:ext cx="319087" cy="0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9" name="Straight Arrow Connector 10"/>
          <p:cNvCxnSpPr>
            <a:cxnSpLocks noChangeShapeType="1"/>
          </p:cNvCxnSpPr>
          <p:nvPr/>
        </p:nvCxnSpPr>
        <p:spPr bwMode="auto">
          <a:xfrm flipV="1">
            <a:off x="3849688" y="3036888"/>
            <a:ext cx="1587" cy="317500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0" name="Straight Arrow Connector 36"/>
          <p:cNvCxnSpPr>
            <a:cxnSpLocks noChangeShapeType="1"/>
          </p:cNvCxnSpPr>
          <p:nvPr/>
        </p:nvCxnSpPr>
        <p:spPr bwMode="auto">
          <a:xfrm>
            <a:off x="4232275" y="3078163"/>
            <a:ext cx="349250" cy="1079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1" name="Straight Arrow Connector 4"/>
          <p:cNvCxnSpPr>
            <a:cxnSpLocks noChangeShapeType="1"/>
          </p:cNvCxnSpPr>
          <p:nvPr/>
        </p:nvCxnSpPr>
        <p:spPr bwMode="auto">
          <a:xfrm>
            <a:off x="5343525" y="1997075"/>
            <a:ext cx="319088" cy="0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2" name="Straight Arrow Connector 10"/>
          <p:cNvCxnSpPr>
            <a:cxnSpLocks noChangeShapeType="1"/>
          </p:cNvCxnSpPr>
          <p:nvPr/>
        </p:nvCxnSpPr>
        <p:spPr bwMode="auto">
          <a:xfrm flipV="1">
            <a:off x="5746750" y="2135188"/>
            <a:ext cx="1588" cy="317500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3" name="Straight Arrow Connector 36"/>
          <p:cNvCxnSpPr>
            <a:cxnSpLocks noChangeShapeType="1"/>
          </p:cNvCxnSpPr>
          <p:nvPr/>
        </p:nvCxnSpPr>
        <p:spPr bwMode="auto">
          <a:xfrm flipV="1">
            <a:off x="6862763" y="1611313"/>
            <a:ext cx="290512" cy="1873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4" name="Straight Arrow Connector 36"/>
          <p:cNvCxnSpPr>
            <a:cxnSpLocks noChangeShapeType="1"/>
          </p:cNvCxnSpPr>
          <p:nvPr/>
        </p:nvCxnSpPr>
        <p:spPr bwMode="auto">
          <a:xfrm flipH="1">
            <a:off x="6402388" y="2505075"/>
            <a:ext cx="28575" cy="3444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5" name="Straight Arrow Connector 36"/>
          <p:cNvCxnSpPr>
            <a:cxnSpLocks noChangeShapeType="1"/>
          </p:cNvCxnSpPr>
          <p:nvPr/>
        </p:nvCxnSpPr>
        <p:spPr bwMode="auto">
          <a:xfrm flipH="1">
            <a:off x="7288213" y="2847975"/>
            <a:ext cx="206375" cy="2841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6" name="Straight Arrow Connector 4"/>
          <p:cNvCxnSpPr>
            <a:cxnSpLocks noChangeShapeType="1"/>
          </p:cNvCxnSpPr>
          <p:nvPr/>
        </p:nvCxnSpPr>
        <p:spPr bwMode="auto">
          <a:xfrm>
            <a:off x="779463" y="4464050"/>
            <a:ext cx="265112" cy="246063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7" name="Straight Arrow Connector 36"/>
          <p:cNvCxnSpPr>
            <a:cxnSpLocks noChangeShapeType="1"/>
          </p:cNvCxnSpPr>
          <p:nvPr/>
        </p:nvCxnSpPr>
        <p:spPr bwMode="auto">
          <a:xfrm>
            <a:off x="1928813" y="5430838"/>
            <a:ext cx="227012" cy="2984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8" name="Straight Arrow Connector 36"/>
          <p:cNvCxnSpPr>
            <a:cxnSpLocks noChangeShapeType="1"/>
          </p:cNvCxnSpPr>
          <p:nvPr/>
        </p:nvCxnSpPr>
        <p:spPr bwMode="auto">
          <a:xfrm>
            <a:off x="4756150" y="5516563"/>
            <a:ext cx="227013" cy="2984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9" name="Straight Arrow Connector 36"/>
          <p:cNvCxnSpPr>
            <a:cxnSpLocks noChangeShapeType="1"/>
          </p:cNvCxnSpPr>
          <p:nvPr/>
        </p:nvCxnSpPr>
        <p:spPr bwMode="auto">
          <a:xfrm flipH="1" flipV="1">
            <a:off x="3049588" y="4592638"/>
            <a:ext cx="396875" cy="825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400" name="Straight Arrow Connector 4"/>
          <p:cNvCxnSpPr>
            <a:cxnSpLocks noChangeShapeType="1"/>
          </p:cNvCxnSpPr>
          <p:nvPr/>
        </p:nvCxnSpPr>
        <p:spPr bwMode="auto">
          <a:xfrm>
            <a:off x="5630863" y="4656138"/>
            <a:ext cx="319087" cy="0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401" name="Straight Arrow Connector 10"/>
          <p:cNvCxnSpPr>
            <a:cxnSpLocks noChangeShapeType="1"/>
          </p:cNvCxnSpPr>
          <p:nvPr/>
        </p:nvCxnSpPr>
        <p:spPr bwMode="auto">
          <a:xfrm flipV="1">
            <a:off x="6034088" y="4794250"/>
            <a:ext cx="1587" cy="317500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402" name="Straight Arrow Connector 4"/>
          <p:cNvCxnSpPr>
            <a:cxnSpLocks noChangeShapeType="1"/>
          </p:cNvCxnSpPr>
          <p:nvPr/>
        </p:nvCxnSpPr>
        <p:spPr bwMode="auto">
          <a:xfrm>
            <a:off x="6845300" y="4743450"/>
            <a:ext cx="319088" cy="0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403" name="Straight Arrow Connector 10"/>
          <p:cNvCxnSpPr>
            <a:cxnSpLocks noChangeShapeType="1"/>
          </p:cNvCxnSpPr>
          <p:nvPr/>
        </p:nvCxnSpPr>
        <p:spPr bwMode="auto">
          <a:xfrm flipV="1">
            <a:off x="6737350" y="4840288"/>
            <a:ext cx="3175" cy="317500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404" name="Straight Arrow Connector 36"/>
          <p:cNvCxnSpPr>
            <a:cxnSpLocks noChangeShapeType="1"/>
          </p:cNvCxnSpPr>
          <p:nvPr/>
        </p:nvCxnSpPr>
        <p:spPr bwMode="auto">
          <a:xfrm>
            <a:off x="8680450" y="4881563"/>
            <a:ext cx="349250" cy="1730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405" name="Straight Arrow Connector 36"/>
          <p:cNvCxnSpPr>
            <a:cxnSpLocks noChangeShapeType="1"/>
          </p:cNvCxnSpPr>
          <p:nvPr/>
        </p:nvCxnSpPr>
        <p:spPr bwMode="auto">
          <a:xfrm flipH="1">
            <a:off x="7508875" y="4859338"/>
            <a:ext cx="365125" cy="1460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406" name="Straight Arrow Connector 36"/>
          <p:cNvCxnSpPr>
            <a:cxnSpLocks noChangeShapeType="1"/>
          </p:cNvCxnSpPr>
          <p:nvPr/>
        </p:nvCxnSpPr>
        <p:spPr bwMode="auto">
          <a:xfrm flipH="1">
            <a:off x="8221663" y="4889500"/>
            <a:ext cx="28575" cy="3444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70C0"/>
                </a:solidFill>
              </a:rPr>
              <a:t>Box </a:t>
            </a:r>
            <a:r>
              <a:rPr lang="en-US" sz="8800" dirty="0" smtClean="0">
                <a:solidFill>
                  <a:srgbClr val="0070C0"/>
                </a:solidFill>
              </a:rPr>
              <a:t>2.5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0721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11"/>
          <p:cNvSpPr txBox="1">
            <a:spLocks noChangeArrowheads="1"/>
          </p:cNvSpPr>
          <p:nvPr/>
        </p:nvSpPr>
        <p:spPr bwMode="auto">
          <a:xfrm>
            <a:off x="2936875" y="6146800"/>
            <a:ext cx="3463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cs typeface="Arial" panose="020B0604020202020204" pitchFamily="34" charset="0"/>
              </a:rPr>
              <a:t>Figure 2.5.1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pic>
        <p:nvPicPr>
          <p:cNvPr id="149507" name="Picture 20" descr="C:\Documents and Settings\Amit\My Documents\Amit\Book\1_Revised_draft\CH5\Figures\PyMol-PovRay files\5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t="10178" r="8397" b="9775"/>
          <a:stretch>
            <a:fillRect/>
          </a:stretch>
        </p:blipFill>
        <p:spPr bwMode="auto">
          <a:xfrm>
            <a:off x="1841500" y="179388"/>
            <a:ext cx="5715000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10"/>
          <p:cNvSpPr txBox="1">
            <a:spLocks noChangeArrowheads="1"/>
          </p:cNvSpPr>
          <p:nvPr/>
        </p:nvSpPr>
        <p:spPr bwMode="auto">
          <a:xfrm>
            <a:off x="282575" y="357188"/>
            <a:ext cx="1338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5053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6" t="22144" r="28989" b="20258"/>
          <a:stretch>
            <a:fillRect/>
          </a:stretch>
        </p:blipFill>
        <p:spPr bwMode="auto">
          <a:xfrm>
            <a:off x="2098675" y="842963"/>
            <a:ext cx="439261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2" name="Text Box 14"/>
          <p:cNvSpPr txBox="1">
            <a:spLocks noChangeArrowheads="1"/>
          </p:cNvSpPr>
          <p:nvPr/>
        </p:nvSpPr>
        <p:spPr bwMode="auto">
          <a:xfrm>
            <a:off x="2401888" y="5918200"/>
            <a:ext cx="4198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/>
              <a:t>Figure </a:t>
            </a:r>
            <a:r>
              <a:rPr lang="en-US" altLang="en-US" b="1" dirty="0" smtClean="0"/>
              <a:t>2.6.1</a:t>
            </a:r>
            <a:endParaRPr lang="en-US" altLang="en-US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47"/>
          <p:cNvSpPr txBox="1">
            <a:spLocks noChangeArrowheads="1"/>
          </p:cNvSpPr>
          <p:nvPr/>
        </p:nvSpPr>
        <p:spPr bwMode="auto">
          <a:xfrm>
            <a:off x="276225" y="314325"/>
            <a:ext cx="17145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cs typeface="Arial" panose="020B0604020202020204" pitchFamily="34" charset="0"/>
              </a:rPr>
              <a:t>a </a:t>
            </a:r>
            <a:r>
              <a:rPr lang="en-US" altLang="en-US" sz="2000" b="1">
                <a:cs typeface="Arial" panose="020B0604020202020204" pitchFamily="34" charset="0"/>
              </a:rPr>
              <a:t>(cont.)</a:t>
            </a:r>
            <a:endParaRPr lang="en-US" altLang="en-US" sz="1600" b="1">
              <a:cs typeface="Arial" panose="020B0604020202020204" pitchFamily="34" charset="0"/>
            </a:endParaRPr>
          </a:p>
        </p:txBody>
      </p:sp>
      <p:pic>
        <p:nvPicPr>
          <p:cNvPr id="16387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0" t="50000" r="25146" b="16862"/>
          <a:stretch>
            <a:fillRect/>
          </a:stretch>
        </p:blipFill>
        <p:spPr bwMode="auto">
          <a:xfrm rot="-303400">
            <a:off x="3717925" y="2641600"/>
            <a:ext cx="19304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25"/>
          <p:cNvSpPr txBox="1">
            <a:spLocks noChangeArrowheads="1"/>
          </p:cNvSpPr>
          <p:nvPr/>
        </p:nvSpPr>
        <p:spPr bwMode="auto">
          <a:xfrm>
            <a:off x="3795713" y="2287588"/>
            <a:ext cx="658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/>
              <a:t>Arg</a:t>
            </a:r>
          </a:p>
        </p:txBody>
      </p:sp>
      <p:cxnSp>
        <p:nvCxnSpPr>
          <p:cNvPr id="16389" name="Straight Arrow Connector 36"/>
          <p:cNvCxnSpPr>
            <a:cxnSpLocks noChangeShapeType="1"/>
          </p:cNvCxnSpPr>
          <p:nvPr/>
        </p:nvCxnSpPr>
        <p:spPr bwMode="auto">
          <a:xfrm>
            <a:off x="5656263" y="3643313"/>
            <a:ext cx="366712" cy="2254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0" name="Straight Arrow Connector 36"/>
          <p:cNvCxnSpPr>
            <a:cxnSpLocks noChangeShapeType="1"/>
          </p:cNvCxnSpPr>
          <p:nvPr/>
        </p:nvCxnSpPr>
        <p:spPr bwMode="auto">
          <a:xfrm>
            <a:off x="5149850" y="4425950"/>
            <a:ext cx="366713" cy="2238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1" name="Straight Arrow Connector 36"/>
          <p:cNvCxnSpPr>
            <a:cxnSpLocks noChangeShapeType="1"/>
          </p:cNvCxnSpPr>
          <p:nvPr/>
        </p:nvCxnSpPr>
        <p:spPr bwMode="auto">
          <a:xfrm flipH="1">
            <a:off x="3355975" y="3621088"/>
            <a:ext cx="342900" cy="2476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2" name="Straight Arrow Connector 36"/>
          <p:cNvCxnSpPr>
            <a:cxnSpLocks noChangeShapeType="1"/>
          </p:cNvCxnSpPr>
          <p:nvPr/>
        </p:nvCxnSpPr>
        <p:spPr bwMode="auto">
          <a:xfrm flipH="1">
            <a:off x="3752850" y="4379913"/>
            <a:ext cx="376238" cy="1682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3" name="Straight Arrow Connector 36"/>
          <p:cNvCxnSpPr>
            <a:cxnSpLocks noChangeShapeType="1"/>
          </p:cNvCxnSpPr>
          <p:nvPr/>
        </p:nvCxnSpPr>
        <p:spPr bwMode="auto">
          <a:xfrm flipV="1">
            <a:off x="5226050" y="2381250"/>
            <a:ext cx="0" cy="3810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4" name="Text Box 38"/>
          <p:cNvSpPr txBox="1">
            <a:spLocks noChangeArrowheads="1"/>
          </p:cNvSpPr>
          <p:nvPr/>
        </p:nvSpPr>
        <p:spPr bwMode="auto">
          <a:xfrm>
            <a:off x="5292725" y="2957513"/>
            <a:ext cx="51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(+)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:\Documents and Settings\Amit\My Documents\Amit\Book\1_Revised_draft\CH2\Figures\Source files\2-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9"/>
          <a:stretch>
            <a:fillRect/>
          </a:stretch>
        </p:blipFill>
        <p:spPr bwMode="auto">
          <a:xfrm>
            <a:off x="1301750" y="415925"/>
            <a:ext cx="656907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1047"/>
          <p:cNvSpPr txBox="1">
            <a:spLocks noChangeArrowheads="1"/>
          </p:cNvSpPr>
          <p:nvPr/>
        </p:nvSpPr>
        <p:spPr bwMode="auto">
          <a:xfrm>
            <a:off x="276225" y="314325"/>
            <a:ext cx="3825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cs typeface="Arial" panose="020B0604020202020204" pitchFamily="34" charset="0"/>
              </a:rPr>
              <a:t>b</a:t>
            </a:r>
            <a:endParaRPr lang="en-US" altLang="en-US" sz="2800" b="1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898525" y="6315075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 smtClean="0"/>
              <a:t>Figure 2.7</a:t>
            </a:r>
            <a:endParaRPr lang="en-US" altLang="en-US" dirty="0"/>
          </a:p>
        </p:txBody>
      </p:sp>
      <p:pic>
        <p:nvPicPr>
          <p:cNvPr id="18435" name="Picture 21" descr="scale_hyd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5564188"/>
            <a:ext cx="75279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3" descr="2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t="8105" r="5302" b="3636"/>
          <a:stretch>
            <a:fillRect/>
          </a:stretch>
        </p:blipFill>
        <p:spPr bwMode="auto">
          <a:xfrm>
            <a:off x="1963738" y="554038"/>
            <a:ext cx="487997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898525" y="6248400"/>
            <a:ext cx="752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2.8</a:t>
            </a:r>
            <a:endParaRPr lang="en-US" altLang="en-US" sz="2000" dirty="0"/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1" t="28493" r="44109" b="47243"/>
          <a:stretch>
            <a:fillRect/>
          </a:stretch>
        </p:blipFill>
        <p:spPr bwMode="auto">
          <a:xfrm>
            <a:off x="1443038" y="4073525"/>
            <a:ext cx="611028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31618" r="36978" b="43565"/>
          <a:stretch>
            <a:fillRect/>
          </a:stretch>
        </p:blipFill>
        <p:spPr bwMode="auto">
          <a:xfrm>
            <a:off x="428625" y="357188"/>
            <a:ext cx="8161338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4800600" y="2116138"/>
            <a:ext cx="0" cy="2201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4357688" y="2117725"/>
            <a:ext cx="0" cy="2201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Arc 7"/>
          <p:cNvSpPr>
            <a:spLocks/>
          </p:cNvSpPr>
          <p:nvPr/>
        </p:nvSpPr>
        <p:spPr bwMode="auto">
          <a:xfrm rot="16480531" flipH="1">
            <a:off x="4791869" y="2647157"/>
            <a:ext cx="846137" cy="889000"/>
          </a:xfrm>
          <a:custGeom>
            <a:avLst/>
            <a:gdLst>
              <a:gd name="T0" fmla="*/ 0 w 21600"/>
              <a:gd name="T1" fmla="*/ 0 h 21600"/>
              <a:gd name="T2" fmla="*/ 1298221653 w 21600"/>
              <a:gd name="T3" fmla="*/ 1506166560 h 21600"/>
              <a:gd name="T4" fmla="*/ 0 w 21600"/>
              <a:gd name="T5" fmla="*/ 150616656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449888" y="3313113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2H</a:t>
            </a:r>
            <a:r>
              <a:rPr lang="en-US" altLang="en-US" sz="2400" b="1" baseline="30000"/>
              <a:t>+</a:t>
            </a:r>
            <a:r>
              <a:rPr lang="en-US" altLang="en-US" sz="2400" b="1"/>
              <a:t> + 2e</a:t>
            </a:r>
            <a:r>
              <a:rPr lang="en-US" altLang="en-US" sz="2400" b="1" baseline="30000"/>
              <a:t>-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841500" y="3313113"/>
            <a:ext cx="1693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2H</a:t>
            </a:r>
            <a:r>
              <a:rPr lang="en-US" altLang="en-US" sz="2400" b="1" baseline="30000"/>
              <a:t>+</a:t>
            </a:r>
            <a:r>
              <a:rPr lang="en-US" altLang="en-US" sz="2400" b="1"/>
              <a:t> + 2e</a:t>
            </a:r>
            <a:r>
              <a:rPr lang="en-US" altLang="en-US" sz="2400" b="1" baseline="30000"/>
              <a:t>-</a:t>
            </a:r>
          </a:p>
        </p:txBody>
      </p:sp>
      <p:sp>
        <p:nvSpPr>
          <p:cNvPr id="19466" name="Arc 10"/>
          <p:cNvSpPr>
            <a:spLocks/>
          </p:cNvSpPr>
          <p:nvPr/>
        </p:nvSpPr>
        <p:spPr bwMode="auto">
          <a:xfrm rot="5926647">
            <a:off x="3413918" y="2720182"/>
            <a:ext cx="855663" cy="889000"/>
          </a:xfrm>
          <a:custGeom>
            <a:avLst/>
            <a:gdLst>
              <a:gd name="T0" fmla="*/ 0 w 21600"/>
              <a:gd name="T1" fmla="*/ 0 h 21600"/>
              <a:gd name="T2" fmla="*/ 1342560164 w 21600"/>
              <a:gd name="T3" fmla="*/ 1506166560 h 21600"/>
              <a:gd name="T4" fmla="*/ 0 w 21600"/>
              <a:gd name="T5" fmla="*/ 150616656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TextBox 4"/>
          <p:cNvSpPr txBox="1">
            <a:spLocks noChangeArrowheads="1"/>
          </p:cNvSpPr>
          <p:nvPr/>
        </p:nvSpPr>
        <p:spPr bwMode="auto">
          <a:xfrm>
            <a:off x="4206875" y="1071563"/>
            <a:ext cx="671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/>
              <a:t>+</a:t>
            </a:r>
            <a:endParaRPr lang="en-US" altLang="en-US" sz="2400" b="1"/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158750" y="149225"/>
            <a:ext cx="67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58750" y="149225"/>
            <a:ext cx="67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b</a:t>
            </a:r>
          </a:p>
        </p:txBody>
      </p:sp>
      <p:grpSp>
        <p:nvGrpSpPr>
          <p:cNvPr id="20483" name="Group 9"/>
          <p:cNvGrpSpPr>
            <a:grpSpLocks/>
          </p:cNvGrpSpPr>
          <p:nvPr/>
        </p:nvGrpSpPr>
        <p:grpSpPr bwMode="auto">
          <a:xfrm>
            <a:off x="257175" y="947738"/>
            <a:ext cx="8704263" cy="4868862"/>
            <a:chOff x="277" y="597"/>
            <a:chExt cx="5483" cy="3067"/>
          </a:xfrm>
        </p:grpSpPr>
        <p:pic>
          <p:nvPicPr>
            <p:cNvPr id="20484" name="Picture 8" descr="C:\Documents and Settings\Amit\My Documents\Amit\Book\English\CH2 - Protein Structure\Figures\2-8b_lef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" r="23187" b="6232"/>
            <a:stretch>
              <a:fillRect/>
            </a:stretch>
          </p:blipFill>
          <p:spPr bwMode="auto">
            <a:xfrm>
              <a:off x="277" y="1015"/>
              <a:ext cx="2028" cy="2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5" name="Picture 4" descr="C:\Documents and Settings\Amit\My Documents\Amit\Book\English\CH2 - Protein Structure\Figures\2-8b_righ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2" t="4077" r="8777" b="10426"/>
            <a:stretch>
              <a:fillRect/>
            </a:stretch>
          </p:blipFill>
          <p:spPr bwMode="auto">
            <a:xfrm>
              <a:off x="3766" y="818"/>
              <a:ext cx="1762" cy="2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6" name="Line 5"/>
            <p:cNvSpPr>
              <a:spLocks noChangeShapeType="1"/>
            </p:cNvSpPr>
            <p:nvPr/>
          </p:nvSpPr>
          <p:spPr bwMode="auto">
            <a:xfrm flipV="1">
              <a:off x="1926" y="889"/>
              <a:ext cx="1785" cy="17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7" name="Line 6"/>
            <p:cNvSpPr>
              <a:spLocks noChangeShapeType="1"/>
            </p:cNvSpPr>
            <p:nvPr/>
          </p:nvSpPr>
          <p:spPr bwMode="auto">
            <a:xfrm>
              <a:off x="2248" y="3034"/>
              <a:ext cx="229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8" name="Oval 7"/>
            <p:cNvSpPr>
              <a:spLocks noChangeArrowheads="1"/>
            </p:cNvSpPr>
            <p:nvPr/>
          </p:nvSpPr>
          <p:spPr bwMode="auto">
            <a:xfrm>
              <a:off x="3293" y="597"/>
              <a:ext cx="2467" cy="241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1" t="44000" r="16919" b="47127"/>
          <a:stretch>
            <a:fillRect/>
          </a:stretch>
        </p:blipFill>
        <p:spPr bwMode="auto">
          <a:xfrm>
            <a:off x="7454900" y="1077913"/>
            <a:ext cx="9779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t="8948" r="16919" b="9027"/>
          <a:stretch>
            <a:fillRect/>
          </a:stretch>
        </p:blipFill>
        <p:spPr bwMode="auto">
          <a:xfrm>
            <a:off x="674688" y="461963"/>
            <a:ext cx="5670550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907353" y="6245225"/>
            <a:ext cx="22571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/>
              <a:t>Figure 2.1</a:t>
            </a:r>
            <a:endParaRPr lang="en-US" altLang="en-US" sz="2800" b="1" dirty="0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5654675" y="5303838"/>
            <a:ext cx="1712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Secondary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466725" y="5561013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Tertiary</a:t>
            </a: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1938338" y="6300788"/>
            <a:ext cx="3068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Quaternary</a:t>
            </a:r>
          </a:p>
        </p:txBody>
      </p:sp>
      <p:sp>
        <p:nvSpPr>
          <p:cNvPr id="3080" name="AutoShape 7"/>
          <p:cNvSpPr>
            <a:spLocks/>
          </p:cNvSpPr>
          <p:nvPr/>
        </p:nvSpPr>
        <p:spPr bwMode="auto">
          <a:xfrm rot="5400000">
            <a:off x="1846262" y="4090988"/>
            <a:ext cx="258763" cy="2808288"/>
          </a:xfrm>
          <a:prstGeom prst="rightBrace">
            <a:avLst>
              <a:gd name="adj1" fmla="val 9044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81" name="AutoShape 8"/>
          <p:cNvSpPr>
            <a:spLocks/>
          </p:cNvSpPr>
          <p:nvPr/>
        </p:nvSpPr>
        <p:spPr bwMode="auto">
          <a:xfrm rot="5400000">
            <a:off x="3263107" y="3239294"/>
            <a:ext cx="258762" cy="5753100"/>
          </a:xfrm>
          <a:prstGeom prst="rightBrace">
            <a:avLst>
              <a:gd name="adj1" fmla="val 18527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82" name="Text Box 9"/>
          <p:cNvSpPr txBox="1">
            <a:spLocks noChangeArrowheads="1"/>
          </p:cNvSpPr>
          <p:nvPr/>
        </p:nvSpPr>
        <p:spPr bwMode="auto">
          <a:xfrm rot="5400000">
            <a:off x="7787481" y="1380332"/>
            <a:ext cx="1412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808000"/>
                </a:solidFill>
              </a:rPr>
              <a:t>APGDAG</a:t>
            </a: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7845425" y="2727325"/>
            <a:ext cx="1298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Primary</a:t>
            </a:r>
          </a:p>
        </p:txBody>
      </p:sp>
      <p:sp>
        <p:nvSpPr>
          <p:cNvPr id="3084" name="AutoShape 11"/>
          <p:cNvSpPr>
            <a:spLocks/>
          </p:cNvSpPr>
          <p:nvPr/>
        </p:nvSpPr>
        <p:spPr bwMode="auto">
          <a:xfrm rot="3000000">
            <a:off x="5554663" y="4545013"/>
            <a:ext cx="258762" cy="1573212"/>
          </a:xfrm>
          <a:prstGeom prst="rightBrace">
            <a:avLst>
              <a:gd name="adj1" fmla="val 5066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V="1">
            <a:off x="8477250" y="2098675"/>
            <a:ext cx="4763" cy="758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AutoShape 17"/>
          <p:cNvSpPr>
            <a:spLocks/>
          </p:cNvSpPr>
          <p:nvPr/>
        </p:nvSpPr>
        <p:spPr bwMode="auto">
          <a:xfrm>
            <a:off x="515938" y="1919288"/>
            <a:ext cx="238125" cy="3567112"/>
          </a:xfrm>
          <a:prstGeom prst="leftBracket">
            <a:avLst>
              <a:gd name="adj" fmla="val 124833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5851525" y="2568575"/>
            <a:ext cx="663575" cy="6651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88" name="Line 19"/>
          <p:cNvSpPr>
            <a:spLocks noChangeShapeType="1"/>
          </p:cNvSpPr>
          <p:nvPr/>
        </p:nvSpPr>
        <p:spPr bwMode="auto">
          <a:xfrm flipV="1">
            <a:off x="5894388" y="1020763"/>
            <a:ext cx="1511300" cy="169545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Line 20"/>
          <p:cNvSpPr>
            <a:spLocks noChangeShapeType="1"/>
          </p:cNvSpPr>
          <p:nvPr/>
        </p:nvSpPr>
        <p:spPr bwMode="auto">
          <a:xfrm flipV="1">
            <a:off x="6429375" y="2263775"/>
            <a:ext cx="1970088" cy="89852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" name="Oval 22"/>
          <p:cNvSpPr>
            <a:spLocks noChangeArrowheads="1"/>
          </p:cNvSpPr>
          <p:nvPr/>
        </p:nvSpPr>
        <p:spPr bwMode="auto">
          <a:xfrm>
            <a:off x="7185025" y="777875"/>
            <a:ext cx="1701800" cy="15541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5"/>
          <p:cNvGrpSpPr>
            <a:grpSpLocks/>
          </p:cNvGrpSpPr>
          <p:nvPr/>
        </p:nvGrpSpPr>
        <p:grpSpPr bwMode="auto">
          <a:xfrm>
            <a:off x="1820863" y="1381125"/>
            <a:ext cx="5753100" cy="3505200"/>
            <a:chOff x="1820069" y="1380565"/>
            <a:chExt cx="5753100" cy="3505200"/>
          </a:xfrm>
        </p:grpSpPr>
        <p:pic>
          <p:nvPicPr>
            <p:cNvPr id="21508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0069" y="1380565"/>
              <a:ext cx="575310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9" name="Rectangle 4"/>
            <p:cNvSpPr>
              <a:spLocks noChangeArrowheads="1"/>
            </p:cNvSpPr>
            <p:nvPr/>
          </p:nvSpPr>
          <p:spPr bwMode="auto">
            <a:xfrm>
              <a:off x="1922929" y="1380565"/>
              <a:ext cx="322730" cy="421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r" rtl="1" eaLnBrk="1" hangingPunct="1"/>
              <a:endParaRPr lang="en-US" altLang="en-US"/>
            </a:p>
          </p:txBody>
        </p:sp>
      </p:grpSp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3128963" y="5859463"/>
            <a:ext cx="2679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/>
              <a:t>Figure 2.9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3276600" y="6248400"/>
            <a:ext cx="2606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Figure 2.10</a:t>
            </a:r>
          </a:p>
        </p:txBody>
      </p:sp>
      <p:sp>
        <p:nvSpPr>
          <p:cNvPr id="22531" name="Text Box 9"/>
          <p:cNvSpPr txBox="1">
            <a:spLocks noChangeArrowheads="1"/>
          </p:cNvSpPr>
          <p:nvPr/>
        </p:nvSpPr>
        <p:spPr bwMode="auto">
          <a:xfrm>
            <a:off x="1143000" y="228600"/>
            <a:ext cx="1117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5562600" y="228600"/>
            <a:ext cx="1117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12517" r="18085" b="7156"/>
          <a:stretch>
            <a:fillRect/>
          </a:stretch>
        </p:blipFill>
        <p:spPr bwMode="auto">
          <a:xfrm>
            <a:off x="431800" y="1447800"/>
            <a:ext cx="3657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0" t="18683" r="26230" b="15744"/>
          <a:stretch>
            <a:fillRect/>
          </a:stretch>
        </p:blipFill>
        <p:spPr bwMode="auto">
          <a:xfrm>
            <a:off x="4800600" y="1219200"/>
            <a:ext cx="32766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231063" y="2362200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Phe-310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231063" y="5397500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Phe-302</a:t>
            </a:r>
          </a:p>
        </p:txBody>
      </p:sp>
      <p:sp>
        <p:nvSpPr>
          <p:cNvPr id="22537" name="Text Box 4"/>
          <p:cNvSpPr txBox="1">
            <a:spLocks noChangeArrowheads="1"/>
          </p:cNvSpPr>
          <p:nvPr/>
        </p:nvSpPr>
        <p:spPr bwMode="auto">
          <a:xfrm>
            <a:off x="2917825" y="4675188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Trp-494</a:t>
            </a:r>
          </a:p>
        </p:txBody>
      </p:sp>
      <p:sp>
        <p:nvSpPr>
          <p:cNvPr id="22538" name="Text Box 5"/>
          <p:cNvSpPr txBox="1">
            <a:spLocks noChangeArrowheads="1"/>
          </p:cNvSpPr>
          <p:nvPr/>
        </p:nvSpPr>
        <p:spPr bwMode="auto">
          <a:xfrm>
            <a:off x="2768600" y="1052513"/>
            <a:ext cx="1117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Phe-498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865188" y="815975"/>
            <a:ext cx="7635875" cy="5829300"/>
            <a:chOff x="545" y="514"/>
            <a:chExt cx="4810" cy="3672"/>
          </a:xfrm>
        </p:grpSpPr>
        <p:sp>
          <p:nvSpPr>
            <p:cNvPr id="23556" name="Text Box 3"/>
            <p:cNvSpPr txBox="1">
              <a:spLocks noChangeArrowheads="1"/>
            </p:cNvSpPr>
            <p:nvPr/>
          </p:nvSpPr>
          <p:spPr bwMode="auto">
            <a:xfrm>
              <a:off x="566" y="3936"/>
              <a:ext cx="474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dirty="0" smtClean="0"/>
                <a:t>Figure 2.11</a:t>
              </a:r>
              <a:endParaRPr lang="en-US" altLang="en-US" sz="2000" dirty="0"/>
            </a:p>
          </p:txBody>
        </p:sp>
        <p:pic>
          <p:nvPicPr>
            <p:cNvPr id="2355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07" t="22104" r="6116" b="25179"/>
            <a:stretch>
              <a:fillRect/>
            </a:stretch>
          </p:blipFill>
          <p:spPr bwMode="auto">
            <a:xfrm>
              <a:off x="545" y="514"/>
              <a:ext cx="4810" cy="2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58" name="Text Box 5"/>
            <p:cNvSpPr txBox="1">
              <a:spLocks noChangeArrowheads="1"/>
            </p:cNvSpPr>
            <p:nvPr/>
          </p:nvSpPr>
          <p:spPr bwMode="auto">
            <a:xfrm>
              <a:off x="560" y="1563"/>
              <a:ext cx="127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Hydroxy-proline</a:t>
              </a:r>
            </a:p>
          </p:txBody>
        </p:sp>
        <p:sp>
          <p:nvSpPr>
            <p:cNvPr id="23559" name="Text Box 6"/>
            <p:cNvSpPr txBox="1">
              <a:spLocks noChangeArrowheads="1"/>
            </p:cNvSpPr>
            <p:nvPr/>
          </p:nvSpPr>
          <p:spPr bwMode="auto">
            <a:xfrm>
              <a:off x="2989" y="1568"/>
              <a:ext cx="156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γ –Carboxy-glutamate</a:t>
              </a:r>
            </a:p>
          </p:txBody>
        </p:sp>
        <p:sp>
          <p:nvSpPr>
            <p:cNvPr id="23560" name="Text Box 7"/>
            <p:cNvSpPr txBox="1">
              <a:spLocks noChangeArrowheads="1"/>
            </p:cNvSpPr>
            <p:nvPr/>
          </p:nvSpPr>
          <p:spPr bwMode="auto">
            <a:xfrm>
              <a:off x="585" y="3115"/>
              <a:ext cx="14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Seleno-cysteine</a:t>
              </a:r>
            </a:p>
          </p:txBody>
        </p:sp>
        <p:sp>
          <p:nvSpPr>
            <p:cNvPr id="23561" name="Text Box 8"/>
            <p:cNvSpPr txBox="1">
              <a:spLocks noChangeArrowheads="1"/>
            </p:cNvSpPr>
            <p:nvPr/>
          </p:nvSpPr>
          <p:spPr bwMode="auto">
            <a:xfrm>
              <a:off x="3279" y="3157"/>
              <a:ext cx="14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Pyrrolysine</a:t>
              </a:r>
            </a:p>
          </p:txBody>
        </p:sp>
        <p:sp>
          <p:nvSpPr>
            <p:cNvPr id="23562" name="Text Box 9"/>
            <p:cNvSpPr txBox="1">
              <a:spLocks noChangeArrowheads="1"/>
            </p:cNvSpPr>
            <p:nvPr/>
          </p:nvSpPr>
          <p:spPr bwMode="auto">
            <a:xfrm>
              <a:off x="3856" y="813"/>
              <a:ext cx="2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>
                  <a:solidFill>
                    <a:schemeClr val="accent2"/>
                  </a:solidFill>
                </a:rPr>
                <a:t>α</a:t>
              </a:r>
            </a:p>
          </p:txBody>
        </p:sp>
        <p:sp>
          <p:nvSpPr>
            <p:cNvPr id="23563" name="Text Box 10"/>
            <p:cNvSpPr txBox="1">
              <a:spLocks noChangeArrowheads="1"/>
            </p:cNvSpPr>
            <p:nvPr/>
          </p:nvSpPr>
          <p:spPr bwMode="auto">
            <a:xfrm>
              <a:off x="3654" y="850"/>
              <a:ext cx="2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>
                  <a:solidFill>
                    <a:schemeClr val="accent2"/>
                  </a:solidFill>
                </a:rPr>
                <a:t>β</a:t>
              </a:r>
            </a:p>
          </p:txBody>
        </p: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>
              <a:off x="3462" y="768"/>
              <a:ext cx="2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>
                  <a:solidFill>
                    <a:schemeClr val="accent2"/>
                  </a:solidFill>
                </a:rPr>
                <a:t>γ</a:t>
              </a:r>
            </a:p>
          </p:txBody>
        </p:sp>
      </p:grpSp>
      <p:sp>
        <p:nvSpPr>
          <p:cNvPr id="23555" name="Rectangle 12"/>
          <p:cNvSpPr>
            <a:spLocks noChangeArrowheads="1"/>
          </p:cNvSpPr>
          <p:nvPr/>
        </p:nvSpPr>
        <p:spPr bwMode="auto">
          <a:xfrm>
            <a:off x="4132263" y="3360738"/>
            <a:ext cx="1666875" cy="16176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-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101725"/>
            <a:ext cx="4900613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3194050" y="6259513"/>
            <a:ext cx="26146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/>
              <a:t>Figure 2.12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23531" r="48656" b="54735"/>
          <a:stretch>
            <a:fillRect/>
          </a:stretch>
        </p:blipFill>
        <p:spPr bwMode="auto">
          <a:xfrm>
            <a:off x="1901825" y="749300"/>
            <a:ext cx="52705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898525" y="6248400"/>
            <a:ext cx="752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cs typeface="Arial" panose="020B0604020202020204" pitchFamily="34" charset="0"/>
              </a:rPr>
              <a:t>Figure 2.13</a:t>
            </a:r>
            <a:endParaRPr lang="en-US" altLang="en-US" sz="2000" dirty="0">
              <a:cs typeface="Arial" panose="020B0604020202020204" pitchFamily="34" charset="0"/>
            </a:endParaRP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566738" y="65087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234950" y="2336800"/>
            <a:ext cx="8499475" cy="2454275"/>
            <a:chOff x="235465" y="2336331"/>
            <a:chExt cx="8499058" cy="2454047"/>
          </a:xfrm>
        </p:grpSpPr>
        <p:grpSp>
          <p:nvGrpSpPr>
            <p:cNvPr id="25613" name="Group 6"/>
            <p:cNvGrpSpPr>
              <a:grpSpLocks/>
            </p:cNvGrpSpPr>
            <p:nvPr/>
          </p:nvGrpSpPr>
          <p:grpSpPr bwMode="auto">
            <a:xfrm>
              <a:off x="235465" y="4318470"/>
              <a:ext cx="2266951" cy="366713"/>
              <a:chOff x="-633" y="2469"/>
              <a:chExt cx="1428" cy="231"/>
            </a:xfrm>
          </p:grpSpPr>
          <p:sp>
            <p:nvSpPr>
              <p:cNvPr id="25618" name="Line 7"/>
              <p:cNvSpPr>
                <a:spLocks noChangeShapeType="1"/>
              </p:cNvSpPr>
              <p:nvPr/>
            </p:nvSpPr>
            <p:spPr bwMode="auto">
              <a:xfrm flipV="1">
                <a:off x="490" y="2592"/>
                <a:ext cx="30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9" name="Text Box 8"/>
              <p:cNvSpPr txBox="1">
                <a:spLocks noChangeArrowheads="1"/>
              </p:cNvSpPr>
              <p:nvPr/>
            </p:nvSpPr>
            <p:spPr bwMode="auto">
              <a:xfrm>
                <a:off x="-633" y="2469"/>
                <a:ext cx="120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 i="1">
                    <a:cs typeface="Arial" panose="020B0604020202020204" pitchFamily="34" charset="0"/>
                  </a:rPr>
                  <a:t>N</a:t>
                </a:r>
                <a:r>
                  <a:rPr lang="en-US" altLang="en-US" sz="1800" b="1">
                    <a:cs typeface="Arial" panose="020B0604020202020204" pitchFamily="34" charset="0"/>
                  </a:rPr>
                  <a:t>-terminus (</a:t>
                </a:r>
                <a:r>
                  <a:rPr lang="en-US" altLang="en-US" sz="1800" b="1" i="1">
                    <a:cs typeface="Arial" panose="020B0604020202020204" pitchFamily="34" charset="0"/>
                  </a:rPr>
                  <a:t>N’</a:t>
                </a:r>
                <a:r>
                  <a:rPr lang="en-US" altLang="en-US" sz="1800" b="1"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sp>
          <p:nvSpPr>
            <p:cNvPr id="25614" name="Text Box 10"/>
            <p:cNvSpPr txBox="1">
              <a:spLocks noChangeArrowheads="1"/>
            </p:cNvSpPr>
            <p:nvPr/>
          </p:nvSpPr>
          <p:spPr bwMode="auto">
            <a:xfrm>
              <a:off x="6819997" y="4423665"/>
              <a:ext cx="1914526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i="1">
                  <a:cs typeface="Arial" panose="020B0604020202020204" pitchFamily="34" charset="0"/>
                </a:rPr>
                <a:t>C</a:t>
              </a:r>
              <a:r>
                <a:rPr lang="en-US" altLang="en-US" sz="1800" b="1">
                  <a:cs typeface="Arial" panose="020B0604020202020204" pitchFamily="34" charset="0"/>
                </a:rPr>
                <a:t>-terminus (</a:t>
              </a:r>
              <a:r>
                <a:rPr lang="en-US" altLang="en-US" sz="1800" b="1" i="1">
                  <a:cs typeface="Arial" panose="020B0604020202020204" pitchFamily="34" charset="0"/>
                </a:rPr>
                <a:t>C’</a:t>
              </a:r>
              <a:r>
                <a:rPr lang="en-US" altLang="en-US" sz="1800" b="1"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5615" name="Line 13"/>
            <p:cNvSpPr>
              <a:spLocks noChangeShapeType="1"/>
            </p:cNvSpPr>
            <p:nvPr/>
          </p:nvSpPr>
          <p:spPr bwMode="auto">
            <a:xfrm>
              <a:off x="4529231" y="2336331"/>
              <a:ext cx="0" cy="1277937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5616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7" t="43199" r="44006" b="43748"/>
            <a:stretch>
              <a:fillRect/>
            </a:stretch>
          </p:blipFill>
          <p:spPr bwMode="auto">
            <a:xfrm>
              <a:off x="5048344" y="2520101"/>
              <a:ext cx="591670" cy="954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7" name="Arc 14"/>
            <p:cNvSpPr>
              <a:spLocks/>
            </p:cNvSpPr>
            <p:nvPr/>
          </p:nvSpPr>
          <p:spPr bwMode="auto">
            <a:xfrm flipH="1" flipV="1">
              <a:off x="4537916" y="2556994"/>
              <a:ext cx="593725" cy="450850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6" name="Line 7"/>
          <p:cNvSpPr>
            <a:spLocks noChangeShapeType="1"/>
          </p:cNvSpPr>
          <p:nvPr/>
        </p:nvSpPr>
        <p:spPr bwMode="auto">
          <a:xfrm flipV="1">
            <a:off x="6335713" y="4606925"/>
            <a:ext cx="4841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07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57397" r="57584" b="21140"/>
          <a:stretch>
            <a:fillRect/>
          </a:stretch>
        </p:blipFill>
        <p:spPr bwMode="auto">
          <a:xfrm>
            <a:off x="2692400" y="3971925"/>
            <a:ext cx="33750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tangle 7"/>
          <p:cNvSpPr>
            <a:spLocks noChangeArrowheads="1"/>
          </p:cNvSpPr>
          <p:nvPr/>
        </p:nvSpPr>
        <p:spPr bwMode="auto">
          <a:xfrm rot="1859574">
            <a:off x="3941763" y="4562475"/>
            <a:ext cx="825500" cy="319088"/>
          </a:xfrm>
          <a:prstGeom prst="rect">
            <a:avLst/>
          </a:prstGeom>
          <a:noFill/>
          <a:ln w="28575" algn="ctr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5609" name="Text Box 17"/>
          <p:cNvSpPr txBox="1">
            <a:spLocks noChangeArrowheads="1"/>
          </p:cNvSpPr>
          <p:nvPr/>
        </p:nvSpPr>
        <p:spPr bwMode="auto">
          <a:xfrm>
            <a:off x="3895725" y="368458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l-GR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δ</a:t>
            </a: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5610" name="Text Box 18"/>
          <p:cNvSpPr txBox="1">
            <a:spLocks noChangeArrowheads="1"/>
          </p:cNvSpPr>
          <p:nvPr/>
        </p:nvSpPr>
        <p:spPr bwMode="auto">
          <a:xfrm>
            <a:off x="3835400" y="47244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l-GR" altLang="en-US" sz="1800">
                <a:solidFill>
                  <a:schemeClr val="accent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δ</a:t>
            </a:r>
            <a:r>
              <a:rPr lang="en-US" altLang="en-US" sz="1800">
                <a:solidFill>
                  <a:schemeClr val="accent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5611" name="Text Box 17"/>
          <p:cNvSpPr txBox="1">
            <a:spLocks noChangeArrowheads="1"/>
          </p:cNvSpPr>
          <p:nvPr/>
        </p:nvSpPr>
        <p:spPr bwMode="auto">
          <a:xfrm>
            <a:off x="4367213" y="434975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l-GR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δ</a:t>
            </a:r>
            <a:r>
              <a:rPr lang="en-US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5612" name="Text Box 18"/>
          <p:cNvSpPr txBox="1">
            <a:spLocks noChangeArrowheads="1"/>
          </p:cNvSpPr>
          <p:nvPr/>
        </p:nvSpPr>
        <p:spPr bwMode="auto">
          <a:xfrm>
            <a:off x="4291013" y="5376863"/>
            <a:ext cx="609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l-GR" altLang="en-US" sz="1800">
                <a:solidFill>
                  <a:schemeClr val="accent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δ</a:t>
            </a:r>
            <a:r>
              <a:rPr lang="en-US" altLang="en-US" sz="1800">
                <a:solidFill>
                  <a:schemeClr val="accent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endParaRPr lang="en-US" altLang="en-US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69888" y="64293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2667000"/>
            <a:ext cx="67722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69888" y="64293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274638" y="1628775"/>
            <a:ext cx="8566150" cy="3252788"/>
            <a:chOff x="293" y="926"/>
            <a:chExt cx="5396" cy="2049"/>
          </a:xfrm>
        </p:grpSpPr>
        <p:pic>
          <p:nvPicPr>
            <p:cNvPr id="2765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5" t="20613" r="83423" b="72896"/>
            <a:stretch>
              <a:fillRect/>
            </a:stretch>
          </p:blipFill>
          <p:spPr bwMode="auto">
            <a:xfrm>
              <a:off x="293" y="1593"/>
              <a:ext cx="60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19" t="20613" r="6354" b="72896"/>
            <a:stretch>
              <a:fillRect/>
            </a:stretch>
          </p:blipFill>
          <p:spPr bwMode="auto">
            <a:xfrm>
              <a:off x="5036" y="1665"/>
              <a:ext cx="653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5" name="Picture 6" descr="C:\Documents and Settings\Amit\My Documents\Amit\Book\English\CH2 - Protein Structure\Figures\2-11b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" t="26131" r="1279" b="27835"/>
            <a:stretch>
              <a:fillRect/>
            </a:stretch>
          </p:blipFill>
          <p:spPr bwMode="auto">
            <a:xfrm>
              <a:off x="912" y="926"/>
              <a:ext cx="4153" cy="2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1273175" y="5368925"/>
            <a:ext cx="658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Asp</a:t>
            </a:r>
            <a:r>
              <a:rPr lang="en-US" altLang="en-US" sz="2400" b="1">
                <a:cs typeface="Arial" panose="020B0604020202020204" pitchFamily="34" charset="0"/>
              </a:rPr>
              <a:t>--</a:t>
            </a:r>
            <a:r>
              <a:rPr lang="en-US" altLang="en-US" sz="2400" b="1">
                <a:solidFill>
                  <a:schemeClr val="accent2"/>
                </a:solidFill>
                <a:cs typeface="Arial" panose="020B0604020202020204" pitchFamily="34" charset="0"/>
              </a:rPr>
              <a:t>Asn</a:t>
            </a:r>
            <a:r>
              <a:rPr lang="en-US" altLang="en-US" sz="2400" b="1">
                <a:cs typeface="Arial" panose="020B0604020202020204" pitchFamily="34" charset="0"/>
              </a:rPr>
              <a:t>--</a:t>
            </a:r>
            <a:r>
              <a:rPr lang="en-US" altLang="en-US" sz="2400" b="1">
                <a:solidFill>
                  <a:srgbClr val="00CC00"/>
                </a:solidFill>
                <a:cs typeface="Arial" panose="020B0604020202020204" pitchFamily="34" charset="0"/>
              </a:rPr>
              <a:t>Arg</a:t>
            </a:r>
            <a:r>
              <a:rPr lang="en-US" altLang="en-US" sz="2400" b="1">
                <a:cs typeface="Arial" panose="020B0604020202020204" pitchFamily="34" charset="0"/>
              </a:rPr>
              <a:t>--</a:t>
            </a:r>
            <a:r>
              <a:rPr lang="en-US" altLang="en-US" sz="2400" b="1">
                <a:solidFill>
                  <a:srgbClr val="FF33CC"/>
                </a:solidFill>
                <a:cs typeface="Arial" panose="020B0604020202020204" pitchFamily="34" charset="0"/>
              </a:rPr>
              <a:t>Cys</a:t>
            </a:r>
            <a:r>
              <a:rPr lang="en-US" altLang="en-US" sz="2400" b="1">
                <a:cs typeface="Arial" panose="020B0604020202020204" pitchFamily="34" charset="0"/>
              </a:rPr>
              <a:t>--</a:t>
            </a:r>
            <a:r>
              <a:rPr lang="en-US" altLang="en-US" sz="2400" b="1">
                <a:solidFill>
                  <a:srgbClr val="FF9900"/>
                </a:solidFill>
                <a:cs typeface="Arial" panose="020B0604020202020204" pitchFamily="34" charset="0"/>
              </a:rPr>
              <a:t>Glu</a:t>
            </a:r>
            <a:r>
              <a:rPr lang="en-US" altLang="en-US" sz="2400" b="1">
                <a:cs typeface="Arial" panose="020B0604020202020204" pitchFamily="34" charset="0"/>
              </a:rPr>
              <a:t>--</a:t>
            </a:r>
            <a:r>
              <a:rPr lang="en-US" altLang="en-US" sz="2400" b="1">
                <a:solidFill>
                  <a:srgbClr val="3399FF"/>
                </a:solidFill>
                <a:cs typeface="Arial" panose="020B0604020202020204" pitchFamily="34" charset="0"/>
              </a:rPr>
              <a:t>Gln</a:t>
            </a:r>
            <a:r>
              <a:rPr lang="en-US" altLang="en-US" sz="2400" b="1">
                <a:cs typeface="Arial" panose="020B0604020202020204" pitchFamily="34" charset="0"/>
              </a:rPr>
              <a:t>--</a:t>
            </a:r>
            <a:r>
              <a:rPr lang="en-US" altLang="en-US" sz="2400" b="1">
                <a:solidFill>
                  <a:srgbClr val="FFCC99"/>
                </a:solidFill>
                <a:cs typeface="Arial" panose="020B0604020202020204" pitchFamily="34" charset="0"/>
              </a:rPr>
              <a:t>His</a:t>
            </a:r>
            <a:r>
              <a:rPr lang="en-US" altLang="en-US" sz="2400" b="1">
                <a:cs typeface="Arial" panose="020B0604020202020204" pitchFamily="34" charset="0"/>
              </a:rPr>
              <a:t>--</a:t>
            </a:r>
            <a:r>
              <a:rPr lang="en-US" altLang="en-US" sz="2400" b="1">
                <a:solidFill>
                  <a:srgbClr val="00CC66"/>
                </a:solidFill>
                <a:cs typeface="Arial" panose="020B0604020202020204" pitchFamily="34" charset="0"/>
              </a:rPr>
              <a:t>Ile</a:t>
            </a:r>
            <a:r>
              <a:rPr lang="en-US" altLang="en-US" sz="2400" b="1">
                <a:cs typeface="Arial" panose="020B0604020202020204" pitchFamily="34" charset="0"/>
              </a:rPr>
              <a:t>--</a:t>
            </a:r>
            <a:r>
              <a:rPr lang="en-US" altLang="en-US" sz="2400" b="1">
                <a:solidFill>
                  <a:srgbClr val="FF6699"/>
                </a:solidFill>
                <a:cs typeface="Arial" panose="020B0604020202020204" pitchFamily="34" charset="0"/>
              </a:rPr>
              <a:t>Leu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19063" y="133350"/>
            <a:ext cx="625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28675" name="Text Box 57"/>
          <p:cNvSpPr txBox="1">
            <a:spLocks noChangeArrowheads="1"/>
          </p:cNvSpPr>
          <p:nvPr/>
        </p:nvSpPr>
        <p:spPr bwMode="auto">
          <a:xfrm>
            <a:off x="941388" y="6138863"/>
            <a:ext cx="7526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2.14</a:t>
            </a:r>
            <a:endParaRPr lang="en-US" altLang="en-US" sz="2000" dirty="0"/>
          </a:p>
        </p:txBody>
      </p:sp>
      <p:pic>
        <p:nvPicPr>
          <p:cNvPr id="2867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44650"/>
            <a:ext cx="81057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2" descr="C:\Documents and Settings\Amit\My Documents\Amit\Book\English\CH2 - Protein Structure\Figures\2-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8" b="22227"/>
          <a:stretch>
            <a:fillRect/>
          </a:stretch>
        </p:blipFill>
        <p:spPr bwMode="auto">
          <a:xfrm>
            <a:off x="265113" y="528638"/>
            <a:ext cx="8443912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09563" y="369888"/>
            <a:ext cx="625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29700" name="Text Box 9"/>
          <p:cNvSpPr txBox="1">
            <a:spLocks noChangeArrowheads="1"/>
          </p:cNvSpPr>
          <p:nvPr/>
        </p:nvSpPr>
        <p:spPr bwMode="auto">
          <a:xfrm>
            <a:off x="5715000" y="3957638"/>
            <a:ext cx="514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sp>
        <p:nvSpPr>
          <p:cNvPr id="29701" name="Text Box 10"/>
          <p:cNvSpPr txBox="1">
            <a:spLocks noChangeArrowheads="1"/>
          </p:cNvSpPr>
          <p:nvPr/>
        </p:nvSpPr>
        <p:spPr bwMode="auto">
          <a:xfrm>
            <a:off x="1579563" y="3489325"/>
            <a:ext cx="514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sp>
        <p:nvSpPr>
          <p:cNvPr id="29702" name="Text Box 11"/>
          <p:cNvSpPr txBox="1">
            <a:spLocks noChangeArrowheads="1"/>
          </p:cNvSpPr>
          <p:nvPr/>
        </p:nvSpPr>
        <p:spPr bwMode="auto">
          <a:xfrm>
            <a:off x="1976438" y="2424113"/>
            <a:ext cx="514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O</a:t>
            </a:r>
          </a:p>
        </p:txBody>
      </p:sp>
      <p:sp>
        <p:nvSpPr>
          <p:cNvPr id="29703" name="Text Box 12"/>
          <p:cNvSpPr txBox="1">
            <a:spLocks noChangeArrowheads="1"/>
          </p:cNvSpPr>
          <p:nvPr/>
        </p:nvSpPr>
        <p:spPr bwMode="auto">
          <a:xfrm>
            <a:off x="6022975" y="5051425"/>
            <a:ext cx="514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O</a:t>
            </a:r>
          </a:p>
        </p:txBody>
      </p:sp>
      <p:sp>
        <p:nvSpPr>
          <p:cNvPr id="29704" name="Text Box 13"/>
          <p:cNvSpPr txBox="1">
            <a:spLocks noChangeArrowheads="1"/>
          </p:cNvSpPr>
          <p:nvPr/>
        </p:nvSpPr>
        <p:spPr bwMode="auto">
          <a:xfrm>
            <a:off x="2727325" y="3995738"/>
            <a:ext cx="514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N</a:t>
            </a:r>
          </a:p>
        </p:txBody>
      </p:sp>
      <p:sp>
        <p:nvSpPr>
          <p:cNvPr id="29705" name="Text Box 14"/>
          <p:cNvSpPr txBox="1">
            <a:spLocks noChangeArrowheads="1"/>
          </p:cNvSpPr>
          <p:nvPr/>
        </p:nvSpPr>
        <p:spPr bwMode="auto">
          <a:xfrm>
            <a:off x="6834188" y="3671888"/>
            <a:ext cx="514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N</a:t>
            </a:r>
          </a:p>
        </p:txBody>
      </p:sp>
      <p:sp>
        <p:nvSpPr>
          <p:cNvPr id="29706" name="Text Box 15"/>
          <p:cNvSpPr txBox="1">
            <a:spLocks noChangeArrowheads="1"/>
          </p:cNvSpPr>
          <p:nvPr/>
        </p:nvSpPr>
        <p:spPr bwMode="auto">
          <a:xfrm>
            <a:off x="4079875" y="3036888"/>
            <a:ext cx="673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  <a:r>
              <a:rPr lang="en-US" altLang="en-US" b="1" baseline="-25000"/>
              <a:t>α</a:t>
            </a:r>
            <a:endParaRPr lang="en-US" altLang="en-US" b="1"/>
          </a:p>
        </p:txBody>
      </p:sp>
      <p:sp>
        <p:nvSpPr>
          <p:cNvPr id="29707" name="Text Box 16"/>
          <p:cNvSpPr txBox="1">
            <a:spLocks noChangeArrowheads="1"/>
          </p:cNvSpPr>
          <p:nvPr/>
        </p:nvSpPr>
        <p:spPr bwMode="auto">
          <a:xfrm>
            <a:off x="6180138" y="1352550"/>
            <a:ext cx="22018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Side chain</a:t>
            </a:r>
          </a:p>
        </p:txBody>
      </p:sp>
      <p:sp>
        <p:nvSpPr>
          <p:cNvPr id="29708" name="AutoShape 17"/>
          <p:cNvSpPr>
            <a:spLocks/>
          </p:cNvSpPr>
          <p:nvPr/>
        </p:nvSpPr>
        <p:spPr bwMode="auto">
          <a:xfrm>
            <a:off x="5924550" y="771525"/>
            <a:ext cx="287338" cy="1771650"/>
          </a:xfrm>
          <a:prstGeom prst="rightBrace">
            <a:avLst>
              <a:gd name="adj1" fmla="val 5138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9" name="AutoShape 19"/>
          <p:cNvSpPr>
            <a:spLocks noChangeArrowheads="1"/>
          </p:cNvSpPr>
          <p:nvPr/>
        </p:nvSpPr>
        <p:spPr bwMode="auto">
          <a:xfrm rot="1500000">
            <a:off x="777875" y="3151188"/>
            <a:ext cx="3519488" cy="1787525"/>
          </a:xfrm>
          <a:prstGeom prst="parallelogram">
            <a:avLst>
              <a:gd name="adj" fmla="val 49223"/>
            </a:avLst>
          </a:prstGeom>
          <a:solidFill>
            <a:srgbClr val="DDDDDD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10" name="AutoShape 21"/>
          <p:cNvSpPr>
            <a:spLocks noChangeArrowheads="1"/>
          </p:cNvSpPr>
          <p:nvPr/>
        </p:nvSpPr>
        <p:spPr bwMode="auto">
          <a:xfrm rot="2400000">
            <a:off x="5091113" y="2994025"/>
            <a:ext cx="2638425" cy="2130425"/>
          </a:xfrm>
          <a:prstGeom prst="parallelogram">
            <a:avLst>
              <a:gd name="adj" fmla="val 34344"/>
            </a:avLst>
          </a:prstGeom>
          <a:solidFill>
            <a:srgbClr val="DDDDDD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11" name="AutoShape 24"/>
          <p:cNvSpPr>
            <a:spLocks noChangeArrowheads="1"/>
          </p:cNvSpPr>
          <p:nvPr/>
        </p:nvSpPr>
        <p:spPr bwMode="auto">
          <a:xfrm>
            <a:off x="3675063" y="4249738"/>
            <a:ext cx="273050" cy="681037"/>
          </a:xfrm>
          <a:prstGeom prst="curvedLeftArrow">
            <a:avLst>
              <a:gd name="adj1" fmla="val 49884"/>
              <a:gd name="adj2" fmla="val 99767"/>
              <a:gd name="adj3" fmla="val 33333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12" name="Text Box 25"/>
          <p:cNvSpPr txBox="1">
            <a:spLocks noChangeArrowheads="1"/>
          </p:cNvSpPr>
          <p:nvPr/>
        </p:nvSpPr>
        <p:spPr bwMode="auto">
          <a:xfrm>
            <a:off x="3554413" y="4797425"/>
            <a:ext cx="514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ym typeface="Symbol" panose="05050102010706020507" pitchFamily="18" charset="2"/>
              </a:rPr>
              <a:t></a:t>
            </a:r>
            <a:endParaRPr lang="en-US" altLang="en-US" b="1"/>
          </a:p>
        </p:txBody>
      </p:sp>
      <p:sp>
        <p:nvSpPr>
          <p:cNvPr id="29713" name="Text Box 26"/>
          <p:cNvSpPr txBox="1">
            <a:spLocks noChangeArrowheads="1"/>
          </p:cNvSpPr>
          <p:nvPr/>
        </p:nvSpPr>
        <p:spPr bwMode="auto">
          <a:xfrm>
            <a:off x="4919663" y="4618038"/>
            <a:ext cx="514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ym typeface="Symbol" panose="05050102010706020507" pitchFamily="18" charset="2"/>
              </a:rPr>
              <a:t></a:t>
            </a:r>
            <a:endParaRPr lang="en-US" altLang="en-US" b="1"/>
          </a:p>
        </p:txBody>
      </p:sp>
      <p:sp>
        <p:nvSpPr>
          <p:cNvPr id="29714" name="AutoShape 27"/>
          <p:cNvSpPr>
            <a:spLocks noChangeArrowheads="1"/>
          </p:cNvSpPr>
          <p:nvPr/>
        </p:nvSpPr>
        <p:spPr bwMode="auto">
          <a:xfrm flipH="1">
            <a:off x="4997450" y="4152900"/>
            <a:ext cx="317500" cy="663575"/>
          </a:xfrm>
          <a:prstGeom prst="curvedLeftArrow">
            <a:avLst>
              <a:gd name="adj1" fmla="val 41800"/>
              <a:gd name="adj2" fmla="val 83600"/>
              <a:gd name="adj3" fmla="val 33333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9"/>
          <p:cNvSpPr txBox="1">
            <a:spLocks noChangeArrowheads="1"/>
          </p:cNvSpPr>
          <p:nvPr/>
        </p:nvSpPr>
        <p:spPr bwMode="auto">
          <a:xfrm>
            <a:off x="233363" y="184150"/>
            <a:ext cx="625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pic>
        <p:nvPicPr>
          <p:cNvPr id="3072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31007" r="45082" b="33592"/>
          <a:stretch>
            <a:fillRect/>
          </a:stretch>
        </p:blipFill>
        <p:spPr bwMode="auto">
          <a:xfrm>
            <a:off x="1828800" y="585788"/>
            <a:ext cx="5622925" cy="55673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Text Box 11"/>
          <p:cNvSpPr txBox="1">
            <a:spLocks noChangeArrowheads="1"/>
          </p:cNvSpPr>
          <p:nvPr/>
        </p:nvSpPr>
        <p:spPr bwMode="auto">
          <a:xfrm>
            <a:off x="4119563" y="1035050"/>
            <a:ext cx="41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ym typeface="Symbol" panose="05050102010706020507" pitchFamily="18" charset="2"/>
              </a:rPr>
              <a:t></a:t>
            </a:r>
            <a:endParaRPr lang="en-US" altLang="en-US" b="1"/>
          </a:p>
        </p:txBody>
      </p:sp>
      <p:sp>
        <p:nvSpPr>
          <p:cNvPr id="30725" name="Text Box 13"/>
          <p:cNvSpPr txBox="1">
            <a:spLocks noChangeArrowheads="1"/>
          </p:cNvSpPr>
          <p:nvPr/>
        </p:nvSpPr>
        <p:spPr bwMode="auto">
          <a:xfrm>
            <a:off x="4394200" y="6075363"/>
            <a:ext cx="514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ym typeface="Symbol" panose="05050102010706020507" pitchFamily="18" charset="2"/>
              </a:rPr>
              <a:t></a:t>
            </a:r>
            <a:endParaRPr lang="en-US" altLang="en-US" b="1"/>
          </a:p>
        </p:txBody>
      </p:sp>
      <p:sp>
        <p:nvSpPr>
          <p:cNvPr id="30726" name="Text Box 14"/>
          <p:cNvSpPr txBox="1">
            <a:spLocks noChangeArrowheads="1"/>
          </p:cNvSpPr>
          <p:nvPr/>
        </p:nvSpPr>
        <p:spPr bwMode="auto">
          <a:xfrm>
            <a:off x="1220788" y="3038475"/>
            <a:ext cx="51435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ym typeface="Symbol" panose="05050102010706020507" pitchFamily="18" charset="2"/>
              </a:rPr>
              <a:t></a:t>
            </a:r>
            <a:endParaRPr lang="en-US" altLang="en-US" b="1"/>
          </a:p>
        </p:txBody>
      </p:sp>
      <p:sp>
        <p:nvSpPr>
          <p:cNvPr id="30727" name="Text Box 15"/>
          <p:cNvSpPr txBox="1">
            <a:spLocks noChangeArrowheads="1"/>
          </p:cNvSpPr>
          <p:nvPr/>
        </p:nvSpPr>
        <p:spPr bwMode="auto">
          <a:xfrm>
            <a:off x="2632075" y="4603750"/>
            <a:ext cx="1230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ym typeface="Symbol" panose="05050102010706020507" pitchFamily="18" charset="2"/>
              </a:rPr>
              <a:t></a:t>
            </a:r>
            <a:r>
              <a:rPr lang="en-US" altLang="en-US" sz="2800" b="1" baseline="-25000">
                <a:sym typeface="Symbol" panose="05050102010706020507" pitchFamily="18" charset="2"/>
              </a:rPr>
              <a:t>right</a:t>
            </a:r>
            <a:endParaRPr lang="en-US" altLang="en-US" sz="2800" b="1"/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5861050" y="2279650"/>
            <a:ext cx="847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ym typeface="Symbol" panose="05050102010706020507" pitchFamily="18" charset="2"/>
              </a:rPr>
              <a:t></a:t>
            </a:r>
            <a:r>
              <a:rPr lang="en-US" altLang="en-US" sz="2800" b="1" baseline="-25000">
                <a:sym typeface="Symbol" panose="05050102010706020507" pitchFamily="18" charset="2"/>
              </a:rPr>
              <a:t>left</a:t>
            </a:r>
            <a:endParaRPr lang="en-US" altLang="en-US" sz="2800" b="1"/>
          </a:p>
        </p:txBody>
      </p:sp>
      <p:sp>
        <p:nvSpPr>
          <p:cNvPr id="30729" name="Line 17"/>
          <p:cNvSpPr>
            <a:spLocks noChangeShapeType="1"/>
          </p:cNvSpPr>
          <p:nvPr/>
        </p:nvSpPr>
        <p:spPr bwMode="auto">
          <a:xfrm flipH="1">
            <a:off x="3167063" y="1346200"/>
            <a:ext cx="10144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Line 18"/>
          <p:cNvSpPr>
            <a:spLocks noChangeShapeType="1"/>
          </p:cNvSpPr>
          <p:nvPr/>
        </p:nvSpPr>
        <p:spPr bwMode="auto">
          <a:xfrm flipH="1">
            <a:off x="5513388" y="2579688"/>
            <a:ext cx="4413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Line 19"/>
          <p:cNvSpPr>
            <a:spLocks noChangeShapeType="1"/>
          </p:cNvSpPr>
          <p:nvPr/>
        </p:nvSpPr>
        <p:spPr bwMode="auto">
          <a:xfrm flipH="1" flipV="1">
            <a:off x="3270250" y="4149725"/>
            <a:ext cx="0" cy="7080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80"/>
          <p:cNvSpPr>
            <a:spLocks noChangeArrowheads="1"/>
          </p:cNvSpPr>
          <p:nvPr/>
        </p:nvSpPr>
        <p:spPr bwMode="auto">
          <a:xfrm>
            <a:off x="3067050" y="2009775"/>
            <a:ext cx="2244725" cy="2054225"/>
          </a:xfrm>
          <a:prstGeom prst="ellipse">
            <a:avLst/>
          </a:pr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82563" y="1651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a</a:t>
            </a: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3505200" y="6096000"/>
            <a:ext cx="190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cs typeface="Arial" panose="020B0604020202020204" pitchFamily="34" charset="0"/>
              </a:rPr>
              <a:t>Figure 2.2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grpSp>
        <p:nvGrpSpPr>
          <p:cNvPr id="4101" name="Group 79"/>
          <p:cNvGrpSpPr>
            <a:grpSpLocks/>
          </p:cNvGrpSpPr>
          <p:nvPr/>
        </p:nvGrpSpPr>
        <p:grpSpPr bwMode="auto">
          <a:xfrm>
            <a:off x="738188" y="1274763"/>
            <a:ext cx="1417637" cy="2713037"/>
            <a:chOff x="481" y="1012"/>
            <a:chExt cx="893" cy="1709"/>
          </a:xfrm>
        </p:grpSpPr>
        <p:sp>
          <p:nvSpPr>
            <p:cNvPr id="4131" name="Text Box 12"/>
            <p:cNvSpPr txBox="1">
              <a:spLocks noChangeArrowheads="1"/>
            </p:cNvSpPr>
            <p:nvPr/>
          </p:nvSpPr>
          <p:spPr bwMode="auto">
            <a:xfrm>
              <a:off x="481" y="1444"/>
              <a:ext cx="39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132" name="Text Box 13"/>
            <p:cNvSpPr txBox="1">
              <a:spLocks noChangeArrowheads="1"/>
            </p:cNvSpPr>
            <p:nvPr/>
          </p:nvSpPr>
          <p:spPr bwMode="auto">
            <a:xfrm>
              <a:off x="481" y="1895"/>
              <a:ext cx="39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008000"/>
                  </a:solidFill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133" name="Text Box 14"/>
            <p:cNvSpPr txBox="1">
              <a:spLocks noChangeArrowheads="1"/>
            </p:cNvSpPr>
            <p:nvPr/>
          </p:nvSpPr>
          <p:spPr bwMode="auto">
            <a:xfrm>
              <a:off x="511" y="2356"/>
              <a:ext cx="593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chemeClr val="accent2"/>
                  </a:solidFill>
                  <a:cs typeface="Arial" panose="020B0604020202020204" pitchFamily="34" charset="0"/>
                </a:rPr>
                <a:t>CH</a:t>
              </a:r>
              <a:r>
                <a:rPr lang="en-US" altLang="en-US" b="1" baseline="-25000">
                  <a:solidFill>
                    <a:schemeClr val="accent2"/>
                  </a:solidFill>
                  <a:cs typeface="Arial" panose="020B0604020202020204" pitchFamily="34" charset="0"/>
                </a:rPr>
                <a:t>3</a:t>
              </a:r>
              <a:endParaRPr lang="en-US" altLang="en-US" b="1">
                <a:solidFill>
                  <a:schemeClr val="accent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Text Box 15"/>
            <p:cNvSpPr txBox="1">
              <a:spLocks noChangeArrowheads="1"/>
            </p:cNvSpPr>
            <p:nvPr/>
          </p:nvSpPr>
          <p:spPr bwMode="auto">
            <a:xfrm>
              <a:off x="491" y="1012"/>
              <a:ext cx="39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4135" name="Text Box 16"/>
            <p:cNvSpPr txBox="1">
              <a:spLocks noChangeArrowheads="1"/>
            </p:cNvSpPr>
            <p:nvPr/>
          </p:nvSpPr>
          <p:spPr bwMode="auto">
            <a:xfrm>
              <a:off x="928" y="1444"/>
              <a:ext cx="44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cs typeface="Arial" panose="020B0604020202020204" pitchFamily="34" charset="0"/>
                </a:rPr>
                <a:t>O</a:t>
              </a:r>
              <a:r>
                <a:rPr lang="en-US" altLang="en-US" b="1" baseline="30000">
                  <a:solidFill>
                    <a:srgbClr val="FF3300"/>
                  </a:solidFill>
                  <a:cs typeface="Arial" panose="020B0604020202020204" pitchFamily="34" charset="0"/>
                </a:rPr>
                <a:t>-</a:t>
              </a:r>
              <a:endParaRPr lang="en-US" altLang="en-US" b="1">
                <a:solidFill>
                  <a:srgbClr val="FF33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Line 17"/>
            <p:cNvSpPr>
              <a:spLocks noChangeShapeType="1"/>
            </p:cNvSpPr>
            <p:nvPr/>
          </p:nvSpPr>
          <p:spPr bwMode="auto">
            <a:xfrm>
              <a:off x="693" y="1317"/>
              <a:ext cx="0" cy="20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Line 18"/>
            <p:cNvSpPr>
              <a:spLocks noChangeShapeType="1"/>
            </p:cNvSpPr>
            <p:nvPr/>
          </p:nvSpPr>
          <p:spPr bwMode="auto">
            <a:xfrm>
              <a:off x="654" y="1313"/>
              <a:ext cx="0" cy="20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Line 19"/>
            <p:cNvSpPr>
              <a:spLocks noChangeShapeType="1"/>
            </p:cNvSpPr>
            <p:nvPr/>
          </p:nvSpPr>
          <p:spPr bwMode="auto">
            <a:xfrm flipH="1">
              <a:off x="774" y="1642"/>
              <a:ext cx="225" cy="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9" name="Line 20"/>
            <p:cNvSpPr>
              <a:spLocks noChangeShapeType="1"/>
            </p:cNvSpPr>
            <p:nvPr/>
          </p:nvSpPr>
          <p:spPr bwMode="auto">
            <a:xfrm flipH="1">
              <a:off x="782" y="2068"/>
              <a:ext cx="225" cy="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0" name="Line 21"/>
            <p:cNvSpPr>
              <a:spLocks noChangeShapeType="1"/>
            </p:cNvSpPr>
            <p:nvPr/>
          </p:nvSpPr>
          <p:spPr bwMode="auto">
            <a:xfrm flipH="1">
              <a:off x="783" y="2129"/>
              <a:ext cx="225" cy="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1" name="Text Box 22"/>
            <p:cNvSpPr txBox="1">
              <a:spLocks noChangeArrowheads="1"/>
            </p:cNvSpPr>
            <p:nvPr/>
          </p:nvSpPr>
          <p:spPr bwMode="auto">
            <a:xfrm>
              <a:off x="938" y="1911"/>
              <a:ext cx="39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008000"/>
                  </a:solidFill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4142" name="Line 23"/>
            <p:cNvSpPr>
              <a:spLocks noChangeShapeType="1"/>
            </p:cNvSpPr>
            <p:nvPr/>
          </p:nvSpPr>
          <p:spPr bwMode="auto">
            <a:xfrm>
              <a:off x="669" y="1764"/>
              <a:ext cx="0" cy="20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Line 24"/>
            <p:cNvSpPr>
              <a:spLocks noChangeShapeType="1"/>
            </p:cNvSpPr>
            <p:nvPr/>
          </p:nvSpPr>
          <p:spPr bwMode="auto">
            <a:xfrm>
              <a:off x="669" y="2219"/>
              <a:ext cx="0" cy="20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2" name="Text Box 25"/>
          <p:cNvSpPr txBox="1">
            <a:spLocks noChangeArrowheads="1"/>
          </p:cNvSpPr>
          <p:nvPr/>
        </p:nvSpPr>
        <p:spPr bwMode="auto">
          <a:xfrm>
            <a:off x="6800850" y="38989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4103" name="Text Box 27"/>
          <p:cNvSpPr txBox="1">
            <a:spLocks noChangeArrowheads="1"/>
          </p:cNvSpPr>
          <p:nvPr/>
        </p:nvSpPr>
        <p:spPr bwMode="auto">
          <a:xfrm>
            <a:off x="6865938" y="4656138"/>
            <a:ext cx="9413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cs typeface="Arial" panose="020B0604020202020204" pitchFamily="34" charset="0"/>
              </a:rPr>
              <a:t>CH</a:t>
            </a:r>
            <a:r>
              <a:rPr lang="en-US" altLang="en-US" b="1" baseline="-25000">
                <a:solidFill>
                  <a:schemeClr val="accent2"/>
                </a:solidFill>
                <a:cs typeface="Arial" panose="020B0604020202020204" pitchFamily="34" charset="0"/>
              </a:rPr>
              <a:t>3</a:t>
            </a:r>
            <a:endParaRPr lang="en-US" altLang="en-US" b="1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4104" name="Text Box 28"/>
          <p:cNvSpPr txBox="1">
            <a:spLocks noChangeArrowheads="1"/>
          </p:cNvSpPr>
          <p:nvPr/>
        </p:nvSpPr>
        <p:spPr bwMode="auto">
          <a:xfrm>
            <a:off x="7515225" y="39036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4105" name="Text Box 29"/>
          <p:cNvSpPr txBox="1">
            <a:spLocks noChangeArrowheads="1"/>
          </p:cNvSpPr>
          <p:nvPr/>
        </p:nvSpPr>
        <p:spPr bwMode="auto">
          <a:xfrm>
            <a:off x="6756400" y="3192463"/>
            <a:ext cx="1589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CC00FF"/>
                </a:solidFill>
                <a:cs typeface="Arial" panose="020B0604020202020204" pitchFamily="34" charset="0"/>
              </a:rPr>
              <a:t>S-CoA</a:t>
            </a:r>
          </a:p>
        </p:txBody>
      </p:sp>
      <p:sp>
        <p:nvSpPr>
          <p:cNvPr id="4106" name="Line 31"/>
          <p:cNvSpPr>
            <a:spLocks noChangeShapeType="1"/>
          </p:cNvSpPr>
          <p:nvPr/>
        </p:nvSpPr>
        <p:spPr bwMode="auto">
          <a:xfrm>
            <a:off x="7067550" y="3690938"/>
            <a:ext cx="0" cy="3222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36"/>
          <p:cNvSpPr>
            <a:spLocks noChangeShapeType="1"/>
          </p:cNvSpPr>
          <p:nvPr/>
        </p:nvSpPr>
        <p:spPr bwMode="auto">
          <a:xfrm>
            <a:off x="7099300" y="4406900"/>
            <a:ext cx="0" cy="3222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Text Box 51"/>
          <p:cNvSpPr txBox="1">
            <a:spLocks noChangeArrowheads="1"/>
          </p:cNvSpPr>
          <p:nvPr/>
        </p:nvSpPr>
        <p:spPr bwMode="auto">
          <a:xfrm>
            <a:off x="6777038" y="18161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4109" name="Text Box 52"/>
          <p:cNvSpPr txBox="1">
            <a:spLocks noChangeArrowheads="1"/>
          </p:cNvSpPr>
          <p:nvPr/>
        </p:nvSpPr>
        <p:spPr bwMode="auto">
          <a:xfrm>
            <a:off x="6792913" y="11303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4110" name="Text Box 53"/>
          <p:cNvSpPr txBox="1">
            <a:spLocks noChangeArrowheads="1"/>
          </p:cNvSpPr>
          <p:nvPr/>
        </p:nvSpPr>
        <p:spPr bwMode="auto">
          <a:xfrm>
            <a:off x="7486650" y="1816100"/>
            <a:ext cx="6238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4111" name="Line 54"/>
          <p:cNvSpPr>
            <a:spLocks noChangeShapeType="1"/>
          </p:cNvSpPr>
          <p:nvPr/>
        </p:nvSpPr>
        <p:spPr bwMode="auto">
          <a:xfrm>
            <a:off x="7113588" y="1614488"/>
            <a:ext cx="0" cy="3222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Line 55"/>
          <p:cNvSpPr>
            <a:spLocks noChangeShapeType="1"/>
          </p:cNvSpPr>
          <p:nvPr/>
        </p:nvSpPr>
        <p:spPr bwMode="auto">
          <a:xfrm>
            <a:off x="7051675" y="1608138"/>
            <a:ext cx="0" cy="3222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Line 56"/>
          <p:cNvSpPr>
            <a:spLocks noChangeShapeType="1"/>
          </p:cNvSpPr>
          <p:nvPr/>
        </p:nvSpPr>
        <p:spPr bwMode="auto">
          <a:xfrm flipH="1">
            <a:off x="7258050" y="2090738"/>
            <a:ext cx="357188" cy="63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Line 57"/>
          <p:cNvSpPr>
            <a:spLocks noChangeShapeType="1"/>
          </p:cNvSpPr>
          <p:nvPr/>
        </p:nvSpPr>
        <p:spPr bwMode="auto">
          <a:xfrm flipH="1">
            <a:off x="7251700" y="2163763"/>
            <a:ext cx="357188" cy="63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Text Box 62"/>
          <p:cNvSpPr txBox="1">
            <a:spLocks noChangeArrowheads="1"/>
          </p:cNvSpPr>
          <p:nvPr/>
        </p:nvSpPr>
        <p:spPr bwMode="auto">
          <a:xfrm>
            <a:off x="6791325" y="25796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4116" name="Line 63"/>
          <p:cNvSpPr>
            <a:spLocks noChangeShapeType="1"/>
          </p:cNvSpPr>
          <p:nvPr/>
        </p:nvSpPr>
        <p:spPr bwMode="auto">
          <a:xfrm flipH="1">
            <a:off x="7269163" y="4179888"/>
            <a:ext cx="357187" cy="63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Line 64"/>
          <p:cNvSpPr>
            <a:spLocks noChangeShapeType="1"/>
          </p:cNvSpPr>
          <p:nvPr/>
        </p:nvSpPr>
        <p:spPr bwMode="auto">
          <a:xfrm flipH="1">
            <a:off x="7270750" y="4252913"/>
            <a:ext cx="357188" cy="63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8" name="Line 65"/>
          <p:cNvSpPr>
            <a:spLocks noChangeShapeType="1"/>
          </p:cNvSpPr>
          <p:nvPr/>
        </p:nvSpPr>
        <p:spPr bwMode="auto">
          <a:xfrm flipV="1">
            <a:off x="2176463" y="3033713"/>
            <a:ext cx="4554537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9" name="Arc 70"/>
          <p:cNvSpPr>
            <a:spLocks/>
          </p:cNvSpPr>
          <p:nvPr/>
        </p:nvSpPr>
        <p:spPr bwMode="auto">
          <a:xfrm flipH="1" flipV="1">
            <a:off x="2819400" y="1482725"/>
            <a:ext cx="1546225" cy="15367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Arc 71"/>
          <p:cNvSpPr>
            <a:spLocks/>
          </p:cNvSpPr>
          <p:nvPr/>
        </p:nvSpPr>
        <p:spPr bwMode="auto">
          <a:xfrm>
            <a:off x="4325938" y="3055938"/>
            <a:ext cx="1697037" cy="147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Text Box 72"/>
          <p:cNvSpPr txBox="1">
            <a:spLocks noChangeArrowheads="1"/>
          </p:cNvSpPr>
          <p:nvPr/>
        </p:nvSpPr>
        <p:spPr bwMode="auto">
          <a:xfrm>
            <a:off x="2389188" y="1020763"/>
            <a:ext cx="1001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660066"/>
                </a:solidFill>
                <a:cs typeface="Arial" panose="020B0604020202020204" pitchFamily="34" charset="0"/>
              </a:rPr>
              <a:t>NAD</a:t>
            </a:r>
            <a:r>
              <a:rPr lang="en-US" altLang="en-US" sz="2400" b="1" baseline="30000">
                <a:solidFill>
                  <a:srgbClr val="660066"/>
                </a:solidFill>
                <a:cs typeface="Arial" panose="020B0604020202020204" pitchFamily="34" charset="0"/>
              </a:rPr>
              <a:t>+</a:t>
            </a:r>
            <a:endParaRPr lang="en-US" altLang="en-US" sz="2400" b="1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4122" name="Text Box 76"/>
          <p:cNvSpPr txBox="1">
            <a:spLocks noChangeArrowheads="1"/>
          </p:cNvSpPr>
          <p:nvPr/>
        </p:nvSpPr>
        <p:spPr bwMode="auto">
          <a:xfrm>
            <a:off x="5534025" y="4502150"/>
            <a:ext cx="115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660066"/>
                </a:solidFill>
                <a:cs typeface="Arial" panose="020B0604020202020204" pitchFamily="34" charset="0"/>
              </a:rPr>
              <a:t>NADH</a:t>
            </a:r>
          </a:p>
        </p:txBody>
      </p:sp>
      <p:sp>
        <p:nvSpPr>
          <p:cNvPr id="4123" name="Text Box 77"/>
          <p:cNvSpPr txBox="1">
            <a:spLocks noChangeArrowheads="1"/>
          </p:cNvSpPr>
          <p:nvPr/>
        </p:nvSpPr>
        <p:spPr bwMode="auto">
          <a:xfrm>
            <a:off x="423863" y="5114925"/>
            <a:ext cx="18637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CC00FF"/>
                </a:solidFill>
                <a:cs typeface="Arial" panose="020B0604020202020204" pitchFamily="34" charset="0"/>
              </a:rPr>
              <a:t>HS-CoA</a:t>
            </a:r>
          </a:p>
        </p:txBody>
      </p:sp>
      <p:sp>
        <p:nvSpPr>
          <p:cNvPr id="4124" name="Text Box 78"/>
          <p:cNvSpPr txBox="1">
            <a:spLocks noChangeArrowheads="1"/>
          </p:cNvSpPr>
          <p:nvPr/>
        </p:nvSpPr>
        <p:spPr bwMode="auto">
          <a:xfrm>
            <a:off x="792163" y="460375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4125" name="Text Box 81"/>
          <p:cNvSpPr txBox="1">
            <a:spLocks noChangeArrowheads="1"/>
          </p:cNvSpPr>
          <p:nvPr/>
        </p:nvSpPr>
        <p:spPr bwMode="auto">
          <a:xfrm>
            <a:off x="2671763" y="3994150"/>
            <a:ext cx="29352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</a:rPr>
              <a:t>Pyruvate Dehydrogenase Complex</a:t>
            </a:r>
          </a:p>
        </p:txBody>
      </p:sp>
      <p:sp>
        <p:nvSpPr>
          <p:cNvPr id="4126" name="Text Box 82"/>
          <p:cNvSpPr txBox="1">
            <a:spLocks noChangeArrowheads="1"/>
          </p:cNvSpPr>
          <p:nvPr/>
        </p:nvSpPr>
        <p:spPr bwMode="auto">
          <a:xfrm>
            <a:off x="3635375" y="2111375"/>
            <a:ext cx="115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TPP</a:t>
            </a:r>
          </a:p>
        </p:txBody>
      </p:sp>
      <p:sp>
        <p:nvSpPr>
          <p:cNvPr id="4127" name="Text Box 84"/>
          <p:cNvSpPr txBox="1">
            <a:spLocks noChangeArrowheads="1"/>
          </p:cNvSpPr>
          <p:nvPr/>
        </p:nvSpPr>
        <p:spPr bwMode="auto">
          <a:xfrm>
            <a:off x="3605213" y="3430588"/>
            <a:ext cx="115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FAD</a:t>
            </a:r>
          </a:p>
        </p:txBody>
      </p:sp>
      <p:sp>
        <p:nvSpPr>
          <p:cNvPr id="4128" name="Text Box 85"/>
          <p:cNvSpPr txBox="1">
            <a:spLocks noChangeArrowheads="1"/>
          </p:cNvSpPr>
          <p:nvPr/>
        </p:nvSpPr>
        <p:spPr bwMode="auto">
          <a:xfrm>
            <a:off x="3359150" y="2497138"/>
            <a:ext cx="1757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Lipoic Acid</a:t>
            </a:r>
          </a:p>
        </p:txBody>
      </p:sp>
      <p:sp>
        <p:nvSpPr>
          <p:cNvPr id="4129" name="Text Box 86"/>
          <p:cNvSpPr txBox="1">
            <a:spLocks noChangeArrowheads="1"/>
          </p:cNvSpPr>
          <p:nvPr/>
        </p:nvSpPr>
        <p:spPr bwMode="auto">
          <a:xfrm>
            <a:off x="423863" y="3971925"/>
            <a:ext cx="1614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</a:rPr>
              <a:t>(pyruvate)</a:t>
            </a:r>
          </a:p>
        </p:txBody>
      </p:sp>
      <p:sp>
        <p:nvSpPr>
          <p:cNvPr id="4130" name="Text Box 87"/>
          <p:cNvSpPr txBox="1">
            <a:spLocks noChangeArrowheads="1"/>
          </p:cNvSpPr>
          <p:nvPr/>
        </p:nvSpPr>
        <p:spPr bwMode="auto">
          <a:xfrm>
            <a:off x="6496050" y="5205413"/>
            <a:ext cx="198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</a:rPr>
              <a:t>(acetyl-CoA)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233363" y="184150"/>
            <a:ext cx="625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427538" y="6159500"/>
            <a:ext cx="514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ym typeface="Symbol" panose="05050102010706020507" pitchFamily="18" charset="2"/>
              </a:rPr>
              <a:t></a:t>
            </a:r>
            <a:endParaRPr lang="en-US" altLang="en-US" b="1"/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1162050" y="2897188"/>
            <a:ext cx="514350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ym typeface="Symbol" panose="05050102010706020507" pitchFamily="18" charset="2"/>
              </a:rPr>
              <a:t></a:t>
            </a:r>
            <a:endParaRPr lang="en-US" altLang="en-US" b="1"/>
          </a:p>
        </p:txBody>
      </p:sp>
      <p:pic>
        <p:nvPicPr>
          <p:cNvPr id="31749" name="Picture 7" descr="ScreenShot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0" t="31004" r="45088" b="33182"/>
          <a:stretch>
            <a:fillRect/>
          </a:stretch>
        </p:blipFill>
        <p:spPr bwMode="auto">
          <a:xfrm>
            <a:off x="1820863" y="615950"/>
            <a:ext cx="5529262" cy="5534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233363" y="184150"/>
            <a:ext cx="625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e</a:t>
            </a:r>
          </a:p>
        </p:txBody>
      </p:sp>
      <p:grpSp>
        <p:nvGrpSpPr>
          <p:cNvPr id="32771" name="Group 4"/>
          <p:cNvGrpSpPr>
            <a:grpSpLocks/>
          </p:cNvGrpSpPr>
          <p:nvPr/>
        </p:nvGrpSpPr>
        <p:grpSpPr bwMode="auto">
          <a:xfrm>
            <a:off x="1352550" y="76200"/>
            <a:ext cx="6478588" cy="6640513"/>
            <a:chOff x="1352616" y="76214"/>
            <a:chExt cx="6477739" cy="6640118"/>
          </a:xfrm>
        </p:grpSpPr>
        <p:pic>
          <p:nvPicPr>
            <p:cNvPr id="3277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616" y="106100"/>
              <a:ext cx="6477739" cy="320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509" y="3499084"/>
              <a:ext cx="3199951" cy="321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4" name="Rectangle 3"/>
            <p:cNvSpPr>
              <a:spLocks noChangeArrowheads="1"/>
            </p:cNvSpPr>
            <p:nvPr/>
          </p:nvSpPr>
          <p:spPr bwMode="auto">
            <a:xfrm>
              <a:off x="2395470" y="106100"/>
              <a:ext cx="296215" cy="215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2775" name="Rectangle 8"/>
            <p:cNvSpPr>
              <a:spLocks noChangeArrowheads="1"/>
            </p:cNvSpPr>
            <p:nvPr/>
          </p:nvSpPr>
          <p:spPr bwMode="auto">
            <a:xfrm>
              <a:off x="5895245" y="76214"/>
              <a:ext cx="296215" cy="215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2776" name="Rectangle 9"/>
            <p:cNvSpPr>
              <a:spLocks noChangeArrowheads="1"/>
            </p:cNvSpPr>
            <p:nvPr/>
          </p:nvSpPr>
          <p:spPr bwMode="auto">
            <a:xfrm>
              <a:off x="4237149" y="3537721"/>
              <a:ext cx="354335" cy="222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3" descr="C:\Documents and Settings\Amit\My Documents\Amit\Book\English\CH2 - Protein Structure\Figures\2-1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3" t="5267" r="40961" b="4692"/>
          <a:stretch>
            <a:fillRect/>
          </a:stretch>
        </p:blipFill>
        <p:spPr bwMode="auto">
          <a:xfrm>
            <a:off x="5630863" y="492125"/>
            <a:ext cx="120967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1" descr="C:\Documents and Settings\Amit\My Documents\Amit\Book\English\CH2 - Protein Structure\Figures\2-13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r="22858"/>
          <a:stretch>
            <a:fillRect/>
          </a:stretch>
        </p:blipFill>
        <p:spPr bwMode="auto">
          <a:xfrm>
            <a:off x="957263" y="941388"/>
            <a:ext cx="2657475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3302000" y="6213475"/>
            <a:ext cx="211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2.15</a:t>
            </a:r>
            <a:endParaRPr lang="en-US" altLang="en-US" sz="2400" dirty="0"/>
          </a:p>
        </p:txBody>
      </p:sp>
      <p:sp>
        <p:nvSpPr>
          <p:cNvPr id="33797" name="Text Box 13"/>
          <p:cNvSpPr txBox="1">
            <a:spLocks noChangeArrowheads="1"/>
          </p:cNvSpPr>
          <p:nvPr/>
        </p:nvSpPr>
        <p:spPr bwMode="auto">
          <a:xfrm>
            <a:off x="1096963" y="4206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33798" name="Text Box 14"/>
          <p:cNvSpPr txBox="1">
            <a:spLocks noChangeArrowheads="1"/>
          </p:cNvSpPr>
          <p:nvPr/>
        </p:nvSpPr>
        <p:spPr bwMode="auto">
          <a:xfrm>
            <a:off x="4586288" y="42862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grpSp>
        <p:nvGrpSpPr>
          <p:cNvPr id="33799" name="Group 35"/>
          <p:cNvGrpSpPr>
            <a:grpSpLocks/>
          </p:cNvGrpSpPr>
          <p:nvPr/>
        </p:nvGrpSpPr>
        <p:grpSpPr bwMode="auto">
          <a:xfrm>
            <a:off x="7032625" y="1962150"/>
            <a:ext cx="685800" cy="1339850"/>
            <a:chOff x="4190" y="1039"/>
            <a:chExt cx="432" cy="844"/>
          </a:xfrm>
        </p:grpSpPr>
        <p:sp>
          <p:nvSpPr>
            <p:cNvPr id="33802" name="Text Box 10"/>
            <p:cNvSpPr txBox="1">
              <a:spLocks noChangeArrowheads="1"/>
            </p:cNvSpPr>
            <p:nvPr/>
          </p:nvSpPr>
          <p:spPr bwMode="auto">
            <a:xfrm>
              <a:off x="4190" y="1652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i+4</a:t>
              </a:r>
            </a:p>
          </p:txBody>
        </p:sp>
        <p:grpSp>
          <p:nvGrpSpPr>
            <p:cNvPr id="33803" name="Group 34"/>
            <p:cNvGrpSpPr>
              <a:grpSpLocks/>
            </p:cNvGrpSpPr>
            <p:nvPr/>
          </p:nvGrpSpPr>
          <p:grpSpPr bwMode="auto">
            <a:xfrm>
              <a:off x="4281" y="1039"/>
              <a:ext cx="240" cy="645"/>
              <a:chOff x="4281" y="1039"/>
              <a:chExt cx="240" cy="645"/>
            </a:xfrm>
          </p:grpSpPr>
          <p:sp>
            <p:nvSpPr>
              <p:cNvPr id="33804" name="Text Box 9"/>
              <p:cNvSpPr txBox="1">
                <a:spLocks noChangeArrowheads="1"/>
              </p:cNvSpPr>
              <p:nvPr/>
            </p:nvSpPr>
            <p:spPr bwMode="auto">
              <a:xfrm>
                <a:off x="4281" y="1039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/>
                  <a:t>i</a:t>
                </a:r>
              </a:p>
            </p:txBody>
          </p:sp>
          <p:sp>
            <p:nvSpPr>
              <p:cNvPr id="33805" name="Line 11"/>
              <p:cNvSpPr>
                <a:spLocks noChangeShapeType="1"/>
              </p:cNvSpPr>
              <p:nvPr/>
            </p:nvSpPr>
            <p:spPr bwMode="auto">
              <a:xfrm>
                <a:off x="4408" y="1253"/>
                <a:ext cx="5" cy="4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800" name="Text Box 24"/>
          <p:cNvSpPr txBox="1">
            <a:spLocks noChangeArrowheads="1"/>
          </p:cNvSpPr>
          <p:nvPr/>
        </p:nvSpPr>
        <p:spPr bwMode="auto">
          <a:xfrm>
            <a:off x="6443663" y="565150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800080"/>
                </a:solidFill>
              </a:rPr>
              <a:t>N’</a:t>
            </a:r>
          </a:p>
        </p:txBody>
      </p:sp>
      <p:sp>
        <p:nvSpPr>
          <p:cNvPr id="33801" name="Text Box 25"/>
          <p:cNvSpPr txBox="1">
            <a:spLocks noChangeArrowheads="1"/>
          </p:cNvSpPr>
          <p:nvPr/>
        </p:nvSpPr>
        <p:spPr bwMode="auto">
          <a:xfrm>
            <a:off x="5427663" y="6070600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800080"/>
                </a:solidFill>
              </a:rPr>
              <a:t>C’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C:\Documents and Settings\Amit\My Documents\Amit\Book\English\CH2 - Protein Structure\Figures\2-13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4" t="7727" r="25281" b="5368"/>
          <a:stretch>
            <a:fillRect/>
          </a:stretch>
        </p:blipFill>
        <p:spPr bwMode="auto">
          <a:xfrm>
            <a:off x="3141663" y="695325"/>
            <a:ext cx="2719387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87400" y="35242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5605463" y="2378075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Val 6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5816600" y="3732213"/>
            <a:ext cx="1074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Leu 10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26"/>
          <p:cNvSpPr txBox="1">
            <a:spLocks noChangeArrowheads="1"/>
          </p:cNvSpPr>
          <p:nvPr/>
        </p:nvSpPr>
        <p:spPr bwMode="auto">
          <a:xfrm>
            <a:off x="1587500" y="30797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d</a:t>
            </a:r>
          </a:p>
        </p:txBody>
      </p:sp>
      <p:grpSp>
        <p:nvGrpSpPr>
          <p:cNvPr id="35843" name="Group 1031"/>
          <p:cNvGrpSpPr>
            <a:grpSpLocks/>
          </p:cNvGrpSpPr>
          <p:nvPr/>
        </p:nvGrpSpPr>
        <p:grpSpPr bwMode="auto">
          <a:xfrm>
            <a:off x="1611313" y="2312988"/>
            <a:ext cx="2562225" cy="2955925"/>
            <a:chOff x="95" y="1377"/>
            <a:chExt cx="1614" cy="1862"/>
          </a:xfrm>
        </p:grpSpPr>
        <p:pic>
          <p:nvPicPr>
            <p:cNvPr id="35857" name="Picture 1032" descr="C:\Documents and Settings\Amit\My Documents\Amit\Book\English\CH2 - Protein Structure\Figures\2-13d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85" t="18506" r="35509" b="12744"/>
            <a:stretch>
              <a:fillRect/>
            </a:stretch>
          </p:blipFill>
          <p:spPr bwMode="auto">
            <a:xfrm>
              <a:off x="341" y="1377"/>
              <a:ext cx="1090" cy="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8" name="Text Box 1033"/>
            <p:cNvSpPr txBox="1">
              <a:spLocks noChangeArrowheads="1"/>
            </p:cNvSpPr>
            <p:nvPr/>
          </p:nvSpPr>
          <p:spPr bwMode="auto">
            <a:xfrm>
              <a:off x="919" y="2267"/>
              <a:ext cx="4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C</a:t>
              </a:r>
            </a:p>
          </p:txBody>
        </p:sp>
        <p:sp>
          <p:nvSpPr>
            <p:cNvPr id="35859" name="Text Box 1034"/>
            <p:cNvSpPr txBox="1">
              <a:spLocks noChangeArrowheads="1"/>
            </p:cNvSpPr>
            <p:nvPr/>
          </p:nvSpPr>
          <p:spPr bwMode="auto">
            <a:xfrm>
              <a:off x="929" y="2854"/>
              <a:ext cx="4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O</a:t>
              </a:r>
            </a:p>
          </p:txBody>
        </p:sp>
        <p:sp>
          <p:nvSpPr>
            <p:cNvPr id="35860" name="Text Box 1035"/>
            <p:cNvSpPr txBox="1">
              <a:spLocks noChangeArrowheads="1"/>
            </p:cNvSpPr>
            <p:nvPr/>
          </p:nvSpPr>
          <p:spPr bwMode="auto">
            <a:xfrm>
              <a:off x="400" y="1904"/>
              <a:ext cx="4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N</a:t>
              </a:r>
            </a:p>
          </p:txBody>
        </p:sp>
        <p:sp>
          <p:nvSpPr>
            <p:cNvPr id="35861" name="Text Box 1036"/>
            <p:cNvSpPr txBox="1">
              <a:spLocks noChangeArrowheads="1"/>
            </p:cNvSpPr>
            <p:nvPr/>
          </p:nvSpPr>
          <p:spPr bwMode="auto">
            <a:xfrm>
              <a:off x="396" y="1420"/>
              <a:ext cx="4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H</a:t>
              </a:r>
            </a:p>
          </p:txBody>
        </p:sp>
        <p:sp>
          <p:nvSpPr>
            <p:cNvPr id="35862" name="Text Box 1037"/>
            <p:cNvSpPr txBox="1">
              <a:spLocks noChangeArrowheads="1"/>
            </p:cNvSpPr>
            <p:nvPr/>
          </p:nvSpPr>
          <p:spPr bwMode="auto">
            <a:xfrm>
              <a:off x="110" y="1420"/>
              <a:ext cx="4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+</a:t>
              </a:r>
              <a:endParaRPr lang="en-US" altLang="en-US" sz="2400" b="1"/>
            </a:p>
          </p:txBody>
        </p:sp>
        <p:sp>
          <p:nvSpPr>
            <p:cNvPr id="35863" name="Text Box 1038"/>
            <p:cNvSpPr txBox="1">
              <a:spLocks noChangeArrowheads="1"/>
            </p:cNvSpPr>
            <p:nvPr/>
          </p:nvSpPr>
          <p:spPr bwMode="auto">
            <a:xfrm>
              <a:off x="1267" y="2289"/>
              <a:ext cx="4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+</a:t>
              </a:r>
              <a:endParaRPr lang="en-US" altLang="en-US" sz="2400" b="1"/>
            </a:p>
          </p:txBody>
        </p:sp>
        <p:sp>
          <p:nvSpPr>
            <p:cNvPr id="35864" name="Text Box 1039"/>
            <p:cNvSpPr txBox="1">
              <a:spLocks noChangeArrowheads="1"/>
            </p:cNvSpPr>
            <p:nvPr/>
          </p:nvSpPr>
          <p:spPr bwMode="auto">
            <a:xfrm>
              <a:off x="95" y="1876"/>
              <a:ext cx="4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-</a:t>
              </a:r>
              <a:endParaRPr lang="en-US" altLang="en-US" sz="2400" b="1"/>
            </a:p>
          </p:txBody>
        </p:sp>
        <p:sp>
          <p:nvSpPr>
            <p:cNvPr id="35865" name="Text Box 1040"/>
            <p:cNvSpPr txBox="1">
              <a:spLocks noChangeArrowheads="1"/>
            </p:cNvSpPr>
            <p:nvPr/>
          </p:nvSpPr>
          <p:spPr bwMode="auto">
            <a:xfrm>
              <a:off x="1256" y="2842"/>
              <a:ext cx="4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-</a:t>
              </a:r>
              <a:endParaRPr lang="en-US" altLang="en-US" sz="2400" b="1"/>
            </a:p>
          </p:txBody>
        </p:sp>
        <p:sp>
          <p:nvSpPr>
            <p:cNvPr id="35866" name="AutoShape 1041"/>
            <p:cNvSpPr>
              <a:spLocks noChangeArrowheads="1"/>
            </p:cNvSpPr>
            <p:nvPr/>
          </p:nvSpPr>
          <p:spPr bwMode="auto">
            <a:xfrm>
              <a:off x="804" y="1858"/>
              <a:ext cx="133" cy="800"/>
            </a:xfrm>
            <a:prstGeom prst="downArrow">
              <a:avLst>
                <a:gd name="adj1" fmla="val 50000"/>
                <a:gd name="adj2" fmla="val 150376"/>
              </a:avLst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5867" name="Text Box 1042"/>
            <p:cNvSpPr txBox="1">
              <a:spLocks noChangeArrowheads="1"/>
            </p:cNvSpPr>
            <p:nvPr/>
          </p:nvSpPr>
          <p:spPr bwMode="auto">
            <a:xfrm>
              <a:off x="641" y="2592"/>
              <a:ext cx="4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(-)</a:t>
              </a:r>
              <a:endParaRPr lang="en-US" altLang="en-US" sz="2400" b="1"/>
            </a:p>
          </p:txBody>
        </p:sp>
        <p:sp>
          <p:nvSpPr>
            <p:cNvPr id="35868" name="Text Box 1043"/>
            <p:cNvSpPr txBox="1">
              <a:spLocks noChangeArrowheads="1"/>
            </p:cNvSpPr>
            <p:nvPr/>
          </p:nvSpPr>
          <p:spPr bwMode="auto">
            <a:xfrm>
              <a:off x="654" y="1566"/>
              <a:ext cx="4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(+)</a:t>
              </a:r>
              <a:endParaRPr lang="en-US" altLang="en-US" sz="2400" b="1"/>
            </a:p>
          </p:txBody>
        </p:sp>
      </p:grpSp>
      <p:sp>
        <p:nvSpPr>
          <p:cNvPr id="35844" name="Text Box 1044"/>
          <p:cNvSpPr txBox="1">
            <a:spLocks noChangeArrowheads="1"/>
          </p:cNvSpPr>
          <p:nvPr/>
        </p:nvSpPr>
        <p:spPr bwMode="auto">
          <a:xfrm>
            <a:off x="4127500" y="46513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e</a:t>
            </a:r>
          </a:p>
        </p:txBody>
      </p:sp>
      <p:grpSp>
        <p:nvGrpSpPr>
          <p:cNvPr id="35845" name="Group 1046"/>
          <p:cNvGrpSpPr>
            <a:grpSpLocks/>
          </p:cNvGrpSpPr>
          <p:nvPr/>
        </p:nvGrpSpPr>
        <p:grpSpPr bwMode="auto">
          <a:xfrm>
            <a:off x="4229100" y="330200"/>
            <a:ext cx="2524125" cy="5799138"/>
            <a:chOff x="3530" y="266"/>
            <a:chExt cx="1590" cy="3653"/>
          </a:xfrm>
        </p:grpSpPr>
        <p:pic>
          <p:nvPicPr>
            <p:cNvPr id="35849" name="Picture 1047" descr="C:\Documents and Settings\Amit\My Documents\Amit\Book\English\CH2 - Protein Structure\Figures\2-13e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60" t="1685" r="34785" b="9131"/>
            <a:stretch>
              <a:fillRect/>
            </a:stretch>
          </p:blipFill>
          <p:spPr bwMode="auto">
            <a:xfrm>
              <a:off x="3530" y="266"/>
              <a:ext cx="1590" cy="3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Text Box 1048"/>
            <p:cNvSpPr txBox="1">
              <a:spLocks noChangeArrowheads="1"/>
            </p:cNvSpPr>
            <p:nvPr/>
          </p:nvSpPr>
          <p:spPr bwMode="auto">
            <a:xfrm>
              <a:off x="3903" y="554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</a:t>
              </a:r>
              <a:r>
                <a:rPr lang="en-US" altLang="en-US" sz="2400" b="1"/>
                <a:t>+</a:t>
              </a:r>
            </a:p>
          </p:txBody>
        </p:sp>
        <p:sp>
          <p:nvSpPr>
            <p:cNvPr id="35851" name="Text Box 1049"/>
            <p:cNvSpPr txBox="1">
              <a:spLocks noChangeArrowheads="1"/>
            </p:cNvSpPr>
            <p:nvPr/>
          </p:nvSpPr>
          <p:spPr bwMode="auto">
            <a:xfrm>
              <a:off x="4784" y="1368"/>
              <a:ext cx="3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</a:t>
              </a:r>
              <a:r>
                <a:rPr lang="en-US" altLang="en-US" sz="2400" b="1"/>
                <a:t>-</a:t>
              </a:r>
            </a:p>
          </p:txBody>
        </p:sp>
        <p:sp>
          <p:nvSpPr>
            <p:cNvPr id="35852" name="Text Box 1050"/>
            <p:cNvSpPr txBox="1">
              <a:spLocks noChangeArrowheads="1"/>
            </p:cNvSpPr>
            <p:nvPr/>
          </p:nvSpPr>
          <p:spPr bwMode="auto">
            <a:xfrm>
              <a:off x="3610" y="2420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</a:t>
              </a:r>
              <a:r>
                <a:rPr lang="en-US" altLang="en-US" sz="2400" b="1"/>
                <a:t>+</a:t>
              </a:r>
            </a:p>
          </p:txBody>
        </p:sp>
        <p:sp>
          <p:nvSpPr>
            <p:cNvPr id="35853" name="Text Box 1051"/>
            <p:cNvSpPr txBox="1">
              <a:spLocks noChangeArrowheads="1"/>
            </p:cNvSpPr>
            <p:nvPr/>
          </p:nvSpPr>
          <p:spPr bwMode="auto">
            <a:xfrm>
              <a:off x="4064" y="1753"/>
              <a:ext cx="3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</a:t>
              </a:r>
              <a:r>
                <a:rPr lang="en-US" altLang="en-US" sz="2400" b="1"/>
                <a:t>-</a:t>
              </a:r>
            </a:p>
          </p:txBody>
        </p:sp>
        <p:sp>
          <p:nvSpPr>
            <p:cNvPr id="35854" name="Text Box 1052"/>
            <p:cNvSpPr txBox="1">
              <a:spLocks noChangeArrowheads="1"/>
            </p:cNvSpPr>
            <p:nvPr/>
          </p:nvSpPr>
          <p:spPr bwMode="auto">
            <a:xfrm>
              <a:off x="4576" y="1902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</a:t>
              </a:r>
              <a:r>
                <a:rPr lang="en-US" altLang="en-US" sz="2400" b="1"/>
                <a:t>+</a:t>
              </a:r>
            </a:p>
          </p:txBody>
        </p:sp>
        <p:sp>
          <p:nvSpPr>
            <p:cNvPr id="35855" name="Text Box 1053"/>
            <p:cNvSpPr txBox="1">
              <a:spLocks noChangeArrowheads="1"/>
            </p:cNvSpPr>
            <p:nvPr/>
          </p:nvSpPr>
          <p:spPr bwMode="auto">
            <a:xfrm>
              <a:off x="4662" y="3139"/>
              <a:ext cx="3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</a:t>
              </a:r>
              <a:r>
                <a:rPr lang="en-US" altLang="en-US" sz="2400" b="1"/>
                <a:t>-</a:t>
              </a:r>
            </a:p>
          </p:txBody>
        </p:sp>
        <p:sp>
          <p:nvSpPr>
            <p:cNvPr id="35856" name="Text Box 1054"/>
            <p:cNvSpPr txBox="1">
              <a:spLocks noChangeArrowheads="1"/>
            </p:cNvSpPr>
            <p:nvPr/>
          </p:nvSpPr>
          <p:spPr bwMode="auto">
            <a:xfrm>
              <a:off x="3819" y="3603"/>
              <a:ext cx="3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ym typeface="Symbol" panose="05050102010706020507" pitchFamily="18" charset="2"/>
                </a:rPr>
                <a:t></a:t>
              </a:r>
              <a:r>
                <a:rPr lang="en-US" altLang="en-US" sz="2400" b="1"/>
                <a:t>-</a:t>
              </a:r>
            </a:p>
          </p:txBody>
        </p:sp>
      </p:grpSp>
      <p:sp>
        <p:nvSpPr>
          <p:cNvPr id="35846" name="Text Box 1055"/>
          <p:cNvSpPr txBox="1">
            <a:spLocks noChangeArrowheads="1"/>
          </p:cNvSpPr>
          <p:nvPr/>
        </p:nvSpPr>
        <p:spPr bwMode="auto">
          <a:xfrm>
            <a:off x="5046663" y="1270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N’</a:t>
            </a:r>
          </a:p>
        </p:txBody>
      </p:sp>
      <p:sp>
        <p:nvSpPr>
          <p:cNvPr id="35847" name="Text Box 1056"/>
          <p:cNvSpPr txBox="1">
            <a:spLocks noChangeArrowheads="1"/>
          </p:cNvSpPr>
          <p:nvPr/>
        </p:nvSpPr>
        <p:spPr bwMode="auto">
          <a:xfrm>
            <a:off x="5503863" y="5821363"/>
            <a:ext cx="625475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C’</a:t>
            </a:r>
          </a:p>
        </p:txBody>
      </p:sp>
      <p:sp>
        <p:nvSpPr>
          <p:cNvPr id="35848" name="Text Box 1057"/>
          <p:cNvSpPr txBox="1">
            <a:spLocks noChangeArrowheads="1"/>
          </p:cNvSpPr>
          <p:nvPr/>
        </p:nvSpPr>
        <p:spPr bwMode="auto">
          <a:xfrm>
            <a:off x="3924300" y="3317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762000" y="3095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36867" name="Text Box 48"/>
          <p:cNvSpPr txBox="1">
            <a:spLocks noChangeArrowheads="1"/>
          </p:cNvSpPr>
          <p:nvPr/>
        </p:nvSpPr>
        <p:spPr bwMode="auto">
          <a:xfrm>
            <a:off x="3302000" y="6213475"/>
            <a:ext cx="211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2.16</a:t>
            </a:r>
            <a:endParaRPr lang="en-US" altLang="en-US" sz="2400" dirty="0"/>
          </a:p>
        </p:txBody>
      </p:sp>
      <p:pic>
        <p:nvPicPr>
          <p:cNvPr id="36868" name="Picture 50" descr="C:\Documents and Settings\Amit\My Documents\Amit\Book\English\CH2 - Protein Structure\Figures\2-1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3" t="2242" r="22409" b="7190"/>
          <a:stretch>
            <a:fillRect/>
          </a:stretch>
        </p:blipFill>
        <p:spPr bwMode="auto">
          <a:xfrm>
            <a:off x="3190875" y="109538"/>
            <a:ext cx="2825750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2"/>
          <p:cNvSpPr txBox="1">
            <a:spLocks noChangeArrowheads="1"/>
          </p:cNvSpPr>
          <p:nvPr/>
        </p:nvSpPr>
        <p:spPr bwMode="auto">
          <a:xfrm>
            <a:off x="566738" y="51101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sp>
        <p:nvSpPr>
          <p:cNvPr id="36870" name="Text Box 54"/>
          <p:cNvSpPr txBox="1">
            <a:spLocks noChangeArrowheads="1"/>
          </p:cNvSpPr>
          <p:nvPr/>
        </p:nvSpPr>
        <p:spPr bwMode="auto">
          <a:xfrm>
            <a:off x="1192213" y="5211763"/>
            <a:ext cx="77898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Asp</a:t>
            </a:r>
            <a:r>
              <a:rPr lang="en-US" altLang="en-US" sz="2000" b="1" baseline="-25000">
                <a:solidFill>
                  <a:schemeClr val="accent2"/>
                </a:solidFill>
              </a:rPr>
              <a:t>1</a:t>
            </a:r>
            <a:r>
              <a:rPr lang="en-US" altLang="en-US" sz="2000" b="1"/>
              <a:t>-</a:t>
            </a:r>
            <a:r>
              <a:rPr lang="en-US" altLang="en-US" sz="2000" b="1">
                <a:solidFill>
                  <a:schemeClr val="accent2"/>
                </a:solidFill>
              </a:rPr>
              <a:t>Thr</a:t>
            </a:r>
            <a:r>
              <a:rPr lang="en-US" altLang="en-US" sz="2000" b="1" baseline="-25000">
                <a:solidFill>
                  <a:schemeClr val="accent2"/>
                </a:solidFill>
              </a:rPr>
              <a:t>2</a:t>
            </a:r>
            <a:r>
              <a:rPr lang="en-US" altLang="en-US" sz="2000" b="1"/>
              <a:t>-</a:t>
            </a:r>
            <a:r>
              <a:rPr lang="en-US" altLang="en-US" sz="2000" b="1">
                <a:solidFill>
                  <a:srgbClr val="008000"/>
                </a:solidFill>
              </a:rPr>
              <a:t>Val</a:t>
            </a:r>
            <a:r>
              <a:rPr lang="en-US" altLang="en-US" sz="2000" b="1" baseline="-25000">
                <a:solidFill>
                  <a:srgbClr val="008000"/>
                </a:solidFill>
              </a:rPr>
              <a:t>3</a:t>
            </a:r>
            <a:r>
              <a:rPr lang="en-US" altLang="en-US" sz="2000" b="1"/>
              <a:t>-</a:t>
            </a:r>
            <a:r>
              <a:rPr lang="en-US" altLang="en-US" sz="2000" b="1">
                <a:solidFill>
                  <a:schemeClr val="accent2"/>
                </a:solidFill>
              </a:rPr>
              <a:t>Thr</a:t>
            </a:r>
            <a:r>
              <a:rPr lang="en-US" altLang="en-US" sz="2000" b="1" baseline="-25000">
                <a:solidFill>
                  <a:schemeClr val="accent2"/>
                </a:solidFill>
              </a:rPr>
              <a:t>4</a:t>
            </a:r>
            <a:r>
              <a:rPr lang="en-US" altLang="en-US" sz="2000" b="1"/>
              <a:t>-</a:t>
            </a:r>
            <a:r>
              <a:rPr lang="en-US" altLang="en-US" sz="2000" b="1">
                <a:solidFill>
                  <a:schemeClr val="accent2"/>
                </a:solidFill>
              </a:rPr>
              <a:t>Gln</a:t>
            </a:r>
            <a:r>
              <a:rPr lang="en-US" altLang="en-US" sz="2000" b="1" baseline="-25000">
                <a:solidFill>
                  <a:schemeClr val="accent2"/>
                </a:solidFill>
              </a:rPr>
              <a:t>5</a:t>
            </a:r>
            <a:r>
              <a:rPr lang="en-US" altLang="en-US" sz="2000" b="1"/>
              <a:t>-</a:t>
            </a:r>
            <a:r>
              <a:rPr lang="en-US" altLang="en-US" sz="2000" b="1">
                <a:solidFill>
                  <a:srgbClr val="008000"/>
                </a:solidFill>
              </a:rPr>
              <a:t>Ala</a:t>
            </a:r>
            <a:r>
              <a:rPr lang="en-US" altLang="en-US" sz="2000" b="1" baseline="-25000">
                <a:solidFill>
                  <a:srgbClr val="008000"/>
                </a:solidFill>
              </a:rPr>
              <a:t>6</a:t>
            </a:r>
            <a:r>
              <a:rPr lang="en-US" altLang="en-US" sz="2000" b="1"/>
              <a:t>-</a:t>
            </a:r>
            <a:r>
              <a:rPr lang="en-US" altLang="en-US" sz="2000" b="1">
                <a:solidFill>
                  <a:srgbClr val="008000"/>
                </a:solidFill>
              </a:rPr>
              <a:t>Ala</a:t>
            </a:r>
            <a:r>
              <a:rPr lang="en-US" altLang="en-US" sz="2000" b="1" baseline="-25000">
                <a:solidFill>
                  <a:srgbClr val="008000"/>
                </a:solidFill>
              </a:rPr>
              <a:t>7</a:t>
            </a:r>
            <a:r>
              <a:rPr lang="en-US" altLang="en-US" sz="2000" b="1"/>
              <a:t>-</a:t>
            </a:r>
            <a:r>
              <a:rPr lang="en-US" altLang="en-US" sz="2000" b="1">
                <a:solidFill>
                  <a:schemeClr val="accent2"/>
                </a:solidFill>
              </a:rPr>
              <a:t>Ser</a:t>
            </a:r>
            <a:r>
              <a:rPr lang="en-US" altLang="en-US" sz="2000" b="1" baseline="-25000">
                <a:solidFill>
                  <a:schemeClr val="accent2"/>
                </a:solidFill>
              </a:rPr>
              <a:t>8</a:t>
            </a:r>
            <a:r>
              <a:rPr lang="en-US" altLang="en-US" sz="2000" b="1"/>
              <a:t>-</a:t>
            </a:r>
            <a:r>
              <a:rPr lang="en-US" altLang="en-US" sz="2000" b="1">
                <a:solidFill>
                  <a:schemeClr val="accent2"/>
                </a:solidFill>
              </a:rPr>
              <a:t>Gln</a:t>
            </a:r>
            <a:r>
              <a:rPr lang="en-US" altLang="en-US" sz="2000" b="1" baseline="-25000">
                <a:solidFill>
                  <a:schemeClr val="accent2"/>
                </a:solidFill>
              </a:rPr>
              <a:t>9</a:t>
            </a:r>
            <a:r>
              <a:rPr lang="en-US" altLang="en-US" sz="2000" b="1"/>
              <a:t>-</a:t>
            </a:r>
            <a:r>
              <a:rPr lang="en-US" altLang="en-US" sz="2000" b="1">
                <a:solidFill>
                  <a:srgbClr val="008000"/>
                </a:solidFill>
              </a:rPr>
              <a:t>Val</a:t>
            </a:r>
            <a:r>
              <a:rPr lang="en-US" altLang="en-US" sz="2000" b="1" baseline="-25000">
                <a:solidFill>
                  <a:srgbClr val="008000"/>
                </a:solidFill>
              </a:rPr>
              <a:t>10</a:t>
            </a:r>
            <a:r>
              <a:rPr lang="en-US" altLang="en-US" sz="2000" b="1"/>
              <a:t>-</a:t>
            </a:r>
            <a:r>
              <a:rPr lang="en-US" altLang="en-US" sz="2000" b="1">
                <a:solidFill>
                  <a:srgbClr val="008000"/>
                </a:solidFill>
              </a:rPr>
              <a:t>Leu</a:t>
            </a:r>
            <a:r>
              <a:rPr lang="en-US" altLang="en-US" sz="2000" b="1" baseline="-25000">
                <a:solidFill>
                  <a:srgbClr val="008000"/>
                </a:solidFill>
              </a:rPr>
              <a:t>11</a:t>
            </a:r>
            <a:r>
              <a:rPr lang="en-US" altLang="en-US" sz="2000" b="1"/>
              <a:t>-</a:t>
            </a:r>
            <a:r>
              <a:rPr lang="en-US" altLang="en-US" sz="2000" b="1">
                <a:solidFill>
                  <a:schemeClr val="accent2"/>
                </a:solidFill>
              </a:rPr>
              <a:t>Asp</a:t>
            </a:r>
            <a:r>
              <a:rPr lang="en-US" altLang="en-US" sz="2000" b="1" baseline="-25000">
                <a:solidFill>
                  <a:schemeClr val="accent2"/>
                </a:solidFill>
              </a:rPr>
              <a:t>12</a:t>
            </a:r>
            <a:r>
              <a:rPr lang="en-US" altLang="en-US" sz="2000" b="1"/>
              <a:t>-</a:t>
            </a:r>
            <a:r>
              <a:rPr lang="en-US" altLang="en-US" sz="2000" b="1">
                <a:solidFill>
                  <a:schemeClr val="accent2"/>
                </a:solidFill>
              </a:rPr>
              <a:t>Lys</a:t>
            </a:r>
            <a:r>
              <a:rPr lang="en-US" altLang="en-US" sz="2000" b="1" baseline="-25000">
                <a:solidFill>
                  <a:schemeClr val="accent2"/>
                </a:solidFill>
              </a:rPr>
              <a:t>13</a:t>
            </a:r>
            <a:endParaRPr lang="en-US" altLang="en-US" sz="20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762000" y="3095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pic>
        <p:nvPicPr>
          <p:cNvPr id="37891" name="Picture 10" descr="C:\Documents and Settings\Amit\My Documents\Amit\Book\English\CH2 - Protein Structure\Figures\2-14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t="11205" r="7190" b="2008"/>
          <a:stretch>
            <a:fillRect/>
          </a:stretch>
        </p:blipFill>
        <p:spPr bwMode="auto">
          <a:xfrm>
            <a:off x="1535113" y="344488"/>
            <a:ext cx="5888037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t="21373" r="27255" b="13530"/>
          <a:stretch>
            <a:fillRect/>
          </a:stretch>
        </p:blipFill>
        <p:spPr bwMode="auto">
          <a:xfrm>
            <a:off x="2163763" y="990600"/>
            <a:ext cx="4721225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7"/>
          <p:cNvSpPr txBox="1">
            <a:spLocks noChangeArrowheads="1"/>
          </p:cNvSpPr>
          <p:nvPr/>
        </p:nvSpPr>
        <p:spPr bwMode="auto">
          <a:xfrm>
            <a:off x="2095500" y="25082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3581400" y="25082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sp>
        <p:nvSpPr>
          <p:cNvPr id="38917" name="Text Box 14"/>
          <p:cNvSpPr txBox="1">
            <a:spLocks noChangeArrowheads="1"/>
          </p:cNvSpPr>
          <p:nvPr/>
        </p:nvSpPr>
        <p:spPr bwMode="auto">
          <a:xfrm>
            <a:off x="4992688" y="25082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sp>
        <p:nvSpPr>
          <p:cNvPr id="38918" name="Text Box 15"/>
          <p:cNvSpPr txBox="1">
            <a:spLocks noChangeArrowheads="1"/>
          </p:cNvSpPr>
          <p:nvPr/>
        </p:nvSpPr>
        <p:spPr bwMode="auto">
          <a:xfrm>
            <a:off x="6259513" y="25082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d</a:t>
            </a:r>
          </a:p>
        </p:txBody>
      </p:sp>
      <p:sp>
        <p:nvSpPr>
          <p:cNvPr id="38919" name="Text Box 18"/>
          <p:cNvSpPr txBox="1">
            <a:spLocks noChangeArrowheads="1"/>
          </p:cNvSpPr>
          <p:nvPr/>
        </p:nvSpPr>
        <p:spPr bwMode="auto">
          <a:xfrm>
            <a:off x="3302000" y="6213475"/>
            <a:ext cx="211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2.17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44463" y="1571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20" y="899614"/>
            <a:ext cx="5512360" cy="5392003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991477" y="7366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/>
              <a:t>e</a:t>
            </a:r>
            <a:endParaRPr lang="en-US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8"/>
          <p:cNvSpPr txBox="1">
            <a:spLocks noChangeArrowheads="1"/>
          </p:cNvSpPr>
          <p:nvPr/>
        </p:nvSpPr>
        <p:spPr bwMode="auto">
          <a:xfrm>
            <a:off x="322263" y="1571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a</a:t>
            </a:r>
          </a:p>
        </p:txBody>
      </p:sp>
      <p:sp>
        <p:nvSpPr>
          <p:cNvPr id="40963" name="Text Box 25"/>
          <p:cNvSpPr txBox="1">
            <a:spLocks noChangeArrowheads="1"/>
          </p:cNvSpPr>
          <p:nvPr/>
        </p:nvSpPr>
        <p:spPr bwMode="auto">
          <a:xfrm>
            <a:off x="3302000" y="6213475"/>
            <a:ext cx="211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cs typeface="Arial" panose="020B0604020202020204" pitchFamily="34" charset="0"/>
              </a:rPr>
              <a:t>Figure 2.18</a:t>
            </a:r>
            <a:endParaRPr lang="en-US" altLang="en-US" sz="2400" dirty="0">
              <a:cs typeface="Arial" panose="020B0604020202020204" pitchFamily="34" charset="0"/>
            </a:endParaRPr>
          </a:p>
        </p:txBody>
      </p:sp>
      <p:grpSp>
        <p:nvGrpSpPr>
          <p:cNvPr id="40964" name="Group 58"/>
          <p:cNvGrpSpPr>
            <a:grpSpLocks/>
          </p:cNvGrpSpPr>
          <p:nvPr/>
        </p:nvGrpSpPr>
        <p:grpSpPr bwMode="auto">
          <a:xfrm>
            <a:off x="642938" y="1203325"/>
            <a:ext cx="7486650" cy="3270250"/>
            <a:chOff x="405" y="758"/>
            <a:chExt cx="4716" cy="2060"/>
          </a:xfrm>
        </p:grpSpPr>
        <p:pic>
          <p:nvPicPr>
            <p:cNvPr id="40967" name="Picture 54" descr="C:\Documents and Settings\Amit\My Documents\Amit\Book\English\CH2 - Protein Structure\Figures\2-16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15" b="35518"/>
            <a:stretch>
              <a:fillRect/>
            </a:stretch>
          </p:blipFill>
          <p:spPr bwMode="auto">
            <a:xfrm>
              <a:off x="405" y="886"/>
              <a:ext cx="4716" cy="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8" name="Text Box 49"/>
            <p:cNvSpPr txBox="1">
              <a:spLocks noChangeArrowheads="1"/>
            </p:cNvSpPr>
            <p:nvPr/>
          </p:nvSpPr>
          <p:spPr bwMode="auto">
            <a:xfrm>
              <a:off x="767" y="758"/>
              <a:ext cx="4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40969" name="Text Box 50"/>
            <p:cNvSpPr txBox="1">
              <a:spLocks noChangeArrowheads="1"/>
            </p:cNvSpPr>
            <p:nvPr/>
          </p:nvSpPr>
          <p:spPr bwMode="auto">
            <a:xfrm>
              <a:off x="2537" y="795"/>
              <a:ext cx="4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cs typeface="Arial" panose="020B0604020202020204" pitchFamily="34" charset="0"/>
                </a:rPr>
                <a:t>i+1</a:t>
              </a:r>
            </a:p>
          </p:txBody>
        </p:sp>
        <p:sp>
          <p:nvSpPr>
            <p:cNvPr id="40970" name="Text Box 51"/>
            <p:cNvSpPr txBox="1">
              <a:spLocks noChangeArrowheads="1"/>
            </p:cNvSpPr>
            <p:nvPr/>
          </p:nvSpPr>
          <p:spPr bwMode="auto">
            <a:xfrm>
              <a:off x="4158" y="821"/>
              <a:ext cx="4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cs typeface="Arial" panose="020B0604020202020204" pitchFamily="34" charset="0"/>
                </a:rPr>
                <a:t>i+2</a:t>
              </a:r>
            </a:p>
          </p:txBody>
        </p:sp>
        <p:sp>
          <p:nvSpPr>
            <p:cNvPr id="40971" name="Text Box 55"/>
            <p:cNvSpPr txBox="1">
              <a:spLocks noChangeArrowheads="1"/>
            </p:cNvSpPr>
            <p:nvPr/>
          </p:nvSpPr>
          <p:spPr bwMode="auto">
            <a:xfrm>
              <a:off x="788" y="1809"/>
              <a:ext cx="4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cs typeface="Arial" panose="020B0604020202020204" pitchFamily="34" charset="0"/>
                </a:rPr>
                <a:t>C</a:t>
              </a:r>
              <a:r>
                <a:rPr lang="en-US" altLang="en-US" sz="2400" b="1" baseline="-25000">
                  <a:cs typeface="Arial" panose="020B0604020202020204" pitchFamily="34" charset="0"/>
                </a:rPr>
                <a:t>α</a:t>
              </a:r>
              <a:endParaRPr lang="en-US" altLang="en-US" sz="2400" b="1">
                <a:cs typeface="Arial" panose="020B0604020202020204" pitchFamily="34" charset="0"/>
              </a:endParaRPr>
            </a:p>
          </p:txBody>
        </p:sp>
        <p:sp>
          <p:nvSpPr>
            <p:cNvPr id="40972" name="Text Box 56"/>
            <p:cNvSpPr txBox="1">
              <a:spLocks noChangeArrowheads="1"/>
            </p:cNvSpPr>
            <p:nvPr/>
          </p:nvSpPr>
          <p:spPr bwMode="auto">
            <a:xfrm>
              <a:off x="2494" y="1580"/>
              <a:ext cx="4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cs typeface="Arial" panose="020B0604020202020204" pitchFamily="34" charset="0"/>
                </a:rPr>
                <a:t>C</a:t>
              </a:r>
              <a:r>
                <a:rPr lang="en-US" altLang="en-US" sz="2400" b="1" baseline="-25000">
                  <a:cs typeface="Arial" panose="020B0604020202020204" pitchFamily="34" charset="0"/>
                </a:rPr>
                <a:t>α</a:t>
              </a:r>
              <a:endParaRPr lang="en-US" altLang="en-US" sz="2400" b="1">
                <a:cs typeface="Arial" panose="020B0604020202020204" pitchFamily="34" charset="0"/>
              </a:endParaRPr>
            </a:p>
          </p:txBody>
        </p:sp>
        <p:sp>
          <p:nvSpPr>
            <p:cNvPr id="40973" name="Text Box 57"/>
            <p:cNvSpPr txBox="1">
              <a:spLocks noChangeArrowheads="1"/>
            </p:cNvSpPr>
            <p:nvPr/>
          </p:nvSpPr>
          <p:spPr bwMode="auto">
            <a:xfrm>
              <a:off x="4115" y="1777"/>
              <a:ext cx="4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cs typeface="Arial" panose="020B0604020202020204" pitchFamily="34" charset="0"/>
                </a:rPr>
                <a:t>C</a:t>
              </a:r>
              <a:r>
                <a:rPr lang="en-US" altLang="en-US" sz="2400" b="1" baseline="-25000">
                  <a:cs typeface="Arial" panose="020B0604020202020204" pitchFamily="34" charset="0"/>
                </a:rPr>
                <a:t>α</a:t>
              </a:r>
              <a:endParaRPr lang="en-US" altLang="en-US" sz="2400" b="1">
                <a:cs typeface="Arial" panose="020B0604020202020204" pitchFamily="34" charset="0"/>
              </a:endParaRPr>
            </a:p>
          </p:txBody>
        </p:sp>
      </p:grpSp>
      <p:sp>
        <p:nvSpPr>
          <p:cNvPr id="40965" name="Line 47"/>
          <p:cNvSpPr>
            <a:spLocks noChangeShapeType="1"/>
          </p:cNvSpPr>
          <p:nvPr/>
        </p:nvSpPr>
        <p:spPr bwMode="auto">
          <a:xfrm>
            <a:off x="1592263" y="4227513"/>
            <a:ext cx="2700337" cy="7937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Text Box 48"/>
          <p:cNvSpPr txBox="1">
            <a:spLocks noChangeArrowheads="1"/>
          </p:cNvSpPr>
          <p:nvPr/>
        </p:nvSpPr>
        <p:spPr bwMode="auto">
          <a:xfrm>
            <a:off x="2205038" y="4318000"/>
            <a:ext cx="11223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</a:rPr>
              <a:t>~3.5 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517525"/>
            <a:ext cx="8177212" cy="562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14363" y="53975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430713" y="2428875"/>
            <a:ext cx="627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cs typeface="Arial" panose="020B0604020202020204" pitchFamily="34" charset="0"/>
              </a:rPr>
              <a:t>C’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22263" y="1571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b</a:t>
            </a: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3616325" y="555625"/>
            <a:ext cx="2012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top view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3598863" y="3644900"/>
            <a:ext cx="2012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side view</a:t>
            </a:r>
          </a:p>
        </p:txBody>
      </p:sp>
      <p:pic>
        <p:nvPicPr>
          <p:cNvPr id="41990" name="Picture 7" descr="C:\Documents and Settings\Amit\My Documents\Amit\Book\English\CH2 - Protein Structure\Figures\2-16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1" b="29878"/>
          <a:stretch>
            <a:fillRect/>
          </a:stretch>
        </p:blipFill>
        <p:spPr bwMode="auto">
          <a:xfrm>
            <a:off x="295275" y="1089025"/>
            <a:ext cx="4183063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190500" y="1304925"/>
            <a:ext cx="633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cs typeface="Arial" panose="020B0604020202020204" pitchFamily="34" charset="0"/>
              </a:rPr>
              <a:t>N’</a:t>
            </a:r>
          </a:p>
        </p:txBody>
      </p:sp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3225800" y="1658938"/>
            <a:ext cx="312738" cy="161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41993" name="Rectangle 10"/>
          <p:cNvSpPr>
            <a:spLocks noChangeArrowheads="1"/>
          </p:cNvSpPr>
          <p:nvPr/>
        </p:nvSpPr>
        <p:spPr bwMode="auto">
          <a:xfrm rot="-600000">
            <a:off x="1614488" y="2620963"/>
            <a:ext cx="247650" cy="79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41994" name="Rectangle 11"/>
          <p:cNvSpPr>
            <a:spLocks noChangeArrowheads="1"/>
          </p:cNvSpPr>
          <p:nvPr/>
        </p:nvSpPr>
        <p:spPr bwMode="auto">
          <a:xfrm>
            <a:off x="481013" y="2225675"/>
            <a:ext cx="93662" cy="169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grpSp>
        <p:nvGrpSpPr>
          <p:cNvPr id="41995" name="Group 12"/>
          <p:cNvGrpSpPr>
            <a:grpSpLocks/>
          </p:cNvGrpSpPr>
          <p:nvPr/>
        </p:nvGrpSpPr>
        <p:grpSpPr bwMode="auto">
          <a:xfrm>
            <a:off x="5178425" y="1203325"/>
            <a:ext cx="3727450" cy="1824038"/>
            <a:chOff x="3262" y="758"/>
            <a:chExt cx="2348" cy="1149"/>
          </a:xfrm>
        </p:grpSpPr>
        <p:pic>
          <p:nvPicPr>
            <p:cNvPr id="41997" name="Picture 13" descr="C:\Documents and Settings\Amit\My Documents\Amit\Book\English\CH2 - Protein Structure\Figures\2-16b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23" b="28151"/>
            <a:stretch>
              <a:fillRect/>
            </a:stretch>
          </p:blipFill>
          <p:spPr bwMode="auto">
            <a:xfrm>
              <a:off x="3262" y="758"/>
              <a:ext cx="2348" cy="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8" name="Rectangle 14"/>
            <p:cNvSpPr>
              <a:spLocks noChangeArrowheads="1"/>
            </p:cNvSpPr>
            <p:nvPr/>
          </p:nvSpPr>
          <p:spPr bwMode="auto">
            <a:xfrm>
              <a:off x="4988" y="1116"/>
              <a:ext cx="197" cy="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panose="020B0604020202020204" pitchFamily="34" charset="0"/>
              </a:endParaRPr>
            </a:p>
          </p:txBody>
        </p:sp>
        <p:sp>
          <p:nvSpPr>
            <p:cNvPr id="41999" name="Rectangle 15"/>
            <p:cNvSpPr>
              <a:spLocks noChangeArrowheads="1"/>
            </p:cNvSpPr>
            <p:nvPr/>
          </p:nvSpPr>
          <p:spPr bwMode="auto">
            <a:xfrm>
              <a:off x="3328" y="1473"/>
              <a:ext cx="59" cy="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Arial" panose="020B0604020202020204" pitchFamily="34" charset="0"/>
              </a:endParaRPr>
            </a:p>
          </p:txBody>
        </p:sp>
      </p:grpSp>
      <p:pic>
        <p:nvPicPr>
          <p:cNvPr id="41996" name="Picture 16" descr="C:\Documents and Settings\Amit\My Documents\Amit\Book\English\CH2 - Protein Structure\Figures\2-16a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5" b="36531"/>
          <a:stretch>
            <a:fillRect/>
          </a:stretch>
        </p:blipFill>
        <p:spPr bwMode="auto">
          <a:xfrm>
            <a:off x="2413000" y="4754563"/>
            <a:ext cx="45148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47663" y="3095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c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87325" y="32813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e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4995863" y="3698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d</a:t>
            </a:r>
          </a:p>
        </p:txBody>
      </p:sp>
      <p:pic>
        <p:nvPicPr>
          <p:cNvPr id="43013" name="Picture 6" descr="C:\Documents and Settings\Amit\My Documents\Amit\Book\English\CH2 - Protein Structure\Figures\2-16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2" t="12465" r="28899" b="4482"/>
          <a:stretch>
            <a:fillRect/>
          </a:stretch>
        </p:blipFill>
        <p:spPr bwMode="auto">
          <a:xfrm>
            <a:off x="1446213" y="211138"/>
            <a:ext cx="1639887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C:\Documents and Settings\Amit\My Documents\Amit\Book\English\CH2 - Protein Structure\Figures\2-16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9" r="8450" b="6256"/>
          <a:stretch>
            <a:fillRect/>
          </a:stretch>
        </p:blipFill>
        <p:spPr bwMode="auto">
          <a:xfrm>
            <a:off x="6018213" y="195263"/>
            <a:ext cx="23939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 descr="C:\Documents and Settings\Amit\My Documents\Amit\Book\English\CH2 - Protein Structure\Figures\2-16d-le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r="14192" b="2988"/>
          <a:stretch>
            <a:fillRect/>
          </a:stretch>
        </p:blipFill>
        <p:spPr bwMode="auto">
          <a:xfrm>
            <a:off x="906463" y="3649663"/>
            <a:ext cx="21605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9" descr="C:\Documents and Settings\Amit\My Documents\Amit\Book\English\CH2 - Protein Structure\Figures\2-16d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7469" r="15453" b="16200"/>
          <a:stretch>
            <a:fillRect/>
          </a:stretch>
        </p:blipFill>
        <p:spPr bwMode="auto">
          <a:xfrm>
            <a:off x="3276600" y="4003675"/>
            <a:ext cx="20955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mit\My Documents\Amit\Book\1_Revised_draft\CH2\Figures\Source files\2-1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34963"/>
            <a:ext cx="8447087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302000" y="6213475"/>
            <a:ext cx="211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2.19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9"/>
          <p:cNvSpPr txBox="1">
            <a:spLocks noChangeArrowheads="1"/>
          </p:cNvSpPr>
          <p:nvPr/>
        </p:nvSpPr>
        <p:spPr bwMode="auto">
          <a:xfrm>
            <a:off x="736600" y="669925"/>
            <a:ext cx="476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grpSp>
        <p:nvGrpSpPr>
          <p:cNvPr id="45059" name="Group 45"/>
          <p:cNvGrpSpPr>
            <a:grpSpLocks/>
          </p:cNvGrpSpPr>
          <p:nvPr/>
        </p:nvGrpSpPr>
        <p:grpSpPr bwMode="auto">
          <a:xfrm>
            <a:off x="2409825" y="1039813"/>
            <a:ext cx="4206875" cy="4395787"/>
            <a:chOff x="1518" y="655"/>
            <a:chExt cx="2650" cy="2769"/>
          </a:xfrm>
        </p:grpSpPr>
        <p:pic>
          <p:nvPicPr>
            <p:cNvPr id="45060" name="Picture 39" descr="C:\Documents and Settings\Amit\My Documents\Amit\4-4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53" r="38977" b="63522"/>
            <a:stretch>
              <a:fillRect/>
            </a:stretch>
          </p:blipFill>
          <p:spPr bwMode="auto">
            <a:xfrm>
              <a:off x="1518" y="655"/>
              <a:ext cx="2650" cy="2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128" name="Oval 40"/>
            <p:cNvSpPr>
              <a:spLocks noChangeArrowheads="1"/>
            </p:cNvSpPr>
            <p:nvPr/>
          </p:nvSpPr>
          <p:spPr bwMode="auto">
            <a:xfrm>
              <a:off x="2485" y="1788"/>
              <a:ext cx="795" cy="747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60392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>
                <a:ea typeface="+mn-ea"/>
                <a:cs typeface="Times New Roman (Hebrew)" charset="-79"/>
              </a:endParaRPr>
            </a:p>
          </p:txBody>
        </p:sp>
        <p:sp>
          <p:nvSpPr>
            <p:cNvPr id="45062" name="Text Box 41"/>
            <p:cNvSpPr txBox="1">
              <a:spLocks noChangeArrowheads="1"/>
            </p:cNvSpPr>
            <p:nvPr/>
          </p:nvSpPr>
          <p:spPr bwMode="auto">
            <a:xfrm>
              <a:off x="2700" y="1954"/>
              <a:ext cx="35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/>
                <a:t>+</a:t>
              </a:r>
            </a:p>
          </p:txBody>
        </p:sp>
        <p:sp>
          <p:nvSpPr>
            <p:cNvPr id="45063" name="Rectangle 43"/>
            <p:cNvSpPr>
              <a:spLocks noChangeArrowheads="1"/>
            </p:cNvSpPr>
            <p:nvPr/>
          </p:nvSpPr>
          <p:spPr bwMode="auto">
            <a:xfrm>
              <a:off x="1803" y="3109"/>
              <a:ext cx="282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5064" name="Rectangle 44"/>
            <p:cNvSpPr>
              <a:spLocks noChangeArrowheads="1"/>
            </p:cNvSpPr>
            <p:nvPr/>
          </p:nvSpPr>
          <p:spPr bwMode="auto">
            <a:xfrm>
              <a:off x="3749" y="3093"/>
              <a:ext cx="34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Amit\My Documents\Amit\Book\English\CH2 - Protein Structure\Figures\2-18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30392" r="13680" b="29132"/>
          <a:stretch>
            <a:fillRect/>
          </a:stretch>
        </p:blipFill>
        <p:spPr bwMode="auto">
          <a:xfrm>
            <a:off x="498475" y="831850"/>
            <a:ext cx="3421063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839788" y="241300"/>
            <a:ext cx="625475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4233863" y="30162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1009650" y="3324225"/>
            <a:ext cx="625475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3302000" y="6213475"/>
            <a:ext cx="211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2.20</a:t>
            </a:r>
            <a:endParaRPr lang="en-US" altLang="en-US" sz="2400" dirty="0"/>
          </a:p>
        </p:txBody>
      </p:sp>
      <p:pic>
        <p:nvPicPr>
          <p:cNvPr id="46087" name="Picture 20" descr="C:\Documents and Settings\Amit\My Documents\Amit\Book\English\CH2 - Protein Structure\Figures\2-18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t="26378" b="22876"/>
          <a:stretch>
            <a:fillRect/>
          </a:stretch>
        </p:blipFill>
        <p:spPr bwMode="auto">
          <a:xfrm>
            <a:off x="2370138" y="3470275"/>
            <a:ext cx="42672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Oval 5"/>
          <p:cNvSpPr>
            <a:spLocks noChangeArrowheads="1"/>
          </p:cNvSpPr>
          <p:nvPr/>
        </p:nvSpPr>
        <p:spPr bwMode="auto">
          <a:xfrm>
            <a:off x="3141663" y="3462338"/>
            <a:ext cx="1409700" cy="14573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46089" name="Group 25"/>
          <p:cNvGrpSpPr>
            <a:grpSpLocks/>
          </p:cNvGrpSpPr>
          <p:nvPr/>
        </p:nvGrpSpPr>
        <p:grpSpPr bwMode="auto">
          <a:xfrm>
            <a:off x="5602288" y="195263"/>
            <a:ext cx="2905125" cy="3457575"/>
            <a:chOff x="3721" y="214"/>
            <a:chExt cx="1830" cy="2178"/>
          </a:xfrm>
        </p:grpSpPr>
        <p:pic>
          <p:nvPicPr>
            <p:cNvPr id="46093" name="Picture 24" descr="C:\Documents and Settings\Amit\My Documents\Amit\Book\English\CH2 - Protein Structure\Figures\2-18b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8" t="14331" r="26367" b="17578"/>
            <a:stretch>
              <a:fillRect/>
            </a:stretch>
          </p:blipFill>
          <p:spPr bwMode="auto">
            <a:xfrm>
              <a:off x="3721" y="214"/>
              <a:ext cx="1583" cy="2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4" name="Text Box 13"/>
            <p:cNvSpPr txBox="1">
              <a:spLocks noChangeArrowheads="1"/>
            </p:cNvSpPr>
            <p:nvPr/>
          </p:nvSpPr>
          <p:spPr bwMode="auto">
            <a:xfrm>
              <a:off x="3909" y="382"/>
              <a:ext cx="3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1</a:t>
              </a:r>
            </a:p>
          </p:txBody>
        </p:sp>
        <p:sp>
          <p:nvSpPr>
            <p:cNvPr id="46095" name="Text Box 14"/>
            <p:cNvSpPr txBox="1">
              <a:spLocks noChangeArrowheads="1"/>
            </p:cNvSpPr>
            <p:nvPr/>
          </p:nvSpPr>
          <p:spPr bwMode="auto">
            <a:xfrm>
              <a:off x="4661" y="447"/>
              <a:ext cx="3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2</a:t>
              </a:r>
            </a:p>
          </p:txBody>
        </p:sp>
        <p:sp>
          <p:nvSpPr>
            <p:cNvPr id="46096" name="Text Box 15"/>
            <p:cNvSpPr txBox="1">
              <a:spLocks noChangeArrowheads="1"/>
            </p:cNvSpPr>
            <p:nvPr/>
          </p:nvSpPr>
          <p:spPr bwMode="auto">
            <a:xfrm>
              <a:off x="5157" y="1539"/>
              <a:ext cx="3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3</a:t>
              </a:r>
            </a:p>
          </p:txBody>
        </p:sp>
        <p:sp>
          <p:nvSpPr>
            <p:cNvPr id="46097" name="Text Box 16"/>
            <p:cNvSpPr txBox="1">
              <a:spLocks noChangeArrowheads="1"/>
            </p:cNvSpPr>
            <p:nvPr/>
          </p:nvSpPr>
          <p:spPr bwMode="auto">
            <a:xfrm>
              <a:off x="4150" y="2104"/>
              <a:ext cx="3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4</a:t>
              </a:r>
            </a:p>
          </p:txBody>
        </p:sp>
      </p:grpSp>
      <p:sp>
        <p:nvSpPr>
          <p:cNvPr id="46090" name="Rectangle 22"/>
          <p:cNvSpPr>
            <a:spLocks noChangeArrowheads="1"/>
          </p:cNvSpPr>
          <p:nvPr/>
        </p:nvSpPr>
        <p:spPr bwMode="auto">
          <a:xfrm>
            <a:off x="5384800" y="1193800"/>
            <a:ext cx="271463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1" name="Oval 27"/>
          <p:cNvSpPr>
            <a:spLocks noChangeArrowheads="1"/>
          </p:cNvSpPr>
          <p:nvPr/>
        </p:nvSpPr>
        <p:spPr bwMode="auto">
          <a:xfrm>
            <a:off x="3414713" y="992188"/>
            <a:ext cx="638175" cy="6270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2" name="Oval 28"/>
          <p:cNvSpPr>
            <a:spLocks noChangeArrowheads="1"/>
          </p:cNvSpPr>
          <p:nvPr/>
        </p:nvSpPr>
        <p:spPr bwMode="auto">
          <a:xfrm>
            <a:off x="273050" y="1500188"/>
            <a:ext cx="638175" cy="6270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00884" y="154547"/>
          <a:ext cx="8718999" cy="651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7107" name="TextBox 6"/>
          <p:cNvSpPr txBox="1">
            <a:spLocks noChangeArrowheads="1"/>
          </p:cNvSpPr>
          <p:nvPr/>
        </p:nvSpPr>
        <p:spPr bwMode="auto">
          <a:xfrm>
            <a:off x="101600" y="7239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r>
              <a:rPr lang="en-US" altLang="en-US" sz="1200"/>
              <a:t>0.00</a:t>
            </a:r>
          </a:p>
        </p:txBody>
      </p:sp>
      <p:sp>
        <p:nvSpPr>
          <p:cNvPr id="47108" name="TextBox 7"/>
          <p:cNvSpPr txBox="1">
            <a:spLocks noChangeArrowheads="1"/>
          </p:cNvSpPr>
          <p:nvPr/>
        </p:nvSpPr>
        <p:spPr bwMode="auto">
          <a:xfrm>
            <a:off x="7773988" y="5957888"/>
            <a:ext cx="10461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r" rtl="1"/>
            <a:r>
              <a:rPr lang="en-US" altLang="en-US" sz="1400" b="1"/>
              <a:t>Pro: -3.16</a:t>
            </a:r>
          </a:p>
        </p:txBody>
      </p:sp>
      <p:sp>
        <p:nvSpPr>
          <p:cNvPr id="47109" name="Text Box 2"/>
          <p:cNvSpPr txBox="1">
            <a:spLocks noChangeArrowheads="1"/>
          </p:cNvSpPr>
          <p:nvPr/>
        </p:nvSpPr>
        <p:spPr bwMode="auto">
          <a:xfrm>
            <a:off x="3302000" y="6213475"/>
            <a:ext cx="211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cs typeface="Arial" panose="020B0604020202020204" pitchFamily="34" charset="0"/>
              </a:rPr>
              <a:t>Figure 2.21</a:t>
            </a:r>
            <a:endParaRPr lang="en-US" altLang="en-US" sz="2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923925" y="6308725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2.22</a:t>
            </a:r>
            <a:endParaRPr lang="en-US" altLang="en-US" sz="2400" dirty="0"/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5413375" y="4954588"/>
            <a:ext cx="1693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Fibrous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838200" y="4953000"/>
            <a:ext cx="2936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Globular</a:t>
            </a:r>
          </a:p>
        </p:txBody>
      </p:sp>
      <p:pic>
        <p:nvPicPr>
          <p:cNvPr id="4813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12582" r="14319" b="11925"/>
          <a:stretch>
            <a:fillRect/>
          </a:stretch>
        </p:blipFill>
        <p:spPr bwMode="auto">
          <a:xfrm>
            <a:off x="923925" y="1736725"/>
            <a:ext cx="2894013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8" t="8263" r="41173" b="5539"/>
          <a:stretch>
            <a:fillRect/>
          </a:stretch>
        </p:blipFill>
        <p:spPr bwMode="auto">
          <a:xfrm>
            <a:off x="7034213" y="396875"/>
            <a:ext cx="141605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5" descr="C:\Documents and Settings\Amit\My Documents\Amit\Book\1_Revised_draft\CH2\Figures\PyMol-PovRay files\2-21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r="18814" b="12805"/>
          <a:stretch>
            <a:fillRect/>
          </a:stretch>
        </p:blipFill>
        <p:spPr bwMode="auto">
          <a:xfrm>
            <a:off x="228600" y="793750"/>
            <a:ext cx="3840163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923925" y="6308725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2.23</a:t>
            </a:r>
            <a:endParaRPr lang="en-US" altLang="en-US" sz="2400" b="1" dirty="0"/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3962400" y="3065463"/>
            <a:ext cx="1336675" cy="660400"/>
          </a:xfrm>
          <a:prstGeom prst="rightArrow">
            <a:avLst>
              <a:gd name="adj1" fmla="val 50000"/>
              <a:gd name="adj2" fmla="val 50601"/>
            </a:avLst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0181" name="Text Box 72"/>
          <p:cNvSpPr txBox="1">
            <a:spLocks noChangeArrowheads="1"/>
          </p:cNvSpPr>
          <p:nvPr/>
        </p:nvSpPr>
        <p:spPr bwMode="auto">
          <a:xfrm>
            <a:off x="593725" y="6013450"/>
            <a:ext cx="1717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Unfolded</a:t>
            </a:r>
          </a:p>
        </p:txBody>
      </p:sp>
      <p:sp>
        <p:nvSpPr>
          <p:cNvPr id="50182" name="Text Box 73"/>
          <p:cNvSpPr txBox="1">
            <a:spLocks noChangeArrowheads="1"/>
          </p:cNvSpPr>
          <p:nvPr/>
        </p:nvSpPr>
        <p:spPr bwMode="auto">
          <a:xfrm>
            <a:off x="6486525" y="5986463"/>
            <a:ext cx="1717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Folded</a:t>
            </a:r>
          </a:p>
        </p:txBody>
      </p:sp>
      <p:pic>
        <p:nvPicPr>
          <p:cNvPr id="50183" name="Picture 74" descr="C:\Documents and Settings\Amit\My Documents\Amit\Book\1_Revised_draft\CH2\Figures\PyMol-PovRay files\2-21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9055" r="13338" b="10751"/>
          <a:stretch>
            <a:fillRect/>
          </a:stretch>
        </p:blipFill>
        <p:spPr bwMode="auto">
          <a:xfrm>
            <a:off x="6080125" y="2149475"/>
            <a:ext cx="25860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4" descr="C:\Documents and Settings\Amit\My Documents\Amit\Book\English\CH2 - Protein Structure\Figures\2-23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5" t="10223" r="4248" b="15919"/>
          <a:stretch>
            <a:fillRect/>
          </a:stretch>
        </p:blipFill>
        <p:spPr bwMode="auto">
          <a:xfrm>
            <a:off x="752475" y="450850"/>
            <a:ext cx="25114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923925" y="6308725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2.24</a:t>
            </a:r>
            <a:endParaRPr lang="en-US" altLang="en-US" sz="2400" b="1" dirty="0"/>
          </a:p>
        </p:txBody>
      </p:sp>
      <p:sp>
        <p:nvSpPr>
          <p:cNvPr id="52228" name="Text Box 20"/>
          <p:cNvSpPr txBox="1">
            <a:spLocks noChangeArrowheads="1"/>
          </p:cNvSpPr>
          <p:nvPr/>
        </p:nvSpPr>
        <p:spPr bwMode="auto">
          <a:xfrm>
            <a:off x="196850" y="25082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52229" name="Text Box 21"/>
          <p:cNvSpPr txBox="1">
            <a:spLocks noChangeArrowheads="1"/>
          </p:cNvSpPr>
          <p:nvPr/>
        </p:nvSpPr>
        <p:spPr bwMode="auto">
          <a:xfrm>
            <a:off x="339725" y="30368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grpSp>
        <p:nvGrpSpPr>
          <p:cNvPr id="52230" name="Group 29"/>
          <p:cNvGrpSpPr>
            <a:grpSpLocks/>
          </p:cNvGrpSpPr>
          <p:nvPr/>
        </p:nvGrpSpPr>
        <p:grpSpPr bwMode="auto">
          <a:xfrm>
            <a:off x="1076325" y="2824163"/>
            <a:ext cx="7631113" cy="3011487"/>
            <a:chOff x="678" y="1779"/>
            <a:chExt cx="4807" cy="1897"/>
          </a:xfrm>
        </p:grpSpPr>
        <p:pic>
          <p:nvPicPr>
            <p:cNvPr id="52232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" t="2902" r="35271" b="26363"/>
            <a:stretch>
              <a:fillRect/>
            </a:stretch>
          </p:blipFill>
          <p:spPr bwMode="auto">
            <a:xfrm>
              <a:off x="779" y="1848"/>
              <a:ext cx="2592" cy="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233" name="Text Box 26"/>
            <p:cNvSpPr txBox="1">
              <a:spLocks noChangeArrowheads="1"/>
            </p:cNvSpPr>
            <p:nvPr/>
          </p:nvSpPr>
          <p:spPr bwMode="auto">
            <a:xfrm>
              <a:off x="3740" y="2374"/>
              <a:ext cx="1745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X, Y</a:t>
              </a:r>
              <a:r>
                <a:rPr lang="en-US" altLang="en-US" sz="1800"/>
                <a:t>: Asp/Gln</a:t>
              </a:r>
            </a:p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Z</a:t>
              </a:r>
              <a:r>
                <a:rPr lang="en-US" altLang="en-US" sz="1800"/>
                <a:t>: Asp/Gln/Ser</a:t>
              </a:r>
            </a:p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Y</a:t>
              </a:r>
              <a:r>
                <a:rPr lang="en-US" altLang="en-US" sz="1800"/>
                <a:t>: Main-chain carbonyl</a:t>
              </a:r>
            </a:p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X</a:t>
              </a:r>
              <a:r>
                <a:rPr lang="en-US" altLang="en-US" sz="1800"/>
                <a:t>: H</a:t>
              </a:r>
              <a:r>
                <a:rPr lang="en-US" altLang="en-US" sz="1800" baseline="-25000"/>
                <a:t>2</a:t>
              </a:r>
              <a:r>
                <a:rPr lang="en-US" altLang="en-US" sz="1800"/>
                <a:t>O</a:t>
              </a:r>
            </a:p>
            <a:p>
              <a:pPr algn="l" rtl="0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Z</a:t>
              </a:r>
              <a:r>
                <a:rPr lang="en-US" altLang="en-US" sz="1800"/>
                <a:t>: Asp/Glu</a:t>
              </a:r>
            </a:p>
          </p:txBody>
        </p:sp>
        <p:sp>
          <p:nvSpPr>
            <p:cNvPr id="52234" name="Text Box 27"/>
            <p:cNvSpPr txBox="1">
              <a:spLocks noChangeArrowheads="1"/>
            </p:cNvSpPr>
            <p:nvPr/>
          </p:nvSpPr>
          <p:spPr bwMode="auto">
            <a:xfrm>
              <a:off x="678" y="1779"/>
              <a:ext cx="394" cy="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endParaRPr lang="en-US" altLang="en-US" b="1"/>
            </a:p>
          </p:txBody>
        </p:sp>
        <p:sp>
          <p:nvSpPr>
            <p:cNvPr id="52235" name="Text Box 28"/>
            <p:cNvSpPr txBox="1">
              <a:spLocks noChangeArrowheads="1"/>
            </p:cNvSpPr>
            <p:nvPr/>
          </p:nvSpPr>
          <p:spPr bwMode="auto">
            <a:xfrm>
              <a:off x="2081" y="1800"/>
              <a:ext cx="394" cy="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endParaRPr lang="en-US" altLang="en-US" b="1"/>
            </a:p>
          </p:txBody>
        </p:sp>
      </p:grpSp>
      <p:sp>
        <p:nvSpPr>
          <p:cNvPr id="52231" name="Text Box 33"/>
          <p:cNvSpPr txBox="1">
            <a:spLocks noChangeArrowheads="1"/>
          </p:cNvSpPr>
          <p:nvPr/>
        </p:nvSpPr>
        <p:spPr bwMode="auto">
          <a:xfrm>
            <a:off x="1717675" y="671513"/>
            <a:ext cx="1017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1RTP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8" descr="C:\Documents and Settings\Amit\My Documents\Amit\Book\English\CH2 - Protein Structure\Figures\2-23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14192" r="13617" b="13788"/>
          <a:stretch>
            <a:fillRect/>
          </a:stretch>
        </p:blipFill>
        <p:spPr bwMode="auto">
          <a:xfrm>
            <a:off x="365125" y="1516063"/>
            <a:ext cx="4205288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9"/>
          <p:cNvSpPr txBox="1">
            <a:spLocks noChangeArrowheads="1"/>
          </p:cNvSpPr>
          <p:nvPr/>
        </p:nvSpPr>
        <p:spPr bwMode="auto">
          <a:xfrm>
            <a:off x="1084263" y="354013"/>
            <a:ext cx="625475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sp>
        <p:nvSpPr>
          <p:cNvPr id="53252" name="Rectangle 15"/>
          <p:cNvSpPr>
            <a:spLocks noChangeArrowheads="1"/>
          </p:cNvSpPr>
          <p:nvPr/>
        </p:nvSpPr>
        <p:spPr bwMode="auto">
          <a:xfrm>
            <a:off x="1709738" y="3786188"/>
            <a:ext cx="314325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3253" name="Text Box 10"/>
          <p:cNvSpPr txBox="1">
            <a:spLocks noChangeArrowheads="1"/>
          </p:cNvSpPr>
          <p:nvPr/>
        </p:nvSpPr>
        <p:spPr bwMode="auto">
          <a:xfrm>
            <a:off x="7832725" y="457200"/>
            <a:ext cx="625475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d</a:t>
            </a:r>
          </a:p>
        </p:txBody>
      </p:sp>
      <p:sp>
        <p:nvSpPr>
          <p:cNvPr id="53254" name="Line 20"/>
          <p:cNvSpPr>
            <a:spLocks noChangeShapeType="1"/>
          </p:cNvSpPr>
          <p:nvPr/>
        </p:nvSpPr>
        <p:spPr bwMode="auto">
          <a:xfrm flipH="1" flipV="1">
            <a:off x="1295400" y="2997200"/>
            <a:ext cx="354013" cy="81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Text Box 21"/>
          <p:cNvSpPr txBox="1">
            <a:spLocks noChangeArrowheads="1"/>
          </p:cNvSpPr>
          <p:nvPr/>
        </p:nvSpPr>
        <p:spPr bwMode="auto">
          <a:xfrm>
            <a:off x="1404938" y="3741738"/>
            <a:ext cx="695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Ca</a:t>
            </a:r>
            <a:r>
              <a:rPr lang="en-US" altLang="en-US" sz="2000" b="1" baseline="30000"/>
              <a:t>2+</a:t>
            </a:r>
            <a:endParaRPr lang="en-US" altLang="en-US" sz="2000" b="1"/>
          </a:p>
        </p:txBody>
      </p:sp>
      <p:sp>
        <p:nvSpPr>
          <p:cNvPr id="53256" name="Line 22"/>
          <p:cNvSpPr>
            <a:spLocks noChangeShapeType="1"/>
          </p:cNvSpPr>
          <p:nvPr/>
        </p:nvSpPr>
        <p:spPr bwMode="auto">
          <a:xfrm flipV="1">
            <a:off x="1657350" y="2336800"/>
            <a:ext cx="119063" cy="1465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257" name="Picture 23" descr="C:\Documents and Settings\Amit\My Documents\Amit\Book\English\CH2 - Protein Structure\Figures\2-23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838325"/>
            <a:ext cx="34004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Text Box 24"/>
          <p:cNvSpPr txBox="1">
            <a:spLocks noChangeArrowheads="1"/>
          </p:cNvSpPr>
          <p:nvPr/>
        </p:nvSpPr>
        <p:spPr bwMode="auto">
          <a:xfrm>
            <a:off x="1608138" y="5751513"/>
            <a:ext cx="1017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Free</a:t>
            </a:r>
          </a:p>
        </p:txBody>
      </p:sp>
      <p:sp>
        <p:nvSpPr>
          <p:cNvPr id="53259" name="Text Box 25"/>
          <p:cNvSpPr txBox="1">
            <a:spLocks noChangeArrowheads="1"/>
          </p:cNvSpPr>
          <p:nvPr/>
        </p:nvSpPr>
        <p:spPr bwMode="auto">
          <a:xfrm>
            <a:off x="5622925" y="5768975"/>
            <a:ext cx="2811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Bound</a:t>
            </a:r>
          </a:p>
        </p:txBody>
      </p:sp>
      <p:sp>
        <p:nvSpPr>
          <p:cNvPr id="53260" name="Line 26"/>
          <p:cNvSpPr>
            <a:spLocks noChangeShapeType="1"/>
          </p:cNvSpPr>
          <p:nvPr/>
        </p:nvSpPr>
        <p:spPr bwMode="auto">
          <a:xfrm flipH="1" flipV="1">
            <a:off x="5476875" y="2116138"/>
            <a:ext cx="1030288" cy="142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1" name="Text Box 27"/>
          <p:cNvSpPr txBox="1">
            <a:spLocks noChangeArrowheads="1"/>
          </p:cNvSpPr>
          <p:nvPr/>
        </p:nvSpPr>
        <p:spPr bwMode="auto">
          <a:xfrm>
            <a:off x="4672013" y="1471613"/>
            <a:ext cx="13636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myosin light chain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36397" r="33154" b="23344"/>
          <a:stretch>
            <a:fillRect/>
          </a:stretch>
        </p:blipFill>
        <p:spPr bwMode="auto">
          <a:xfrm>
            <a:off x="153988" y="3743325"/>
            <a:ext cx="6022975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76225" y="25241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820738" y="930275"/>
            <a:ext cx="3937000" cy="1485900"/>
            <a:chOff x="517" y="586"/>
            <a:chExt cx="2480" cy="936"/>
          </a:xfrm>
        </p:grpSpPr>
        <p:pic>
          <p:nvPicPr>
            <p:cNvPr id="615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9" t="32916" r="33974" b="38293"/>
            <a:stretch>
              <a:fillRect/>
            </a:stretch>
          </p:blipFill>
          <p:spPr bwMode="auto">
            <a:xfrm>
              <a:off x="517" y="586"/>
              <a:ext cx="2480" cy="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56" name="Text Box 5"/>
            <p:cNvSpPr txBox="1">
              <a:spLocks noChangeArrowheads="1"/>
            </p:cNvSpPr>
            <p:nvPr/>
          </p:nvSpPr>
          <p:spPr bwMode="auto">
            <a:xfrm>
              <a:off x="1477" y="720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22275" y="2573338"/>
            <a:ext cx="4395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Thiamine pyrophosphate (TPP)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1293813" y="6230938"/>
            <a:ext cx="4395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Coenzyme A</a:t>
            </a: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1379538" y="3830638"/>
            <a:ext cx="2359025" cy="10969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1217613" y="5045075"/>
            <a:ext cx="2803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Pantothenic acid (B</a:t>
            </a:r>
            <a:r>
              <a:rPr lang="en-US" altLang="en-US" sz="1800" baseline="-25000">
                <a:cs typeface="Arial" panose="020B0604020202020204" pitchFamily="34" charset="0"/>
              </a:rPr>
              <a:t>5</a:t>
            </a:r>
            <a:r>
              <a:rPr lang="en-US" altLang="en-US" sz="1800">
                <a:cs typeface="Arial" panose="020B0604020202020204" pitchFamily="34" charset="0"/>
              </a:rPr>
              <a:t>)</a:t>
            </a:r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6670675" y="4927600"/>
            <a:ext cx="2246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Lipoic acid</a:t>
            </a:r>
          </a:p>
        </p:txBody>
      </p:sp>
      <p:pic>
        <p:nvPicPr>
          <p:cNvPr id="615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2" t="22025" r="32455" b="24861"/>
          <a:stretch>
            <a:fillRect/>
          </a:stretch>
        </p:blipFill>
        <p:spPr bwMode="auto">
          <a:xfrm>
            <a:off x="7037388" y="1984375"/>
            <a:ext cx="1423987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026"/>
          <p:cNvSpPr txBox="1">
            <a:spLocks noChangeArrowheads="1"/>
          </p:cNvSpPr>
          <p:nvPr/>
        </p:nvSpPr>
        <p:spPr bwMode="auto">
          <a:xfrm>
            <a:off x="1084263" y="354013"/>
            <a:ext cx="625475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e</a:t>
            </a:r>
          </a:p>
        </p:txBody>
      </p:sp>
      <p:sp>
        <p:nvSpPr>
          <p:cNvPr id="54275" name="Rectangle 1028"/>
          <p:cNvSpPr>
            <a:spLocks noChangeArrowheads="1"/>
          </p:cNvSpPr>
          <p:nvPr/>
        </p:nvSpPr>
        <p:spPr bwMode="auto">
          <a:xfrm>
            <a:off x="3941763" y="3271838"/>
            <a:ext cx="314325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76" name="Text Box 1029"/>
          <p:cNvSpPr txBox="1">
            <a:spLocks noChangeArrowheads="1"/>
          </p:cNvSpPr>
          <p:nvPr/>
        </p:nvSpPr>
        <p:spPr bwMode="auto">
          <a:xfrm>
            <a:off x="7832725" y="457200"/>
            <a:ext cx="625475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f</a:t>
            </a:r>
          </a:p>
        </p:txBody>
      </p:sp>
      <p:pic>
        <p:nvPicPr>
          <p:cNvPr id="54277" name="Picture 1035" descr="C:\Documents and Settings\Amit\My Documents\Amit\Book\English\CH2 - Protein Structure\Figures\2-23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9" r="5229" b="14192"/>
          <a:stretch>
            <a:fillRect/>
          </a:stretch>
        </p:blipFill>
        <p:spPr bwMode="auto">
          <a:xfrm>
            <a:off x="5103813" y="2235200"/>
            <a:ext cx="3222625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036" descr="C:\Documents and Settings\Amit\My Documents\Amit\Book\English\CH2 - Protein Structure\Figures\2-23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6723" r="9944" b="9990"/>
          <a:stretch>
            <a:fillRect/>
          </a:stretch>
        </p:blipFill>
        <p:spPr bwMode="auto">
          <a:xfrm>
            <a:off x="515938" y="1682750"/>
            <a:ext cx="3948112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13943" b="13802"/>
          <a:stretch>
            <a:fillRect/>
          </a:stretch>
        </p:blipFill>
        <p:spPr bwMode="auto">
          <a:xfrm>
            <a:off x="1143000" y="1081088"/>
            <a:ext cx="5902325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10"/>
          <p:cNvSpPr txBox="1">
            <a:spLocks noChangeArrowheads="1"/>
          </p:cNvSpPr>
          <p:nvPr/>
        </p:nvSpPr>
        <p:spPr bwMode="auto">
          <a:xfrm>
            <a:off x="619125" y="584200"/>
            <a:ext cx="625475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g</a:t>
            </a:r>
          </a:p>
        </p:txBody>
      </p:sp>
      <p:sp>
        <p:nvSpPr>
          <p:cNvPr id="55300" name="Text Box 12"/>
          <p:cNvSpPr txBox="1">
            <a:spLocks noChangeArrowheads="1"/>
          </p:cNvSpPr>
          <p:nvPr/>
        </p:nvSpPr>
        <p:spPr bwMode="auto">
          <a:xfrm>
            <a:off x="5910263" y="4805363"/>
            <a:ext cx="915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DNA </a:t>
            </a:r>
          </a:p>
        </p:txBody>
      </p:sp>
      <p:sp>
        <p:nvSpPr>
          <p:cNvPr id="55301" name="Text Box 14"/>
          <p:cNvSpPr txBox="1">
            <a:spLocks noChangeArrowheads="1"/>
          </p:cNvSpPr>
          <p:nvPr/>
        </p:nvSpPr>
        <p:spPr bwMode="auto">
          <a:xfrm>
            <a:off x="2471738" y="1868488"/>
            <a:ext cx="915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TF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0"/>
          <p:cNvSpPr txBox="1">
            <a:spLocks noChangeArrowheads="1"/>
          </p:cNvSpPr>
          <p:nvPr/>
        </p:nvSpPr>
        <p:spPr bwMode="auto">
          <a:xfrm>
            <a:off x="180975" y="293688"/>
            <a:ext cx="625475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h</a:t>
            </a:r>
          </a:p>
        </p:txBody>
      </p:sp>
      <p:sp>
        <p:nvSpPr>
          <p:cNvPr id="56323" name="Text Box 14"/>
          <p:cNvSpPr txBox="1">
            <a:spLocks noChangeArrowheads="1"/>
          </p:cNvSpPr>
          <p:nvPr/>
        </p:nvSpPr>
        <p:spPr bwMode="auto">
          <a:xfrm>
            <a:off x="3629025" y="354013"/>
            <a:ext cx="1784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λ repressor</a:t>
            </a:r>
          </a:p>
        </p:txBody>
      </p:sp>
      <p:pic>
        <p:nvPicPr>
          <p:cNvPr id="563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9" r="4930" b="20000"/>
          <a:stretch>
            <a:fillRect/>
          </a:stretch>
        </p:blipFill>
        <p:spPr bwMode="auto">
          <a:xfrm>
            <a:off x="931863" y="995363"/>
            <a:ext cx="7591425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12"/>
          <p:cNvSpPr txBox="1">
            <a:spLocks noChangeArrowheads="1"/>
          </p:cNvSpPr>
          <p:nvPr/>
        </p:nvSpPr>
        <p:spPr bwMode="auto">
          <a:xfrm>
            <a:off x="4270375" y="6145213"/>
            <a:ext cx="915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DNA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8"/>
          <p:cNvSpPr txBox="1">
            <a:spLocks noChangeArrowheads="1"/>
          </p:cNvSpPr>
          <p:nvPr/>
        </p:nvSpPr>
        <p:spPr bwMode="auto">
          <a:xfrm>
            <a:off x="923925" y="6308725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2.25</a:t>
            </a:r>
            <a:endParaRPr lang="en-US" altLang="en-US" sz="2400" b="1" dirty="0"/>
          </a:p>
        </p:txBody>
      </p:sp>
      <p:sp>
        <p:nvSpPr>
          <p:cNvPr id="57347" name="Text Box 20"/>
          <p:cNvSpPr txBox="1">
            <a:spLocks noChangeArrowheads="1"/>
          </p:cNvSpPr>
          <p:nvPr/>
        </p:nvSpPr>
        <p:spPr bwMode="auto">
          <a:xfrm>
            <a:off x="1296988" y="65563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57348" name="Text Box 21"/>
          <p:cNvSpPr txBox="1">
            <a:spLocks noChangeArrowheads="1"/>
          </p:cNvSpPr>
          <p:nvPr/>
        </p:nvSpPr>
        <p:spPr bwMode="auto">
          <a:xfrm>
            <a:off x="5408613" y="5715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sp>
        <p:nvSpPr>
          <p:cNvPr id="57349" name="Text Box 25"/>
          <p:cNvSpPr txBox="1">
            <a:spLocks noChangeArrowheads="1"/>
          </p:cNvSpPr>
          <p:nvPr/>
        </p:nvSpPr>
        <p:spPr bwMode="auto">
          <a:xfrm>
            <a:off x="2741613" y="327183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grpSp>
        <p:nvGrpSpPr>
          <p:cNvPr id="57350" name="Group 1"/>
          <p:cNvGrpSpPr>
            <a:grpSpLocks/>
          </p:cNvGrpSpPr>
          <p:nvPr/>
        </p:nvGrpSpPr>
        <p:grpSpPr bwMode="auto">
          <a:xfrm>
            <a:off x="3503613" y="3684588"/>
            <a:ext cx="2562225" cy="2058987"/>
            <a:chOff x="3503613" y="3684588"/>
            <a:chExt cx="2562226" cy="2058987"/>
          </a:xfrm>
        </p:grpSpPr>
        <p:sp>
          <p:nvSpPr>
            <p:cNvPr id="57356" name="AutoShape 66"/>
            <p:cNvSpPr>
              <a:spLocks noChangeArrowheads="1"/>
            </p:cNvSpPr>
            <p:nvPr/>
          </p:nvSpPr>
          <p:spPr bwMode="auto">
            <a:xfrm>
              <a:off x="3503613" y="3948113"/>
              <a:ext cx="414338" cy="1095375"/>
            </a:xfrm>
            <a:prstGeom prst="downArrow">
              <a:avLst>
                <a:gd name="adj1" fmla="val 50000"/>
                <a:gd name="adj2" fmla="val 66092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7357" name="AutoShape 67"/>
            <p:cNvSpPr>
              <a:spLocks noChangeArrowheads="1"/>
            </p:cNvSpPr>
            <p:nvPr/>
          </p:nvSpPr>
          <p:spPr bwMode="auto">
            <a:xfrm>
              <a:off x="4235451" y="3943350"/>
              <a:ext cx="381000" cy="1117600"/>
            </a:xfrm>
            <a:prstGeom prst="upArrow">
              <a:avLst>
                <a:gd name="adj1" fmla="val 50000"/>
                <a:gd name="adj2" fmla="val 73333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7358" name="AutoShape 68"/>
            <p:cNvSpPr>
              <a:spLocks noChangeArrowheads="1"/>
            </p:cNvSpPr>
            <p:nvPr/>
          </p:nvSpPr>
          <p:spPr bwMode="auto">
            <a:xfrm>
              <a:off x="4949826" y="3962400"/>
              <a:ext cx="414338" cy="1095375"/>
            </a:xfrm>
            <a:prstGeom prst="downArrow">
              <a:avLst>
                <a:gd name="adj1" fmla="val 50000"/>
                <a:gd name="adj2" fmla="val 66092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7359" name="AutoShape 69"/>
            <p:cNvSpPr>
              <a:spLocks noChangeArrowheads="1"/>
            </p:cNvSpPr>
            <p:nvPr/>
          </p:nvSpPr>
          <p:spPr bwMode="auto">
            <a:xfrm>
              <a:off x="5681663" y="3944938"/>
              <a:ext cx="381000" cy="1117600"/>
            </a:xfrm>
            <a:prstGeom prst="upArrow">
              <a:avLst>
                <a:gd name="adj1" fmla="val 50000"/>
                <a:gd name="adj2" fmla="val 73333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7360" name="Line 70"/>
            <p:cNvSpPr>
              <a:spLocks noChangeShapeType="1"/>
            </p:cNvSpPr>
            <p:nvPr/>
          </p:nvSpPr>
          <p:spPr bwMode="auto">
            <a:xfrm>
              <a:off x="5160963" y="5026025"/>
              <a:ext cx="0" cy="315912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1" name="Line 71"/>
            <p:cNvSpPr>
              <a:spLocks noChangeShapeType="1"/>
            </p:cNvSpPr>
            <p:nvPr/>
          </p:nvSpPr>
          <p:spPr bwMode="auto">
            <a:xfrm>
              <a:off x="4427538" y="5037138"/>
              <a:ext cx="0" cy="306387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2" name="Line 72"/>
            <p:cNvSpPr>
              <a:spLocks noChangeShapeType="1"/>
            </p:cNvSpPr>
            <p:nvPr/>
          </p:nvSpPr>
          <p:spPr bwMode="auto">
            <a:xfrm flipV="1">
              <a:off x="4410076" y="5324475"/>
              <a:ext cx="763588" cy="3175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3" name="Line 73"/>
            <p:cNvSpPr>
              <a:spLocks noChangeShapeType="1"/>
            </p:cNvSpPr>
            <p:nvPr/>
          </p:nvSpPr>
          <p:spPr bwMode="auto">
            <a:xfrm>
              <a:off x="4427538" y="3684588"/>
              <a:ext cx="0" cy="250825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4" name="Line 74"/>
            <p:cNvSpPr>
              <a:spLocks noChangeShapeType="1"/>
            </p:cNvSpPr>
            <p:nvPr/>
          </p:nvSpPr>
          <p:spPr bwMode="auto">
            <a:xfrm>
              <a:off x="3694113" y="3684588"/>
              <a:ext cx="0" cy="244475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5" name="Line 75"/>
            <p:cNvSpPr>
              <a:spLocks noChangeShapeType="1"/>
            </p:cNvSpPr>
            <p:nvPr/>
          </p:nvSpPr>
          <p:spPr bwMode="auto">
            <a:xfrm>
              <a:off x="3676651" y="3695700"/>
              <a:ext cx="766763" cy="3175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6" name="Line 76"/>
            <p:cNvSpPr>
              <a:spLocks noChangeShapeType="1"/>
            </p:cNvSpPr>
            <p:nvPr/>
          </p:nvSpPr>
          <p:spPr bwMode="auto">
            <a:xfrm>
              <a:off x="5875338" y="5064125"/>
              <a:ext cx="0" cy="668337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7" name="Line 77"/>
            <p:cNvSpPr>
              <a:spLocks noChangeShapeType="1"/>
            </p:cNvSpPr>
            <p:nvPr/>
          </p:nvSpPr>
          <p:spPr bwMode="auto">
            <a:xfrm flipH="1">
              <a:off x="3709988" y="5026025"/>
              <a:ext cx="3175" cy="71755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8" name="Line 78"/>
            <p:cNvSpPr>
              <a:spLocks noChangeShapeType="1"/>
            </p:cNvSpPr>
            <p:nvPr/>
          </p:nvSpPr>
          <p:spPr bwMode="auto">
            <a:xfrm flipV="1">
              <a:off x="3694113" y="5716588"/>
              <a:ext cx="2192338" cy="7937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9" name="Text Box 79"/>
            <p:cNvSpPr txBox="1">
              <a:spLocks noChangeArrowheads="1"/>
            </p:cNvSpPr>
            <p:nvPr/>
          </p:nvSpPr>
          <p:spPr bwMode="auto">
            <a:xfrm>
              <a:off x="3517901" y="4271963"/>
              <a:ext cx="3857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3</a:t>
              </a:r>
            </a:p>
          </p:txBody>
        </p:sp>
        <p:sp>
          <p:nvSpPr>
            <p:cNvPr id="57370" name="Text Box 80"/>
            <p:cNvSpPr txBox="1">
              <a:spLocks noChangeArrowheads="1"/>
            </p:cNvSpPr>
            <p:nvPr/>
          </p:nvSpPr>
          <p:spPr bwMode="auto">
            <a:xfrm>
              <a:off x="4232276" y="4271963"/>
              <a:ext cx="3857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2</a:t>
              </a:r>
            </a:p>
          </p:txBody>
        </p:sp>
        <p:sp>
          <p:nvSpPr>
            <p:cNvPr id="57371" name="Text Box 81"/>
            <p:cNvSpPr txBox="1">
              <a:spLocks noChangeArrowheads="1"/>
            </p:cNvSpPr>
            <p:nvPr/>
          </p:nvSpPr>
          <p:spPr bwMode="auto">
            <a:xfrm>
              <a:off x="4965701" y="4267200"/>
              <a:ext cx="3857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1</a:t>
              </a:r>
            </a:p>
          </p:txBody>
        </p:sp>
        <p:sp>
          <p:nvSpPr>
            <p:cNvPr id="57372" name="Text Box 82"/>
            <p:cNvSpPr txBox="1">
              <a:spLocks noChangeArrowheads="1"/>
            </p:cNvSpPr>
            <p:nvPr/>
          </p:nvSpPr>
          <p:spPr bwMode="auto">
            <a:xfrm>
              <a:off x="5680076" y="4267200"/>
              <a:ext cx="3857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4</a:t>
              </a:r>
            </a:p>
          </p:txBody>
        </p:sp>
      </p:grpSp>
      <p:pic>
        <p:nvPicPr>
          <p:cNvPr id="57351" name="Picture 118" descr="C:\Documents and Settings\Amit\My Documents\Amit\Book\English\CH2 - Protein Structure\Figures\2-18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30392" r="13680" b="29132"/>
          <a:stretch>
            <a:fillRect/>
          </a:stretch>
        </p:blipFill>
        <p:spPr bwMode="auto">
          <a:xfrm>
            <a:off x="4867275" y="1347788"/>
            <a:ext cx="3421063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52" name="Group 121"/>
          <p:cNvGrpSpPr>
            <a:grpSpLocks/>
          </p:cNvGrpSpPr>
          <p:nvPr/>
        </p:nvGrpSpPr>
        <p:grpSpPr bwMode="auto">
          <a:xfrm>
            <a:off x="498475" y="1416050"/>
            <a:ext cx="3421063" cy="1098550"/>
            <a:chOff x="314" y="892"/>
            <a:chExt cx="2155" cy="692"/>
          </a:xfrm>
        </p:grpSpPr>
        <p:pic>
          <p:nvPicPr>
            <p:cNvPr id="57354" name="Picture 119" descr="C:\Documents and Settings\Amit\My Documents\Amit\Book\English\CH2 - Protein Structure\Figures\2-18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9" t="30392" r="13680" b="43846"/>
            <a:stretch>
              <a:fillRect/>
            </a:stretch>
          </p:blipFill>
          <p:spPr bwMode="auto">
            <a:xfrm>
              <a:off x="314" y="892"/>
              <a:ext cx="2155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5" name="Rectangle 120"/>
            <p:cNvSpPr>
              <a:spLocks noChangeArrowheads="1"/>
            </p:cNvSpPr>
            <p:nvPr/>
          </p:nvSpPr>
          <p:spPr bwMode="auto">
            <a:xfrm>
              <a:off x="341" y="1349"/>
              <a:ext cx="80" cy="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57353" name="Oval 122"/>
          <p:cNvSpPr>
            <a:spLocks noChangeArrowheads="1"/>
          </p:cNvSpPr>
          <p:nvPr/>
        </p:nvSpPr>
        <p:spPr bwMode="auto">
          <a:xfrm>
            <a:off x="3362325" y="1473200"/>
            <a:ext cx="889000" cy="8477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1"/>
          <p:cNvGrpSpPr>
            <a:grpSpLocks/>
          </p:cNvGrpSpPr>
          <p:nvPr/>
        </p:nvGrpSpPr>
        <p:grpSpPr bwMode="auto">
          <a:xfrm>
            <a:off x="1998663" y="1979613"/>
            <a:ext cx="5414962" cy="3306762"/>
            <a:chOff x="1998663" y="1979613"/>
            <a:chExt cx="5414962" cy="3306762"/>
          </a:xfrm>
        </p:grpSpPr>
        <p:sp>
          <p:nvSpPr>
            <p:cNvPr id="58372" name="AutoShape 59"/>
            <p:cNvSpPr>
              <a:spLocks noChangeArrowheads="1"/>
            </p:cNvSpPr>
            <p:nvPr/>
          </p:nvSpPr>
          <p:spPr bwMode="auto">
            <a:xfrm>
              <a:off x="3424238" y="3067050"/>
              <a:ext cx="414337" cy="1095375"/>
            </a:xfrm>
            <a:prstGeom prst="downArrow">
              <a:avLst>
                <a:gd name="adj1" fmla="val 50000"/>
                <a:gd name="adj2" fmla="val 66092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8373" name="AutoShape 60"/>
            <p:cNvSpPr>
              <a:spLocks noChangeArrowheads="1"/>
            </p:cNvSpPr>
            <p:nvPr/>
          </p:nvSpPr>
          <p:spPr bwMode="auto">
            <a:xfrm>
              <a:off x="4156075" y="3062288"/>
              <a:ext cx="381000" cy="1117600"/>
            </a:xfrm>
            <a:prstGeom prst="upArrow">
              <a:avLst>
                <a:gd name="adj1" fmla="val 50000"/>
                <a:gd name="adj2" fmla="val 73333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8374" name="AutoShape 61"/>
            <p:cNvSpPr>
              <a:spLocks noChangeArrowheads="1"/>
            </p:cNvSpPr>
            <p:nvPr/>
          </p:nvSpPr>
          <p:spPr bwMode="auto">
            <a:xfrm>
              <a:off x="4870450" y="3081338"/>
              <a:ext cx="414337" cy="1095375"/>
            </a:xfrm>
            <a:prstGeom prst="downArrow">
              <a:avLst>
                <a:gd name="adj1" fmla="val 50000"/>
                <a:gd name="adj2" fmla="val 66092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8375" name="AutoShape 62"/>
            <p:cNvSpPr>
              <a:spLocks noChangeArrowheads="1"/>
            </p:cNvSpPr>
            <p:nvPr/>
          </p:nvSpPr>
          <p:spPr bwMode="auto">
            <a:xfrm>
              <a:off x="5602288" y="3063875"/>
              <a:ext cx="381000" cy="1117600"/>
            </a:xfrm>
            <a:prstGeom prst="upArrow">
              <a:avLst>
                <a:gd name="adj1" fmla="val 50000"/>
                <a:gd name="adj2" fmla="val 73333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8376" name="Line 63"/>
            <p:cNvSpPr>
              <a:spLocks noChangeShapeType="1"/>
            </p:cNvSpPr>
            <p:nvPr/>
          </p:nvSpPr>
          <p:spPr bwMode="auto">
            <a:xfrm>
              <a:off x="5081588" y="4144963"/>
              <a:ext cx="0" cy="315912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7" name="Line 64"/>
            <p:cNvSpPr>
              <a:spLocks noChangeShapeType="1"/>
            </p:cNvSpPr>
            <p:nvPr/>
          </p:nvSpPr>
          <p:spPr bwMode="auto">
            <a:xfrm>
              <a:off x="4348163" y="4156075"/>
              <a:ext cx="0" cy="306387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8" name="Line 65"/>
            <p:cNvSpPr>
              <a:spLocks noChangeShapeType="1"/>
            </p:cNvSpPr>
            <p:nvPr/>
          </p:nvSpPr>
          <p:spPr bwMode="auto">
            <a:xfrm flipV="1">
              <a:off x="4330700" y="4443413"/>
              <a:ext cx="763587" cy="3175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9" name="Line 66"/>
            <p:cNvSpPr>
              <a:spLocks noChangeShapeType="1"/>
            </p:cNvSpPr>
            <p:nvPr/>
          </p:nvSpPr>
          <p:spPr bwMode="auto">
            <a:xfrm>
              <a:off x="4348163" y="2803525"/>
              <a:ext cx="0" cy="250825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0" name="Line 67"/>
            <p:cNvSpPr>
              <a:spLocks noChangeShapeType="1"/>
            </p:cNvSpPr>
            <p:nvPr/>
          </p:nvSpPr>
          <p:spPr bwMode="auto">
            <a:xfrm>
              <a:off x="3614738" y="2803525"/>
              <a:ext cx="0" cy="244475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1" name="Line 68"/>
            <p:cNvSpPr>
              <a:spLocks noChangeShapeType="1"/>
            </p:cNvSpPr>
            <p:nvPr/>
          </p:nvSpPr>
          <p:spPr bwMode="auto">
            <a:xfrm>
              <a:off x="3597275" y="2814638"/>
              <a:ext cx="766762" cy="3175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2" name="Line 69"/>
            <p:cNvSpPr>
              <a:spLocks noChangeShapeType="1"/>
            </p:cNvSpPr>
            <p:nvPr/>
          </p:nvSpPr>
          <p:spPr bwMode="auto">
            <a:xfrm>
              <a:off x="5795963" y="4183063"/>
              <a:ext cx="0" cy="668337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3" name="Line 70"/>
            <p:cNvSpPr>
              <a:spLocks noChangeShapeType="1"/>
            </p:cNvSpPr>
            <p:nvPr/>
          </p:nvSpPr>
          <p:spPr bwMode="auto">
            <a:xfrm flipH="1">
              <a:off x="3630613" y="4144963"/>
              <a:ext cx="3175" cy="71755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4" name="Line 71"/>
            <p:cNvSpPr>
              <a:spLocks noChangeShapeType="1"/>
            </p:cNvSpPr>
            <p:nvPr/>
          </p:nvSpPr>
          <p:spPr bwMode="auto">
            <a:xfrm flipV="1">
              <a:off x="3614738" y="4835525"/>
              <a:ext cx="2192337" cy="7937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Line 76"/>
            <p:cNvSpPr>
              <a:spLocks noChangeShapeType="1"/>
            </p:cNvSpPr>
            <p:nvPr/>
          </p:nvSpPr>
          <p:spPr bwMode="auto">
            <a:xfrm>
              <a:off x="5075238" y="2395538"/>
              <a:ext cx="0" cy="668337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6" name="Line 77"/>
            <p:cNvSpPr>
              <a:spLocks noChangeShapeType="1"/>
            </p:cNvSpPr>
            <p:nvPr/>
          </p:nvSpPr>
          <p:spPr bwMode="auto">
            <a:xfrm flipH="1">
              <a:off x="2900363" y="2386013"/>
              <a:ext cx="3175" cy="67945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7" name="Line 78"/>
            <p:cNvSpPr>
              <a:spLocks noChangeShapeType="1"/>
            </p:cNvSpPr>
            <p:nvPr/>
          </p:nvSpPr>
          <p:spPr bwMode="auto">
            <a:xfrm flipV="1">
              <a:off x="2895600" y="2392363"/>
              <a:ext cx="2192337" cy="7937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8" name="AutoShape 79"/>
            <p:cNvSpPr>
              <a:spLocks noChangeArrowheads="1"/>
            </p:cNvSpPr>
            <p:nvPr/>
          </p:nvSpPr>
          <p:spPr bwMode="auto">
            <a:xfrm>
              <a:off x="2708275" y="3062288"/>
              <a:ext cx="381000" cy="1117600"/>
            </a:xfrm>
            <a:prstGeom prst="upArrow">
              <a:avLst>
                <a:gd name="adj1" fmla="val 50000"/>
                <a:gd name="adj2" fmla="val 73333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8389" name="AutoShape 81"/>
            <p:cNvSpPr>
              <a:spLocks noChangeArrowheads="1"/>
            </p:cNvSpPr>
            <p:nvPr/>
          </p:nvSpPr>
          <p:spPr bwMode="auto">
            <a:xfrm>
              <a:off x="1998663" y="3070225"/>
              <a:ext cx="414337" cy="1095375"/>
            </a:xfrm>
            <a:prstGeom prst="downArrow">
              <a:avLst>
                <a:gd name="adj1" fmla="val 50000"/>
                <a:gd name="adj2" fmla="val 66092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8390" name="Line 82"/>
            <p:cNvSpPr>
              <a:spLocks noChangeShapeType="1"/>
            </p:cNvSpPr>
            <p:nvPr/>
          </p:nvSpPr>
          <p:spPr bwMode="auto">
            <a:xfrm flipV="1">
              <a:off x="2195513" y="1981200"/>
              <a:ext cx="3609975" cy="1587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1" name="Line 83"/>
            <p:cNvSpPr>
              <a:spLocks noChangeShapeType="1"/>
            </p:cNvSpPr>
            <p:nvPr/>
          </p:nvSpPr>
          <p:spPr bwMode="auto">
            <a:xfrm flipH="1">
              <a:off x="5795963" y="1979613"/>
              <a:ext cx="3175" cy="1084262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2" name="Line 84"/>
            <p:cNvSpPr>
              <a:spLocks noChangeShapeType="1"/>
            </p:cNvSpPr>
            <p:nvPr/>
          </p:nvSpPr>
          <p:spPr bwMode="auto">
            <a:xfrm flipH="1">
              <a:off x="2206625" y="1982788"/>
              <a:ext cx="3175" cy="1076325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3" name="AutoShape 85"/>
            <p:cNvSpPr>
              <a:spLocks noChangeArrowheads="1"/>
            </p:cNvSpPr>
            <p:nvPr/>
          </p:nvSpPr>
          <p:spPr bwMode="auto">
            <a:xfrm>
              <a:off x="6284913" y="3090863"/>
              <a:ext cx="414337" cy="1095375"/>
            </a:xfrm>
            <a:prstGeom prst="downArrow">
              <a:avLst>
                <a:gd name="adj1" fmla="val 50000"/>
                <a:gd name="adj2" fmla="val 66092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8394" name="Text Box 86"/>
            <p:cNvSpPr txBox="1">
              <a:spLocks noChangeArrowheads="1"/>
            </p:cNvSpPr>
            <p:nvPr/>
          </p:nvSpPr>
          <p:spPr bwMode="auto">
            <a:xfrm>
              <a:off x="3438525" y="3406775"/>
              <a:ext cx="3857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3</a:t>
              </a:r>
            </a:p>
          </p:txBody>
        </p:sp>
        <p:sp>
          <p:nvSpPr>
            <p:cNvPr id="58395" name="Text Box 87"/>
            <p:cNvSpPr txBox="1">
              <a:spLocks noChangeArrowheads="1"/>
            </p:cNvSpPr>
            <p:nvPr/>
          </p:nvSpPr>
          <p:spPr bwMode="auto">
            <a:xfrm>
              <a:off x="4152900" y="3406775"/>
              <a:ext cx="3857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2</a:t>
              </a:r>
            </a:p>
          </p:txBody>
        </p:sp>
        <p:sp>
          <p:nvSpPr>
            <p:cNvPr id="58396" name="Text Box 88"/>
            <p:cNvSpPr txBox="1">
              <a:spLocks noChangeArrowheads="1"/>
            </p:cNvSpPr>
            <p:nvPr/>
          </p:nvSpPr>
          <p:spPr bwMode="auto">
            <a:xfrm>
              <a:off x="4886325" y="3402013"/>
              <a:ext cx="3857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1</a:t>
              </a:r>
            </a:p>
          </p:txBody>
        </p:sp>
        <p:sp>
          <p:nvSpPr>
            <p:cNvPr id="58397" name="Text Box 89"/>
            <p:cNvSpPr txBox="1">
              <a:spLocks noChangeArrowheads="1"/>
            </p:cNvSpPr>
            <p:nvPr/>
          </p:nvSpPr>
          <p:spPr bwMode="auto">
            <a:xfrm>
              <a:off x="5600700" y="3402013"/>
              <a:ext cx="3857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4</a:t>
              </a:r>
            </a:p>
          </p:txBody>
        </p:sp>
        <p:sp>
          <p:nvSpPr>
            <p:cNvPr id="58398" name="Line 94"/>
            <p:cNvSpPr>
              <a:spLocks noChangeShapeType="1"/>
            </p:cNvSpPr>
            <p:nvPr/>
          </p:nvSpPr>
          <p:spPr bwMode="auto">
            <a:xfrm>
              <a:off x="2897188" y="5259388"/>
              <a:ext cx="3606800" cy="7937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9" name="Line 95"/>
            <p:cNvSpPr>
              <a:spLocks noChangeShapeType="1"/>
            </p:cNvSpPr>
            <p:nvPr/>
          </p:nvSpPr>
          <p:spPr bwMode="auto">
            <a:xfrm>
              <a:off x="6488113" y="4184650"/>
              <a:ext cx="0" cy="1074737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0" name="Line 96"/>
            <p:cNvSpPr>
              <a:spLocks noChangeShapeType="1"/>
            </p:cNvSpPr>
            <p:nvPr/>
          </p:nvSpPr>
          <p:spPr bwMode="auto">
            <a:xfrm flipH="1">
              <a:off x="2878138" y="4178300"/>
              <a:ext cx="11112" cy="1108075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1" name="AutoShape 97"/>
            <p:cNvSpPr>
              <a:spLocks noChangeArrowheads="1"/>
            </p:cNvSpPr>
            <p:nvPr/>
          </p:nvSpPr>
          <p:spPr bwMode="auto">
            <a:xfrm>
              <a:off x="7032625" y="3065463"/>
              <a:ext cx="381000" cy="1117600"/>
            </a:xfrm>
            <a:prstGeom prst="upArrow">
              <a:avLst>
                <a:gd name="adj1" fmla="val 50000"/>
                <a:gd name="adj2" fmla="val 73333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8402" name="Line 98"/>
            <p:cNvSpPr>
              <a:spLocks noChangeShapeType="1"/>
            </p:cNvSpPr>
            <p:nvPr/>
          </p:nvSpPr>
          <p:spPr bwMode="auto">
            <a:xfrm>
              <a:off x="7226300" y="2805113"/>
              <a:ext cx="0" cy="250825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3" name="Line 99"/>
            <p:cNvSpPr>
              <a:spLocks noChangeShapeType="1"/>
            </p:cNvSpPr>
            <p:nvPr/>
          </p:nvSpPr>
          <p:spPr bwMode="auto">
            <a:xfrm>
              <a:off x="6492875" y="2805113"/>
              <a:ext cx="0" cy="277812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4" name="Line 100"/>
            <p:cNvSpPr>
              <a:spLocks noChangeShapeType="1"/>
            </p:cNvSpPr>
            <p:nvPr/>
          </p:nvSpPr>
          <p:spPr bwMode="auto">
            <a:xfrm>
              <a:off x="6475413" y="2816225"/>
              <a:ext cx="766762" cy="3175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371" name="Text Box 135"/>
          <p:cNvSpPr txBox="1">
            <a:spLocks noChangeArrowheads="1"/>
          </p:cNvSpPr>
          <p:nvPr/>
        </p:nvSpPr>
        <p:spPr bwMode="auto">
          <a:xfrm>
            <a:off x="815975" y="6143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8" descr="C:\Documents and Settings\Amit\My Documents\Amit\Book\English\CH2 - Protein Structure\Figures\2-24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t="9593" r="16434" b="8099"/>
          <a:stretch>
            <a:fillRect/>
          </a:stretch>
        </p:blipFill>
        <p:spPr bwMode="auto">
          <a:xfrm>
            <a:off x="2595563" y="709613"/>
            <a:ext cx="4075112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13"/>
          <p:cNvSpPr txBox="1">
            <a:spLocks noChangeArrowheads="1"/>
          </p:cNvSpPr>
          <p:nvPr/>
        </p:nvSpPr>
        <p:spPr bwMode="auto">
          <a:xfrm>
            <a:off x="696913" y="4206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e</a:t>
            </a:r>
          </a:p>
        </p:txBody>
      </p:sp>
      <p:sp>
        <p:nvSpPr>
          <p:cNvPr id="59396" name="Line 22"/>
          <p:cNvSpPr>
            <a:spLocks noChangeShapeType="1"/>
          </p:cNvSpPr>
          <p:nvPr/>
        </p:nvSpPr>
        <p:spPr bwMode="auto">
          <a:xfrm>
            <a:off x="1897063" y="1973263"/>
            <a:ext cx="1006475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7" name="Line 24"/>
          <p:cNvSpPr>
            <a:spLocks noChangeShapeType="1"/>
          </p:cNvSpPr>
          <p:nvPr/>
        </p:nvSpPr>
        <p:spPr bwMode="auto">
          <a:xfrm flipH="1">
            <a:off x="5562600" y="2397125"/>
            <a:ext cx="1066800" cy="498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Text Box 25"/>
          <p:cNvSpPr txBox="1">
            <a:spLocks noChangeArrowheads="1"/>
          </p:cNvSpPr>
          <p:nvPr/>
        </p:nvSpPr>
        <p:spPr bwMode="auto">
          <a:xfrm>
            <a:off x="6353175" y="2038350"/>
            <a:ext cx="1541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l-GR" altLang="en-US" sz="2400"/>
              <a:t>β</a:t>
            </a:r>
            <a:r>
              <a:rPr lang="en-US" altLang="en-US" sz="2400"/>
              <a:t>-sheet</a:t>
            </a:r>
          </a:p>
        </p:txBody>
      </p:sp>
      <p:sp>
        <p:nvSpPr>
          <p:cNvPr id="59399" name="Line 26"/>
          <p:cNvSpPr>
            <a:spLocks noChangeShapeType="1"/>
          </p:cNvSpPr>
          <p:nvPr/>
        </p:nvSpPr>
        <p:spPr bwMode="auto">
          <a:xfrm flipH="1">
            <a:off x="4437063" y="177800"/>
            <a:ext cx="17462" cy="6400800"/>
          </a:xfrm>
          <a:prstGeom prst="line">
            <a:avLst/>
          </a:prstGeom>
          <a:noFill/>
          <a:ln w="412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Text Box 27"/>
          <p:cNvSpPr txBox="1">
            <a:spLocks noChangeArrowheads="1"/>
          </p:cNvSpPr>
          <p:nvPr/>
        </p:nvSpPr>
        <p:spPr bwMode="auto">
          <a:xfrm>
            <a:off x="671513" y="1547813"/>
            <a:ext cx="1541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l-GR" altLang="en-US" sz="2400"/>
              <a:t>β</a:t>
            </a:r>
            <a:r>
              <a:rPr lang="en-US" altLang="en-US" sz="2400"/>
              <a:t>-sheet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7" descr="C:\Documents and Settings\Amit\My Documents\Amit\Book\English\CH2 - Protein Structure\Figures\2-24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16667" r="4715" b="12582"/>
          <a:stretch>
            <a:fillRect/>
          </a:stretch>
        </p:blipFill>
        <p:spPr bwMode="auto">
          <a:xfrm>
            <a:off x="379413" y="2192338"/>
            <a:ext cx="39465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46" descr="C:\Documents and Settings\Amit\My Documents\Amit\Book\English\CH2 - Protein Structure\Figures\2-24g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19795" b="16316"/>
          <a:stretch>
            <a:fillRect/>
          </a:stretch>
        </p:blipFill>
        <p:spPr bwMode="auto">
          <a:xfrm>
            <a:off x="4581525" y="1444625"/>
            <a:ext cx="428148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2"/>
          <p:cNvSpPr txBox="1">
            <a:spLocks noChangeArrowheads="1"/>
          </p:cNvSpPr>
          <p:nvPr/>
        </p:nvSpPr>
        <p:spPr bwMode="auto">
          <a:xfrm>
            <a:off x="409575" y="20002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f</a:t>
            </a:r>
          </a:p>
        </p:txBody>
      </p:sp>
      <p:sp>
        <p:nvSpPr>
          <p:cNvPr id="60421" name="Text Box 3"/>
          <p:cNvSpPr txBox="1">
            <a:spLocks noChangeArrowheads="1"/>
          </p:cNvSpPr>
          <p:nvPr/>
        </p:nvSpPr>
        <p:spPr bwMode="auto">
          <a:xfrm>
            <a:off x="4540250" y="1317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g</a:t>
            </a:r>
          </a:p>
        </p:txBody>
      </p:sp>
      <p:sp>
        <p:nvSpPr>
          <p:cNvPr id="60422" name="Text Box 19"/>
          <p:cNvSpPr txBox="1">
            <a:spLocks noChangeArrowheads="1"/>
          </p:cNvSpPr>
          <p:nvPr/>
        </p:nvSpPr>
        <p:spPr bwMode="auto">
          <a:xfrm>
            <a:off x="6723063" y="1136650"/>
            <a:ext cx="460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V</a:t>
            </a:r>
            <a:r>
              <a:rPr lang="en-US" altLang="en-US" sz="1800" b="1" baseline="-25000"/>
              <a:t>L</a:t>
            </a:r>
            <a:endParaRPr lang="en-US" altLang="en-US" sz="1800" b="1"/>
          </a:p>
        </p:txBody>
      </p:sp>
      <p:sp>
        <p:nvSpPr>
          <p:cNvPr id="60423" name="Text Box 20"/>
          <p:cNvSpPr txBox="1">
            <a:spLocks noChangeArrowheads="1"/>
          </p:cNvSpPr>
          <p:nvPr/>
        </p:nvSpPr>
        <p:spPr bwMode="auto">
          <a:xfrm>
            <a:off x="4479925" y="2587625"/>
            <a:ext cx="460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C</a:t>
            </a:r>
            <a:r>
              <a:rPr lang="en-US" altLang="en-US" sz="1800" b="1" baseline="-25000"/>
              <a:t>L</a:t>
            </a:r>
            <a:endParaRPr lang="en-US" altLang="en-US" sz="1800" b="1"/>
          </a:p>
        </p:txBody>
      </p:sp>
      <p:sp>
        <p:nvSpPr>
          <p:cNvPr id="60424" name="Text Box 21"/>
          <p:cNvSpPr txBox="1">
            <a:spLocks noChangeArrowheads="1"/>
          </p:cNvSpPr>
          <p:nvPr/>
        </p:nvSpPr>
        <p:spPr bwMode="auto">
          <a:xfrm>
            <a:off x="8142288" y="3660775"/>
            <a:ext cx="528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V</a:t>
            </a:r>
            <a:r>
              <a:rPr lang="en-US" altLang="en-US" sz="1800" b="1" baseline="-25000"/>
              <a:t>H</a:t>
            </a:r>
            <a:endParaRPr lang="en-US" altLang="en-US" sz="1800" b="1"/>
          </a:p>
        </p:txBody>
      </p:sp>
      <p:sp>
        <p:nvSpPr>
          <p:cNvPr id="60425" name="Text Box 22"/>
          <p:cNvSpPr txBox="1">
            <a:spLocks noChangeArrowheads="1"/>
          </p:cNvSpPr>
          <p:nvPr/>
        </p:nvSpPr>
        <p:spPr bwMode="auto">
          <a:xfrm>
            <a:off x="5883275" y="3717925"/>
            <a:ext cx="55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C</a:t>
            </a:r>
            <a:r>
              <a:rPr lang="en-US" altLang="en-US" sz="1800" b="1" baseline="-25000"/>
              <a:t>H1</a:t>
            </a:r>
            <a:endParaRPr lang="en-US" altLang="en-US" sz="1800" b="1"/>
          </a:p>
        </p:txBody>
      </p:sp>
      <p:sp>
        <p:nvSpPr>
          <p:cNvPr id="60426" name="Text Box 23"/>
          <p:cNvSpPr txBox="1">
            <a:spLocks noChangeArrowheads="1"/>
          </p:cNvSpPr>
          <p:nvPr/>
        </p:nvSpPr>
        <p:spPr bwMode="auto">
          <a:xfrm>
            <a:off x="2695575" y="3702050"/>
            <a:ext cx="55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C</a:t>
            </a:r>
            <a:r>
              <a:rPr lang="en-US" altLang="en-US" sz="1800" b="1" baseline="-25000"/>
              <a:t>H2</a:t>
            </a:r>
            <a:endParaRPr lang="en-US" altLang="en-US" sz="1800" b="1"/>
          </a:p>
        </p:txBody>
      </p:sp>
      <p:sp>
        <p:nvSpPr>
          <p:cNvPr id="60427" name="Text Box 24"/>
          <p:cNvSpPr txBox="1">
            <a:spLocks noChangeArrowheads="1"/>
          </p:cNvSpPr>
          <p:nvPr/>
        </p:nvSpPr>
        <p:spPr bwMode="auto">
          <a:xfrm>
            <a:off x="2847975" y="4483100"/>
            <a:ext cx="55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C</a:t>
            </a:r>
            <a:r>
              <a:rPr lang="en-US" altLang="en-US" sz="1800" b="1" baseline="-25000"/>
              <a:t>H3</a:t>
            </a:r>
            <a:endParaRPr lang="en-US" altLang="en-US" sz="1800" b="1"/>
          </a:p>
        </p:txBody>
      </p:sp>
      <p:sp>
        <p:nvSpPr>
          <p:cNvPr id="60428" name="Line 43"/>
          <p:cNvSpPr>
            <a:spLocks noChangeShapeType="1"/>
          </p:cNvSpPr>
          <p:nvPr/>
        </p:nvSpPr>
        <p:spPr bwMode="auto">
          <a:xfrm flipV="1">
            <a:off x="2779713" y="822325"/>
            <a:ext cx="2813050" cy="16271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9" name="Oval 44"/>
          <p:cNvSpPr>
            <a:spLocks noChangeArrowheads="1"/>
          </p:cNvSpPr>
          <p:nvPr/>
        </p:nvSpPr>
        <p:spPr bwMode="auto">
          <a:xfrm>
            <a:off x="4392613" y="517525"/>
            <a:ext cx="4672012" cy="4800600"/>
          </a:xfrm>
          <a:prstGeom prst="ellips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0430" name="Line 45"/>
          <p:cNvSpPr>
            <a:spLocks noChangeShapeType="1"/>
          </p:cNvSpPr>
          <p:nvPr/>
        </p:nvSpPr>
        <p:spPr bwMode="auto">
          <a:xfrm>
            <a:off x="2527300" y="3330575"/>
            <a:ext cx="3209925" cy="17605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1" name="Text Box 48"/>
          <p:cNvSpPr txBox="1">
            <a:spLocks noChangeArrowheads="1"/>
          </p:cNvSpPr>
          <p:nvPr/>
        </p:nvSpPr>
        <p:spPr bwMode="auto">
          <a:xfrm>
            <a:off x="1612900" y="5734050"/>
            <a:ext cx="1720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heavy chains</a:t>
            </a:r>
          </a:p>
        </p:txBody>
      </p:sp>
      <p:sp>
        <p:nvSpPr>
          <p:cNvPr id="60432" name="Line 49"/>
          <p:cNvSpPr>
            <a:spLocks noChangeShapeType="1"/>
          </p:cNvSpPr>
          <p:nvPr/>
        </p:nvSpPr>
        <p:spPr bwMode="auto">
          <a:xfrm flipH="1" flipV="1">
            <a:off x="1854200" y="4208463"/>
            <a:ext cx="601663" cy="15827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3" name="Line 50"/>
          <p:cNvSpPr>
            <a:spLocks noChangeShapeType="1"/>
          </p:cNvSpPr>
          <p:nvPr/>
        </p:nvSpPr>
        <p:spPr bwMode="auto">
          <a:xfrm flipV="1">
            <a:off x="2465388" y="4132263"/>
            <a:ext cx="168275" cy="16589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Text Box 51"/>
          <p:cNvSpPr txBox="1">
            <a:spLocks noChangeArrowheads="1"/>
          </p:cNvSpPr>
          <p:nvPr/>
        </p:nvSpPr>
        <p:spPr bwMode="auto">
          <a:xfrm>
            <a:off x="1560513" y="1047750"/>
            <a:ext cx="1720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light chains</a:t>
            </a:r>
          </a:p>
        </p:txBody>
      </p:sp>
      <p:sp>
        <p:nvSpPr>
          <p:cNvPr id="60435" name="Line 52"/>
          <p:cNvSpPr>
            <a:spLocks noChangeShapeType="1"/>
          </p:cNvSpPr>
          <p:nvPr/>
        </p:nvSpPr>
        <p:spPr bwMode="auto">
          <a:xfrm flipH="1">
            <a:off x="1725613" y="1389063"/>
            <a:ext cx="636587" cy="1127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6" name="Line 53"/>
          <p:cNvSpPr>
            <a:spLocks noChangeShapeType="1"/>
          </p:cNvSpPr>
          <p:nvPr/>
        </p:nvSpPr>
        <p:spPr bwMode="auto">
          <a:xfrm>
            <a:off x="2363788" y="1398588"/>
            <a:ext cx="1004887" cy="1177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7" name="Line 54"/>
          <p:cNvSpPr>
            <a:spLocks noChangeShapeType="1"/>
          </p:cNvSpPr>
          <p:nvPr/>
        </p:nvSpPr>
        <p:spPr bwMode="auto">
          <a:xfrm flipH="1">
            <a:off x="8269288" y="923925"/>
            <a:ext cx="1587" cy="1306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8" name="Text Box 55"/>
          <p:cNvSpPr txBox="1">
            <a:spLocks noChangeArrowheads="1"/>
          </p:cNvSpPr>
          <p:nvPr/>
        </p:nvSpPr>
        <p:spPr bwMode="auto">
          <a:xfrm>
            <a:off x="7354888" y="200025"/>
            <a:ext cx="1720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antigen binding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409575" y="20002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h</a:t>
            </a:r>
          </a:p>
        </p:txBody>
      </p:sp>
      <p:pic>
        <p:nvPicPr>
          <p:cNvPr id="6144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t="17090" r="5493" b="11925"/>
          <a:stretch>
            <a:fillRect/>
          </a:stretch>
        </p:blipFill>
        <p:spPr bwMode="auto">
          <a:xfrm>
            <a:off x="1662113" y="811213"/>
            <a:ext cx="5859462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19"/>
          <p:cNvSpPr txBox="1">
            <a:spLocks noChangeArrowheads="1"/>
          </p:cNvSpPr>
          <p:nvPr/>
        </p:nvSpPr>
        <p:spPr bwMode="auto">
          <a:xfrm>
            <a:off x="6096000" y="538163"/>
            <a:ext cx="460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V</a:t>
            </a:r>
            <a:r>
              <a:rPr lang="en-US" altLang="en-US" sz="1800" b="1" baseline="-25000"/>
              <a:t>L</a:t>
            </a:r>
            <a:endParaRPr lang="en-US" altLang="en-US" sz="1800" b="1"/>
          </a:p>
        </p:txBody>
      </p:sp>
      <p:sp>
        <p:nvSpPr>
          <p:cNvPr id="61445" name="Text Box 20"/>
          <p:cNvSpPr txBox="1">
            <a:spLocks noChangeArrowheads="1"/>
          </p:cNvSpPr>
          <p:nvPr/>
        </p:nvSpPr>
        <p:spPr bwMode="auto">
          <a:xfrm>
            <a:off x="4276725" y="1371600"/>
            <a:ext cx="460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C</a:t>
            </a:r>
            <a:r>
              <a:rPr lang="en-US" altLang="en-US" sz="1800" b="1" baseline="-25000"/>
              <a:t>L</a:t>
            </a:r>
            <a:endParaRPr lang="en-US" altLang="en-US" sz="1800" b="1"/>
          </a:p>
        </p:txBody>
      </p:sp>
      <p:sp>
        <p:nvSpPr>
          <p:cNvPr id="61446" name="Text Box 21"/>
          <p:cNvSpPr txBox="1">
            <a:spLocks noChangeArrowheads="1"/>
          </p:cNvSpPr>
          <p:nvPr/>
        </p:nvSpPr>
        <p:spPr bwMode="auto">
          <a:xfrm>
            <a:off x="6824663" y="2776538"/>
            <a:ext cx="528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V</a:t>
            </a:r>
            <a:r>
              <a:rPr lang="en-US" altLang="en-US" sz="1800" b="1" baseline="-25000"/>
              <a:t>H</a:t>
            </a:r>
            <a:endParaRPr lang="en-US" altLang="en-US" sz="1800" b="1"/>
          </a:p>
        </p:txBody>
      </p:sp>
      <p:sp>
        <p:nvSpPr>
          <p:cNvPr id="61447" name="Text Box 22"/>
          <p:cNvSpPr txBox="1">
            <a:spLocks noChangeArrowheads="1"/>
          </p:cNvSpPr>
          <p:nvPr/>
        </p:nvSpPr>
        <p:spPr bwMode="auto">
          <a:xfrm>
            <a:off x="5159375" y="2717800"/>
            <a:ext cx="55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C</a:t>
            </a:r>
            <a:r>
              <a:rPr lang="en-US" altLang="en-US" sz="1800" b="1" baseline="-25000"/>
              <a:t>H1</a:t>
            </a:r>
            <a:endParaRPr lang="en-US" altLang="en-US" sz="1800" b="1"/>
          </a:p>
        </p:txBody>
      </p:sp>
      <p:sp>
        <p:nvSpPr>
          <p:cNvPr id="61448" name="Line 54"/>
          <p:cNvSpPr>
            <a:spLocks noChangeShapeType="1"/>
          </p:cNvSpPr>
          <p:nvPr/>
        </p:nvSpPr>
        <p:spPr bwMode="auto">
          <a:xfrm flipH="1">
            <a:off x="7353300" y="1177925"/>
            <a:ext cx="579438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9" name="Text Box 55"/>
          <p:cNvSpPr txBox="1">
            <a:spLocks noChangeArrowheads="1"/>
          </p:cNvSpPr>
          <p:nvPr/>
        </p:nvSpPr>
        <p:spPr bwMode="auto">
          <a:xfrm>
            <a:off x="7213600" y="419100"/>
            <a:ext cx="1720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antigen binding site</a:t>
            </a:r>
          </a:p>
        </p:txBody>
      </p:sp>
      <p:pic>
        <p:nvPicPr>
          <p:cNvPr id="61450" name="Picture 6" descr="http://consurf.tau.ac.il/Gallery/colorkey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30"/>
          <a:stretch>
            <a:fillRect/>
          </a:stretch>
        </p:blipFill>
        <p:spPr bwMode="auto">
          <a:xfrm>
            <a:off x="2932113" y="5770563"/>
            <a:ext cx="333851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Text Box 23"/>
          <p:cNvSpPr txBox="1">
            <a:spLocks noChangeArrowheads="1"/>
          </p:cNvSpPr>
          <p:nvPr/>
        </p:nvSpPr>
        <p:spPr bwMode="auto">
          <a:xfrm>
            <a:off x="5006975" y="3441700"/>
            <a:ext cx="55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C</a:t>
            </a:r>
            <a:r>
              <a:rPr lang="en-US" altLang="en-US" sz="1800" b="1" baseline="-25000"/>
              <a:t>H2</a:t>
            </a:r>
            <a:endParaRPr lang="en-US" altLang="en-US" sz="1800" b="1"/>
          </a:p>
        </p:txBody>
      </p:sp>
      <p:sp>
        <p:nvSpPr>
          <p:cNvPr id="61452" name="Text Box 24"/>
          <p:cNvSpPr txBox="1">
            <a:spLocks noChangeArrowheads="1"/>
          </p:cNvSpPr>
          <p:nvPr/>
        </p:nvSpPr>
        <p:spPr bwMode="auto">
          <a:xfrm>
            <a:off x="5159375" y="4624388"/>
            <a:ext cx="55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C</a:t>
            </a:r>
            <a:r>
              <a:rPr lang="en-US" altLang="en-US" sz="1800" b="1" baseline="-25000"/>
              <a:t>H3</a:t>
            </a:r>
            <a:endParaRPr lang="en-US" alt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76238" y="35083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i</a:t>
            </a:r>
          </a:p>
        </p:txBody>
      </p:sp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6829425" y="47783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j</a:t>
            </a:r>
          </a:p>
        </p:txBody>
      </p:sp>
      <p:pic>
        <p:nvPicPr>
          <p:cNvPr id="62468" name="Picture 7" descr="C:\Documents and Settings\Amit\My Documents\Amit\Book\English\CH2 - Protein Structure\Figures\2-24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2" r="27142"/>
          <a:stretch>
            <a:fillRect/>
          </a:stretch>
        </p:blipFill>
        <p:spPr bwMode="auto">
          <a:xfrm>
            <a:off x="5865813" y="1498600"/>
            <a:ext cx="2160587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8" descr="C:\Documents and Settings\Amit\My Documents\Amit\Book\English\CH2 - Protein Structure\Figures\2-24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2455" r="5840" b="2921"/>
          <a:stretch>
            <a:fillRect/>
          </a:stretch>
        </p:blipFill>
        <p:spPr bwMode="auto">
          <a:xfrm>
            <a:off x="177800" y="974725"/>
            <a:ext cx="5003800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3487738" y="6400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2.26</a:t>
            </a:r>
            <a:endParaRPr lang="en-US" altLang="en-US" sz="2400" b="1" dirty="0"/>
          </a:p>
        </p:txBody>
      </p:sp>
      <p:grpSp>
        <p:nvGrpSpPr>
          <p:cNvPr id="63491" name="Group 52"/>
          <p:cNvGrpSpPr>
            <a:grpSpLocks/>
          </p:cNvGrpSpPr>
          <p:nvPr/>
        </p:nvGrpSpPr>
        <p:grpSpPr bwMode="auto">
          <a:xfrm>
            <a:off x="3101975" y="0"/>
            <a:ext cx="3048000" cy="6356350"/>
            <a:chOff x="3250" y="0"/>
            <a:chExt cx="1920" cy="4004"/>
          </a:xfrm>
        </p:grpSpPr>
        <p:pic>
          <p:nvPicPr>
            <p:cNvPr id="63493" name="Picture 50" descr="C:\Documents and Settings\Amit\My Documents\Amit\Book\English\CH2 - Protein Structure\Figures\2-16b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2" t="12465" r="28899" b="4482"/>
            <a:stretch>
              <a:fillRect/>
            </a:stretch>
          </p:blipFill>
          <p:spPr bwMode="auto">
            <a:xfrm>
              <a:off x="3392" y="336"/>
              <a:ext cx="1705" cy="3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4" name="Rectangle 5"/>
            <p:cNvSpPr>
              <a:spLocks noChangeArrowheads="1"/>
            </p:cNvSpPr>
            <p:nvPr/>
          </p:nvSpPr>
          <p:spPr bwMode="auto">
            <a:xfrm>
              <a:off x="3990" y="0"/>
              <a:ext cx="43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1</a:t>
              </a:r>
              <a:r>
                <a:rPr lang="en-US" altLang="en-US" sz="2000" b="1" baseline="30000"/>
                <a:t>st</a:t>
              </a:r>
              <a:r>
                <a:rPr lang="en-US" altLang="en-US" sz="2000" b="1"/>
                <a:t> loop</a:t>
              </a:r>
            </a:p>
          </p:txBody>
        </p:sp>
        <p:sp>
          <p:nvSpPr>
            <p:cNvPr id="63495" name="Rectangle 6"/>
            <p:cNvSpPr>
              <a:spLocks noChangeArrowheads="1"/>
            </p:cNvSpPr>
            <p:nvPr/>
          </p:nvSpPr>
          <p:spPr bwMode="auto">
            <a:xfrm>
              <a:off x="4091" y="3562"/>
              <a:ext cx="43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2</a:t>
              </a:r>
              <a:r>
                <a:rPr lang="en-US" altLang="en-US" sz="2000" b="1" baseline="30000"/>
                <a:t>nd</a:t>
              </a:r>
              <a:r>
                <a:rPr lang="en-US" altLang="en-US" sz="2000" b="1"/>
                <a:t> loop</a:t>
              </a:r>
            </a:p>
          </p:txBody>
        </p:sp>
        <p:sp>
          <p:nvSpPr>
            <p:cNvPr id="63496" name="Rectangle 7"/>
            <p:cNvSpPr>
              <a:spLocks noChangeArrowheads="1"/>
            </p:cNvSpPr>
            <p:nvPr/>
          </p:nvSpPr>
          <p:spPr bwMode="auto">
            <a:xfrm>
              <a:off x="3250" y="2874"/>
              <a:ext cx="4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9900CC"/>
                  </a:solidFill>
                </a:rPr>
                <a:t>N’</a:t>
              </a:r>
            </a:p>
          </p:txBody>
        </p:sp>
        <p:sp>
          <p:nvSpPr>
            <p:cNvPr id="63497" name="Rectangle 8"/>
            <p:cNvSpPr>
              <a:spLocks noChangeArrowheads="1"/>
            </p:cNvSpPr>
            <p:nvPr/>
          </p:nvSpPr>
          <p:spPr bwMode="auto">
            <a:xfrm>
              <a:off x="4167" y="639"/>
              <a:ext cx="4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FF6600"/>
                  </a:solidFill>
                </a:rPr>
                <a:t>N’</a:t>
              </a:r>
            </a:p>
          </p:txBody>
        </p:sp>
        <p:sp>
          <p:nvSpPr>
            <p:cNvPr id="63498" name="Rectangle 9"/>
            <p:cNvSpPr>
              <a:spLocks noChangeArrowheads="1"/>
            </p:cNvSpPr>
            <p:nvPr/>
          </p:nvSpPr>
          <p:spPr bwMode="auto">
            <a:xfrm>
              <a:off x="3718" y="2724"/>
              <a:ext cx="4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9900CC"/>
                  </a:solidFill>
                </a:rPr>
                <a:t>N’</a:t>
              </a:r>
            </a:p>
          </p:txBody>
        </p:sp>
        <p:sp>
          <p:nvSpPr>
            <p:cNvPr id="63499" name="Rectangle 10"/>
            <p:cNvSpPr>
              <a:spLocks noChangeArrowheads="1"/>
            </p:cNvSpPr>
            <p:nvPr/>
          </p:nvSpPr>
          <p:spPr bwMode="auto">
            <a:xfrm>
              <a:off x="3361" y="1088"/>
              <a:ext cx="4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9900CC"/>
                  </a:solidFill>
                </a:rPr>
                <a:t>C’</a:t>
              </a:r>
            </a:p>
          </p:txBody>
        </p:sp>
        <p:sp>
          <p:nvSpPr>
            <p:cNvPr id="63500" name="Rectangle 11"/>
            <p:cNvSpPr>
              <a:spLocks noChangeArrowheads="1"/>
            </p:cNvSpPr>
            <p:nvPr/>
          </p:nvSpPr>
          <p:spPr bwMode="auto">
            <a:xfrm>
              <a:off x="3768" y="1172"/>
              <a:ext cx="4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9900CC"/>
                  </a:solidFill>
                </a:rPr>
                <a:t>C’</a:t>
              </a:r>
            </a:p>
          </p:txBody>
        </p:sp>
        <p:sp>
          <p:nvSpPr>
            <p:cNvPr id="63501" name="Rectangle 12"/>
            <p:cNvSpPr>
              <a:spLocks noChangeArrowheads="1"/>
            </p:cNvSpPr>
            <p:nvPr/>
          </p:nvSpPr>
          <p:spPr bwMode="auto">
            <a:xfrm>
              <a:off x="4738" y="2660"/>
              <a:ext cx="4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FF6600"/>
                  </a:solidFill>
                </a:rPr>
                <a:t>C’</a:t>
              </a:r>
            </a:p>
          </p:txBody>
        </p:sp>
      </p:grpSp>
      <p:sp>
        <p:nvSpPr>
          <p:cNvPr id="63492" name="Text Box 31"/>
          <p:cNvSpPr txBox="1">
            <a:spLocks noChangeArrowheads="1"/>
          </p:cNvSpPr>
          <p:nvPr/>
        </p:nvSpPr>
        <p:spPr bwMode="auto">
          <a:xfrm>
            <a:off x="1246188" y="6111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5" descr="C:\Documents and Settings\Amit\My Documents\Amit\Book\1_Revised_draft\CH2 - Protein Structure\Figures\PyMol-PovRay files\2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11662" r="14737" b="22540"/>
          <a:stretch>
            <a:fillRect/>
          </a:stretch>
        </p:blipFill>
        <p:spPr bwMode="auto">
          <a:xfrm>
            <a:off x="1125538" y="1082675"/>
            <a:ext cx="6053137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3735388" y="6308725"/>
            <a:ext cx="167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cs typeface="Arial" panose="020B0604020202020204" pitchFamily="34" charset="0"/>
              </a:rPr>
              <a:t>Figure 2.3</a:t>
            </a:r>
            <a:endParaRPr lang="en-US" altLang="en-US" sz="2000" dirty="0">
              <a:cs typeface="Arial" panose="020B0604020202020204" pitchFamily="34" charset="0"/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354888" y="2414588"/>
            <a:ext cx="1652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</a:rPr>
              <a:t>Backbone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7386638" y="4876800"/>
            <a:ext cx="1652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</a:rPr>
              <a:t>Sidechain</a:t>
            </a:r>
          </a:p>
        </p:txBody>
      </p:sp>
      <p:sp>
        <p:nvSpPr>
          <p:cNvPr id="7174" name="AutoShape 5"/>
          <p:cNvSpPr>
            <a:spLocks/>
          </p:cNvSpPr>
          <p:nvPr/>
        </p:nvSpPr>
        <p:spPr bwMode="auto">
          <a:xfrm flipH="1">
            <a:off x="7205663" y="4410075"/>
            <a:ext cx="195262" cy="1431925"/>
          </a:xfrm>
          <a:prstGeom prst="leftBrace">
            <a:avLst>
              <a:gd name="adj1" fmla="val 61111"/>
              <a:gd name="adj2" fmla="val 4984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6059488" y="617538"/>
            <a:ext cx="1652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  <a:sym typeface="Symbol" panose="05050102010706020507" pitchFamily="18" charset="2"/>
              </a:rPr>
              <a:t>-amino</a:t>
            </a:r>
            <a:endParaRPr lang="en-US" altLang="en-US" sz="2400" b="1">
              <a:cs typeface="Arial" panose="020B0604020202020204" pitchFamily="34" charset="0"/>
            </a:endParaRPr>
          </a:p>
        </p:txBody>
      </p:sp>
      <p:sp>
        <p:nvSpPr>
          <p:cNvPr id="7176" name="Text Box 9"/>
          <p:cNvSpPr txBox="1">
            <a:spLocks noChangeArrowheads="1"/>
          </p:cNvSpPr>
          <p:nvPr/>
        </p:nvSpPr>
        <p:spPr bwMode="auto">
          <a:xfrm>
            <a:off x="4043363" y="2660650"/>
            <a:ext cx="66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C</a:t>
            </a:r>
            <a:r>
              <a:rPr lang="en-US" altLang="en-US" sz="2800" b="1" baseline="-25000">
                <a:cs typeface="Arial" panose="020B0604020202020204" pitchFamily="34" charset="0"/>
              </a:rPr>
              <a:t>α</a:t>
            </a:r>
          </a:p>
        </p:txBody>
      </p:sp>
      <p:sp>
        <p:nvSpPr>
          <p:cNvPr id="7177" name="Text Box 10"/>
          <p:cNvSpPr txBox="1">
            <a:spLocks noChangeArrowheads="1"/>
          </p:cNvSpPr>
          <p:nvPr/>
        </p:nvSpPr>
        <p:spPr bwMode="auto">
          <a:xfrm>
            <a:off x="2062163" y="3373438"/>
            <a:ext cx="66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O</a:t>
            </a:r>
          </a:p>
        </p:txBody>
      </p:sp>
      <p:sp>
        <p:nvSpPr>
          <p:cNvPr id="7178" name="Text Box 11"/>
          <p:cNvSpPr txBox="1">
            <a:spLocks noChangeArrowheads="1"/>
          </p:cNvSpPr>
          <p:nvPr/>
        </p:nvSpPr>
        <p:spPr bwMode="auto">
          <a:xfrm>
            <a:off x="2360613" y="2362200"/>
            <a:ext cx="66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C</a:t>
            </a:r>
          </a:p>
        </p:txBody>
      </p:sp>
      <p:sp>
        <p:nvSpPr>
          <p:cNvPr id="7179" name="Text Box 16"/>
          <p:cNvSpPr txBox="1">
            <a:spLocks noChangeArrowheads="1"/>
          </p:cNvSpPr>
          <p:nvPr/>
        </p:nvSpPr>
        <p:spPr bwMode="auto">
          <a:xfrm>
            <a:off x="4035425" y="4337050"/>
            <a:ext cx="66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C</a:t>
            </a:r>
            <a:r>
              <a:rPr lang="en-US" altLang="en-US" sz="2800" b="1" baseline="-25000">
                <a:cs typeface="Arial" panose="020B0604020202020204" pitchFamily="34" charset="0"/>
              </a:rPr>
              <a:t>β</a:t>
            </a:r>
          </a:p>
        </p:txBody>
      </p:sp>
      <p:sp>
        <p:nvSpPr>
          <p:cNvPr id="7180" name="Text Box 17"/>
          <p:cNvSpPr txBox="1">
            <a:spLocks noChangeArrowheads="1"/>
          </p:cNvSpPr>
          <p:nvPr/>
        </p:nvSpPr>
        <p:spPr bwMode="auto">
          <a:xfrm>
            <a:off x="5668963" y="2501900"/>
            <a:ext cx="66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N</a:t>
            </a:r>
          </a:p>
        </p:txBody>
      </p:sp>
      <p:sp>
        <p:nvSpPr>
          <p:cNvPr id="7181" name="Rectangle 19"/>
          <p:cNvSpPr>
            <a:spLocks noChangeArrowheads="1"/>
          </p:cNvSpPr>
          <p:nvPr/>
        </p:nvSpPr>
        <p:spPr bwMode="auto">
          <a:xfrm>
            <a:off x="2460625" y="1295400"/>
            <a:ext cx="815975" cy="35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7182" name="Text Box 20"/>
          <p:cNvSpPr txBox="1">
            <a:spLocks noChangeArrowheads="1"/>
          </p:cNvSpPr>
          <p:nvPr/>
        </p:nvSpPr>
        <p:spPr bwMode="auto">
          <a:xfrm>
            <a:off x="1317625" y="1323975"/>
            <a:ext cx="66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O</a:t>
            </a:r>
          </a:p>
        </p:txBody>
      </p:sp>
      <p:sp>
        <p:nvSpPr>
          <p:cNvPr id="7183" name="Text Box 22"/>
          <p:cNvSpPr txBox="1">
            <a:spLocks noChangeArrowheads="1"/>
          </p:cNvSpPr>
          <p:nvPr/>
        </p:nvSpPr>
        <p:spPr bwMode="auto">
          <a:xfrm>
            <a:off x="601663" y="1287463"/>
            <a:ext cx="560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</a:rPr>
              <a:t>(-)</a:t>
            </a:r>
          </a:p>
        </p:txBody>
      </p:sp>
      <p:sp>
        <p:nvSpPr>
          <p:cNvPr id="7184" name="Text Box 23"/>
          <p:cNvSpPr txBox="1">
            <a:spLocks noChangeArrowheads="1"/>
          </p:cNvSpPr>
          <p:nvPr/>
        </p:nvSpPr>
        <p:spPr bwMode="auto">
          <a:xfrm>
            <a:off x="6521450" y="2486025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</a:rPr>
              <a:t>(+)</a:t>
            </a:r>
          </a:p>
        </p:txBody>
      </p:sp>
      <p:sp>
        <p:nvSpPr>
          <p:cNvPr id="7185" name="Text Box 24"/>
          <p:cNvSpPr txBox="1">
            <a:spLocks noChangeArrowheads="1"/>
          </p:cNvSpPr>
          <p:nvPr/>
        </p:nvSpPr>
        <p:spPr bwMode="auto">
          <a:xfrm>
            <a:off x="871538" y="550863"/>
            <a:ext cx="1652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  <a:sym typeface="Symbol" panose="05050102010706020507" pitchFamily="18" charset="2"/>
              </a:rPr>
              <a:t>-carboxyl</a:t>
            </a:r>
            <a:endParaRPr lang="en-US" altLang="en-US" sz="2400" b="1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4"/>
          <p:cNvSpPr txBox="1">
            <a:spLocks noChangeArrowheads="1"/>
          </p:cNvSpPr>
          <p:nvPr/>
        </p:nvSpPr>
        <p:spPr bwMode="auto">
          <a:xfrm>
            <a:off x="327025" y="40163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pic>
        <p:nvPicPr>
          <p:cNvPr id="645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981075"/>
            <a:ext cx="7962900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044"/>
          <p:cNvSpPr txBox="1">
            <a:spLocks noChangeArrowheads="1"/>
          </p:cNvSpPr>
          <p:nvPr/>
        </p:nvSpPr>
        <p:spPr bwMode="auto">
          <a:xfrm>
            <a:off x="642938" y="3683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grpSp>
        <p:nvGrpSpPr>
          <p:cNvPr id="65539" name="Group 1"/>
          <p:cNvGrpSpPr>
            <a:grpSpLocks/>
          </p:cNvGrpSpPr>
          <p:nvPr/>
        </p:nvGrpSpPr>
        <p:grpSpPr bwMode="auto">
          <a:xfrm>
            <a:off x="1651000" y="750888"/>
            <a:ext cx="5851525" cy="5751512"/>
            <a:chOff x="1651000" y="750888"/>
            <a:chExt cx="5851525" cy="5751512"/>
          </a:xfrm>
        </p:grpSpPr>
        <p:grpSp>
          <p:nvGrpSpPr>
            <p:cNvPr id="65540" name="Group 1043"/>
            <p:cNvGrpSpPr>
              <a:grpSpLocks/>
            </p:cNvGrpSpPr>
            <p:nvPr/>
          </p:nvGrpSpPr>
          <p:grpSpPr bwMode="auto">
            <a:xfrm>
              <a:off x="1651000" y="750888"/>
              <a:ext cx="5851525" cy="5751512"/>
              <a:chOff x="1216" y="319"/>
              <a:chExt cx="3686" cy="3623"/>
            </a:xfrm>
          </p:grpSpPr>
          <p:pic>
            <p:nvPicPr>
              <p:cNvPr id="65543" name="Picture 1041" descr="C:\Documents and Settings\Amit\My Documents\Amit\Book\English\CH2 - Protein Structure\Figures\2-24c_right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74" t="8926" r="9966" b="14249"/>
              <a:stretch>
                <a:fillRect/>
              </a:stretch>
            </p:blipFill>
            <p:spPr bwMode="auto">
              <a:xfrm>
                <a:off x="1216" y="319"/>
                <a:ext cx="3686" cy="3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544" name="Text Box 1029"/>
              <p:cNvSpPr txBox="1">
                <a:spLocks noChangeArrowheads="1"/>
              </p:cNvSpPr>
              <p:nvPr/>
            </p:nvSpPr>
            <p:spPr bwMode="auto">
              <a:xfrm>
                <a:off x="3299" y="3403"/>
                <a:ext cx="38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β</a:t>
                </a:r>
                <a:r>
                  <a:rPr lang="en-US" altLang="en-US" sz="2000" b="1" baseline="-25000"/>
                  <a:t>2</a:t>
                </a:r>
              </a:p>
            </p:txBody>
          </p:sp>
          <p:sp>
            <p:nvSpPr>
              <p:cNvPr id="65545" name="Text Box 1030"/>
              <p:cNvSpPr txBox="1">
                <a:spLocks noChangeArrowheads="1"/>
              </p:cNvSpPr>
              <p:nvPr/>
            </p:nvSpPr>
            <p:spPr bwMode="auto">
              <a:xfrm>
                <a:off x="2969" y="2977"/>
                <a:ext cx="38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β</a:t>
                </a:r>
                <a:r>
                  <a:rPr lang="en-US" altLang="en-US" sz="2000" b="1" baseline="-25000"/>
                  <a:t>1</a:t>
                </a:r>
              </a:p>
            </p:txBody>
          </p:sp>
          <p:sp>
            <p:nvSpPr>
              <p:cNvPr id="65546" name="Text Box 1031"/>
              <p:cNvSpPr txBox="1">
                <a:spLocks noChangeArrowheads="1"/>
              </p:cNvSpPr>
              <p:nvPr/>
            </p:nvSpPr>
            <p:spPr bwMode="auto">
              <a:xfrm>
                <a:off x="3892" y="2850"/>
                <a:ext cx="38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β</a:t>
                </a:r>
                <a:r>
                  <a:rPr lang="en-US" altLang="en-US" sz="2000" b="1" baseline="-25000"/>
                  <a:t>3</a:t>
                </a:r>
              </a:p>
            </p:txBody>
          </p:sp>
          <p:sp>
            <p:nvSpPr>
              <p:cNvPr id="65547" name="Text Box 1032"/>
              <p:cNvSpPr txBox="1">
                <a:spLocks noChangeArrowheads="1"/>
              </p:cNvSpPr>
              <p:nvPr/>
            </p:nvSpPr>
            <p:spPr bwMode="auto">
              <a:xfrm>
                <a:off x="2510" y="2795"/>
                <a:ext cx="38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β</a:t>
                </a:r>
                <a:r>
                  <a:rPr lang="en-US" altLang="en-US" sz="2000" b="1" baseline="-25000"/>
                  <a:t>4</a:t>
                </a:r>
              </a:p>
            </p:txBody>
          </p:sp>
          <p:sp>
            <p:nvSpPr>
              <p:cNvPr id="65548" name="Text Box 1033"/>
              <p:cNvSpPr txBox="1">
                <a:spLocks noChangeArrowheads="1"/>
              </p:cNvSpPr>
              <p:nvPr/>
            </p:nvSpPr>
            <p:spPr bwMode="auto">
              <a:xfrm>
                <a:off x="2083" y="2758"/>
                <a:ext cx="38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β</a:t>
                </a:r>
                <a:r>
                  <a:rPr lang="en-US" altLang="en-US" sz="2000" b="1" baseline="-25000"/>
                  <a:t>5</a:t>
                </a:r>
              </a:p>
            </p:txBody>
          </p:sp>
          <p:sp>
            <p:nvSpPr>
              <p:cNvPr id="65549" name="Text Box 1034"/>
              <p:cNvSpPr txBox="1">
                <a:spLocks noChangeArrowheads="1"/>
              </p:cNvSpPr>
              <p:nvPr/>
            </p:nvSpPr>
            <p:spPr bwMode="auto">
              <a:xfrm>
                <a:off x="1666" y="2397"/>
                <a:ext cx="38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β</a:t>
                </a:r>
                <a:r>
                  <a:rPr lang="en-US" altLang="en-US" sz="2000" b="1" baseline="-25000"/>
                  <a:t>6</a:t>
                </a:r>
              </a:p>
            </p:txBody>
          </p:sp>
          <p:sp>
            <p:nvSpPr>
              <p:cNvPr id="65550" name="Text Box 1035"/>
              <p:cNvSpPr txBox="1">
                <a:spLocks noChangeArrowheads="1"/>
              </p:cNvSpPr>
              <p:nvPr/>
            </p:nvSpPr>
            <p:spPr bwMode="auto">
              <a:xfrm>
                <a:off x="3236" y="1697"/>
                <a:ext cx="38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α</a:t>
                </a:r>
                <a:r>
                  <a:rPr lang="en-US" altLang="en-US" sz="2000" b="1" baseline="-25000"/>
                  <a:t>1-2</a:t>
                </a:r>
              </a:p>
            </p:txBody>
          </p:sp>
          <p:sp>
            <p:nvSpPr>
              <p:cNvPr id="65551" name="Text Box 1036"/>
              <p:cNvSpPr txBox="1">
                <a:spLocks noChangeArrowheads="1"/>
              </p:cNvSpPr>
              <p:nvPr/>
            </p:nvSpPr>
            <p:spPr bwMode="auto">
              <a:xfrm>
                <a:off x="4147" y="1793"/>
                <a:ext cx="38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α</a:t>
                </a:r>
                <a:r>
                  <a:rPr lang="en-US" altLang="en-US" sz="2000" b="1" baseline="-25000"/>
                  <a:t>2-3</a:t>
                </a:r>
              </a:p>
            </p:txBody>
          </p:sp>
          <p:sp>
            <p:nvSpPr>
              <p:cNvPr id="65552" name="Text Box 1037"/>
              <p:cNvSpPr txBox="1">
                <a:spLocks noChangeArrowheads="1"/>
              </p:cNvSpPr>
              <p:nvPr/>
            </p:nvSpPr>
            <p:spPr bwMode="auto">
              <a:xfrm>
                <a:off x="1919" y="1058"/>
                <a:ext cx="38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α</a:t>
                </a:r>
                <a:r>
                  <a:rPr lang="en-US" altLang="en-US" sz="2000" b="1" baseline="-25000"/>
                  <a:t>4-5</a:t>
                </a:r>
              </a:p>
            </p:txBody>
          </p:sp>
          <p:sp>
            <p:nvSpPr>
              <p:cNvPr id="65553" name="Text Box 1038"/>
              <p:cNvSpPr txBox="1">
                <a:spLocks noChangeArrowheads="1"/>
              </p:cNvSpPr>
              <p:nvPr/>
            </p:nvSpPr>
            <p:spPr bwMode="auto">
              <a:xfrm>
                <a:off x="1450" y="1356"/>
                <a:ext cx="38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α</a:t>
                </a:r>
                <a:r>
                  <a:rPr lang="en-US" altLang="en-US" sz="2000" b="1" baseline="-25000"/>
                  <a:t>5-6</a:t>
                </a:r>
              </a:p>
            </p:txBody>
          </p:sp>
          <p:sp>
            <p:nvSpPr>
              <p:cNvPr id="65554" name="Text Box 1042"/>
              <p:cNvSpPr txBox="1">
                <a:spLocks noChangeArrowheads="1"/>
              </p:cNvSpPr>
              <p:nvPr/>
            </p:nvSpPr>
            <p:spPr bwMode="auto">
              <a:xfrm>
                <a:off x="2740" y="2595"/>
                <a:ext cx="38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/>
                  <a:t>α</a:t>
                </a:r>
                <a:r>
                  <a:rPr lang="en-US" altLang="en-US" sz="2000" b="1" baseline="-25000"/>
                  <a:t>3-4</a:t>
                </a:r>
              </a:p>
            </p:txBody>
          </p:sp>
        </p:grpSp>
        <p:sp>
          <p:nvSpPr>
            <p:cNvPr id="65541" name="Rectangle 7"/>
            <p:cNvSpPr>
              <a:spLocks noChangeArrowheads="1"/>
            </p:cNvSpPr>
            <p:nvPr/>
          </p:nvSpPr>
          <p:spPr bwMode="auto">
            <a:xfrm>
              <a:off x="4365626" y="6105525"/>
              <a:ext cx="685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N’</a:t>
              </a:r>
            </a:p>
          </p:txBody>
        </p:sp>
        <p:sp>
          <p:nvSpPr>
            <p:cNvPr id="65542" name="Rectangle 7"/>
            <p:cNvSpPr>
              <a:spLocks noChangeArrowheads="1"/>
            </p:cNvSpPr>
            <p:nvPr/>
          </p:nvSpPr>
          <p:spPr bwMode="auto">
            <a:xfrm>
              <a:off x="2640013" y="3967163"/>
              <a:ext cx="685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C’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582613" y="34131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d</a:t>
            </a:r>
          </a:p>
        </p:txBody>
      </p:sp>
      <p:grpSp>
        <p:nvGrpSpPr>
          <p:cNvPr id="66563" name="Group 5"/>
          <p:cNvGrpSpPr>
            <a:grpSpLocks/>
          </p:cNvGrpSpPr>
          <p:nvPr/>
        </p:nvGrpSpPr>
        <p:grpSpPr bwMode="auto">
          <a:xfrm>
            <a:off x="2049463" y="103188"/>
            <a:ext cx="6178550" cy="6689725"/>
            <a:chOff x="2049463" y="103188"/>
            <a:chExt cx="6178638" cy="6689725"/>
          </a:xfrm>
        </p:grpSpPr>
        <p:grpSp>
          <p:nvGrpSpPr>
            <p:cNvPr id="66566" name="Group 23"/>
            <p:cNvGrpSpPr>
              <a:grpSpLocks/>
            </p:cNvGrpSpPr>
            <p:nvPr/>
          </p:nvGrpSpPr>
          <p:grpSpPr bwMode="auto">
            <a:xfrm>
              <a:off x="2049463" y="103188"/>
              <a:ext cx="4970462" cy="6689725"/>
              <a:chOff x="1291" y="65"/>
              <a:chExt cx="3131" cy="4214"/>
            </a:xfrm>
          </p:grpSpPr>
          <p:pic>
            <p:nvPicPr>
              <p:cNvPr id="66576" name="Picture 17" descr="C:\Documents and Settings\Amit\My Documents\Amit\Book\English\CH2 - Protein Structure\Figures\2-25d.bmp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35" t="22900" r="34375" b="4419"/>
              <a:stretch>
                <a:fillRect/>
              </a:stretch>
            </p:blipFill>
            <p:spPr bwMode="auto">
              <a:xfrm>
                <a:off x="1423" y="207"/>
                <a:ext cx="2773" cy="4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577" name="Text Box 5"/>
              <p:cNvSpPr txBox="1">
                <a:spLocks noChangeArrowheads="1"/>
              </p:cNvSpPr>
              <p:nvPr/>
            </p:nvSpPr>
            <p:spPr bwMode="auto">
              <a:xfrm>
                <a:off x="2215" y="3011"/>
                <a:ext cx="3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/>
                  <a:t>V6</a:t>
                </a:r>
              </a:p>
            </p:txBody>
          </p:sp>
          <p:sp>
            <p:nvSpPr>
              <p:cNvPr id="66578" name="Text Box 6"/>
              <p:cNvSpPr txBox="1">
                <a:spLocks noChangeArrowheads="1"/>
              </p:cNvSpPr>
              <p:nvPr/>
            </p:nvSpPr>
            <p:spPr bwMode="auto">
              <a:xfrm>
                <a:off x="1987" y="1496"/>
                <a:ext cx="3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/>
                  <a:t>V8</a:t>
                </a:r>
              </a:p>
            </p:txBody>
          </p:sp>
          <p:sp>
            <p:nvSpPr>
              <p:cNvPr id="66579" name="Text Box 7"/>
              <p:cNvSpPr txBox="1">
                <a:spLocks noChangeArrowheads="1"/>
              </p:cNvSpPr>
              <p:nvPr/>
            </p:nvSpPr>
            <p:spPr bwMode="auto">
              <a:xfrm>
                <a:off x="3063" y="1816"/>
                <a:ext cx="3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/>
                  <a:t>G19</a:t>
                </a:r>
              </a:p>
            </p:txBody>
          </p:sp>
          <p:sp>
            <p:nvSpPr>
              <p:cNvPr id="66580" name="Text Box 8"/>
              <p:cNvSpPr txBox="1">
                <a:spLocks noChangeArrowheads="1"/>
              </p:cNvSpPr>
              <p:nvPr/>
            </p:nvSpPr>
            <p:spPr bwMode="auto">
              <a:xfrm>
                <a:off x="2601" y="2878"/>
                <a:ext cx="3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/>
                  <a:t>L22</a:t>
                </a:r>
              </a:p>
            </p:txBody>
          </p:sp>
          <p:sp>
            <p:nvSpPr>
              <p:cNvPr id="66581" name="Text Box 9"/>
              <p:cNvSpPr txBox="1">
                <a:spLocks noChangeArrowheads="1"/>
              </p:cNvSpPr>
              <p:nvPr/>
            </p:nvSpPr>
            <p:spPr bwMode="auto">
              <a:xfrm>
                <a:off x="2579" y="2173"/>
                <a:ext cx="3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/>
                  <a:t>L31</a:t>
                </a:r>
              </a:p>
            </p:txBody>
          </p:sp>
          <p:sp>
            <p:nvSpPr>
              <p:cNvPr id="66582" name="Text Box 10"/>
              <p:cNvSpPr txBox="1">
                <a:spLocks noChangeArrowheads="1"/>
              </p:cNvSpPr>
              <p:nvPr/>
            </p:nvSpPr>
            <p:spPr bwMode="auto">
              <a:xfrm>
                <a:off x="2039" y="350"/>
                <a:ext cx="3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/>
                  <a:t>G10</a:t>
                </a:r>
              </a:p>
            </p:txBody>
          </p:sp>
          <p:sp>
            <p:nvSpPr>
              <p:cNvPr id="66583" name="Text Box 11"/>
              <p:cNvSpPr txBox="1">
                <a:spLocks noChangeArrowheads="1"/>
              </p:cNvSpPr>
              <p:nvPr/>
            </p:nvSpPr>
            <p:spPr bwMode="auto">
              <a:xfrm>
                <a:off x="3319" y="65"/>
                <a:ext cx="3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/>
                  <a:t>G12</a:t>
                </a:r>
              </a:p>
            </p:txBody>
          </p:sp>
          <p:sp>
            <p:nvSpPr>
              <p:cNvPr id="66584" name="Text Box 12"/>
              <p:cNvSpPr txBox="1">
                <a:spLocks noChangeArrowheads="1"/>
              </p:cNvSpPr>
              <p:nvPr/>
            </p:nvSpPr>
            <p:spPr bwMode="auto">
              <a:xfrm>
                <a:off x="2673" y="824"/>
                <a:ext cx="3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/>
                  <a:t>G15</a:t>
                </a:r>
              </a:p>
            </p:txBody>
          </p:sp>
          <p:sp>
            <p:nvSpPr>
              <p:cNvPr id="66585" name="Text Box 13"/>
              <p:cNvSpPr txBox="1">
                <a:spLocks noChangeArrowheads="1"/>
              </p:cNvSpPr>
              <p:nvPr/>
            </p:nvSpPr>
            <p:spPr bwMode="auto">
              <a:xfrm>
                <a:off x="1575" y="2167"/>
                <a:ext cx="38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/>
                  <a:t>β</a:t>
                </a:r>
                <a:r>
                  <a:rPr lang="en-US" altLang="en-US" sz="2400" b="1" baseline="-25000"/>
                  <a:t>1</a:t>
                </a:r>
              </a:p>
            </p:txBody>
          </p:sp>
          <p:sp>
            <p:nvSpPr>
              <p:cNvPr id="66586" name="Text Box 14"/>
              <p:cNvSpPr txBox="1">
                <a:spLocks noChangeArrowheads="1"/>
              </p:cNvSpPr>
              <p:nvPr/>
            </p:nvSpPr>
            <p:spPr bwMode="auto">
              <a:xfrm>
                <a:off x="1291" y="1025"/>
                <a:ext cx="38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/>
                  <a:t>β</a:t>
                </a:r>
                <a:r>
                  <a:rPr lang="en-US" altLang="en-US" sz="2400" b="1" baseline="-25000"/>
                  <a:t>2</a:t>
                </a:r>
              </a:p>
            </p:txBody>
          </p:sp>
          <p:sp>
            <p:nvSpPr>
              <p:cNvPr id="66587" name="Text Box 15"/>
              <p:cNvSpPr txBox="1">
                <a:spLocks noChangeArrowheads="1"/>
              </p:cNvSpPr>
              <p:nvPr/>
            </p:nvSpPr>
            <p:spPr bwMode="auto">
              <a:xfrm>
                <a:off x="3964" y="1569"/>
                <a:ext cx="45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/>
                  <a:t>α</a:t>
                </a:r>
                <a:r>
                  <a:rPr lang="en-US" altLang="en-US" sz="2400" b="1" baseline="-25000"/>
                  <a:t>1-2</a:t>
                </a:r>
              </a:p>
            </p:txBody>
          </p:sp>
          <p:sp>
            <p:nvSpPr>
              <p:cNvPr id="66588" name="Rectangle 21"/>
              <p:cNvSpPr>
                <a:spLocks noChangeArrowheads="1"/>
              </p:cNvSpPr>
              <p:nvPr/>
            </p:nvSpPr>
            <p:spPr bwMode="auto">
              <a:xfrm>
                <a:off x="2453" y="149"/>
                <a:ext cx="459" cy="1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 (Hebrew)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sp>
          <p:nvSpPr>
            <p:cNvPr id="66567" name="Text Box 12"/>
            <p:cNvSpPr txBox="1">
              <a:spLocks noChangeArrowheads="1"/>
            </p:cNvSpPr>
            <p:nvPr/>
          </p:nvSpPr>
          <p:spPr bwMode="auto">
            <a:xfrm>
              <a:off x="7599833" y="1308101"/>
              <a:ext cx="6175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66568" name="Text Box 12"/>
            <p:cNvSpPr txBox="1">
              <a:spLocks noChangeArrowheads="1"/>
            </p:cNvSpPr>
            <p:nvPr/>
          </p:nvSpPr>
          <p:spPr bwMode="auto">
            <a:xfrm>
              <a:off x="7610564" y="3070361"/>
              <a:ext cx="6175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66569" name="Text Box 12"/>
            <p:cNvSpPr txBox="1">
              <a:spLocks noChangeArrowheads="1"/>
            </p:cNvSpPr>
            <p:nvPr/>
          </p:nvSpPr>
          <p:spPr bwMode="auto">
            <a:xfrm>
              <a:off x="7597685" y="1756718"/>
              <a:ext cx="6175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5F5F5F"/>
                  </a:solidFill>
                </a:rPr>
                <a:t>X</a:t>
              </a:r>
            </a:p>
          </p:txBody>
        </p:sp>
        <p:sp>
          <p:nvSpPr>
            <p:cNvPr id="66570" name="Text Box 12"/>
            <p:cNvSpPr txBox="1">
              <a:spLocks noChangeArrowheads="1"/>
            </p:cNvSpPr>
            <p:nvPr/>
          </p:nvSpPr>
          <p:spPr bwMode="auto">
            <a:xfrm>
              <a:off x="7608416" y="2643218"/>
              <a:ext cx="6175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5F5F5F"/>
                  </a:solidFill>
                </a:rPr>
                <a:t>X</a:t>
              </a:r>
            </a:p>
          </p:txBody>
        </p:sp>
        <p:cxnSp>
          <p:nvCxnSpPr>
            <p:cNvPr id="66571" name="Straight Connector 2"/>
            <p:cNvCxnSpPr>
              <a:cxnSpLocks noChangeShapeType="1"/>
            </p:cNvCxnSpPr>
            <p:nvPr/>
          </p:nvCxnSpPr>
          <p:spPr bwMode="auto">
            <a:xfrm flipH="1">
              <a:off x="5042960" y="1530094"/>
              <a:ext cx="2704252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72" name="Straight Connector 23"/>
            <p:cNvCxnSpPr>
              <a:cxnSpLocks noChangeShapeType="1"/>
            </p:cNvCxnSpPr>
            <p:nvPr/>
          </p:nvCxnSpPr>
          <p:spPr bwMode="auto">
            <a:xfrm flipH="1">
              <a:off x="5279644" y="3305234"/>
              <a:ext cx="245841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73" name="Straight Connector 4"/>
            <p:cNvCxnSpPr>
              <a:cxnSpLocks noChangeShapeType="1"/>
            </p:cNvCxnSpPr>
            <p:nvPr/>
          </p:nvCxnSpPr>
          <p:spPr bwMode="auto">
            <a:xfrm>
              <a:off x="7906453" y="1661207"/>
              <a:ext cx="0" cy="234615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74" name="Straight Connector 26"/>
            <p:cNvCxnSpPr>
              <a:cxnSpLocks noChangeShapeType="1"/>
            </p:cNvCxnSpPr>
            <p:nvPr/>
          </p:nvCxnSpPr>
          <p:spPr bwMode="auto">
            <a:xfrm>
              <a:off x="7904305" y="2523099"/>
              <a:ext cx="0" cy="258077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75" name="Straight Connector 27"/>
            <p:cNvCxnSpPr>
              <a:cxnSpLocks noChangeShapeType="1"/>
            </p:cNvCxnSpPr>
            <p:nvPr/>
          </p:nvCxnSpPr>
          <p:spPr bwMode="auto">
            <a:xfrm>
              <a:off x="7904305" y="2970489"/>
              <a:ext cx="0" cy="213286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6564" name="Text Box 12"/>
          <p:cNvSpPr txBox="1">
            <a:spLocks noChangeArrowheads="1"/>
          </p:cNvSpPr>
          <p:nvPr/>
        </p:nvSpPr>
        <p:spPr bwMode="auto">
          <a:xfrm>
            <a:off x="7605713" y="2178050"/>
            <a:ext cx="6175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5F5F5F"/>
                </a:solidFill>
              </a:rPr>
              <a:t>X</a:t>
            </a:r>
          </a:p>
        </p:txBody>
      </p:sp>
      <p:cxnSp>
        <p:nvCxnSpPr>
          <p:cNvPr id="66565" name="Straight Connector 26"/>
          <p:cNvCxnSpPr>
            <a:cxnSpLocks noChangeShapeType="1"/>
          </p:cNvCxnSpPr>
          <p:nvPr/>
        </p:nvCxnSpPr>
        <p:spPr bwMode="auto">
          <a:xfrm>
            <a:off x="7902575" y="2081213"/>
            <a:ext cx="0" cy="23495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8" descr="C:\Documents and Settings\Amit\My Documents\Amit\Book\English\CH2 - Protein Structure\Figures\2-25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9956" r="28102"/>
          <a:stretch>
            <a:fillRect/>
          </a:stretch>
        </p:blipFill>
        <p:spPr bwMode="auto">
          <a:xfrm>
            <a:off x="2552700" y="615950"/>
            <a:ext cx="4032250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160338" y="1793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e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167188" y="2474913"/>
            <a:ext cx="6175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G10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4406900" y="2030413"/>
            <a:ext cx="6175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G12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837238" y="2151063"/>
            <a:ext cx="719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M14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5632450" y="1406525"/>
            <a:ext cx="719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S13</a:t>
            </a:r>
          </a:p>
        </p:txBody>
      </p:sp>
      <p:sp>
        <p:nvSpPr>
          <p:cNvPr id="67592" name="Text Box 9"/>
          <p:cNvSpPr txBox="1">
            <a:spLocks noChangeArrowheads="1"/>
          </p:cNvSpPr>
          <p:nvPr/>
        </p:nvSpPr>
        <p:spPr bwMode="auto">
          <a:xfrm>
            <a:off x="3481388" y="3457575"/>
            <a:ext cx="617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β</a:t>
            </a:r>
            <a:r>
              <a:rPr lang="en-US" altLang="en-US" sz="2400" b="1" baseline="-25000"/>
              <a:t>1</a:t>
            </a:r>
          </a:p>
        </p:txBody>
      </p:sp>
      <p:sp>
        <p:nvSpPr>
          <p:cNvPr id="67593" name="Text Box 10"/>
          <p:cNvSpPr txBox="1">
            <a:spLocks noChangeArrowheads="1"/>
          </p:cNvSpPr>
          <p:nvPr/>
        </p:nvSpPr>
        <p:spPr bwMode="auto">
          <a:xfrm>
            <a:off x="2819400" y="3059113"/>
            <a:ext cx="617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β</a:t>
            </a:r>
            <a:r>
              <a:rPr lang="en-US" altLang="en-US" sz="2400" b="1" baseline="-25000"/>
              <a:t>2</a:t>
            </a:r>
          </a:p>
        </p:txBody>
      </p:sp>
      <p:sp>
        <p:nvSpPr>
          <p:cNvPr id="67594" name="Text Box 11"/>
          <p:cNvSpPr txBox="1">
            <a:spLocks noChangeArrowheads="1"/>
          </p:cNvSpPr>
          <p:nvPr/>
        </p:nvSpPr>
        <p:spPr bwMode="auto">
          <a:xfrm>
            <a:off x="5680075" y="3403600"/>
            <a:ext cx="677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α</a:t>
            </a:r>
            <a:r>
              <a:rPr lang="en-US" altLang="en-US" sz="2400" b="1" baseline="-25000"/>
              <a:t>1-2</a:t>
            </a:r>
          </a:p>
        </p:txBody>
      </p:sp>
      <p:sp>
        <p:nvSpPr>
          <p:cNvPr id="67595" name="Line 12"/>
          <p:cNvSpPr>
            <a:spLocks noChangeShapeType="1"/>
          </p:cNvSpPr>
          <p:nvPr/>
        </p:nvSpPr>
        <p:spPr bwMode="auto">
          <a:xfrm>
            <a:off x="3182938" y="466725"/>
            <a:ext cx="1414462" cy="4905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6" name="Text Box 14"/>
          <p:cNvSpPr txBox="1">
            <a:spLocks noChangeArrowheads="1"/>
          </p:cNvSpPr>
          <p:nvPr/>
        </p:nvSpPr>
        <p:spPr bwMode="auto">
          <a:xfrm>
            <a:off x="1981200" y="212725"/>
            <a:ext cx="1465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FADH</a:t>
            </a:r>
            <a:r>
              <a:rPr lang="en-US" altLang="en-US" sz="2400" baseline="-30000"/>
              <a:t>2</a:t>
            </a:r>
            <a:r>
              <a:rPr lang="en-US" altLang="en-US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432300"/>
            <a:ext cx="4495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4" descr="C:\Documents and Settings\Amit\My Documents\Amit\Book\English\CH2 - Protein Structure\Figures\2-25f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6" t="4977" r="24271"/>
          <a:stretch>
            <a:fillRect/>
          </a:stretch>
        </p:blipFill>
        <p:spPr bwMode="auto">
          <a:xfrm>
            <a:off x="390525" y="1689100"/>
            <a:ext cx="3430588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18"/>
          <p:cNvSpPr txBox="1">
            <a:spLocks noChangeArrowheads="1"/>
          </p:cNvSpPr>
          <p:nvPr/>
        </p:nvSpPr>
        <p:spPr bwMode="auto">
          <a:xfrm>
            <a:off x="406400" y="3571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f</a:t>
            </a:r>
          </a:p>
        </p:txBody>
      </p:sp>
      <p:pic>
        <p:nvPicPr>
          <p:cNvPr id="6861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t="22322" r="40550" b="35873"/>
          <a:stretch>
            <a:fillRect/>
          </a:stretch>
        </p:blipFill>
        <p:spPr bwMode="auto">
          <a:xfrm>
            <a:off x="4629150" y="392113"/>
            <a:ext cx="3590925" cy="334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4" name="Text Box 15"/>
          <p:cNvSpPr txBox="1">
            <a:spLocks noChangeArrowheads="1"/>
          </p:cNvSpPr>
          <p:nvPr/>
        </p:nvSpPr>
        <p:spPr bwMode="auto">
          <a:xfrm>
            <a:off x="7959725" y="1916113"/>
            <a:ext cx="830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Mg</a:t>
            </a:r>
            <a:r>
              <a:rPr lang="en-US" altLang="en-US" sz="1800" b="1" baseline="30000"/>
              <a:t>2+</a:t>
            </a:r>
            <a:endParaRPr lang="en-US" altLang="en-US" sz="1800" b="1"/>
          </a:p>
        </p:txBody>
      </p:sp>
      <p:sp>
        <p:nvSpPr>
          <p:cNvPr id="68615" name="Oval 16"/>
          <p:cNvSpPr>
            <a:spLocks noChangeArrowheads="1"/>
          </p:cNvSpPr>
          <p:nvPr/>
        </p:nvSpPr>
        <p:spPr bwMode="auto">
          <a:xfrm>
            <a:off x="6388100" y="1971675"/>
            <a:ext cx="228600" cy="22860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8616" name="Line 17"/>
          <p:cNvSpPr>
            <a:spLocks noChangeShapeType="1"/>
          </p:cNvSpPr>
          <p:nvPr/>
        </p:nvSpPr>
        <p:spPr bwMode="auto">
          <a:xfrm flipH="1" flipV="1">
            <a:off x="6643688" y="2081213"/>
            <a:ext cx="1379537" cy="15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7" name="Text Box 20"/>
          <p:cNvSpPr txBox="1">
            <a:spLocks noChangeArrowheads="1"/>
          </p:cNvSpPr>
          <p:nvPr/>
        </p:nvSpPr>
        <p:spPr bwMode="auto">
          <a:xfrm>
            <a:off x="6515100" y="9604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P</a:t>
            </a:r>
            <a:r>
              <a:rPr lang="en-US" altLang="en-US" sz="1600" b="1"/>
              <a:t>γ</a:t>
            </a:r>
          </a:p>
        </p:txBody>
      </p:sp>
      <p:sp>
        <p:nvSpPr>
          <p:cNvPr id="68618" name="Text Box 21"/>
          <p:cNvSpPr txBox="1">
            <a:spLocks noChangeArrowheads="1"/>
          </p:cNvSpPr>
          <p:nvPr/>
        </p:nvSpPr>
        <p:spPr bwMode="auto">
          <a:xfrm>
            <a:off x="5762625" y="149383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P</a:t>
            </a:r>
            <a:r>
              <a:rPr lang="en-US" altLang="en-US" sz="1400" b="1"/>
              <a:t>β</a:t>
            </a:r>
          </a:p>
        </p:txBody>
      </p:sp>
      <p:sp>
        <p:nvSpPr>
          <p:cNvPr id="68619" name="Text Box 22"/>
          <p:cNvSpPr txBox="1">
            <a:spLocks noChangeArrowheads="1"/>
          </p:cNvSpPr>
          <p:nvPr/>
        </p:nvSpPr>
        <p:spPr bwMode="auto">
          <a:xfrm>
            <a:off x="4662488" y="1550988"/>
            <a:ext cx="473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Pα</a:t>
            </a:r>
          </a:p>
        </p:txBody>
      </p:sp>
      <p:sp>
        <p:nvSpPr>
          <p:cNvPr id="68620" name="Line 32"/>
          <p:cNvSpPr>
            <a:spLocks noChangeShapeType="1"/>
          </p:cNvSpPr>
          <p:nvPr/>
        </p:nvSpPr>
        <p:spPr bwMode="auto">
          <a:xfrm flipH="1">
            <a:off x="2608263" y="1354138"/>
            <a:ext cx="508000" cy="619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1" name="Rectangle 33"/>
          <p:cNvSpPr>
            <a:spLocks noChangeArrowheads="1"/>
          </p:cNvSpPr>
          <p:nvPr/>
        </p:nvSpPr>
        <p:spPr bwMode="auto">
          <a:xfrm>
            <a:off x="2879725" y="1055688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GTP</a:t>
            </a:r>
          </a:p>
        </p:txBody>
      </p:sp>
      <p:sp>
        <p:nvSpPr>
          <p:cNvPr id="68622" name="Text Box 35"/>
          <p:cNvSpPr txBox="1">
            <a:spLocks noChangeArrowheads="1"/>
          </p:cNvSpPr>
          <p:nvPr/>
        </p:nvSpPr>
        <p:spPr bwMode="auto">
          <a:xfrm>
            <a:off x="3902075" y="21272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g</a:t>
            </a:r>
          </a:p>
        </p:txBody>
      </p:sp>
      <p:sp>
        <p:nvSpPr>
          <p:cNvPr id="68623" name="Text Box 36"/>
          <p:cNvSpPr txBox="1">
            <a:spLocks noChangeArrowheads="1"/>
          </p:cNvSpPr>
          <p:nvPr/>
        </p:nvSpPr>
        <p:spPr bwMode="auto">
          <a:xfrm>
            <a:off x="4316413" y="414337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h</a:t>
            </a:r>
          </a:p>
        </p:txBody>
      </p:sp>
      <p:sp>
        <p:nvSpPr>
          <p:cNvPr id="68624" name="Text Box 37"/>
          <p:cNvSpPr txBox="1">
            <a:spLocks noChangeArrowheads="1"/>
          </p:cNvSpPr>
          <p:nvPr/>
        </p:nvSpPr>
        <p:spPr bwMode="auto">
          <a:xfrm>
            <a:off x="8205788" y="2651125"/>
            <a:ext cx="560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Lys</a:t>
            </a:r>
          </a:p>
        </p:txBody>
      </p:sp>
      <p:sp>
        <p:nvSpPr>
          <p:cNvPr id="68625" name="Line 38"/>
          <p:cNvSpPr>
            <a:spLocks noChangeShapeType="1"/>
          </p:cNvSpPr>
          <p:nvPr/>
        </p:nvSpPr>
        <p:spPr bwMode="auto">
          <a:xfrm flipH="1" flipV="1">
            <a:off x="7281863" y="2278063"/>
            <a:ext cx="9906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"/>
          <a:stretch>
            <a:fillRect/>
          </a:stretch>
        </p:blipFill>
        <p:spPr bwMode="auto">
          <a:xfrm>
            <a:off x="1416050" y="714375"/>
            <a:ext cx="6376988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Text Box 7"/>
          <p:cNvSpPr txBox="1">
            <a:spLocks noChangeArrowheads="1"/>
          </p:cNvSpPr>
          <p:nvPr/>
        </p:nvSpPr>
        <p:spPr bwMode="auto">
          <a:xfrm>
            <a:off x="1014413" y="4333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i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906463" y="6062663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2.27</a:t>
            </a:r>
            <a:endParaRPr lang="en-US" altLang="en-US" sz="2400" b="1" dirty="0"/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153988" y="1793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grpSp>
        <p:nvGrpSpPr>
          <p:cNvPr id="70660" name="Group 19"/>
          <p:cNvGrpSpPr>
            <a:grpSpLocks/>
          </p:cNvGrpSpPr>
          <p:nvPr/>
        </p:nvGrpSpPr>
        <p:grpSpPr bwMode="auto">
          <a:xfrm>
            <a:off x="390525" y="1246188"/>
            <a:ext cx="4122738" cy="3849687"/>
            <a:chOff x="256" y="427"/>
            <a:chExt cx="2597" cy="2425"/>
          </a:xfrm>
        </p:grpSpPr>
        <p:pic>
          <p:nvPicPr>
            <p:cNvPr id="70663" name="Picture 18" descr="C:\Documents and Settings\Amit\My Documents\Amit\Book\English\CH2 - Protein Structure\Figures\2-26a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26" t="9386" r="15581" b="8818"/>
            <a:stretch>
              <a:fillRect/>
            </a:stretch>
          </p:blipFill>
          <p:spPr bwMode="auto">
            <a:xfrm>
              <a:off x="256" y="427"/>
              <a:ext cx="2597" cy="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4" name="Text Box 8"/>
            <p:cNvSpPr txBox="1">
              <a:spLocks noChangeArrowheads="1"/>
            </p:cNvSpPr>
            <p:nvPr/>
          </p:nvSpPr>
          <p:spPr bwMode="auto">
            <a:xfrm>
              <a:off x="1005" y="152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3</a:t>
              </a:r>
            </a:p>
          </p:txBody>
        </p:sp>
        <p:sp>
          <p:nvSpPr>
            <p:cNvPr id="70665" name="Text Box 9"/>
            <p:cNvSpPr txBox="1">
              <a:spLocks noChangeArrowheads="1"/>
            </p:cNvSpPr>
            <p:nvPr/>
          </p:nvSpPr>
          <p:spPr bwMode="auto">
            <a:xfrm>
              <a:off x="1097" y="1697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4</a:t>
              </a:r>
            </a:p>
          </p:txBody>
        </p:sp>
        <p:sp>
          <p:nvSpPr>
            <p:cNvPr id="70666" name="Text Box 10"/>
            <p:cNvSpPr txBox="1">
              <a:spLocks noChangeArrowheads="1"/>
            </p:cNvSpPr>
            <p:nvPr/>
          </p:nvSpPr>
          <p:spPr bwMode="auto">
            <a:xfrm>
              <a:off x="1101" y="136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2</a:t>
              </a:r>
            </a:p>
          </p:txBody>
        </p:sp>
        <p:sp>
          <p:nvSpPr>
            <p:cNvPr id="70667" name="Text Box 11"/>
            <p:cNvSpPr txBox="1">
              <a:spLocks noChangeArrowheads="1"/>
            </p:cNvSpPr>
            <p:nvPr/>
          </p:nvSpPr>
          <p:spPr bwMode="auto">
            <a:xfrm>
              <a:off x="1517" y="1343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8</a:t>
              </a:r>
            </a:p>
          </p:txBody>
        </p:sp>
        <p:sp>
          <p:nvSpPr>
            <p:cNvPr id="70668" name="Text Box 12"/>
            <p:cNvSpPr txBox="1">
              <a:spLocks noChangeArrowheads="1"/>
            </p:cNvSpPr>
            <p:nvPr/>
          </p:nvSpPr>
          <p:spPr bwMode="auto">
            <a:xfrm>
              <a:off x="1268" y="1307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1</a:t>
              </a:r>
            </a:p>
          </p:txBody>
        </p:sp>
        <p:sp>
          <p:nvSpPr>
            <p:cNvPr id="70669" name="Text Box 13"/>
            <p:cNvSpPr txBox="1">
              <a:spLocks noChangeArrowheads="1"/>
            </p:cNvSpPr>
            <p:nvPr/>
          </p:nvSpPr>
          <p:spPr bwMode="auto">
            <a:xfrm>
              <a:off x="1801" y="1441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7</a:t>
              </a:r>
            </a:p>
          </p:txBody>
        </p:sp>
        <p:sp>
          <p:nvSpPr>
            <p:cNvPr id="70670" name="Text Box 14"/>
            <p:cNvSpPr txBox="1">
              <a:spLocks noChangeArrowheads="1"/>
            </p:cNvSpPr>
            <p:nvPr/>
          </p:nvSpPr>
          <p:spPr bwMode="auto">
            <a:xfrm>
              <a:off x="1752" y="159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6</a:t>
              </a:r>
            </a:p>
          </p:txBody>
        </p:sp>
        <p:sp>
          <p:nvSpPr>
            <p:cNvPr id="70671" name="Text Box 15"/>
            <p:cNvSpPr txBox="1">
              <a:spLocks noChangeArrowheads="1"/>
            </p:cNvSpPr>
            <p:nvPr/>
          </p:nvSpPr>
          <p:spPr bwMode="auto">
            <a:xfrm>
              <a:off x="1458" y="1752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5</a:t>
              </a:r>
            </a:p>
          </p:txBody>
        </p:sp>
      </p:grpSp>
      <p:sp>
        <p:nvSpPr>
          <p:cNvPr id="70661" name="Text Box 16"/>
          <p:cNvSpPr txBox="1">
            <a:spLocks noChangeArrowheads="1"/>
          </p:cNvSpPr>
          <p:nvPr/>
        </p:nvSpPr>
        <p:spPr bwMode="auto">
          <a:xfrm>
            <a:off x="5022850" y="30797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pic>
        <p:nvPicPr>
          <p:cNvPr id="70662" name="Picture 22" descr="C:\Documents and Settings\Amit\My Documents\Amit\Book\English\CH2 - Protein Structure\Figures\2-25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10751" r="1357" b="17302"/>
          <a:stretch>
            <a:fillRect/>
          </a:stretch>
        </p:blipFill>
        <p:spPr bwMode="auto">
          <a:xfrm>
            <a:off x="5200650" y="2076450"/>
            <a:ext cx="345916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6"/>
          <p:cNvSpPr txBox="1">
            <a:spLocks noChangeArrowheads="1"/>
          </p:cNvSpPr>
          <p:nvPr/>
        </p:nvSpPr>
        <p:spPr bwMode="auto">
          <a:xfrm>
            <a:off x="1576388" y="7381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pic>
        <p:nvPicPr>
          <p:cNvPr id="71683" name="Picture 13" descr="C:\Documents and Settings\Amit\My Documents\Amit\Book\English\CH2 - Protein Structure\Figures\2-26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8" t="9827" r="18980" b="9126"/>
          <a:stretch>
            <a:fillRect/>
          </a:stretch>
        </p:blipFill>
        <p:spPr bwMode="auto">
          <a:xfrm>
            <a:off x="2182813" y="1117600"/>
            <a:ext cx="4911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039" descr="C:\Documents and Settings\Amit\My Documents\Amit\Book\English\CH2 - Protein Structure\Figures\2-26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5522" r="27888" b="5963"/>
          <a:stretch>
            <a:fillRect/>
          </a:stretch>
        </p:blipFill>
        <p:spPr bwMode="auto">
          <a:xfrm>
            <a:off x="4957763" y="1760538"/>
            <a:ext cx="3238500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1026"/>
          <p:cNvSpPr txBox="1">
            <a:spLocks noChangeArrowheads="1"/>
          </p:cNvSpPr>
          <p:nvPr/>
        </p:nvSpPr>
        <p:spPr bwMode="auto">
          <a:xfrm>
            <a:off x="339725" y="3048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d</a:t>
            </a:r>
          </a:p>
        </p:txBody>
      </p:sp>
      <p:sp>
        <p:nvSpPr>
          <p:cNvPr id="72708" name="Text Box 1029"/>
          <p:cNvSpPr txBox="1">
            <a:spLocks noChangeArrowheads="1"/>
          </p:cNvSpPr>
          <p:nvPr/>
        </p:nvSpPr>
        <p:spPr bwMode="auto">
          <a:xfrm>
            <a:off x="6029325" y="4937125"/>
            <a:ext cx="771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Lys13</a:t>
            </a:r>
          </a:p>
        </p:txBody>
      </p:sp>
      <p:sp>
        <p:nvSpPr>
          <p:cNvPr id="72709" name="Text Box 1030"/>
          <p:cNvSpPr txBox="1">
            <a:spLocks noChangeArrowheads="1"/>
          </p:cNvSpPr>
          <p:nvPr/>
        </p:nvSpPr>
        <p:spPr bwMode="auto">
          <a:xfrm>
            <a:off x="7766050" y="3463925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Gly171</a:t>
            </a:r>
          </a:p>
        </p:txBody>
      </p:sp>
      <p:sp>
        <p:nvSpPr>
          <p:cNvPr id="72710" name="Text Box 1031"/>
          <p:cNvSpPr txBox="1">
            <a:spLocks noChangeArrowheads="1"/>
          </p:cNvSpPr>
          <p:nvPr/>
        </p:nvSpPr>
        <p:spPr bwMode="auto">
          <a:xfrm>
            <a:off x="5311775" y="1371600"/>
            <a:ext cx="1254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Substrate</a:t>
            </a:r>
          </a:p>
        </p:txBody>
      </p:sp>
      <p:sp>
        <p:nvSpPr>
          <p:cNvPr id="72711" name="Line 1032"/>
          <p:cNvSpPr>
            <a:spLocks noChangeShapeType="1"/>
          </p:cNvSpPr>
          <p:nvPr/>
        </p:nvSpPr>
        <p:spPr bwMode="auto">
          <a:xfrm>
            <a:off x="5978525" y="1719263"/>
            <a:ext cx="609600" cy="1108075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2" name="Text Box 1033"/>
          <p:cNvSpPr txBox="1">
            <a:spLocks noChangeArrowheads="1"/>
          </p:cNvSpPr>
          <p:nvPr/>
        </p:nvSpPr>
        <p:spPr bwMode="auto">
          <a:xfrm>
            <a:off x="6937375" y="4837113"/>
            <a:ext cx="106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His95</a:t>
            </a:r>
          </a:p>
        </p:txBody>
      </p:sp>
      <p:sp>
        <p:nvSpPr>
          <p:cNvPr id="72713" name="Text Box 1034"/>
          <p:cNvSpPr txBox="1">
            <a:spLocks noChangeArrowheads="1"/>
          </p:cNvSpPr>
          <p:nvPr/>
        </p:nvSpPr>
        <p:spPr bwMode="auto">
          <a:xfrm>
            <a:off x="7427913" y="1990725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Ser211</a:t>
            </a:r>
          </a:p>
        </p:txBody>
      </p:sp>
      <p:sp>
        <p:nvSpPr>
          <p:cNvPr id="72714" name="Text Box 1035"/>
          <p:cNvSpPr txBox="1">
            <a:spLocks noChangeArrowheads="1"/>
          </p:cNvSpPr>
          <p:nvPr/>
        </p:nvSpPr>
        <p:spPr bwMode="auto">
          <a:xfrm>
            <a:off x="5294313" y="2719388"/>
            <a:ext cx="106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Gly232</a:t>
            </a:r>
          </a:p>
        </p:txBody>
      </p:sp>
      <p:sp>
        <p:nvSpPr>
          <p:cNvPr id="72715" name="Text Box 1036"/>
          <p:cNvSpPr txBox="1">
            <a:spLocks noChangeArrowheads="1"/>
          </p:cNvSpPr>
          <p:nvPr/>
        </p:nvSpPr>
        <p:spPr bwMode="auto">
          <a:xfrm>
            <a:off x="4667250" y="3717925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Gly233</a:t>
            </a:r>
          </a:p>
        </p:txBody>
      </p:sp>
      <p:sp>
        <p:nvSpPr>
          <p:cNvPr id="72716" name="Text Box 1037"/>
          <p:cNvSpPr txBox="1">
            <a:spLocks noChangeArrowheads="1"/>
          </p:cNvSpPr>
          <p:nvPr/>
        </p:nvSpPr>
        <p:spPr bwMode="auto">
          <a:xfrm>
            <a:off x="5403850" y="3556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e</a:t>
            </a:r>
          </a:p>
        </p:txBody>
      </p:sp>
      <p:pic>
        <p:nvPicPr>
          <p:cNvPr id="72717" name="Picture 1040" descr="C:\Documents and Settings\Amit\My Documents\Amit\Book\1_Revised_draft\CH2\Figures\PyMol-PovRay files\2-25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5" b="14471"/>
          <a:stretch>
            <a:fillRect/>
          </a:stretch>
        </p:blipFill>
        <p:spPr bwMode="auto">
          <a:xfrm>
            <a:off x="187325" y="1693863"/>
            <a:ext cx="4278313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9" descr="C:\Documents and Settings\Amit\My Documents\Amit\Book\English\CH2 - Protein Structure\Figures\2-26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17180" r="9967" b="8217"/>
          <a:stretch>
            <a:fillRect/>
          </a:stretch>
        </p:blipFill>
        <p:spPr bwMode="auto">
          <a:xfrm>
            <a:off x="4657725" y="1031875"/>
            <a:ext cx="435133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2"/>
          <p:cNvSpPr txBox="1">
            <a:spLocks noChangeArrowheads="1"/>
          </p:cNvSpPr>
          <p:nvPr/>
        </p:nvSpPr>
        <p:spPr bwMode="auto">
          <a:xfrm>
            <a:off x="339725" y="3048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f</a:t>
            </a:r>
          </a:p>
        </p:txBody>
      </p:sp>
      <p:sp>
        <p:nvSpPr>
          <p:cNvPr id="73732" name="Text Box 5"/>
          <p:cNvSpPr txBox="1">
            <a:spLocks noChangeArrowheads="1"/>
          </p:cNvSpPr>
          <p:nvPr/>
        </p:nvSpPr>
        <p:spPr bwMode="auto">
          <a:xfrm>
            <a:off x="6216650" y="4538663"/>
            <a:ext cx="658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N’</a:t>
            </a:r>
          </a:p>
        </p:txBody>
      </p:sp>
      <p:sp>
        <p:nvSpPr>
          <p:cNvPr id="73733" name="Text Box 6"/>
          <p:cNvSpPr txBox="1">
            <a:spLocks noChangeArrowheads="1"/>
          </p:cNvSpPr>
          <p:nvPr/>
        </p:nvSpPr>
        <p:spPr bwMode="auto">
          <a:xfrm>
            <a:off x="4573588" y="3421063"/>
            <a:ext cx="658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C’</a:t>
            </a:r>
          </a:p>
        </p:txBody>
      </p:sp>
      <p:sp>
        <p:nvSpPr>
          <p:cNvPr id="73734" name="Text Box 7"/>
          <p:cNvSpPr txBox="1">
            <a:spLocks noChangeArrowheads="1"/>
          </p:cNvSpPr>
          <p:nvPr/>
        </p:nvSpPr>
        <p:spPr bwMode="auto">
          <a:xfrm>
            <a:off x="5268913" y="3698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g</a:t>
            </a:r>
          </a:p>
        </p:txBody>
      </p:sp>
      <p:pic>
        <p:nvPicPr>
          <p:cNvPr id="73735" name="Picture 8" descr="C:\Documents and Settings\Amit\My Documents\Amit\Book\English\CH2 - Protein Structure\Figures\2-26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5141" r="4355" b="9677"/>
          <a:stretch>
            <a:fillRect/>
          </a:stretch>
        </p:blipFill>
        <p:spPr bwMode="auto">
          <a:xfrm>
            <a:off x="361950" y="1133475"/>
            <a:ext cx="388302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957263" y="6070600"/>
            <a:ext cx="7526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2.4</a:t>
            </a:r>
            <a:endParaRPr lang="en-US" altLang="en-US" sz="2000" dirty="0"/>
          </a:p>
        </p:txBody>
      </p:sp>
      <p:pic>
        <p:nvPicPr>
          <p:cNvPr id="8195" name="Picture 8" descr="C:\Documents and Settings\Amit\My Documents\Amit\Book\1_Revised_draft\CH2 - Protein Structure\Figures\PyMol-PovRay files\2-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24979" r="6213" b="31743"/>
          <a:stretch>
            <a:fillRect/>
          </a:stretch>
        </p:blipFill>
        <p:spPr bwMode="auto">
          <a:xfrm>
            <a:off x="1196975" y="1420813"/>
            <a:ext cx="66627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1196975" y="5137150"/>
            <a:ext cx="2684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L-Alanine</a:t>
            </a:r>
          </a:p>
        </p:txBody>
      </p:sp>
      <p:sp>
        <p:nvSpPr>
          <p:cNvPr id="8197" name="Text Box 10"/>
          <p:cNvSpPr txBox="1">
            <a:spLocks noChangeArrowheads="1"/>
          </p:cNvSpPr>
          <p:nvPr/>
        </p:nvSpPr>
        <p:spPr bwMode="auto">
          <a:xfrm>
            <a:off x="5372100" y="5133975"/>
            <a:ext cx="2684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D-Alanine</a:t>
            </a:r>
          </a:p>
        </p:txBody>
      </p:sp>
      <p:sp>
        <p:nvSpPr>
          <p:cNvPr id="8198" name="Text Box 11"/>
          <p:cNvSpPr txBox="1">
            <a:spLocks noChangeArrowheads="1"/>
          </p:cNvSpPr>
          <p:nvPr/>
        </p:nvSpPr>
        <p:spPr bwMode="auto">
          <a:xfrm>
            <a:off x="2073275" y="2362200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C</a:t>
            </a:r>
            <a:r>
              <a:rPr lang="en-US" altLang="en-US" sz="2400" b="1" baseline="-25000"/>
              <a:t>α</a:t>
            </a:r>
          </a:p>
        </p:txBody>
      </p:sp>
      <p:sp>
        <p:nvSpPr>
          <p:cNvPr id="8199" name="Text Box 12"/>
          <p:cNvSpPr txBox="1">
            <a:spLocks noChangeArrowheads="1"/>
          </p:cNvSpPr>
          <p:nvPr/>
        </p:nvSpPr>
        <p:spPr bwMode="auto">
          <a:xfrm>
            <a:off x="5078413" y="2366963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O</a:t>
            </a:r>
          </a:p>
        </p:txBody>
      </p:sp>
      <p:sp>
        <p:nvSpPr>
          <p:cNvPr id="8200" name="Text Box 13"/>
          <p:cNvSpPr txBox="1">
            <a:spLocks noChangeArrowheads="1"/>
          </p:cNvSpPr>
          <p:nvPr/>
        </p:nvSpPr>
        <p:spPr bwMode="auto">
          <a:xfrm>
            <a:off x="2376488" y="2022475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C</a:t>
            </a:r>
          </a:p>
        </p:txBody>
      </p:sp>
      <p:sp>
        <p:nvSpPr>
          <p:cNvPr id="8201" name="Text Box 14"/>
          <p:cNvSpPr txBox="1">
            <a:spLocks noChangeArrowheads="1"/>
          </p:cNvSpPr>
          <p:nvPr/>
        </p:nvSpPr>
        <p:spPr bwMode="auto">
          <a:xfrm>
            <a:off x="2163763" y="3638550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C</a:t>
            </a:r>
            <a:r>
              <a:rPr lang="en-US" altLang="en-US" sz="2400" b="1" baseline="-25000"/>
              <a:t>β</a:t>
            </a:r>
          </a:p>
        </p:txBody>
      </p:sp>
      <p:sp>
        <p:nvSpPr>
          <p:cNvPr id="8202" name="Text Box 15"/>
          <p:cNvSpPr txBox="1">
            <a:spLocks noChangeArrowheads="1"/>
          </p:cNvSpPr>
          <p:nvPr/>
        </p:nvSpPr>
        <p:spPr bwMode="auto">
          <a:xfrm>
            <a:off x="2892425" y="1687513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N</a:t>
            </a:r>
          </a:p>
        </p:txBody>
      </p:sp>
      <p:sp>
        <p:nvSpPr>
          <p:cNvPr id="8203" name="Text Box 16"/>
          <p:cNvSpPr txBox="1">
            <a:spLocks noChangeArrowheads="1"/>
          </p:cNvSpPr>
          <p:nvPr/>
        </p:nvSpPr>
        <p:spPr bwMode="auto">
          <a:xfrm>
            <a:off x="3371850" y="2320925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O</a:t>
            </a:r>
          </a:p>
        </p:txBody>
      </p:sp>
      <p:sp>
        <p:nvSpPr>
          <p:cNvPr id="8204" name="Text Box 17"/>
          <p:cNvSpPr txBox="1">
            <a:spLocks noChangeArrowheads="1"/>
          </p:cNvSpPr>
          <p:nvPr/>
        </p:nvSpPr>
        <p:spPr bwMode="auto">
          <a:xfrm>
            <a:off x="6400800" y="2362200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C</a:t>
            </a:r>
            <a:r>
              <a:rPr lang="en-US" altLang="en-US" sz="2400" b="1" baseline="-25000"/>
              <a:t>α</a:t>
            </a:r>
          </a:p>
        </p:txBody>
      </p:sp>
      <p:sp>
        <p:nvSpPr>
          <p:cNvPr id="8205" name="Text Box 18"/>
          <p:cNvSpPr txBox="1">
            <a:spLocks noChangeArrowheads="1"/>
          </p:cNvSpPr>
          <p:nvPr/>
        </p:nvSpPr>
        <p:spPr bwMode="auto">
          <a:xfrm>
            <a:off x="6054725" y="2032000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C</a:t>
            </a:r>
          </a:p>
        </p:txBody>
      </p:sp>
      <p:sp>
        <p:nvSpPr>
          <p:cNvPr id="8206" name="Text Box 19"/>
          <p:cNvSpPr txBox="1">
            <a:spLocks noChangeArrowheads="1"/>
          </p:cNvSpPr>
          <p:nvPr/>
        </p:nvSpPr>
        <p:spPr bwMode="auto">
          <a:xfrm>
            <a:off x="6383338" y="3548063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C</a:t>
            </a:r>
            <a:r>
              <a:rPr lang="en-US" altLang="en-US" sz="2400" b="1" baseline="-25000"/>
              <a:t>β</a:t>
            </a:r>
          </a:p>
        </p:txBody>
      </p:sp>
      <p:sp>
        <p:nvSpPr>
          <p:cNvPr id="8207" name="Text Box 20"/>
          <p:cNvSpPr txBox="1">
            <a:spLocks noChangeArrowheads="1"/>
          </p:cNvSpPr>
          <p:nvPr/>
        </p:nvSpPr>
        <p:spPr bwMode="auto">
          <a:xfrm>
            <a:off x="5514975" y="1589088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N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923925" y="6308725"/>
            <a:ext cx="752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2.28</a:t>
            </a:r>
            <a:endParaRPr lang="en-US" altLang="en-US" sz="2000" dirty="0"/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53988" y="1793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370388" y="3683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pic>
        <p:nvPicPr>
          <p:cNvPr id="74757" name="Picture 5" descr="C:\Documents and Settings\Amit\My Documents\Amit\Book\English\CH2 - Protein Structure\Figures\2-27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10092" r="5872" b="2446"/>
          <a:stretch>
            <a:fillRect/>
          </a:stretch>
        </p:blipFill>
        <p:spPr bwMode="auto">
          <a:xfrm>
            <a:off x="187325" y="906463"/>
            <a:ext cx="3992563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6" descr="C:\Documents and Settings\Amit\My Documents\Amit\Book\English\CH2 - Protein Structure\Figures\2-27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6151" r="9949" b="4974"/>
          <a:stretch>
            <a:fillRect/>
          </a:stretch>
        </p:blipFill>
        <p:spPr bwMode="auto">
          <a:xfrm>
            <a:off x="4935538" y="919163"/>
            <a:ext cx="3625850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933450" y="6310313"/>
            <a:ext cx="752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/>
              <a:t>Figure 2.29</a:t>
            </a:r>
          </a:p>
        </p:txBody>
      </p:sp>
      <p:sp>
        <p:nvSpPr>
          <p:cNvPr id="75779" name="Rectangle 26"/>
          <p:cNvSpPr>
            <a:spLocks noChangeArrowheads="1"/>
          </p:cNvSpPr>
          <p:nvPr/>
        </p:nvSpPr>
        <p:spPr bwMode="auto">
          <a:xfrm>
            <a:off x="1131888" y="5478463"/>
            <a:ext cx="14208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b="1"/>
              <a:t>Jelly Roll</a:t>
            </a:r>
          </a:p>
        </p:txBody>
      </p:sp>
      <p:sp>
        <p:nvSpPr>
          <p:cNvPr id="75780" name="Rectangle 26"/>
          <p:cNvSpPr>
            <a:spLocks noChangeArrowheads="1"/>
          </p:cNvSpPr>
          <p:nvPr/>
        </p:nvSpPr>
        <p:spPr bwMode="auto">
          <a:xfrm>
            <a:off x="5891213" y="5476875"/>
            <a:ext cx="29479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b="1"/>
              <a:t>Immunoglobulin (Ig)</a:t>
            </a:r>
          </a:p>
        </p:txBody>
      </p:sp>
      <p:pic>
        <p:nvPicPr>
          <p:cNvPr id="757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0" t="14461" r="18076" b="12865"/>
          <a:stretch>
            <a:fillRect/>
          </a:stretch>
        </p:blipFill>
        <p:spPr bwMode="auto">
          <a:xfrm>
            <a:off x="6021388" y="1216025"/>
            <a:ext cx="271780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2" t="11642" r="29343" b="24130"/>
          <a:stretch>
            <a:fillRect/>
          </a:stretch>
        </p:blipFill>
        <p:spPr bwMode="auto">
          <a:xfrm>
            <a:off x="747713" y="1127125"/>
            <a:ext cx="2252662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6"/>
          <p:cNvSpPr>
            <a:spLocks noChangeArrowheads="1"/>
          </p:cNvSpPr>
          <p:nvPr/>
        </p:nvSpPr>
        <p:spPr bwMode="auto">
          <a:xfrm>
            <a:off x="1065213" y="5478463"/>
            <a:ext cx="15541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b="1"/>
              <a:t>Rossmann</a:t>
            </a:r>
          </a:p>
        </p:txBody>
      </p:sp>
      <p:sp>
        <p:nvSpPr>
          <p:cNvPr id="76803" name="Rectangle 26"/>
          <p:cNvSpPr>
            <a:spLocks noChangeArrowheads="1"/>
          </p:cNvSpPr>
          <p:nvPr/>
        </p:nvSpPr>
        <p:spPr bwMode="auto">
          <a:xfrm>
            <a:off x="7089775" y="5476875"/>
            <a:ext cx="10398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b="1"/>
              <a:t>P-loop</a:t>
            </a:r>
          </a:p>
        </p:txBody>
      </p:sp>
      <p:pic>
        <p:nvPicPr>
          <p:cNvPr id="7680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1" t="12018" r="10187" b="18686"/>
          <a:stretch>
            <a:fillRect/>
          </a:stretch>
        </p:blipFill>
        <p:spPr bwMode="auto">
          <a:xfrm>
            <a:off x="180975" y="1308100"/>
            <a:ext cx="3617913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3333" r="17059" b="13528"/>
          <a:stretch>
            <a:fillRect/>
          </a:stretch>
        </p:blipFill>
        <p:spPr bwMode="auto">
          <a:xfrm>
            <a:off x="5656263" y="1511300"/>
            <a:ext cx="32861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6"/>
          <p:cNvSpPr>
            <a:spLocks noChangeArrowheads="1"/>
          </p:cNvSpPr>
          <p:nvPr/>
        </p:nvSpPr>
        <p:spPr bwMode="auto">
          <a:xfrm>
            <a:off x="958850" y="5478463"/>
            <a:ext cx="17668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b="1"/>
              <a:t>TIM barrel </a:t>
            </a:r>
          </a:p>
        </p:txBody>
      </p:sp>
      <p:sp>
        <p:nvSpPr>
          <p:cNvPr id="77827" name="Rectangle 26"/>
          <p:cNvSpPr>
            <a:spLocks noChangeArrowheads="1"/>
          </p:cNvSpPr>
          <p:nvPr/>
        </p:nvSpPr>
        <p:spPr bwMode="auto">
          <a:xfrm>
            <a:off x="6735763" y="5476875"/>
            <a:ext cx="17478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b="1"/>
              <a:t>Globin-like </a:t>
            </a:r>
          </a:p>
        </p:txBody>
      </p:sp>
      <p:pic>
        <p:nvPicPr>
          <p:cNvPr id="778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9154" r="18263" b="15117"/>
          <a:stretch>
            <a:fillRect/>
          </a:stretch>
        </p:blipFill>
        <p:spPr bwMode="auto">
          <a:xfrm>
            <a:off x="41275" y="1365250"/>
            <a:ext cx="3678238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5" t="21785" r="22771" b="17934"/>
          <a:stretch>
            <a:fillRect/>
          </a:stretch>
        </p:blipFill>
        <p:spPr bwMode="auto">
          <a:xfrm>
            <a:off x="5511800" y="1249363"/>
            <a:ext cx="3355975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6"/>
          <p:cNvSpPr>
            <a:spLocks noChangeArrowheads="1"/>
          </p:cNvSpPr>
          <p:nvPr/>
        </p:nvSpPr>
        <p:spPr bwMode="auto">
          <a:xfrm>
            <a:off x="1181100" y="5478463"/>
            <a:ext cx="13223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l-GR" altLang="en-US" b="1"/>
              <a:t>β-</a:t>
            </a:r>
            <a:r>
              <a:rPr lang="en-US" altLang="en-US" b="1"/>
              <a:t>trefoil </a:t>
            </a:r>
          </a:p>
        </p:txBody>
      </p:sp>
      <p:sp>
        <p:nvSpPr>
          <p:cNvPr id="78851" name="Rectangle 26"/>
          <p:cNvSpPr>
            <a:spLocks noChangeArrowheads="1"/>
          </p:cNvSpPr>
          <p:nvPr/>
        </p:nvSpPr>
        <p:spPr bwMode="auto">
          <a:xfrm>
            <a:off x="6496050" y="5476875"/>
            <a:ext cx="22272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b="1"/>
              <a:t>Ferredoxin-like</a:t>
            </a:r>
          </a:p>
        </p:txBody>
      </p:sp>
      <p:pic>
        <p:nvPicPr>
          <p:cNvPr id="7885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24977" r="20142" b="20750"/>
          <a:stretch>
            <a:fillRect/>
          </a:stretch>
        </p:blipFill>
        <p:spPr bwMode="auto">
          <a:xfrm>
            <a:off x="219075" y="1443038"/>
            <a:ext cx="3455988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7" t="18777" r="33098" b="17184"/>
          <a:stretch>
            <a:fillRect/>
          </a:stretch>
        </p:blipFill>
        <p:spPr bwMode="auto">
          <a:xfrm>
            <a:off x="6673850" y="1546225"/>
            <a:ext cx="187325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Amit\My Documents\Amit\Book\English\CH2 - Protein Structure\Figures\2-28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7" b="35382"/>
          <a:stretch>
            <a:fillRect/>
          </a:stretch>
        </p:blipFill>
        <p:spPr bwMode="auto">
          <a:xfrm>
            <a:off x="592138" y="923925"/>
            <a:ext cx="782478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923925" y="6308725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2.30</a:t>
            </a:r>
            <a:endParaRPr lang="en-US" altLang="en-US" sz="2400" dirty="0"/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322388" y="22701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7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3352800" y="23177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8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921250" y="26511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9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7181850" y="30321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10</a:t>
            </a:r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 flipV="1">
            <a:off x="6443663" y="1954213"/>
            <a:ext cx="254000" cy="7032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5232400" y="2582863"/>
            <a:ext cx="2370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linker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153988" y="1793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322263" y="43354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pic>
        <p:nvPicPr>
          <p:cNvPr id="79884" name="Picture 12" descr="C:\Documents and Settings\Amit\My Documents\Amit\Book\English\CH2 - Protein Structure\Figures\2-28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t="12166" r="23863" b="3680"/>
          <a:stretch>
            <a:fillRect/>
          </a:stretch>
        </p:blipFill>
        <p:spPr bwMode="auto">
          <a:xfrm>
            <a:off x="1389063" y="3097213"/>
            <a:ext cx="2554287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5" name="Line 13"/>
          <p:cNvSpPr>
            <a:spLocks noChangeShapeType="1"/>
          </p:cNvSpPr>
          <p:nvPr/>
        </p:nvSpPr>
        <p:spPr bwMode="auto">
          <a:xfrm flipV="1">
            <a:off x="7621588" y="2911475"/>
            <a:ext cx="0" cy="81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6400800" y="3657600"/>
            <a:ext cx="2370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domain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Line 2"/>
          <p:cNvSpPr>
            <a:spLocks noChangeShapeType="1"/>
          </p:cNvSpPr>
          <p:nvPr/>
        </p:nvSpPr>
        <p:spPr bwMode="auto">
          <a:xfrm>
            <a:off x="1176338" y="2109788"/>
            <a:ext cx="4775200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899" name="Oval 3"/>
          <p:cNvSpPr>
            <a:spLocks noChangeArrowheads="1"/>
          </p:cNvSpPr>
          <p:nvPr/>
        </p:nvSpPr>
        <p:spPr bwMode="auto">
          <a:xfrm>
            <a:off x="2982913" y="1765300"/>
            <a:ext cx="604837" cy="6445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0" name="AutoShape 4"/>
          <p:cNvSpPr>
            <a:spLocks noChangeArrowheads="1"/>
          </p:cNvSpPr>
          <p:nvPr/>
        </p:nvSpPr>
        <p:spPr bwMode="auto">
          <a:xfrm>
            <a:off x="3621088" y="1714500"/>
            <a:ext cx="614362" cy="671513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4298950" y="1689100"/>
            <a:ext cx="1185863" cy="760413"/>
          </a:xfrm>
          <a:prstGeom prst="rect">
            <a:avLst/>
          </a:prstGeom>
          <a:solidFill>
            <a:srgbClr val="FF99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2917825" y="1900238"/>
            <a:ext cx="736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SH3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567113" y="2052638"/>
            <a:ext cx="736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SH2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4365625" y="1900238"/>
            <a:ext cx="1049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Kinase</a:t>
            </a: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1185863" y="4556125"/>
            <a:ext cx="4775200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6" name="Oval 10"/>
          <p:cNvSpPr>
            <a:spLocks noChangeArrowheads="1"/>
          </p:cNvSpPr>
          <p:nvPr/>
        </p:nvSpPr>
        <p:spPr bwMode="auto">
          <a:xfrm>
            <a:off x="2992438" y="4211638"/>
            <a:ext cx="604837" cy="6445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7" name="AutoShape 11"/>
          <p:cNvSpPr>
            <a:spLocks noChangeArrowheads="1"/>
          </p:cNvSpPr>
          <p:nvPr/>
        </p:nvSpPr>
        <p:spPr bwMode="auto">
          <a:xfrm>
            <a:off x="3630613" y="4160838"/>
            <a:ext cx="614362" cy="671512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4308475" y="4135438"/>
            <a:ext cx="1185863" cy="760412"/>
          </a:xfrm>
          <a:prstGeom prst="rect">
            <a:avLst/>
          </a:prstGeom>
          <a:solidFill>
            <a:srgbClr val="FF99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2927350" y="4346575"/>
            <a:ext cx="73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SH3</a:t>
            </a: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3576638" y="4498975"/>
            <a:ext cx="73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SH2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4375150" y="4346575"/>
            <a:ext cx="1049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Kinase</a:t>
            </a:r>
          </a:p>
        </p:txBody>
      </p:sp>
      <p:sp>
        <p:nvSpPr>
          <p:cNvPr id="80912" name="AutoShape 16"/>
          <p:cNvSpPr>
            <a:spLocks noChangeArrowheads="1"/>
          </p:cNvSpPr>
          <p:nvPr/>
        </p:nvSpPr>
        <p:spPr bwMode="auto">
          <a:xfrm>
            <a:off x="1185863" y="4254500"/>
            <a:ext cx="820737" cy="600075"/>
          </a:xfrm>
          <a:prstGeom prst="hexagon">
            <a:avLst>
              <a:gd name="adj" fmla="val 34193"/>
              <a:gd name="vf" fmla="val 115470"/>
            </a:avLst>
          </a:prstGeom>
          <a:solidFill>
            <a:srgbClr val="CC0099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13" name="Text Box 17"/>
          <p:cNvSpPr txBox="1">
            <a:spLocks noChangeArrowheads="1"/>
          </p:cNvSpPr>
          <p:nvPr/>
        </p:nvSpPr>
        <p:spPr bwMode="auto">
          <a:xfrm>
            <a:off x="1208088" y="4362450"/>
            <a:ext cx="73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PH</a:t>
            </a:r>
          </a:p>
        </p:txBody>
      </p:sp>
      <p:sp>
        <p:nvSpPr>
          <p:cNvPr id="80914" name="Text Box 18"/>
          <p:cNvSpPr txBox="1">
            <a:spLocks noChangeArrowheads="1"/>
          </p:cNvSpPr>
          <p:nvPr/>
        </p:nvSpPr>
        <p:spPr bwMode="auto">
          <a:xfrm>
            <a:off x="6313488" y="1874838"/>
            <a:ext cx="2633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Lck (Src family)</a:t>
            </a:r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6202363" y="4295775"/>
            <a:ext cx="2633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Tec (Btk family)</a:t>
            </a:r>
          </a:p>
        </p:txBody>
      </p:sp>
      <p:sp>
        <p:nvSpPr>
          <p:cNvPr id="80916" name="Text Box 20"/>
          <p:cNvSpPr txBox="1">
            <a:spLocks noChangeArrowheads="1"/>
          </p:cNvSpPr>
          <p:nvPr/>
        </p:nvSpPr>
        <p:spPr bwMode="auto">
          <a:xfrm>
            <a:off x="847725" y="6115050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Figure 2.31</a:t>
            </a:r>
            <a:endParaRPr lang="en-US" altLang="en-US" sz="2400" dirty="0"/>
          </a:p>
        </p:txBody>
      </p:sp>
      <p:sp>
        <p:nvSpPr>
          <p:cNvPr id="80917" name="Text Box 21"/>
          <p:cNvSpPr txBox="1">
            <a:spLocks noChangeArrowheads="1"/>
          </p:cNvSpPr>
          <p:nvPr/>
        </p:nvSpPr>
        <p:spPr bwMode="auto">
          <a:xfrm>
            <a:off x="536575" y="730250"/>
            <a:ext cx="2014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polyproline binding </a:t>
            </a:r>
          </a:p>
        </p:txBody>
      </p:sp>
      <p:sp>
        <p:nvSpPr>
          <p:cNvPr id="80918" name="Text Box 22"/>
          <p:cNvSpPr txBox="1">
            <a:spLocks noChangeArrowheads="1"/>
          </p:cNvSpPr>
          <p:nvPr/>
        </p:nvSpPr>
        <p:spPr bwMode="auto">
          <a:xfrm>
            <a:off x="2579688" y="546100"/>
            <a:ext cx="282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phosphotyrosine binding </a:t>
            </a:r>
          </a:p>
        </p:txBody>
      </p:sp>
      <p:sp>
        <p:nvSpPr>
          <p:cNvPr id="80919" name="Text Box 23"/>
          <p:cNvSpPr txBox="1">
            <a:spLocks noChangeArrowheads="1"/>
          </p:cNvSpPr>
          <p:nvPr/>
        </p:nvSpPr>
        <p:spPr bwMode="auto">
          <a:xfrm>
            <a:off x="207963" y="2959100"/>
            <a:ext cx="20145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phospholipid binding</a:t>
            </a:r>
          </a:p>
        </p:txBody>
      </p:sp>
      <p:sp>
        <p:nvSpPr>
          <p:cNvPr id="80920" name="Line 24"/>
          <p:cNvSpPr>
            <a:spLocks noChangeShapeType="1"/>
          </p:cNvSpPr>
          <p:nvPr/>
        </p:nvSpPr>
        <p:spPr bwMode="auto">
          <a:xfrm>
            <a:off x="1949450" y="1098550"/>
            <a:ext cx="1025525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1" name="Line 25"/>
          <p:cNvSpPr>
            <a:spLocks noChangeShapeType="1"/>
          </p:cNvSpPr>
          <p:nvPr/>
        </p:nvSpPr>
        <p:spPr bwMode="auto">
          <a:xfrm>
            <a:off x="3930650" y="903288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2" name="Text Box 26"/>
          <p:cNvSpPr txBox="1">
            <a:spLocks noChangeArrowheads="1"/>
          </p:cNvSpPr>
          <p:nvPr/>
        </p:nvSpPr>
        <p:spPr bwMode="auto">
          <a:xfrm>
            <a:off x="6149975" y="487363"/>
            <a:ext cx="1660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phosphorylation</a:t>
            </a:r>
          </a:p>
        </p:txBody>
      </p:sp>
      <p:sp>
        <p:nvSpPr>
          <p:cNvPr id="80923" name="Line 27"/>
          <p:cNvSpPr>
            <a:spLocks noChangeShapeType="1"/>
          </p:cNvSpPr>
          <p:nvPr/>
        </p:nvSpPr>
        <p:spPr bwMode="auto">
          <a:xfrm flipH="1">
            <a:off x="5572125" y="877888"/>
            <a:ext cx="1177925" cy="727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4" name="Line 28"/>
          <p:cNvSpPr>
            <a:spLocks noChangeShapeType="1"/>
          </p:cNvSpPr>
          <p:nvPr/>
        </p:nvSpPr>
        <p:spPr bwMode="auto">
          <a:xfrm>
            <a:off x="1339850" y="3630613"/>
            <a:ext cx="211138" cy="523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923925" y="6308725"/>
            <a:ext cx="752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2.32</a:t>
            </a:r>
            <a:endParaRPr lang="en-US" altLang="en-US" sz="2000" dirty="0"/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53988" y="17938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grpSp>
        <p:nvGrpSpPr>
          <p:cNvPr id="81924" name="Group 28"/>
          <p:cNvGrpSpPr>
            <a:grpSpLocks/>
          </p:cNvGrpSpPr>
          <p:nvPr/>
        </p:nvGrpSpPr>
        <p:grpSpPr bwMode="auto">
          <a:xfrm>
            <a:off x="277813" y="1031875"/>
            <a:ext cx="7146925" cy="4056063"/>
            <a:chOff x="175" y="650"/>
            <a:chExt cx="4502" cy="2555"/>
          </a:xfrm>
        </p:grpSpPr>
        <p:sp>
          <p:nvSpPr>
            <p:cNvPr id="81925" name="Text Box 15"/>
            <p:cNvSpPr txBox="1">
              <a:spLocks noChangeArrowheads="1"/>
            </p:cNvSpPr>
            <p:nvPr/>
          </p:nvSpPr>
          <p:spPr bwMode="auto">
            <a:xfrm>
              <a:off x="175" y="2306"/>
              <a:ext cx="149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FF3399"/>
                  </a:solidFill>
                </a:rPr>
                <a:t>Structure/Sequence (evolution)</a:t>
              </a:r>
            </a:p>
          </p:txBody>
        </p:sp>
        <p:grpSp>
          <p:nvGrpSpPr>
            <p:cNvPr id="81926" name="Group 6"/>
            <p:cNvGrpSpPr>
              <a:grpSpLocks/>
            </p:cNvGrpSpPr>
            <p:nvPr/>
          </p:nvGrpSpPr>
          <p:grpSpPr bwMode="auto">
            <a:xfrm>
              <a:off x="3579" y="1191"/>
              <a:ext cx="144" cy="480"/>
              <a:chOff x="1872" y="912"/>
              <a:chExt cx="144" cy="480"/>
            </a:xfrm>
          </p:grpSpPr>
          <p:sp>
            <p:nvSpPr>
              <p:cNvPr id="81942" name="Line 7"/>
              <p:cNvSpPr>
                <a:spLocks noChangeShapeType="1"/>
              </p:cNvSpPr>
              <p:nvPr/>
            </p:nvSpPr>
            <p:spPr bwMode="auto">
              <a:xfrm>
                <a:off x="2016" y="91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43" name="Line 8"/>
              <p:cNvSpPr>
                <a:spLocks noChangeShapeType="1"/>
              </p:cNvSpPr>
              <p:nvPr/>
            </p:nvSpPr>
            <p:spPr bwMode="auto">
              <a:xfrm flipH="1">
                <a:off x="1872" y="91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44" name="Line 9"/>
              <p:cNvSpPr>
                <a:spLocks noChangeShapeType="1"/>
              </p:cNvSpPr>
              <p:nvPr/>
            </p:nvSpPr>
            <p:spPr bwMode="auto">
              <a:xfrm flipH="1">
                <a:off x="1872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927" name="Group 10"/>
            <p:cNvGrpSpPr>
              <a:grpSpLocks/>
            </p:cNvGrpSpPr>
            <p:nvPr/>
          </p:nvGrpSpPr>
          <p:grpSpPr bwMode="auto">
            <a:xfrm>
              <a:off x="1648" y="2039"/>
              <a:ext cx="149" cy="935"/>
              <a:chOff x="3781" y="2054"/>
              <a:chExt cx="149" cy="935"/>
            </a:xfrm>
          </p:grpSpPr>
          <p:sp>
            <p:nvSpPr>
              <p:cNvPr id="81939" name="Line 11"/>
              <p:cNvSpPr>
                <a:spLocks noChangeShapeType="1"/>
              </p:cNvSpPr>
              <p:nvPr/>
            </p:nvSpPr>
            <p:spPr bwMode="auto">
              <a:xfrm flipH="1">
                <a:off x="3781" y="2054"/>
                <a:ext cx="0" cy="9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40" name="Line 12"/>
              <p:cNvSpPr>
                <a:spLocks noChangeShapeType="1"/>
              </p:cNvSpPr>
              <p:nvPr/>
            </p:nvSpPr>
            <p:spPr bwMode="auto">
              <a:xfrm>
                <a:off x="3781" y="2054"/>
                <a:ext cx="14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41" name="Line 13"/>
              <p:cNvSpPr>
                <a:spLocks noChangeShapeType="1"/>
              </p:cNvSpPr>
              <p:nvPr/>
            </p:nvSpPr>
            <p:spPr bwMode="auto">
              <a:xfrm>
                <a:off x="3781" y="298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928" name="Text Box 14"/>
            <p:cNvSpPr txBox="1">
              <a:spLocks noChangeArrowheads="1"/>
            </p:cNvSpPr>
            <p:nvPr/>
          </p:nvSpPr>
          <p:spPr bwMode="auto">
            <a:xfrm>
              <a:off x="3733" y="1255"/>
              <a:ext cx="9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FF3399"/>
                  </a:solidFill>
                </a:rPr>
                <a:t>Structure</a:t>
              </a:r>
            </a:p>
          </p:txBody>
        </p:sp>
        <p:sp>
          <p:nvSpPr>
            <p:cNvPr id="81929" name="AutoShape 16"/>
            <p:cNvSpPr>
              <a:spLocks noChangeArrowheads="1"/>
            </p:cNvSpPr>
            <p:nvPr/>
          </p:nvSpPr>
          <p:spPr bwMode="auto">
            <a:xfrm>
              <a:off x="1695" y="650"/>
              <a:ext cx="2449" cy="2555"/>
            </a:xfrm>
            <a:prstGeom prst="triangle">
              <a:avLst>
                <a:gd name="adj" fmla="val 50023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1930" name="Line 17"/>
            <p:cNvSpPr>
              <a:spLocks noChangeShapeType="1"/>
            </p:cNvSpPr>
            <p:nvPr/>
          </p:nvSpPr>
          <p:spPr bwMode="auto">
            <a:xfrm>
              <a:off x="1899" y="2784"/>
              <a:ext cx="20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1" name="Line 18"/>
            <p:cNvSpPr>
              <a:spLocks noChangeShapeType="1"/>
            </p:cNvSpPr>
            <p:nvPr/>
          </p:nvSpPr>
          <p:spPr bwMode="auto">
            <a:xfrm>
              <a:off x="2105" y="2340"/>
              <a:ext cx="161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2" name="Line 19"/>
            <p:cNvSpPr>
              <a:spLocks noChangeShapeType="1"/>
            </p:cNvSpPr>
            <p:nvPr/>
          </p:nvSpPr>
          <p:spPr bwMode="auto">
            <a:xfrm flipV="1">
              <a:off x="2311" y="1910"/>
              <a:ext cx="1205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3" name="Line 21"/>
            <p:cNvSpPr>
              <a:spLocks noChangeShapeType="1"/>
            </p:cNvSpPr>
            <p:nvPr/>
          </p:nvSpPr>
          <p:spPr bwMode="auto">
            <a:xfrm flipV="1">
              <a:off x="2525" y="1478"/>
              <a:ext cx="805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4" name="Text Box 22"/>
            <p:cNvSpPr txBox="1">
              <a:spLocks noChangeArrowheads="1"/>
            </p:cNvSpPr>
            <p:nvPr/>
          </p:nvSpPr>
          <p:spPr bwMode="auto">
            <a:xfrm>
              <a:off x="2221" y="2864"/>
              <a:ext cx="14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Domain</a:t>
              </a:r>
            </a:p>
          </p:txBody>
        </p:sp>
        <p:sp>
          <p:nvSpPr>
            <p:cNvPr id="81935" name="Text Box 23"/>
            <p:cNvSpPr txBox="1">
              <a:spLocks noChangeArrowheads="1"/>
            </p:cNvSpPr>
            <p:nvPr/>
          </p:nvSpPr>
          <p:spPr bwMode="auto">
            <a:xfrm>
              <a:off x="2234" y="2438"/>
              <a:ext cx="14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Familiy</a:t>
              </a:r>
            </a:p>
          </p:txBody>
        </p:sp>
        <p:sp>
          <p:nvSpPr>
            <p:cNvPr id="81936" name="Text Box 24"/>
            <p:cNvSpPr txBox="1">
              <a:spLocks noChangeArrowheads="1"/>
            </p:cNvSpPr>
            <p:nvPr/>
          </p:nvSpPr>
          <p:spPr bwMode="auto">
            <a:xfrm>
              <a:off x="2217" y="1989"/>
              <a:ext cx="14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Superfamily</a:t>
              </a:r>
            </a:p>
          </p:txBody>
        </p:sp>
        <p:sp>
          <p:nvSpPr>
            <p:cNvPr id="81937" name="Text Box 25"/>
            <p:cNvSpPr txBox="1">
              <a:spLocks noChangeArrowheads="1"/>
            </p:cNvSpPr>
            <p:nvPr/>
          </p:nvSpPr>
          <p:spPr bwMode="auto">
            <a:xfrm>
              <a:off x="2197" y="1546"/>
              <a:ext cx="14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Fold</a:t>
              </a:r>
            </a:p>
          </p:txBody>
        </p:sp>
        <p:sp>
          <p:nvSpPr>
            <p:cNvPr id="81938" name="Text Box 26"/>
            <p:cNvSpPr txBox="1">
              <a:spLocks noChangeArrowheads="1"/>
            </p:cNvSpPr>
            <p:nvPr/>
          </p:nvSpPr>
          <p:spPr bwMode="auto">
            <a:xfrm>
              <a:off x="2185" y="1136"/>
              <a:ext cx="14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Class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52400" y="1317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1" r="46831" b="22102"/>
          <a:stretch>
            <a:fillRect/>
          </a:stretch>
        </p:blipFill>
        <p:spPr bwMode="auto">
          <a:xfrm>
            <a:off x="3306763" y="1247775"/>
            <a:ext cx="5672137" cy="48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25729" r="22223" b="20174"/>
          <a:stretch>
            <a:fillRect/>
          </a:stretch>
        </p:blipFill>
        <p:spPr bwMode="auto">
          <a:xfrm>
            <a:off x="819150" y="428625"/>
            <a:ext cx="1417638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4" t="45178" r="43660" b="31732"/>
          <a:stretch>
            <a:fillRect/>
          </a:stretch>
        </p:blipFill>
        <p:spPr bwMode="auto">
          <a:xfrm>
            <a:off x="915988" y="1876425"/>
            <a:ext cx="1230312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9" t="45396" r="42143" b="23056"/>
          <a:stretch>
            <a:fillRect/>
          </a:stretch>
        </p:blipFill>
        <p:spPr bwMode="auto">
          <a:xfrm>
            <a:off x="839788" y="3376613"/>
            <a:ext cx="1398587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48790" r="43184" b="28471"/>
          <a:stretch>
            <a:fillRect/>
          </a:stretch>
        </p:blipFill>
        <p:spPr bwMode="auto">
          <a:xfrm>
            <a:off x="827088" y="5172075"/>
            <a:ext cx="1420812" cy="159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52" name="Line 8"/>
          <p:cNvSpPr>
            <a:spLocks noChangeShapeType="1"/>
          </p:cNvSpPr>
          <p:nvPr/>
        </p:nvSpPr>
        <p:spPr bwMode="auto">
          <a:xfrm flipH="1" flipV="1">
            <a:off x="2328863" y="1006475"/>
            <a:ext cx="1116012" cy="8556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 flipH="1" flipV="1">
            <a:off x="2216150" y="2108200"/>
            <a:ext cx="1182688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 flipH="1">
            <a:off x="2344738" y="2413000"/>
            <a:ext cx="1082675" cy="9985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H="1">
            <a:off x="2327275" y="2854325"/>
            <a:ext cx="1149350" cy="24955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3630613" y="1993900"/>
            <a:ext cx="1279525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48"/>
          <p:cNvGrpSpPr>
            <a:grpSpLocks/>
          </p:cNvGrpSpPr>
          <p:nvPr/>
        </p:nvGrpSpPr>
        <p:grpSpPr bwMode="auto">
          <a:xfrm>
            <a:off x="4041775" y="3875088"/>
            <a:ext cx="1404938" cy="1006475"/>
            <a:chOff x="1272" y="2441"/>
            <a:chExt cx="885" cy="634"/>
          </a:xfrm>
        </p:grpSpPr>
        <p:pic>
          <p:nvPicPr>
            <p:cNvPr id="83996" name="Picture 4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18095" r="31905" b="32480"/>
            <a:stretch>
              <a:fillRect/>
            </a:stretch>
          </p:blipFill>
          <p:spPr bwMode="auto">
            <a:xfrm>
              <a:off x="1432" y="2451"/>
              <a:ext cx="725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3997" name="Text Box 45"/>
            <p:cNvSpPr txBox="1">
              <a:spLocks noChangeArrowheads="1"/>
            </p:cNvSpPr>
            <p:nvPr/>
          </p:nvSpPr>
          <p:spPr bwMode="auto">
            <a:xfrm>
              <a:off x="1272" y="2441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chemeClr val="accent2"/>
                  </a:solidFill>
                </a:rPr>
                <a:t>*</a:t>
              </a:r>
            </a:p>
          </p:txBody>
        </p:sp>
      </p:grpSp>
      <p:pic>
        <p:nvPicPr>
          <p:cNvPr id="83971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18095" r="31905" b="32480"/>
          <a:stretch>
            <a:fillRect/>
          </a:stretch>
        </p:blipFill>
        <p:spPr bwMode="auto">
          <a:xfrm>
            <a:off x="2263775" y="2317750"/>
            <a:ext cx="115093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2" name="Text Box 39"/>
          <p:cNvSpPr txBox="1">
            <a:spLocks noChangeArrowheads="1"/>
          </p:cNvSpPr>
          <p:nvPr/>
        </p:nvSpPr>
        <p:spPr bwMode="auto">
          <a:xfrm>
            <a:off x="2009775" y="2301875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*</a:t>
            </a:r>
          </a:p>
        </p:txBody>
      </p:sp>
      <p:pic>
        <p:nvPicPr>
          <p:cNvPr id="83973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6409" r="29926" b="27837"/>
          <a:stretch>
            <a:fillRect/>
          </a:stretch>
        </p:blipFill>
        <p:spPr bwMode="auto">
          <a:xfrm>
            <a:off x="6553200" y="2312988"/>
            <a:ext cx="1125538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4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6" t="17560" r="28497" b="29306"/>
          <a:stretch>
            <a:fillRect/>
          </a:stretch>
        </p:blipFill>
        <p:spPr bwMode="auto">
          <a:xfrm>
            <a:off x="5175250" y="2305050"/>
            <a:ext cx="1149350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5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16608" r="31190" b="26984"/>
          <a:stretch>
            <a:fillRect/>
          </a:stretch>
        </p:blipFill>
        <p:spPr bwMode="auto">
          <a:xfrm>
            <a:off x="6721475" y="768350"/>
            <a:ext cx="946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6" name="Picture 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6" t="23611" r="35089" b="35020"/>
          <a:stretch>
            <a:fillRect/>
          </a:stretch>
        </p:blipFill>
        <p:spPr bwMode="auto">
          <a:xfrm>
            <a:off x="3781425" y="2306638"/>
            <a:ext cx="982663" cy="99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7" name="Picture 3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4" t="36032" r="41994" b="36726"/>
          <a:stretch>
            <a:fillRect/>
          </a:stretch>
        </p:blipFill>
        <p:spPr bwMode="auto">
          <a:xfrm>
            <a:off x="3825875" y="763588"/>
            <a:ext cx="1033463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8" name="Text Box 2"/>
          <p:cNvSpPr txBox="1">
            <a:spLocks noChangeArrowheads="1"/>
          </p:cNvSpPr>
          <p:nvPr/>
        </p:nvSpPr>
        <p:spPr bwMode="auto">
          <a:xfrm>
            <a:off x="152400" y="1317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sp>
        <p:nvSpPr>
          <p:cNvPr id="83979" name="Text Box 3"/>
          <p:cNvSpPr txBox="1">
            <a:spLocks noChangeArrowheads="1"/>
          </p:cNvSpPr>
          <p:nvPr/>
        </p:nvSpPr>
        <p:spPr bwMode="auto">
          <a:xfrm>
            <a:off x="3398838" y="169863"/>
            <a:ext cx="307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α/β proteins</a:t>
            </a:r>
            <a:endParaRPr lang="en-US" altLang="en-US" sz="2400"/>
          </a:p>
        </p:txBody>
      </p:sp>
      <p:sp>
        <p:nvSpPr>
          <p:cNvPr id="83980" name="Rectangle 4"/>
          <p:cNvSpPr>
            <a:spLocks noChangeArrowheads="1"/>
          </p:cNvSpPr>
          <p:nvPr/>
        </p:nvSpPr>
        <p:spPr bwMode="auto">
          <a:xfrm>
            <a:off x="2230438" y="144463"/>
            <a:ext cx="5503862" cy="566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3981" name="Text Box 5"/>
          <p:cNvSpPr txBox="1">
            <a:spLocks noChangeArrowheads="1"/>
          </p:cNvSpPr>
          <p:nvPr/>
        </p:nvSpPr>
        <p:spPr bwMode="auto">
          <a:xfrm>
            <a:off x="908050" y="146050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Class:</a:t>
            </a:r>
            <a:endParaRPr lang="en-US" altLang="en-US" sz="2400"/>
          </a:p>
        </p:txBody>
      </p:sp>
      <p:sp>
        <p:nvSpPr>
          <p:cNvPr id="83982" name="Text Box 13"/>
          <p:cNvSpPr txBox="1">
            <a:spLocks noChangeArrowheads="1"/>
          </p:cNvSpPr>
          <p:nvPr/>
        </p:nvSpPr>
        <p:spPr bwMode="auto">
          <a:xfrm>
            <a:off x="3400425" y="1766888"/>
            <a:ext cx="307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TIM β/α-barrels</a:t>
            </a:r>
          </a:p>
        </p:txBody>
      </p:sp>
      <p:sp>
        <p:nvSpPr>
          <p:cNvPr id="83983" name="Rectangle 14"/>
          <p:cNvSpPr>
            <a:spLocks noChangeArrowheads="1"/>
          </p:cNvSpPr>
          <p:nvPr/>
        </p:nvSpPr>
        <p:spPr bwMode="auto">
          <a:xfrm>
            <a:off x="2232025" y="1741488"/>
            <a:ext cx="5503863" cy="566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3984" name="Text Box 15"/>
          <p:cNvSpPr txBox="1">
            <a:spLocks noChangeArrowheads="1"/>
          </p:cNvSpPr>
          <p:nvPr/>
        </p:nvSpPr>
        <p:spPr bwMode="auto">
          <a:xfrm>
            <a:off x="1087438" y="1743075"/>
            <a:ext cx="1074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Fold:</a:t>
            </a:r>
            <a:endParaRPr lang="en-US" altLang="en-US" sz="2400"/>
          </a:p>
        </p:txBody>
      </p:sp>
      <p:sp>
        <p:nvSpPr>
          <p:cNvPr id="83985" name="Text Box 22"/>
          <p:cNvSpPr txBox="1">
            <a:spLocks noChangeArrowheads="1"/>
          </p:cNvSpPr>
          <p:nvPr/>
        </p:nvSpPr>
        <p:spPr bwMode="auto">
          <a:xfrm>
            <a:off x="3402013" y="3348038"/>
            <a:ext cx="307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TIM</a:t>
            </a:r>
          </a:p>
        </p:txBody>
      </p:sp>
      <p:sp>
        <p:nvSpPr>
          <p:cNvPr id="83986" name="Rectangle 23"/>
          <p:cNvSpPr>
            <a:spLocks noChangeArrowheads="1"/>
          </p:cNvSpPr>
          <p:nvPr/>
        </p:nvSpPr>
        <p:spPr bwMode="auto">
          <a:xfrm>
            <a:off x="2233613" y="3322638"/>
            <a:ext cx="5503862" cy="566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3987" name="Text Box 24"/>
          <p:cNvSpPr txBox="1">
            <a:spLocks noChangeArrowheads="1"/>
          </p:cNvSpPr>
          <p:nvPr/>
        </p:nvSpPr>
        <p:spPr bwMode="auto">
          <a:xfrm>
            <a:off x="115888" y="3324225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Superfamily:</a:t>
            </a:r>
            <a:endParaRPr lang="en-US" altLang="en-US" sz="2400"/>
          </a:p>
        </p:txBody>
      </p:sp>
      <p:sp>
        <p:nvSpPr>
          <p:cNvPr id="83988" name="Text Box 28"/>
          <p:cNvSpPr txBox="1">
            <a:spLocks noChangeArrowheads="1"/>
          </p:cNvSpPr>
          <p:nvPr/>
        </p:nvSpPr>
        <p:spPr bwMode="auto">
          <a:xfrm>
            <a:off x="3403600" y="5135563"/>
            <a:ext cx="307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TIM</a:t>
            </a:r>
          </a:p>
        </p:txBody>
      </p:sp>
      <p:sp>
        <p:nvSpPr>
          <p:cNvPr id="83989" name="Rectangle 29"/>
          <p:cNvSpPr>
            <a:spLocks noChangeArrowheads="1"/>
          </p:cNvSpPr>
          <p:nvPr/>
        </p:nvSpPr>
        <p:spPr bwMode="auto">
          <a:xfrm>
            <a:off x="2235200" y="5110163"/>
            <a:ext cx="5503863" cy="566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3990" name="Text Box 30"/>
          <p:cNvSpPr txBox="1">
            <a:spLocks noChangeArrowheads="1"/>
          </p:cNvSpPr>
          <p:nvPr/>
        </p:nvSpPr>
        <p:spPr bwMode="auto">
          <a:xfrm>
            <a:off x="117475" y="5124450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Family:</a:t>
            </a:r>
            <a:endParaRPr lang="en-US" altLang="en-US" sz="2400"/>
          </a:p>
        </p:txBody>
      </p:sp>
      <p:pic>
        <p:nvPicPr>
          <p:cNvPr id="83991" name="Picture 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18095" r="31905" b="32480"/>
          <a:stretch>
            <a:fillRect/>
          </a:stretch>
        </p:blipFill>
        <p:spPr bwMode="auto">
          <a:xfrm>
            <a:off x="2276475" y="727075"/>
            <a:ext cx="115093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92" name="Picture 3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2" t="16925" r="30238" b="30159"/>
          <a:stretch>
            <a:fillRect/>
          </a:stretch>
        </p:blipFill>
        <p:spPr bwMode="auto">
          <a:xfrm>
            <a:off x="5260975" y="771525"/>
            <a:ext cx="1090613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93" name="Text Box 37"/>
          <p:cNvSpPr txBox="1">
            <a:spLocks noChangeArrowheads="1"/>
          </p:cNvSpPr>
          <p:nvPr/>
        </p:nvSpPr>
        <p:spPr bwMode="auto">
          <a:xfrm>
            <a:off x="2022475" y="711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*</a:t>
            </a:r>
          </a:p>
        </p:txBody>
      </p:sp>
      <p:pic>
        <p:nvPicPr>
          <p:cNvPr id="83994" name="Picture 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18095" r="31905" b="32480"/>
          <a:stretch>
            <a:fillRect/>
          </a:stretch>
        </p:blipFill>
        <p:spPr bwMode="auto">
          <a:xfrm>
            <a:off x="4314825" y="5738813"/>
            <a:ext cx="115093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95" name="Text Box 47"/>
          <p:cNvSpPr txBox="1">
            <a:spLocks noChangeArrowheads="1"/>
          </p:cNvSpPr>
          <p:nvPr/>
        </p:nvSpPr>
        <p:spPr bwMode="auto">
          <a:xfrm>
            <a:off x="4060825" y="572293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*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50194" r="5882" b="14510"/>
          <a:stretch>
            <a:fillRect/>
          </a:stretch>
        </p:blipFill>
        <p:spPr bwMode="auto">
          <a:xfrm>
            <a:off x="1354138" y="3182938"/>
            <a:ext cx="6807200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15491" r="5882" b="62189"/>
          <a:stretch>
            <a:fillRect/>
          </a:stretch>
        </p:blipFill>
        <p:spPr bwMode="auto">
          <a:xfrm>
            <a:off x="1036638" y="298450"/>
            <a:ext cx="68072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1032"/>
          <p:cNvSpPr txBox="1">
            <a:spLocks noChangeArrowheads="1"/>
          </p:cNvSpPr>
          <p:nvPr/>
        </p:nvSpPr>
        <p:spPr bwMode="auto">
          <a:xfrm>
            <a:off x="3846513" y="2228850"/>
            <a:ext cx="1150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Valine (Val, V)</a:t>
            </a:r>
          </a:p>
        </p:txBody>
      </p:sp>
      <p:sp>
        <p:nvSpPr>
          <p:cNvPr id="9221" name="Text Box 1033"/>
          <p:cNvSpPr txBox="1">
            <a:spLocks noChangeArrowheads="1"/>
          </p:cNvSpPr>
          <p:nvPr/>
        </p:nvSpPr>
        <p:spPr bwMode="auto">
          <a:xfrm>
            <a:off x="1354138" y="5895975"/>
            <a:ext cx="1150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Leucine (Leu, L)</a:t>
            </a:r>
          </a:p>
        </p:txBody>
      </p:sp>
      <p:sp>
        <p:nvSpPr>
          <p:cNvPr id="9222" name="Text Box 1035"/>
          <p:cNvSpPr txBox="1">
            <a:spLocks noChangeArrowheads="1"/>
          </p:cNvSpPr>
          <p:nvPr/>
        </p:nvSpPr>
        <p:spPr bwMode="auto">
          <a:xfrm>
            <a:off x="3867150" y="5895975"/>
            <a:ext cx="119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Isoleucine (Ile, I)</a:t>
            </a:r>
          </a:p>
        </p:txBody>
      </p:sp>
      <p:sp>
        <p:nvSpPr>
          <p:cNvPr id="9223" name="Text Box 1037"/>
          <p:cNvSpPr txBox="1">
            <a:spLocks noChangeArrowheads="1"/>
          </p:cNvSpPr>
          <p:nvPr/>
        </p:nvSpPr>
        <p:spPr bwMode="auto">
          <a:xfrm>
            <a:off x="6489700" y="2228850"/>
            <a:ext cx="119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Proline (Pro, P)</a:t>
            </a:r>
          </a:p>
        </p:txBody>
      </p:sp>
      <p:sp>
        <p:nvSpPr>
          <p:cNvPr id="9224" name="Text Box 1039"/>
          <p:cNvSpPr txBox="1">
            <a:spLocks noChangeArrowheads="1"/>
          </p:cNvSpPr>
          <p:nvPr/>
        </p:nvSpPr>
        <p:spPr bwMode="auto">
          <a:xfrm>
            <a:off x="1392238" y="2205038"/>
            <a:ext cx="1150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Alanine (Ala, A)</a:t>
            </a:r>
          </a:p>
        </p:txBody>
      </p:sp>
      <p:sp>
        <p:nvSpPr>
          <p:cNvPr id="9225" name="Text Box 1047"/>
          <p:cNvSpPr txBox="1">
            <a:spLocks noChangeArrowheads="1"/>
          </p:cNvSpPr>
          <p:nvPr/>
        </p:nvSpPr>
        <p:spPr bwMode="auto">
          <a:xfrm>
            <a:off x="47625" y="31750"/>
            <a:ext cx="3825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cs typeface="Arial" panose="020B0604020202020204" pitchFamily="34" charset="0"/>
              </a:rPr>
              <a:t>a</a:t>
            </a:r>
            <a:endParaRPr lang="en-US" altLang="en-US" sz="2800" b="1">
              <a:cs typeface="Arial" panose="020B0604020202020204" pitchFamily="34" charset="0"/>
            </a:endParaRPr>
          </a:p>
        </p:txBody>
      </p:sp>
      <p:sp>
        <p:nvSpPr>
          <p:cNvPr id="9226" name="Text Box 1060"/>
          <p:cNvSpPr txBox="1">
            <a:spLocks noChangeArrowheads="1"/>
          </p:cNvSpPr>
          <p:nvPr/>
        </p:nvSpPr>
        <p:spPr bwMode="auto">
          <a:xfrm>
            <a:off x="-311150" y="6281738"/>
            <a:ext cx="1968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cs typeface="Arial" panose="020B0604020202020204" pitchFamily="34" charset="0"/>
              </a:rPr>
              <a:t>Figure 2.5</a:t>
            </a:r>
            <a:endParaRPr lang="en-US" altLang="en-US" sz="2000" dirty="0">
              <a:cs typeface="Arial" panose="020B0604020202020204" pitchFamily="34" charset="0"/>
            </a:endParaRPr>
          </a:p>
        </p:txBody>
      </p:sp>
      <p:sp>
        <p:nvSpPr>
          <p:cNvPr id="9227" name="Text Box 3"/>
          <p:cNvSpPr txBox="1">
            <a:spLocks noChangeArrowheads="1"/>
          </p:cNvSpPr>
          <p:nvPr/>
        </p:nvSpPr>
        <p:spPr bwMode="auto">
          <a:xfrm>
            <a:off x="6224588" y="5895975"/>
            <a:ext cx="149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Methionine (Met, 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60" descr="C:\Documents and Settings\Amit\My Documents\Amit\Book\English\CH2 - Protein Structure\Figures\2-29d\2-29d-fold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8" t="17188" r="32715" b="35425"/>
          <a:stretch>
            <a:fillRect/>
          </a:stretch>
        </p:blipFill>
        <p:spPr bwMode="auto">
          <a:xfrm>
            <a:off x="6477000" y="758825"/>
            <a:ext cx="9144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58" descr="C:\Documents and Settings\Amit\My Documents\Amit\Book\English\CH2 - Protein Structure\Figures\2-29d\2-29d-fold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16797" r="20723" b="30225"/>
          <a:stretch>
            <a:fillRect/>
          </a:stretch>
        </p:blipFill>
        <p:spPr bwMode="auto">
          <a:xfrm>
            <a:off x="3640138" y="747713"/>
            <a:ext cx="1050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7" descr="C:\Documents and Settings\Amit\My Documents\Amit\Book\English\CH2 - Protein Structure\Figures\2-29d\2-29d-domain3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t="14209" r="22305" b="8057"/>
          <a:stretch>
            <a:fillRect/>
          </a:stretch>
        </p:blipFill>
        <p:spPr bwMode="auto">
          <a:xfrm>
            <a:off x="2425700" y="720725"/>
            <a:ext cx="9493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6" descr="C:\Documents and Settings\Amit\My Documents\Amit\Book\English\CH2 - Protein Structure\Figures\2-29d\2-29d-domain3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t="14209" r="22305" b="8057"/>
          <a:stretch>
            <a:fillRect/>
          </a:stretch>
        </p:blipFill>
        <p:spPr bwMode="auto">
          <a:xfrm>
            <a:off x="3705225" y="2295525"/>
            <a:ext cx="973138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55" descr="C:\Documents and Settings\Amit\My Documents\Amit\Book\English\CH2 - Protein Structure\Figures\2-29d\2-29d-superfamily2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t="9766" r="36348" b="18359"/>
          <a:stretch>
            <a:fillRect/>
          </a:stretch>
        </p:blipFill>
        <p:spPr bwMode="auto">
          <a:xfrm>
            <a:off x="5646738" y="2335213"/>
            <a:ext cx="922337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54" descr="C:\Documents and Settings\Amit\My Documents\Amit\Book\English\CH2 - Protein Structure\Figures\2-29d\2-29d-family4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7055" b="9766"/>
          <a:stretch>
            <a:fillRect/>
          </a:stretch>
        </p:blipFill>
        <p:spPr bwMode="auto">
          <a:xfrm>
            <a:off x="6256338" y="3952875"/>
            <a:ext cx="1579562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51" descr="C:\Documents and Settings\Amit\My Documents\Amit\Book\English\CH2 - Protein Structure\Figures\2-29d\2-29d-family1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8" t="18213" r="30098" b="8862"/>
          <a:stretch>
            <a:fillRect/>
          </a:stretch>
        </p:blipFill>
        <p:spPr bwMode="auto">
          <a:xfrm>
            <a:off x="2405063" y="3886200"/>
            <a:ext cx="7747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50" descr="C:\Documents and Settings\Amit\My Documents\Amit\Book\English\CH2 - Protein Structure\Figures\2-29d\2-29d-domain3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t="14209" r="22305" b="8057"/>
          <a:stretch>
            <a:fillRect/>
          </a:stretch>
        </p:blipFill>
        <p:spPr bwMode="auto">
          <a:xfrm>
            <a:off x="5016500" y="3895725"/>
            <a:ext cx="11557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Text Box 6"/>
          <p:cNvSpPr txBox="1">
            <a:spLocks noChangeArrowheads="1"/>
          </p:cNvSpPr>
          <p:nvPr/>
        </p:nvSpPr>
        <p:spPr bwMode="auto">
          <a:xfrm>
            <a:off x="3262313" y="2301875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*</a:t>
            </a:r>
          </a:p>
        </p:txBody>
      </p:sp>
      <p:sp>
        <p:nvSpPr>
          <p:cNvPr id="85003" name="Text Box 12"/>
          <p:cNvSpPr txBox="1">
            <a:spLocks noChangeArrowheads="1"/>
          </p:cNvSpPr>
          <p:nvPr/>
        </p:nvSpPr>
        <p:spPr bwMode="auto">
          <a:xfrm>
            <a:off x="152400" y="1317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d</a:t>
            </a:r>
          </a:p>
        </p:txBody>
      </p:sp>
      <p:sp>
        <p:nvSpPr>
          <p:cNvPr id="85004" name="Text Box 13"/>
          <p:cNvSpPr txBox="1">
            <a:spLocks noChangeArrowheads="1"/>
          </p:cNvSpPr>
          <p:nvPr/>
        </p:nvSpPr>
        <p:spPr bwMode="auto">
          <a:xfrm>
            <a:off x="3398838" y="169863"/>
            <a:ext cx="307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All α proteins</a:t>
            </a:r>
            <a:endParaRPr lang="en-US" altLang="en-US" sz="2400"/>
          </a:p>
        </p:txBody>
      </p:sp>
      <p:sp>
        <p:nvSpPr>
          <p:cNvPr id="85005" name="Rectangle 14"/>
          <p:cNvSpPr>
            <a:spLocks noChangeArrowheads="1"/>
          </p:cNvSpPr>
          <p:nvPr/>
        </p:nvSpPr>
        <p:spPr bwMode="auto">
          <a:xfrm>
            <a:off x="2230438" y="144463"/>
            <a:ext cx="5503862" cy="566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5006" name="Text Box 15"/>
          <p:cNvSpPr txBox="1">
            <a:spLocks noChangeArrowheads="1"/>
          </p:cNvSpPr>
          <p:nvPr/>
        </p:nvSpPr>
        <p:spPr bwMode="auto">
          <a:xfrm>
            <a:off x="908050" y="146050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Class:</a:t>
            </a:r>
            <a:endParaRPr lang="en-US" altLang="en-US" sz="2400"/>
          </a:p>
        </p:txBody>
      </p:sp>
      <p:sp>
        <p:nvSpPr>
          <p:cNvPr id="85007" name="Text Box 16"/>
          <p:cNvSpPr txBox="1">
            <a:spLocks noChangeArrowheads="1"/>
          </p:cNvSpPr>
          <p:nvPr/>
        </p:nvSpPr>
        <p:spPr bwMode="auto">
          <a:xfrm>
            <a:off x="3400425" y="1766888"/>
            <a:ext cx="307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Globin-like</a:t>
            </a:r>
          </a:p>
        </p:txBody>
      </p:sp>
      <p:sp>
        <p:nvSpPr>
          <p:cNvPr id="85008" name="Rectangle 17"/>
          <p:cNvSpPr>
            <a:spLocks noChangeArrowheads="1"/>
          </p:cNvSpPr>
          <p:nvPr/>
        </p:nvSpPr>
        <p:spPr bwMode="auto">
          <a:xfrm>
            <a:off x="2232025" y="1741488"/>
            <a:ext cx="5503863" cy="566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5009" name="Text Box 18"/>
          <p:cNvSpPr txBox="1">
            <a:spLocks noChangeArrowheads="1"/>
          </p:cNvSpPr>
          <p:nvPr/>
        </p:nvSpPr>
        <p:spPr bwMode="auto">
          <a:xfrm>
            <a:off x="1087438" y="1743075"/>
            <a:ext cx="1074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Fold:</a:t>
            </a:r>
            <a:endParaRPr lang="en-US" altLang="en-US" sz="2400"/>
          </a:p>
        </p:txBody>
      </p:sp>
      <p:sp>
        <p:nvSpPr>
          <p:cNvPr id="85010" name="Text Box 19"/>
          <p:cNvSpPr txBox="1">
            <a:spLocks noChangeArrowheads="1"/>
          </p:cNvSpPr>
          <p:nvPr/>
        </p:nvSpPr>
        <p:spPr bwMode="auto">
          <a:xfrm>
            <a:off x="3402013" y="3348038"/>
            <a:ext cx="307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Globin-like</a:t>
            </a:r>
          </a:p>
        </p:txBody>
      </p:sp>
      <p:sp>
        <p:nvSpPr>
          <p:cNvPr id="85011" name="Rectangle 20"/>
          <p:cNvSpPr>
            <a:spLocks noChangeArrowheads="1"/>
          </p:cNvSpPr>
          <p:nvPr/>
        </p:nvSpPr>
        <p:spPr bwMode="auto">
          <a:xfrm>
            <a:off x="2233613" y="3322638"/>
            <a:ext cx="5503862" cy="566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5012" name="Text Box 21"/>
          <p:cNvSpPr txBox="1">
            <a:spLocks noChangeArrowheads="1"/>
          </p:cNvSpPr>
          <p:nvPr/>
        </p:nvSpPr>
        <p:spPr bwMode="auto">
          <a:xfrm>
            <a:off x="115888" y="3324225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Superfamily:</a:t>
            </a:r>
            <a:endParaRPr lang="en-US" altLang="en-US" sz="2400"/>
          </a:p>
        </p:txBody>
      </p:sp>
      <p:sp>
        <p:nvSpPr>
          <p:cNvPr id="85013" name="Text Box 22"/>
          <p:cNvSpPr txBox="1">
            <a:spLocks noChangeArrowheads="1"/>
          </p:cNvSpPr>
          <p:nvPr/>
        </p:nvSpPr>
        <p:spPr bwMode="auto">
          <a:xfrm>
            <a:off x="3403600" y="5080000"/>
            <a:ext cx="307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Globins</a:t>
            </a:r>
          </a:p>
        </p:txBody>
      </p:sp>
      <p:sp>
        <p:nvSpPr>
          <p:cNvPr id="85014" name="Rectangle 23"/>
          <p:cNvSpPr>
            <a:spLocks noChangeArrowheads="1"/>
          </p:cNvSpPr>
          <p:nvPr/>
        </p:nvSpPr>
        <p:spPr bwMode="auto">
          <a:xfrm>
            <a:off x="2235200" y="5054600"/>
            <a:ext cx="5503863" cy="5667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5015" name="Text Box 24"/>
          <p:cNvSpPr txBox="1">
            <a:spLocks noChangeArrowheads="1"/>
          </p:cNvSpPr>
          <p:nvPr/>
        </p:nvSpPr>
        <p:spPr bwMode="auto">
          <a:xfrm>
            <a:off x="117475" y="5064125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Family:</a:t>
            </a:r>
            <a:endParaRPr lang="en-US" altLang="en-US" sz="2400"/>
          </a:p>
        </p:txBody>
      </p:sp>
      <p:sp>
        <p:nvSpPr>
          <p:cNvPr id="85016" name="Text Box 27"/>
          <p:cNvSpPr txBox="1">
            <a:spLocks noChangeArrowheads="1"/>
          </p:cNvSpPr>
          <p:nvPr/>
        </p:nvSpPr>
        <p:spPr bwMode="auto">
          <a:xfrm>
            <a:off x="2022475" y="711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*</a:t>
            </a:r>
          </a:p>
        </p:txBody>
      </p:sp>
      <p:sp>
        <p:nvSpPr>
          <p:cNvPr id="85017" name="Text Box 41"/>
          <p:cNvSpPr txBox="1">
            <a:spLocks noChangeArrowheads="1"/>
          </p:cNvSpPr>
          <p:nvPr/>
        </p:nvSpPr>
        <p:spPr bwMode="auto">
          <a:xfrm>
            <a:off x="4670425" y="3832225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*</a:t>
            </a:r>
          </a:p>
        </p:txBody>
      </p:sp>
      <p:sp>
        <p:nvSpPr>
          <p:cNvPr id="85018" name="Text Box 29"/>
          <p:cNvSpPr txBox="1">
            <a:spLocks noChangeArrowheads="1"/>
          </p:cNvSpPr>
          <p:nvPr/>
        </p:nvSpPr>
        <p:spPr bwMode="auto">
          <a:xfrm>
            <a:off x="4748213" y="55753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*</a:t>
            </a:r>
          </a:p>
        </p:txBody>
      </p:sp>
      <p:pic>
        <p:nvPicPr>
          <p:cNvPr id="85019" name="Picture 46" descr="C:\Documents and Settings\Amit\My Documents\Amit\Book\English\CH2 - Protein Structure\Figures\2-29d\2-29d-domain1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2741" r="22020" b="10938"/>
          <a:stretch>
            <a:fillRect/>
          </a:stretch>
        </p:blipFill>
        <p:spPr bwMode="auto">
          <a:xfrm>
            <a:off x="2352675" y="5705475"/>
            <a:ext cx="11144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0" name="Picture 47" descr="C:\Documents and Settings\Amit\My Documents\Amit\Book\English\CH2 - Protein Structure\Figures\2-29d\2-29d-domain2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11865" r="24161" b="9253"/>
          <a:stretch>
            <a:fillRect/>
          </a:stretch>
        </p:blipFill>
        <p:spPr bwMode="auto">
          <a:xfrm>
            <a:off x="3706813" y="5718175"/>
            <a:ext cx="995362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1" name="Picture 48" descr="C:\Documents and Settings\Amit\My Documents\Amit\Book\English\CH2 - Protein Structure\Figures\2-29d\2-29d-domain3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t="14209" r="22305" b="8057"/>
          <a:stretch>
            <a:fillRect/>
          </a:stretch>
        </p:blipFill>
        <p:spPr bwMode="auto">
          <a:xfrm>
            <a:off x="5126038" y="5672138"/>
            <a:ext cx="115570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2" name="Picture 49" descr="C:\Documents and Settings\Amit\My Documents\Amit\Book\English\CH2 - Protein Structure\Figures\2-29d\2-29d-domain4.bm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t="13037" r="22714" b="5859"/>
          <a:stretch>
            <a:fillRect/>
          </a:stretch>
        </p:blipFill>
        <p:spPr bwMode="auto">
          <a:xfrm>
            <a:off x="6756400" y="5626100"/>
            <a:ext cx="99853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3" name="Picture 53" descr="C:\Documents and Settings\Amit\My Documents\Amit\Book\English\CH2 - Protein Structure\Figures\2-29d\2-29d-family2.bm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7" t="14307" r="24063" b="22900"/>
          <a:stretch>
            <a:fillRect/>
          </a:stretch>
        </p:blipFill>
        <p:spPr bwMode="auto">
          <a:xfrm>
            <a:off x="3673475" y="3986213"/>
            <a:ext cx="89535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4" name="Picture 59" descr="C:\Documents and Settings\Amit\My Documents\Amit\Book\English\CH2 - Protein Structure\Figures\2-29d\2-29d-fold6.bm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8" t="14063" r="22401" b="16406"/>
          <a:stretch>
            <a:fillRect/>
          </a:stretch>
        </p:blipFill>
        <p:spPr bwMode="auto">
          <a:xfrm>
            <a:off x="4953000" y="752475"/>
            <a:ext cx="9001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525463" y="5381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e</a:t>
            </a:r>
          </a:p>
        </p:txBody>
      </p:sp>
      <p:grpSp>
        <p:nvGrpSpPr>
          <p:cNvPr id="86019" name="Group 19"/>
          <p:cNvGrpSpPr>
            <a:grpSpLocks/>
          </p:cNvGrpSpPr>
          <p:nvPr/>
        </p:nvGrpSpPr>
        <p:grpSpPr bwMode="auto">
          <a:xfrm>
            <a:off x="2736850" y="879475"/>
            <a:ext cx="3887788" cy="4056063"/>
            <a:chOff x="1724" y="554"/>
            <a:chExt cx="2449" cy="2555"/>
          </a:xfrm>
        </p:grpSpPr>
        <p:sp>
          <p:nvSpPr>
            <p:cNvPr id="86020" name="AutoShape 8"/>
            <p:cNvSpPr>
              <a:spLocks noChangeArrowheads="1"/>
            </p:cNvSpPr>
            <p:nvPr/>
          </p:nvSpPr>
          <p:spPr bwMode="auto">
            <a:xfrm>
              <a:off x="1724" y="554"/>
              <a:ext cx="2449" cy="2555"/>
            </a:xfrm>
            <a:prstGeom prst="triangle">
              <a:avLst>
                <a:gd name="adj" fmla="val 50023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6021" name="Line 9"/>
            <p:cNvSpPr>
              <a:spLocks noChangeShapeType="1"/>
            </p:cNvSpPr>
            <p:nvPr/>
          </p:nvSpPr>
          <p:spPr bwMode="auto">
            <a:xfrm>
              <a:off x="1928" y="2688"/>
              <a:ext cx="20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22" name="Line 10"/>
            <p:cNvSpPr>
              <a:spLocks noChangeShapeType="1"/>
            </p:cNvSpPr>
            <p:nvPr/>
          </p:nvSpPr>
          <p:spPr bwMode="auto">
            <a:xfrm>
              <a:off x="2134" y="2244"/>
              <a:ext cx="161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23" name="Line 11"/>
            <p:cNvSpPr>
              <a:spLocks noChangeShapeType="1"/>
            </p:cNvSpPr>
            <p:nvPr/>
          </p:nvSpPr>
          <p:spPr bwMode="auto">
            <a:xfrm flipV="1">
              <a:off x="2340" y="1814"/>
              <a:ext cx="1205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24" name="Line 12"/>
            <p:cNvSpPr>
              <a:spLocks noChangeShapeType="1"/>
            </p:cNvSpPr>
            <p:nvPr/>
          </p:nvSpPr>
          <p:spPr bwMode="auto">
            <a:xfrm flipV="1">
              <a:off x="2554" y="1382"/>
              <a:ext cx="805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25" name="Text Box 13"/>
            <p:cNvSpPr txBox="1">
              <a:spLocks noChangeArrowheads="1"/>
            </p:cNvSpPr>
            <p:nvPr/>
          </p:nvSpPr>
          <p:spPr bwMode="auto">
            <a:xfrm>
              <a:off x="2250" y="2768"/>
              <a:ext cx="14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Family</a:t>
              </a:r>
            </a:p>
          </p:txBody>
        </p:sp>
        <p:sp>
          <p:nvSpPr>
            <p:cNvPr id="86026" name="Text Box 14"/>
            <p:cNvSpPr txBox="1">
              <a:spLocks noChangeArrowheads="1"/>
            </p:cNvSpPr>
            <p:nvPr/>
          </p:nvSpPr>
          <p:spPr bwMode="auto">
            <a:xfrm>
              <a:off x="2243" y="2267"/>
              <a:ext cx="143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chemeClr val="accent2"/>
                  </a:solidFill>
                </a:rPr>
                <a:t>H</a:t>
              </a:r>
              <a:r>
                <a:rPr lang="en-US" altLang="en-US" sz="1800" b="1"/>
                <a:t>omologous superfamily</a:t>
              </a:r>
            </a:p>
          </p:txBody>
        </p:sp>
        <p:sp>
          <p:nvSpPr>
            <p:cNvPr id="86027" name="Text Box 15"/>
            <p:cNvSpPr txBox="1">
              <a:spLocks noChangeArrowheads="1"/>
            </p:cNvSpPr>
            <p:nvPr/>
          </p:nvSpPr>
          <p:spPr bwMode="auto">
            <a:xfrm>
              <a:off x="2246" y="1893"/>
              <a:ext cx="14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chemeClr val="accent2"/>
                  </a:solidFill>
                </a:rPr>
                <a:t>T</a:t>
              </a:r>
              <a:r>
                <a:rPr lang="en-US" altLang="en-US" sz="1800" b="1"/>
                <a:t>opology/Fold</a:t>
              </a:r>
            </a:p>
          </p:txBody>
        </p:sp>
        <p:sp>
          <p:nvSpPr>
            <p:cNvPr id="86028" name="Text Box 16"/>
            <p:cNvSpPr txBox="1">
              <a:spLocks noChangeArrowheads="1"/>
            </p:cNvSpPr>
            <p:nvPr/>
          </p:nvSpPr>
          <p:spPr bwMode="auto">
            <a:xfrm>
              <a:off x="2226" y="1450"/>
              <a:ext cx="14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chemeClr val="accent2"/>
                  </a:solidFill>
                </a:rPr>
                <a:t>A</a:t>
              </a:r>
              <a:r>
                <a:rPr lang="en-US" altLang="en-US" sz="1800" b="1"/>
                <a:t>rchitecture</a:t>
              </a:r>
            </a:p>
          </p:txBody>
        </p:sp>
        <p:sp>
          <p:nvSpPr>
            <p:cNvPr id="86029" name="Text Box 17"/>
            <p:cNvSpPr txBox="1">
              <a:spLocks noChangeArrowheads="1"/>
            </p:cNvSpPr>
            <p:nvPr/>
          </p:nvSpPr>
          <p:spPr bwMode="auto">
            <a:xfrm>
              <a:off x="2214" y="1040"/>
              <a:ext cx="14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chemeClr val="accent2"/>
                  </a:solidFill>
                </a:rPr>
                <a:t>C</a:t>
              </a:r>
              <a:r>
                <a:rPr lang="en-US" altLang="en-US" sz="1800" b="1"/>
                <a:t>lass</a:t>
              </a: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5"/>
          <p:cNvSpPr txBox="1">
            <a:spLocks noChangeArrowheads="1"/>
          </p:cNvSpPr>
          <p:nvPr/>
        </p:nvSpPr>
        <p:spPr bwMode="auto">
          <a:xfrm>
            <a:off x="152400" y="1317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f</a:t>
            </a:r>
          </a:p>
        </p:txBody>
      </p:sp>
      <p:pic>
        <p:nvPicPr>
          <p:cNvPr id="87043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9583" r="25476" b="28136"/>
          <a:stretch>
            <a:fillRect/>
          </a:stretch>
        </p:blipFill>
        <p:spPr bwMode="auto">
          <a:xfrm>
            <a:off x="6529388" y="3897313"/>
            <a:ext cx="11906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4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19365" r="30952" b="28473"/>
          <a:stretch>
            <a:fillRect/>
          </a:stretch>
        </p:blipFill>
        <p:spPr bwMode="auto">
          <a:xfrm>
            <a:off x="4302125" y="3860800"/>
            <a:ext cx="104933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20952" r="28883" b="27856"/>
          <a:stretch>
            <a:fillRect/>
          </a:stretch>
        </p:blipFill>
        <p:spPr bwMode="auto">
          <a:xfrm>
            <a:off x="2320925" y="3903663"/>
            <a:ext cx="1090613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6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17044" r="34212" b="27400"/>
          <a:stretch>
            <a:fillRect/>
          </a:stretch>
        </p:blipFill>
        <p:spPr bwMode="auto">
          <a:xfrm>
            <a:off x="6459538" y="2243138"/>
            <a:ext cx="10477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7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6409" r="29524" b="31111"/>
          <a:stretch>
            <a:fillRect/>
          </a:stretch>
        </p:blipFill>
        <p:spPr bwMode="auto">
          <a:xfrm>
            <a:off x="2120900" y="2325688"/>
            <a:ext cx="1200150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8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6290" r="26593" b="27420"/>
          <a:stretch>
            <a:fillRect/>
          </a:stretch>
        </p:blipFill>
        <p:spPr bwMode="auto">
          <a:xfrm>
            <a:off x="4287838" y="2332038"/>
            <a:ext cx="1150937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9" name="Text Box 16"/>
          <p:cNvSpPr txBox="1">
            <a:spLocks noChangeArrowheads="1"/>
          </p:cNvSpPr>
          <p:nvPr/>
        </p:nvSpPr>
        <p:spPr bwMode="auto">
          <a:xfrm>
            <a:off x="3398838" y="169863"/>
            <a:ext cx="307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Mixed α/β (3)</a:t>
            </a:r>
            <a:endParaRPr lang="en-US" altLang="en-US" sz="2400"/>
          </a:p>
        </p:txBody>
      </p:sp>
      <p:sp>
        <p:nvSpPr>
          <p:cNvPr id="87050" name="Rectangle 17"/>
          <p:cNvSpPr>
            <a:spLocks noChangeArrowheads="1"/>
          </p:cNvSpPr>
          <p:nvPr/>
        </p:nvSpPr>
        <p:spPr bwMode="auto">
          <a:xfrm>
            <a:off x="2230438" y="144463"/>
            <a:ext cx="5503862" cy="566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7051" name="Text Box 18"/>
          <p:cNvSpPr txBox="1">
            <a:spLocks noChangeArrowheads="1"/>
          </p:cNvSpPr>
          <p:nvPr/>
        </p:nvSpPr>
        <p:spPr bwMode="auto">
          <a:xfrm>
            <a:off x="908050" y="146050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Class:</a:t>
            </a:r>
            <a:endParaRPr lang="en-US" altLang="en-US" sz="2400"/>
          </a:p>
        </p:txBody>
      </p:sp>
      <p:sp>
        <p:nvSpPr>
          <p:cNvPr id="87052" name="Text Box 19"/>
          <p:cNvSpPr txBox="1">
            <a:spLocks noChangeArrowheads="1"/>
          </p:cNvSpPr>
          <p:nvPr/>
        </p:nvSpPr>
        <p:spPr bwMode="auto">
          <a:xfrm>
            <a:off x="3400425" y="1766888"/>
            <a:ext cx="307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α-β barrels (3.20)</a:t>
            </a:r>
          </a:p>
        </p:txBody>
      </p:sp>
      <p:sp>
        <p:nvSpPr>
          <p:cNvPr id="87053" name="Rectangle 20"/>
          <p:cNvSpPr>
            <a:spLocks noChangeArrowheads="1"/>
          </p:cNvSpPr>
          <p:nvPr/>
        </p:nvSpPr>
        <p:spPr bwMode="auto">
          <a:xfrm>
            <a:off x="2232025" y="1741488"/>
            <a:ext cx="5503863" cy="566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7054" name="Text Box 21"/>
          <p:cNvSpPr txBox="1">
            <a:spLocks noChangeArrowheads="1"/>
          </p:cNvSpPr>
          <p:nvPr/>
        </p:nvSpPr>
        <p:spPr bwMode="auto">
          <a:xfrm>
            <a:off x="0" y="1743075"/>
            <a:ext cx="2162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Architecture:</a:t>
            </a:r>
            <a:endParaRPr lang="en-US" altLang="en-US" sz="2400"/>
          </a:p>
        </p:txBody>
      </p:sp>
      <p:sp>
        <p:nvSpPr>
          <p:cNvPr id="87055" name="Text Box 22"/>
          <p:cNvSpPr txBox="1">
            <a:spLocks noChangeArrowheads="1"/>
          </p:cNvSpPr>
          <p:nvPr/>
        </p:nvSpPr>
        <p:spPr bwMode="auto">
          <a:xfrm>
            <a:off x="3402013" y="3348038"/>
            <a:ext cx="307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TIM Barrel (3.20.20)</a:t>
            </a:r>
          </a:p>
        </p:txBody>
      </p:sp>
      <p:sp>
        <p:nvSpPr>
          <p:cNvPr id="87056" name="Rectangle 23"/>
          <p:cNvSpPr>
            <a:spLocks noChangeArrowheads="1"/>
          </p:cNvSpPr>
          <p:nvPr/>
        </p:nvSpPr>
        <p:spPr bwMode="auto">
          <a:xfrm>
            <a:off x="2233613" y="3322638"/>
            <a:ext cx="5503862" cy="566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7057" name="Text Box 24"/>
          <p:cNvSpPr txBox="1">
            <a:spLocks noChangeArrowheads="1"/>
          </p:cNvSpPr>
          <p:nvPr/>
        </p:nvSpPr>
        <p:spPr bwMode="auto">
          <a:xfrm>
            <a:off x="0" y="3324225"/>
            <a:ext cx="216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Topology/fold:</a:t>
            </a:r>
            <a:endParaRPr lang="en-US" altLang="en-US" sz="2400"/>
          </a:p>
        </p:txBody>
      </p:sp>
      <p:sp>
        <p:nvSpPr>
          <p:cNvPr id="87058" name="Text Box 25"/>
          <p:cNvSpPr txBox="1">
            <a:spLocks noChangeArrowheads="1"/>
          </p:cNvSpPr>
          <p:nvPr/>
        </p:nvSpPr>
        <p:spPr bwMode="auto">
          <a:xfrm>
            <a:off x="2895600" y="4929188"/>
            <a:ext cx="3946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Aldolase class I (3.20.20.70) </a:t>
            </a:r>
          </a:p>
        </p:txBody>
      </p:sp>
      <p:sp>
        <p:nvSpPr>
          <p:cNvPr id="87059" name="Rectangle 26"/>
          <p:cNvSpPr>
            <a:spLocks noChangeArrowheads="1"/>
          </p:cNvSpPr>
          <p:nvPr/>
        </p:nvSpPr>
        <p:spPr bwMode="auto">
          <a:xfrm>
            <a:off x="2235200" y="4903788"/>
            <a:ext cx="5503863" cy="566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7060" name="Text Box 27"/>
          <p:cNvSpPr txBox="1">
            <a:spLocks noChangeArrowheads="1"/>
          </p:cNvSpPr>
          <p:nvPr/>
        </p:nvSpPr>
        <p:spPr bwMode="auto">
          <a:xfrm>
            <a:off x="117475" y="4603750"/>
            <a:ext cx="2047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Homologous superfamily:</a:t>
            </a:r>
            <a:endParaRPr lang="en-US" altLang="en-US" sz="2400"/>
          </a:p>
        </p:txBody>
      </p:sp>
      <p:grpSp>
        <p:nvGrpSpPr>
          <p:cNvPr id="87061" name="Group 39"/>
          <p:cNvGrpSpPr>
            <a:grpSpLocks/>
          </p:cNvGrpSpPr>
          <p:nvPr/>
        </p:nvGrpSpPr>
        <p:grpSpPr bwMode="auto">
          <a:xfrm>
            <a:off x="6007100" y="711200"/>
            <a:ext cx="1616075" cy="1009650"/>
            <a:chOff x="3039" y="448"/>
            <a:chExt cx="1018" cy="636"/>
          </a:xfrm>
        </p:grpSpPr>
        <p:pic>
          <p:nvPicPr>
            <p:cNvPr id="87072" name="Picture 3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8" t="27338" r="29524" b="28035"/>
            <a:stretch>
              <a:fillRect/>
            </a:stretch>
          </p:blipFill>
          <p:spPr bwMode="auto">
            <a:xfrm>
              <a:off x="3209" y="474"/>
              <a:ext cx="848" cy="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73" name="Text Box 30"/>
            <p:cNvSpPr txBox="1">
              <a:spLocks noChangeArrowheads="1"/>
            </p:cNvSpPr>
            <p:nvPr/>
          </p:nvSpPr>
          <p:spPr bwMode="auto">
            <a:xfrm>
              <a:off x="3039" y="448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chemeClr val="accent2"/>
                  </a:solidFill>
                </a:rPr>
                <a:t>*</a:t>
              </a:r>
            </a:p>
          </p:txBody>
        </p:sp>
      </p:grpSp>
      <p:pic>
        <p:nvPicPr>
          <p:cNvPr id="87062" name="Picture 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4" t="21587" r="21027" b="32599"/>
          <a:stretch>
            <a:fillRect/>
          </a:stretch>
        </p:blipFill>
        <p:spPr bwMode="auto">
          <a:xfrm>
            <a:off x="2268538" y="820738"/>
            <a:ext cx="134778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63" name="Picture 3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9" t="25595" r="20879" b="31012"/>
          <a:stretch>
            <a:fillRect/>
          </a:stretch>
        </p:blipFill>
        <p:spPr bwMode="auto">
          <a:xfrm>
            <a:off x="4049713" y="755650"/>
            <a:ext cx="1743075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64" name="Text Box 38"/>
          <p:cNvSpPr txBox="1">
            <a:spLocks noChangeArrowheads="1"/>
          </p:cNvSpPr>
          <p:nvPr/>
        </p:nvSpPr>
        <p:spPr bwMode="auto">
          <a:xfrm>
            <a:off x="4000500" y="224313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*</a:t>
            </a:r>
          </a:p>
        </p:txBody>
      </p:sp>
      <p:sp>
        <p:nvSpPr>
          <p:cNvPr id="87065" name="Text Box 45"/>
          <p:cNvSpPr txBox="1">
            <a:spLocks noChangeArrowheads="1"/>
          </p:cNvSpPr>
          <p:nvPr/>
        </p:nvSpPr>
        <p:spPr bwMode="auto">
          <a:xfrm>
            <a:off x="1976438" y="3827463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*</a:t>
            </a:r>
          </a:p>
        </p:txBody>
      </p:sp>
      <p:pic>
        <p:nvPicPr>
          <p:cNvPr id="87066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20952" r="28883" b="27856"/>
          <a:stretch>
            <a:fillRect/>
          </a:stretch>
        </p:blipFill>
        <p:spPr bwMode="auto">
          <a:xfrm>
            <a:off x="4294188" y="5514975"/>
            <a:ext cx="1090612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67" name="Text Box 49"/>
          <p:cNvSpPr txBox="1">
            <a:spLocks noChangeArrowheads="1"/>
          </p:cNvSpPr>
          <p:nvPr/>
        </p:nvSpPr>
        <p:spPr bwMode="auto">
          <a:xfrm>
            <a:off x="3949700" y="549433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*</a:t>
            </a:r>
          </a:p>
        </p:txBody>
      </p:sp>
      <p:pic>
        <p:nvPicPr>
          <p:cNvPr id="87068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2" t="22758" r="33392" b="30159"/>
          <a:stretch>
            <a:fillRect/>
          </a:stretch>
        </p:blipFill>
        <p:spPr bwMode="auto">
          <a:xfrm>
            <a:off x="2276475" y="5522913"/>
            <a:ext cx="1077913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69" name="Picture 5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3" t="18095" r="33884" b="29742"/>
          <a:stretch>
            <a:fillRect/>
          </a:stretch>
        </p:blipFill>
        <p:spPr bwMode="auto">
          <a:xfrm>
            <a:off x="6518275" y="5492750"/>
            <a:ext cx="1162050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70" name="Text Box 52"/>
          <p:cNvSpPr txBox="1">
            <a:spLocks noChangeArrowheads="1"/>
          </p:cNvSpPr>
          <p:nvPr/>
        </p:nvSpPr>
        <p:spPr bwMode="auto">
          <a:xfrm>
            <a:off x="3048000" y="6424613"/>
            <a:ext cx="3946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Isomerase (3.20.20.70.1) </a:t>
            </a:r>
          </a:p>
        </p:txBody>
      </p:sp>
      <p:sp>
        <p:nvSpPr>
          <p:cNvPr id="87071" name="Text Box 57"/>
          <p:cNvSpPr txBox="1">
            <a:spLocks noChangeArrowheads="1"/>
          </p:cNvSpPr>
          <p:nvPr/>
        </p:nvSpPr>
        <p:spPr bwMode="auto">
          <a:xfrm>
            <a:off x="831850" y="6296025"/>
            <a:ext cx="1300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Family:</a:t>
            </a:r>
            <a:endParaRPr lang="en-US" altLang="en-US" sz="24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771525"/>
            <a:ext cx="840740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Box 1"/>
          <p:cNvSpPr txBox="1">
            <a:spLocks noChangeArrowheads="1"/>
          </p:cNvSpPr>
          <p:nvPr/>
        </p:nvSpPr>
        <p:spPr bwMode="auto">
          <a:xfrm>
            <a:off x="3194050" y="5975350"/>
            <a:ext cx="249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/>
              <a:t>Figure 2.33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1" descr="C:\Documents and Settings\Amit\My Documents\Amit\Book\English\CH2 - Protein Structure\Figures\2-3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" t="9990" r="2475" b="9758"/>
          <a:stretch>
            <a:fillRect/>
          </a:stretch>
        </p:blipFill>
        <p:spPr bwMode="auto">
          <a:xfrm>
            <a:off x="676275" y="587375"/>
            <a:ext cx="3341688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52400" y="1317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4411663" y="336073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700088" y="6242050"/>
            <a:ext cx="7526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2.34</a:t>
            </a:r>
            <a:endParaRPr lang="en-US" altLang="en-US" sz="2400" b="1" dirty="0"/>
          </a:p>
        </p:txBody>
      </p:sp>
      <p:sp>
        <p:nvSpPr>
          <p:cNvPr id="89094" name="Text Box 7"/>
          <p:cNvSpPr txBox="1">
            <a:spLocks noChangeArrowheads="1"/>
          </p:cNvSpPr>
          <p:nvPr/>
        </p:nvSpPr>
        <p:spPr bwMode="auto">
          <a:xfrm>
            <a:off x="849313" y="2873375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β</a:t>
            </a:r>
            <a:r>
              <a:rPr lang="en-US" altLang="en-US" sz="2000" b="1" baseline="-25000"/>
              <a:t>2</a:t>
            </a:r>
            <a:endParaRPr lang="en-US" altLang="en-US" sz="2000" b="1"/>
          </a:p>
        </p:txBody>
      </p:sp>
      <p:sp>
        <p:nvSpPr>
          <p:cNvPr id="89095" name="Text Box 8"/>
          <p:cNvSpPr txBox="1">
            <a:spLocks noChangeArrowheads="1"/>
          </p:cNvSpPr>
          <p:nvPr/>
        </p:nvSpPr>
        <p:spPr bwMode="auto">
          <a:xfrm>
            <a:off x="889000" y="633413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β</a:t>
            </a:r>
            <a:r>
              <a:rPr lang="en-US" altLang="en-US" sz="2000" b="1" baseline="-25000"/>
              <a:t>1</a:t>
            </a:r>
            <a:endParaRPr lang="en-US" altLang="en-US" sz="2000" b="1"/>
          </a:p>
        </p:txBody>
      </p:sp>
      <p:sp>
        <p:nvSpPr>
          <p:cNvPr id="89096" name="Text Box 9"/>
          <p:cNvSpPr txBox="1">
            <a:spLocks noChangeArrowheads="1"/>
          </p:cNvSpPr>
          <p:nvPr/>
        </p:nvSpPr>
        <p:spPr bwMode="auto">
          <a:xfrm>
            <a:off x="3414713" y="654050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α</a:t>
            </a:r>
            <a:r>
              <a:rPr lang="en-US" altLang="en-US" sz="2000" b="1" baseline="-25000"/>
              <a:t>1</a:t>
            </a:r>
            <a:endParaRPr lang="en-US" altLang="en-US" sz="2000" b="1"/>
          </a:p>
        </p:txBody>
      </p:sp>
      <p:sp>
        <p:nvSpPr>
          <p:cNvPr id="89097" name="Text Box 10"/>
          <p:cNvSpPr txBox="1">
            <a:spLocks noChangeArrowheads="1"/>
          </p:cNvSpPr>
          <p:nvPr/>
        </p:nvSpPr>
        <p:spPr bwMode="auto">
          <a:xfrm>
            <a:off x="3417888" y="2879725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α</a:t>
            </a:r>
            <a:r>
              <a:rPr lang="en-US" altLang="en-US" sz="2000" b="1" baseline="-25000"/>
              <a:t>2</a:t>
            </a:r>
            <a:endParaRPr lang="en-US" altLang="en-US" sz="2000" b="1"/>
          </a:p>
        </p:txBody>
      </p:sp>
      <p:pic>
        <p:nvPicPr>
          <p:cNvPr id="89098" name="Picture 12" descr="C:\Documents and Settings\Amit\My Documents\Amit\Book\English\CH2 - Protein Structure\Figures\2-31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14546" r="6862" b="13835"/>
          <a:stretch>
            <a:fillRect/>
          </a:stretch>
        </p:blipFill>
        <p:spPr bwMode="auto">
          <a:xfrm>
            <a:off x="5299075" y="2941638"/>
            <a:ext cx="3578225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026"/>
          <p:cNvSpPr txBox="1">
            <a:spLocks noChangeArrowheads="1"/>
          </p:cNvSpPr>
          <p:nvPr/>
        </p:nvSpPr>
        <p:spPr bwMode="auto">
          <a:xfrm>
            <a:off x="152400" y="1317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grpSp>
        <p:nvGrpSpPr>
          <p:cNvPr id="90115" name="Group 1027"/>
          <p:cNvGrpSpPr>
            <a:grpSpLocks/>
          </p:cNvGrpSpPr>
          <p:nvPr/>
        </p:nvGrpSpPr>
        <p:grpSpPr bwMode="auto">
          <a:xfrm>
            <a:off x="1166813" y="684213"/>
            <a:ext cx="7562850" cy="2143125"/>
            <a:chOff x="724" y="1983"/>
            <a:chExt cx="4764" cy="1350"/>
          </a:xfrm>
        </p:grpSpPr>
        <p:sp>
          <p:nvSpPr>
            <p:cNvPr id="90141" name="Line 1028"/>
            <p:cNvSpPr>
              <a:spLocks noChangeShapeType="1"/>
            </p:cNvSpPr>
            <p:nvPr/>
          </p:nvSpPr>
          <p:spPr bwMode="auto">
            <a:xfrm flipV="1">
              <a:off x="756" y="2341"/>
              <a:ext cx="4542" cy="1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42" name="Text Box 1029"/>
            <p:cNvSpPr txBox="1">
              <a:spLocks noChangeArrowheads="1"/>
            </p:cNvSpPr>
            <p:nvPr/>
          </p:nvSpPr>
          <p:spPr bwMode="auto">
            <a:xfrm>
              <a:off x="724" y="2218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VAL</a:t>
              </a:r>
            </a:p>
          </p:txBody>
        </p:sp>
        <p:sp>
          <p:nvSpPr>
            <p:cNvPr id="90143" name="Text Box 1030"/>
            <p:cNvSpPr txBox="1">
              <a:spLocks noChangeArrowheads="1"/>
            </p:cNvSpPr>
            <p:nvPr/>
          </p:nvSpPr>
          <p:spPr bwMode="auto">
            <a:xfrm>
              <a:off x="1380" y="2219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HIS</a:t>
              </a:r>
            </a:p>
          </p:txBody>
        </p:sp>
        <p:sp>
          <p:nvSpPr>
            <p:cNvPr id="90144" name="Text Box 1031"/>
            <p:cNvSpPr txBox="1">
              <a:spLocks noChangeArrowheads="1"/>
            </p:cNvSpPr>
            <p:nvPr/>
          </p:nvSpPr>
          <p:spPr bwMode="auto">
            <a:xfrm>
              <a:off x="2031" y="2220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LEU</a:t>
              </a:r>
            </a:p>
          </p:txBody>
        </p:sp>
        <p:sp>
          <p:nvSpPr>
            <p:cNvPr id="90145" name="Text Box 1032"/>
            <p:cNvSpPr txBox="1">
              <a:spLocks noChangeArrowheads="1"/>
            </p:cNvSpPr>
            <p:nvPr/>
          </p:nvSpPr>
          <p:spPr bwMode="auto">
            <a:xfrm>
              <a:off x="2711" y="2220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THR</a:t>
              </a:r>
            </a:p>
          </p:txBody>
        </p:sp>
        <p:sp>
          <p:nvSpPr>
            <p:cNvPr id="90146" name="Text Box 1033"/>
            <p:cNvSpPr txBox="1">
              <a:spLocks noChangeArrowheads="1"/>
            </p:cNvSpPr>
            <p:nvPr/>
          </p:nvSpPr>
          <p:spPr bwMode="auto">
            <a:xfrm>
              <a:off x="3377" y="2216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PRO</a:t>
              </a:r>
            </a:p>
          </p:txBody>
        </p:sp>
        <p:sp>
          <p:nvSpPr>
            <p:cNvPr id="90147" name="Text Box 1034"/>
            <p:cNvSpPr txBox="1">
              <a:spLocks noChangeArrowheads="1"/>
            </p:cNvSpPr>
            <p:nvPr/>
          </p:nvSpPr>
          <p:spPr bwMode="auto">
            <a:xfrm>
              <a:off x="4033" y="2222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GLU</a:t>
              </a:r>
            </a:p>
          </p:txBody>
        </p:sp>
        <p:sp>
          <p:nvSpPr>
            <p:cNvPr id="90148" name="Text Box 1035"/>
            <p:cNvSpPr txBox="1">
              <a:spLocks noChangeArrowheads="1"/>
            </p:cNvSpPr>
            <p:nvPr/>
          </p:nvSpPr>
          <p:spPr bwMode="auto">
            <a:xfrm>
              <a:off x="4689" y="2223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GLU</a:t>
              </a:r>
            </a:p>
          </p:txBody>
        </p:sp>
        <p:sp>
          <p:nvSpPr>
            <p:cNvPr id="90149" name="Line 1036"/>
            <p:cNvSpPr>
              <a:spLocks noChangeShapeType="1"/>
            </p:cNvSpPr>
            <p:nvPr/>
          </p:nvSpPr>
          <p:spPr bwMode="auto">
            <a:xfrm>
              <a:off x="4245" y="2491"/>
              <a:ext cx="0" cy="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50" name="Text Box 1037"/>
            <p:cNvSpPr txBox="1">
              <a:spLocks noChangeArrowheads="1"/>
            </p:cNvSpPr>
            <p:nvPr/>
          </p:nvSpPr>
          <p:spPr bwMode="auto">
            <a:xfrm>
              <a:off x="4037" y="2571"/>
              <a:ext cx="4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CH</a:t>
              </a:r>
              <a:r>
                <a:rPr lang="en-US" altLang="en-US" sz="1800" baseline="-25000"/>
                <a:t>2</a:t>
              </a:r>
              <a:endParaRPr lang="en-US" altLang="en-US" sz="1800"/>
            </a:p>
          </p:txBody>
        </p:sp>
        <p:sp>
          <p:nvSpPr>
            <p:cNvPr id="90151" name="Line 1038"/>
            <p:cNvSpPr>
              <a:spLocks noChangeShapeType="1"/>
            </p:cNvSpPr>
            <p:nvPr/>
          </p:nvSpPr>
          <p:spPr bwMode="auto">
            <a:xfrm>
              <a:off x="4246" y="2747"/>
              <a:ext cx="0" cy="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52" name="Text Box 1039"/>
            <p:cNvSpPr txBox="1">
              <a:spLocks noChangeArrowheads="1"/>
            </p:cNvSpPr>
            <p:nvPr/>
          </p:nvSpPr>
          <p:spPr bwMode="auto">
            <a:xfrm>
              <a:off x="4038" y="2832"/>
              <a:ext cx="4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CH</a:t>
              </a:r>
              <a:r>
                <a:rPr lang="en-US" altLang="en-US" sz="1800" baseline="-25000"/>
                <a:t>2</a:t>
              </a:r>
              <a:endParaRPr lang="en-US" altLang="en-US" sz="1800"/>
            </a:p>
          </p:txBody>
        </p:sp>
        <p:sp>
          <p:nvSpPr>
            <p:cNvPr id="90153" name="Line 1040"/>
            <p:cNvSpPr>
              <a:spLocks noChangeShapeType="1"/>
            </p:cNvSpPr>
            <p:nvPr/>
          </p:nvSpPr>
          <p:spPr bwMode="auto">
            <a:xfrm>
              <a:off x="4246" y="3002"/>
              <a:ext cx="0" cy="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54" name="Text Box 1041"/>
            <p:cNvSpPr txBox="1">
              <a:spLocks noChangeArrowheads="1"/>
            </p:cNvSpPr>
            <p:nvPr/>
          </p:nvSpPr>
          <p:spPr bwMode="auto">
            <a:xfrm>
              <a:off x="4053" y="3102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COO</a:t>
              </a:r>
              <a:r>
                <a:rPr lang="en-US" altLang="en-US" sz="1800" baseline="30000">
                  <a:solidFill>
                    <a:srgbClr val="FF0000"/>
                  </a:solidFill>
                </a:rPr>
                <a:t>-</a:t>
              </a:r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90155" name="Text Box 1042"/>
            <p:cNvSpPr txBox="1">
              <a:spLocks noChangeArrowheads="1"/>
            </p:cNvSpPr>
            <p:nvPr/>
          </p:nvSpPr>
          <p:spPr bwMode="auto">
            <a:xfrm>
              <a:off x="778" y="1983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1</a:t>
              </a:r>
            </a:p>
          </p:txBody>
        </p:sp>
        <p:sp>
          <p:nvSpPr>
            <p:cNvPr id="90156" name="Text Box 1043"/>
            <p:cNvSpPr txBox="1">
              <a:spLocks noChangeArrowheads="1"/>
            </p:cNvSpPr>
            <p:nvPr/>
          </p:nvSpPr>
          <p:spPr bwMode="auto">
            <a:xfrm>
              <a:off x="1479" y="1984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2</a:t>
              </a:r>
            </a:p>
          </p:txBody>
        </p:sp>
        <p:sp>
          <p:nvSpPr>
            <p:cNvPr id="90157" name="Text Box 1044"/>
            <p:cNvSpPr txBox="1">
              <a:spLocks noChangeArrowheads="1"/>
            </p:cNvSpPr>
            <p:nvPr/>
          </p:nvSpPr>
          <p:spPr bwMode="auto">
            <a:xfrm>
              <a:off x="2140" y="1995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3</a:t>
              </a:r>
            </a:p>
          </p:txBody>
        </p:sp>
        <p:sp>
          <p:nvSpPr>
            <p:cNvPr id="90158" name="Text Box 1045"/>
            <p:cNvSpPr txBox="1">
              <a:spLocks noChangeArrowheads="1"/>
            </p:cNvSpPr>
            <p:nvPr/>
          </p:nvSpPr>
          <p:spPr bwMode="auto">
            <a:xfrm>
              <a:off x="2816" y="2001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4</a:t>
              </a:r>
            </a:p>
          </p:txBody>
        </p:sp>
        <p:sp>
          <p:nvSpPr>
            <p:cNvPr id="90159" name="Text Box 1046"/>
            <p:cNvSpPr txBox="1">
              <a:spLocks noChangeArrowheads="1"/>
            </p:cNvSpPr>
            <p:nvPr/>
          </p:nvSpPr>
          <p:spPr bwMode="auto">
            <a:xfrm>
              <a:off x="3472" y="2002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5</a:t>
              </a:r>
            </a:p>
          </p:txBody>
        </p:sp>
        <p:sp>
          <p:nvSpPr>
            <p:cNvPr id="90160" name="Text Box 1047"/>
            <p:cNvSpPr txBox="1">
              <a:spLocks noChangeArrowheads="1"/>
            </p:cNvSpPr>
            <p:nvPr/>
          </p:nvSpPr>
          <p:spPr bwMode="auto">
            <a:xfrm>
              <a:off x="4118" y="2003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6</a:t>
              </a:r>
            </a:p>
          </p:txBody>
        </p:sp>
        <p:sp>
          <p:nvSpPr>
            <p:cNvPr id="90161" name="Text Box 1048"/>
            <p:cNvSpPr txBox="1">
              <a:spLocks noChangeArrowheads="1"/>
            </p:cNvSpPr>
            <p:nvPr/>
          </p:nvSpPr>
          <p:spPr bwMode="auto">
            <a:xfrm>
              <a:off x="4769" y="1999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7</a:t>
              </a:r>
            </a:p>
          </p:txBody>
        </p:sp>
        <p:sp>
          <p:nvSpPr>
            <p:cNvPr id="90162" name="Line 1049"/>
            <p:cNvSpPr>
              <a:spLocks noChangeShapeType="1"/>
            </p:cNvSpPr>
            <p:nvPr/>
          </p:nvSpPr>
          <p:spPr bwMode="auto">
            <a:xfrm>
              <a:off x="5253" y="2347"/>
              <a:ext cx="2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116" name="Group 1050"/>
          <p:cNvGrpSpPr>
            <a:grpSpLocks/>
          </p:cNvGrpSpPr>
          <p:nvPr/>
        </p:nvGrpSpPr>
        <p:grpSpPr bwMode="auto">
          <a:xfrm>
            <a:off x="1152525" y="3648075"/>
            <a:ext cx="7562850" cy="1765300"/>
            <a:chOff x="566" y="2298"/>
            <a:chExt cx="4764" cy="1112"/>
          </a:xfrm>
        </p:grpSpPr>
        <p:sp>
          <p:nvSpPr>
            <p:cNvPr id="90119" name="Line 1051"/>
            <p:cNvSpPr>
              <a:spLocks noChangeShapeType="1"/>
            </p:cNvSpPr>
            <p:nvPr/>
          </p:nvSpPr>
          <p:spPr bwMode="auto">
            <a:xfrm flipV="1">
              <a:off x="598" y="2656"/>
              <a:ext cx="4542" cy="1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0" name="Text Box 1052"/>
            <p:cNvSpPr txBox="1">
              <a:spLocks noChangeArrowheads="1"/>
            </p:cNvSpPr>
            <p:nvPr/>
          </p:nvSpPr>
          <p:spPr bwMode="auto">
            <a:xfrm>
              <a:off x="566" y="2533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VAL</a:t>
              </a:r>
            </a:p>
          </p:txBody>
        </p:sp>
        <p:sp>
          <p:nvSpPr>
            <p:cNvPr id="90121" name="Text Box 1053"/>
            <p:cNvSpPr txBox="1">
              <a:spLocks noChangeArrowheads="1"/>
            </p:cNvSpPr>
            <p:nvPr/>
          </p:nvSpPr>
          <p:spPr bwMode="auto">
            <a:xfrm>
              <a:off x="1222" y="2534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HIS</a:t>
              </a:r>
            </a:p>
          </p:txBody>
        </p:sp>
        <p:sp>
          <p:nvSpPr>
            <p:cNvPr id="90122" name="Text Box 1054"/>
            <p:cNvSpPr txBox="1">
              <a:spLocks noChangeArrowheads="1"/>
            </p:cNvSpPr>
            <p:nvPr/>
          </p:nvSpPr>
          <p:spPr bwMode="auto">
            <a:xfrm>
              <a:off x="1873" y="2535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LEU</a:t>
              </a:r>
            </a:p>
          </p:txBody>
        </p:sp>
        <p:sp>
          <p:nvSpPr>
            <p:cNvPr id="90123" name="Text Box 1055"/>
            <p:cNvSpPr txBox="1">
              <a:spLocks noChangeArrowheads="1"/>
            </p:cNvSpPr>
            <p:nvPr/>
          </p:nvSpPr>
          <p:spPr bwMode="auto">
            <a:xfrm>
              <a:off x="2553" y="2535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THR</a:t>
              </a:r>
            </a:p>
          </p:txBody>
        </p:sp>
        <p:sp>
          <p:nvSpPr>
            <p:cNvPr id="90124" name="Text Box 1056"/>
            <p:cNvSpPr txBox="1">
              <a:spLocks noChangeArrowheads="1"/>
            </p:cNvSpPr>
            <p:nvPr/>
          </p:nvSpPr>
          <p:spPr bwMode="auto">
            <a:xfrm>
              <a:off x="3219" y="2531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PRO</a:t>
              </a:r>
            </a:p>
          </p:txBody>
        </p:sp>
        <p:sp>
          <p:nvSpPr>
            <p:cNvPr id="90125" name="Text Box 1057"/>
            <p:cNvSpPr txBox="1">
              <a:spLocks noChangeArrowheads="1"/>
            </p:cNvSpPr>
            <p:nvPr/>
          </p:nvSpPr>
          <p:spPr bwMode="auto">
            <a:xfrm>
              <a:off x="3875" y="2537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009900"/>
                  </a:solidFill>
                </a:rPr>
                <a:t>VAL</a:t>
              </a:r>
            </a:p>
          </p:txBody>
        </p:sp>
        <p:sp>
          <p:nvSpPr>
            <p:cNvPr id="90126" name="Text Box 1058"/>
            <p:cNvSpPr txBox="1">
              <a:spLocks noChangeArrowheads="1"/>
            </p:cNvSpPr>
            <p:nvPr/>
          </p:nvSpPr>
          <p:spPr bwMode="auto">
            <a:xfrm>
              <a:off x="4531" y="2538"/>
              <a:ext cx="443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GLU</a:t>
              </a:r>
            </a:p>
          </p:txBody>
        </p:sp>
        <p:sp>
          <p:nvSpPr>
            <p:cNvPr id="90127" name="Line 1059"/>
            <p:cNvSpPr>
              <a:spLocks noChangeShapeType="1"/>
            </p:cNvSpPr>
            <p:nvPr/>
          </p:nvSpPr>
          <p:spPr bwMode="auto">
            <a:xfrm>
              <a:off x="4087" y="2806"/>
              <a:ext cx="0" cy="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8" name="Text Box 1060"/>
            <p:cNvSpPr txBox="1">
              <a:spLocks noChangeArrowheads="1"/>
            </p:cNvSpPr>
            <p:nvPr/>
          </p:nvSpPr>
          <p:spPr bwMode="auto">
            <a:xfrm>
              <a:off x="3879" y="2886"/>
              <a:ext cx="4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CH</a:t>
              </a:r>
            </a:p>
          </p:txBody>
        </p:sp>
        <p:sp>
          <p:nvSpPr>
            <p:cNvPr id="90129" name="Line 1061"/>
            <p:cNvSpPr>
              <a:spLocks noChangeShapeType="1"/>
            </p:cNvSpPr>
            <p:nvPr/>
          </p:nvSpPr>
          <p:spPr bwMode="auto">
            <a:xfrm flipH="1">
              <a:off x="3888" y="3072"/>
              <a:ext cx="144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30" name="Text Box 1062"/>
            <p:cNvSpPr txBox="1">
              <a:spLocks noChangeArrowheads="1"/>
            </p:cNvSpPr>
            <p:nvPr/>
          </p:nvSpPr>
          <p:spPr bwMode="auto">
            <a:xfrm>
              <a:off x="3701" y="3168"/>
              <a:ext cx="4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CH</a:t>
              </a:r>
              <a:r>
                <a:rPr lang="en-US" altLang="en-US" sz="1800" baseline="-25000"/>
                <a:t>3</a:t>
              </a:r>
              <a:endParaRPr lang="en-US" altLang="en-US" sz="1800"/>
            </a:p>
          </p:txBody>
        </p:sp>
        <p:sp>
          <p:nvSpPr>
            <p:cNvPr id="90131" name="Line 1063"/>
            <p:cNvSpPr>
              <a:spLocks noChangeShapeType="1"/>
            </p:cNvSpPr>
            <p:nvPr/>
          </p:nvSpPr>
          <p:spPr bwMode="auto">
            <a:xfrm>
              <a:off x="4102" y="3076"/>
              <a:ext cx="159" cy="1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32" name="Text Box 1064"/>
            <p:cNvSpPr txBox="1">
              <a:spLocks noChangeArrowheads="1"/>
            </p:cNvSpPr>
            <p:nvPr/>
          </p:nvSpPr>
          <p:spPr bwMode="auto">
            <a:xfrm>
              <a:off x="620" y="2298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1</a:t>
              </a:r>
            </a:p>
          </p:txBody>
        </p:sp>
        <p:sp>
          <p:nvSpPr>
            <p:cNvPr id="90133" name="Text Box 1065"/>
            <p:cNvSpPr txBox="1">
              <a:spLocks noChangeArrowheads="1"/>
            </p:cNvSpPr>
            <p:nvPr/>
          </p:nvSpPr>
          <p:spPr bwMode="auto">
            <a:xfrm>
              <a:off x="1321" y="2299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2</a:t>
              </a:r>
            </a:p>
          </p:txBody>
        </p:sp>
        <p:sp>
          <p:nvSpPr>
            <p:cNvPr id="90134" name="Text Box 1066"/>
            <p:cNvSpPr txBox="1">
              <a:spLocks noChangeArrowheads="1"/>
            </p:cNvSpPr>
            <p:nvPr/>
          </p:nvSpPr>
          <p:spPr bwMode="auto">
            <a:xfrm>
              <a:off x="1982" y="2310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3</a:t>
              </a:r>
            </a:p>
          </p:txBody>
        </p:sp>
        <p:sp>
          <p:nvSpPr>
            <p:cNvPr id="90135" name="Text Box 1067"/>
            <p:cNvSpPr txBox="1">
              <a:spLocks noChangeArrowheads="1"/>
            </p:cNvSpPr>
            <p:nvPr/>
          </p:nvSpPr>
          <p:spPr bwMode="auto">
            <a:xfrm>
              <a:off x="2658" y="2316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4</a:t>
              </a:r>
            </a:p>
          </p:txBody>
        </p:sp>
        <p:sp>
          <p:nvSpPr>
            <p:cNvPr id="90136" name="Text Box 1068"/>
            <p:cNvSpPr txBox="1">
              <a:spLocks noChangeArrowheads="1"/>
            </p:cNvSpPr>
            <p:nvPr/>
          </p:nvSpPr>
          <p:spPr bwMode="auto">
            <a:xfrm>
              <a:off x="3314" y="2317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5</a:t>
              </a:r>
            </a:p>
          </p:txBody>
        </p:sp>
        <p:sp>
          <p:nvSpPr>
            <p:cNvPr id="90137" name="Text Box 1069"/>
            <p:cNvSpPr txBox="1">
              <a:spLocks noChangeArrowheads="1"/>
            </p:cNvSpPr>
            <p:nvPr/>
          </p:nvSpPr>
          <p:spPr bwMode="auto">
            <a:xfrm>
              <a:off x="3960" y="2318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6</a:t>
              </a:r>
            </a:p>
          </p:txBody>
        </p:sp>
        <p:sp>
          <p:nvSpPr>
            <p:cNvPr id="90138" name="Text Box 1070"/>
            <p:cNvSpPr txBox="1">
              <a:spLocks noChangeArrowheads="1"/>
            </p:cNvSpPr>
            <p:nvPr/>
          </p:nvSpPr>
          <p:spPr bwMode="auto">
            <a:xfrm>
              <a:off x="4611" y="2314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7</a:t>
              </a:r>
            </a:p>
          </p:txBody>
        </p:sp>
        <p:sp>
          <p:nvSpPr>
            <p:cNvPr id="90139" name="Line 1071"/>
            <p:cNvSpPr>
              <a:spLocks noChangeShapeType="1"/>
            </p:cNvSpPr>
            <p:nvPr/>
          </p:nvSpPr>
          <p:spPr bwMode="auto">
            <a:xfrm>
              <a:off x="5095" y="2662"/>
              <a:ext cx="2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40" name="Text Box 1072"/>
            <p:cNvSpPr txBox="1">
              <a:spLocks noChangeArrowheads="1"/>
            </p:cNvSpPr>
            <p:nvPr/>
          </p:nvSpPr>
          <p:spPr bwMode="auto">
            <a:xfrm>
              <a:off x="4099" y="3179"/>
              <a:ext cx="4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CH</a:t>
              </a:r>
              <a:r>
                <a:rPr lang="en-US" altLang="en-US" sz="1800" baseline="-25000"/>
                <a:t>3</a:t>
              </a:r>
              <a:endParaRPr lang="en-US" altLang="en-US" sz="1800"/>
            </a:p>
          </p:txBody>
        </p:sp>
      </p:grpSp>
      <p:sp>
        <p:nvSpPr>
          <p:cNvPr id="90117" name="Text Box 1073"/>
          <p:cNvSpPr txBox="1">
            <a:spLocks noChangeArrowheads="1"/>
          </p:cNvSpPr>
          <p:nvPr/>
        </p:nvSpPr>
        <p:spPr bwMode="auto">
          <a:xfrm>
            <a:off x="79375" y="1023938"/>
            <a:ext cx="871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/>
              <a:t>HbA</a:t>
            </a:r>
            <a:r>
              <a:rPr lang="en-US" altLang="en-US" sz="2000" b="1"/>
              <a:t>:</a:t>
            </a:r>
            <a:endParaRPr lang="en-US" altLang="en-US" sz="2000" b="1" u="sng"/>
          </a:p>
        </p:txBody>
      </p:sp>
      <p:sp>
        <p:nvSpPr>
          <p:cNvPr id="90118" name="Text Box 1074"/>
          <p:cNvSpPr txBox="1">
            <a:spLocks noChangeArrowheads="1"/>
          </p:cNvSpPr>
          <p:nvPr/>
        </p:nvSpPr>
        <p:spPr bwMode="auto">
          <a:xfrm>
            <a:off x="63500" y="3979863"/>
            <a:ext cx="871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/>
              <a:t>HbS</a:t>
            </a:r>
            <a:r>
              <a:rPr lang="en-US" altLang="en-US" sz="2000" b="1"/>
              <a:t>:</a:t>
            </a:r>
            <a:endParaRPr lang="en-US" altLang="en-US" sz="2000" b="1" u="sng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038" descr="C:\Documents and Settings\Amit\My Documents\Amit\Book\English\CH2 - Protein Structure\Figures\2-31d_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7" b="8650"/>
          <a:stretch>
            <a:fillRect/>
          </a:stretch>
        </p:blipFill>
        <p:spPr bwMode="auto">
          <a:xfrm>
            <a:off x="260350" y="323850"/>
            <a:ext cx="5054600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1026"/>
          <p:cNvSpPr txBox="1">
            <a:spLocks noChangeArrowheads="1"/>
          </p:cNvSpPr>
          <p:nvPr/>
        </p:nvSpPr>
        <p:spPr bwMode="auto">
          <a:xfrm>
            <a:off x="152400" y="1317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d</a:t>
            </a:r>
          </a:p>
        </p:txBody>
      </p:sp>
      <p:sp>
        <p:nvSpPr>
          <p:cNvPr id="91140" name="Text Box 1032"/>
          <p:cNvSpPr txBox="1">
            <a:spLocks noChangeArrowheads="1"/>
          </p:cNvSpPr>
          <p:nvPr/>
        </p:nvSpPr>
        <p:spPr bwMode="auto">
          <a:xfrm>
            <a:off x="2335213" y="804863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β</a:t>
            </a:r>
            <a:r>
              <a:rPr lang="en-US" altLang="en-US" sz="2000" b="1" baseline="-25000"/>
              <a:t>2</a:t>
            </a:r>
            <a:endParaRPr lang="en-US" altLang="en-US" sz="2000" b="1"/>
          </a:p>
        </p:txBody>
      </p:sp>
      <p:sp>
        <p:nvSpPr>
          <p:cNvPr id="91141" name="Text Box 1033"/>
          <p:cNvSpPr txBox="1">
            <a:spLocks noChangeArrowheads="1"/>
          </p:cNvSpPr>
          <p:nvPr/>
        </p:nvSpPr>
        <p:spPr bwMode="auto">
          <a:xfrm>
            <a:off x="1347788" y="1192213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β</a:t>
            </a:r>
            <a:r>
              <a:rPr lang="en-US" altLang="en-US" sz="2000" b="1" baseline="-25000"/>
              <a:t>1</a:t>
            </a:r>
            <a:endParaRPr lang="en-US" altLang="en-US" sz="2000" b="1"/>
          </a:p>
        </p:txBody>
      </p:sp>
      <p:grpSp>
        <p:nvGrpSpPr>
          <p:cNvPr id="91142" name="Group 1053"/>
          <p:cNvGrpSpPr>
            <a:grpSpLocks/>
          </p:cNvGrpSpPr>
          <p:nvPr/>
        </p:nvGrpSpPr>
        <p:grpSpPr bwMode="auto">
          <a:xfrm>
            <a:off x="4391025" y="3762375"/>
            <a:ext cx="4140200" cy="2587625"/>
            <a:chOff x="2756" y="2265"/>
            <a:chExt cx="2608" cy="1630"/>
          </a:xfrm>
        </p:grpSpPr>
        <p:pic>
          <p:nvPicPr>
            <p:cNvPr id="91147" name="Picture 1052" descr="C:\Documents and Settings\Amit\My Documents\Amit\Book\English\CH2 - Protein Structure\Figures\2-31d_righ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60" r="6422" b="22354"/>
            <a:stretch>
              <a:fillRect/>
            </a:stretch>
          </p:blipFill>
          <p:spPr bwMode="auto">
            <a:xfrm>
              <a:off x="2756" y="2265"/>
              <a:ext cx="2608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8" name="Text Box 1030"/>
            <p:cNvSpPr txBox="1">
              <a:spLocks noChangeArrowheads="1"/>
            </p:cNvSpPr>
            <p:nvPr/>
          </p:nvSpPr>
          <p:spPr bwMode="auto">
            <a:xfrm>
              <a:off x="4054" y="2416"/>
              <a:ext cx="57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Val</a:t>
              </a:r>
              <a:r>
                <a:rPr lang="en-US" altLang="en-US" sz="2000" b="1" baseline="30000"/>
                <a:t>6</a:t>
              </a:r>
              <a:endParaRPr lang="en-US" altLang="en-US" sz="2000" b="1"/>
            </a:p>
          </p:txBody>
        </p:sp>
        <p:sp>
          <p:nvSpPr>
            <p:cNvPr id="91149" name="Text Box 1031"/>
            <p:cNvSpPr txBox="1">
              <a:spLocks noChangeArrowheads="1"/>
            </p:cNvSpPr>
            <p:nvPr/>
          </p:nvSpPr>
          <p:spPr bwMode="auto">
            <a:xfrm>
              <a:off x="3532" y="3216"/>
              <a:ext cx="60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Phe</a:t>
              </a:r>
              <a:r>
                <a:rPr lang="en-US" altLang="en-US" sz="2000" b="1" baseline="30000"/>
                <a:t>85</a:t>
              </a:r>
              <a:endParaRPr lang="en-US" altLang="en-US" sz="2000" b="1"/>
            </a:p>
          </p:txBody>
        </p:sp>
        <p:sp>
          <p:nvSpPr>
            <p:cNvPr id="91150" name="Text Box 1034"/>
            <p:cNvSpPr txBox="1">
              <a:spLocks noChangeArrowheads="1"/>
            </p:cNvSpPr>
            <p:nvPr/>
          </p:nvSpPr>
          <p:spPr bwMode="auto">
            <a:xfrm>
              <a:off x="4453" y="2881"/>
              <a:ext cx="57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Leu</a:t>
              </a:r>
              <a:r>
                <a:rPr lang="en-US" altLang="en-US" sz="2000" b="1" baseline="30000"/>
                <a:t>88</a:t>
              </a:r>
              <a:endParaRPr lang="en-US" altLang="en-US" sz="2000" b="1"/>
            </a:p>
          </p:txBody>
        </p:sp>
      </p:grpSp>
      <p:sp>
        <p:nvSpPr>
          <p:cNvPr id="91143" name="Line 1035"/>
          <p:cNvSpPr>
            <a:spLocks noChangeShapeType="1"/>
          </p:cNvSpPr>
          <p:nvPr/>
        </p:nvSpPr>
        <p:spPr bwMode="auto">
          <a:xfrm>
            <a:off x="2706688" y="1946275"/>
            <a:ext cx="4437062" cy="1482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4" name="Line 1036"/>
          <p:cNvSpPr>
            <a:spLocks noChangeShapeType="1"/>
          </p:cNvSpPr>
          <p:nvPr/>
        </p:nvSpPr>
        <p:spPr bwMode="auto">
          <a:xfrm>
            <a:off x="2543175" y="2278063"/>
            <a:ext cx="2103438" cy="35226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Oval 1037"/>
          <p:cNvSpPr>
            <a:spLocks noChangeArrowheads="1"/>
          </p:cNvSpPr>
          <p:nvPr/>
        </p:nvSpPr>
        <p:spPr bwMode="auto">
          <a:xfrm>
            <a:off x="4343400" y="3341688"/>
            <a:ext cx="4216400" cy="3235325"/>
          </a:xfrm>
          <a:prstGeom prst="ellips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1146" name="Freeform 1054"/>
          <p:cNvSpPr>
            <a:spLocks/>
          </p:cNvSpPr>
          <p:nvPr/>
        </p:nvSpPr>
        <p:spPr bwMode="auto">
          <a:xfrm>
            <a:off x="5249863" y="3565525"/>
            <a:ext cx="3013075" cy="1752600"/>
          </a:xfrm>
          <a:custGeom>
            <a:avLst/>
            <a:gdLst>
              <a:gd name="T0" fmla="*/ 269657513 w 1898"/>
              <a:gd name="T1" fmla="*/ 0 h 1104"/>
              <a:gd name="T2" fmla="*/ 20161250 w 1898"/>
              <a:gd name="T3" fmla="*/ 395665325 h 1104"/>
              <a:gd name="T4" fmla="*/ 388104063 w 1898"/>
              <a:gd name="T5" fmla="*/ 990422200 h 1104"/>
              <a:gd name="T6" fmla="*/ 1166833138 w 1898"/>
              <a:gd name="T7" fmla="*/ 1108868750 h 1104"/>
              <a:gd name="T8" fmla="*/ 1300400625 w 1898"/>
              <a:gd name="T9" fmla="*/ 1597779063 h 1104"/>
              <a:gd name="T10" fmla="*/ 1088707500 w 1898"/>
              <a:gd name="T11" fmla="*/ 2058968450 h 1104"/>
              <a:gd name="T12" fmla="*/ 1179433125 w 1898"/>
              <a:gd name="T13" fmla="*/ 2147483646 h 1104"/>
              <a:gd name="T14" fmla="*/ 2064008763 w 1898"/>
              <a:gd name="T15" fmla="*/ 2147483646 h 1104"/>
              <a:gd name="T16" fmla="*/ 2147483646 w 1898"/>
              <a:gd name="T17" fmla="*/ 2147483646 h 1104"/>
              <a:gd name="T18" fmla="*/ 2147483646 w 1898"/>
              <a:gd name="T19" fmla="*/ 1862396263 h 1104"/>
              <a:gd name="T20" fmla="*/ 2147483646 w 1898"/>
              <a:gd name="T21" fmla="*/ 1638101563 h 1104"/>
              <a:gd name="T22" fmla="*/ 2147483646 w 1898"/>
              <a:gd name="T23" fmla="*/ 1638101563 h 1104"/>
              <a:gd name="T24" fmla="*/ 2147483646 w 1898"/>
              <a:gd name="T25" fmla="*/ 871974063 h 11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98" h="1104">
                <a:moveTo>
                  <a:pt x="107" y="0"/>
                </a:moveTo>
                <a:cubicBezTo>
                  <a:pt x="53" y="46"/>
                  <a:pt x="0" y="92"/>
                  <a:pt x="8" y="157"/>
                </a:cubicBezTo>
                <a:cubicBezTo>
                  <a:pt x="16" y="222"/>
                  <a:pt x="78" y="346"/>
                  <a:pt x="154" y="393"/>
                </a:cubicBezTo>
                <a:cubicBezTo>
                  <a:pt x="230" y="440"/>
                  <a:pt x="403" y="400"/>
                  <a:pt x="463" y="440"/>
                </a:cubicBezTo>
                <a:cubicBezTo>
                  <a:pt x="523" y="480"/>
                  <a:pt x="521" y="571"/>
                  <a:pt x="516" y="634"/>
                </a:cubicBezTo>
                <a:cubicBezTo>
                  <a:pt x="511" y="697"/>
                  <a:pt x="440" y="751"/>
                  <a:pt x="432" y="817"/>
                </a:cubicBezTo>
                <a:cubicBezTo>
                  <a:pt x="424" y="883"/>
                  <a:pt x="403" y="988"/>
                  <a:pt x="468" y="1032"/>
                </a:cubicBezTo>
                <a:cubicBezTo>
                  <a:pt x="533" y="1076"/>
                  <a:pt x="750" y="1104"/>
                  <a:pt x="819" y="1079"/>
                </a:cubicBezTo>
                <a:cubicBezTo>
                  <a:pt x="888" y="1054"/>
                  <a:pt x="849" y="937"/>
                  <a:pt x="882" y="880"/>
                </a:cubicBezTo>
                <a:cubicBezTo>
                  <a:pt x="915" y="823"/>
                  <a:pt x="965" y="777"/>
                  <a:pt x="1018" y="739"/>
                </a:cubicBezTo>
                <a:cubicBezTo>
                  <a:pt x="1071" y="701"/>
                  <a:pt x="1089" y="665"/>
                  <a:pt x="1202" y="650"/>
                </a:cubicBezTo>
                <a:cubicBezTo>
                  <a:pt x="1315" y="635"/>
                  <a:pt x="1578" y="701"/>
                  <a:pt x="1694" y="650"/>
                </a:cubicBezTo>
                <a:cubicBezTo>
                  <a:pt x="1810" y="599"/>
                  <a:pt x="1854" y="472"/>
                  <a:pt x="1898" y="34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6975475" y="6248400"/>
            <a:ext cx="2200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2.35</a:t>
            </a: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923925" y="6308725"/>
            <a:ext cx="752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2.36</a:t>
            </a:r>
            <a:endParaRPr lang="en-US" altLang="en-US" sz="2000" dirty="0"/>
          </a:p>
        </p:txBody>
      </p:sp>
      <p:pic>
        <p:nvPicPr>
          <p:cNvPr id="93187" name="Picture 5" descr="C:\Documents and Settings\Amit\My Documents\Amit\Book\English\CH2 - Protein Structure\Figures\2-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17418" b="17885"/>
          <a:stretch>
            <a:fillRect/>
          </a:stretch>
        </p:blipFill>
        <p:spPr bwMode="auto">
          <a:xfrm>
            <a:off x="1524000" y="1143000"/>
            <a:ext cx="64008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88900" y="6324600"/>
            <a:ext cx="158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2.37 </a:t>
            </a:r>
            <a:endParaRPr lang="en-US" altLang="en-US" sz="2000" dirty="0"/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254000" y="2333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94212" name="Text Box 5"/>
          <p:cNvSpPr txBox="1">
            <a:spLocks noChangeArrowheads="1"/>
          </p:cNvSpPr>
          <p:nvPr/>
        </p:nvSpPr>
        <p:spPr bwMode="auto">
          <a:xfrm>
            <a:off x="4675188" y="376238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sp>
        <p:nvSpPr>
          <p:cNvPr id="94213" name="Text Box 7"/>
          <p:cNvSpPr txBox="1">
            <a:spLocks noChangeArrowheads="1"/>
          </p:cNvSpPr>
          <p:nvPr/>
        </p:nvSpPr>
        <p:spPr bwMode="auto">
          <a:xfrm>
            <a:off x="1484313" y="326866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pic>
        <p:nvPicPr>
          <p:cNvPr id="94214" name="Picture 9" descr="C:\Documents and Settings\Amit\My Documents\Amit\Book\English\CH2 - Protein Structure\Figures\2-33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4" b="14845"/>
          <a:stretch>
            <a:fillRect/>
          </a:stretch>
        </p:blipFill>
        <p:spPr bwMode="auto">
          <a:xfrm>
            <a:off x="881063" y="450850"/>
            <a:ext cx="34004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10" descr="C:\Documents and Settings\Amit\My Documents\Amit\Book\English\CH2 - Protein Structure\Figures\2-33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331788"/>
            <a:ext cx="28019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11" descr="C:\Documents and Settings\Amit\My Documents\Amit\Book\English\CH2 - Protein Structure\Figures\2-33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6583" r="7097" b="7610"/>
          <a:stretch>
            <a:fillRect/>
          </a:stretch>
        </p:blipFill>
        <p:spPr bwMode="auto">
          <a:xfrm>
            <a:off x="2651125" y="2830513"/>
            <a:ext cx="3452813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7" name="Line 12"/>
          <p:cNvSpPr>
            <a:spLocks noChangeShapeType="1"/>
          </p:cNvSpPr>
          <p:nvPr/>
        </p:nvSpPr>
        <p:spPr bwMode="auto">
          <a:xfrm flipH="1">
            <a:off x="2544763" y="339725"/>
            <a:ext cx="11112" cy="4191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8" name="Line 13"/>
          <p:cNvSpPr>
            <a:spLocks noChangeShapeType="1"/>
          </p:cNvSpPr>
          <p:nvPr/>
        </p:nvSpPr>
        <p:spPr bwMode="auto">
          <a:xfrm flipH="1">
            <a:off x="4368800" y="2552700"/>
            <a:ext cx="15875" cy="482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9" name="Line 14"/>
          <p:cNvSpPr>
            <a:spLocks noChangeShapeType="1"/>
          </p:cNvSpPr>
          <p:nvPr/>
        </p:nvSpPr>
        <p:spPr bwMode="auto">
          <a:xfrm rot="5400000" flipH="1">
            <a:off x="5925344" y="4345782"/>
            <a:ext cx="6350" cy="58261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0" name="Line 15"/>
          <p:cNvSpPr>
            <a:spLocks noChangeShapeType="1"/>
          </p:cNvSpPr>
          <p:nvPr/>
        </p:nvSpPr>
        <p:spPr bwMode="auto">
          <a:xfrm flipH="1">
            <a:off x="8205788" y="955675"/>
            <a:ext cx="311150" cy="1651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1" name="Line 16"/>
          <p:cNvSpPr>
            <a:spLocks noChangeShapeType="1"/>
          </p:cNvSpPr>
          <p:nvPr/>
        </p:nvSpPr>
        <p:spPr bwMode="auto">
          <a:xfrm flipH="1">
            <a:off x="7108825" y="2771775"/>
            <a:ext cx="0" cy="4270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Line 17"/>
          <p:cNvSpPr>
            <a:spLocks noChangeShapeType="1"/>
          </p:cNvSpPr>
          <p:nvPr/>
        </p:nvSpPr>
        <p:spPr bwMode="auto">
          <a:xfrm rot="5400000" flipH="1">
            <a:off x="5736432" y="699294"/>
            <a:ext cx="242887" cy="26987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3" name="Line 12"/>
          <p:cNvSpPr>
            <a:spLocks noChangeShapeType="1"/>
          </p:cNvSpPr>
          <p:nvPr/>
        </p:nvSpPr>
        <p:spPr bwMode="auto">
          <a:xfrm flipH="1">
            <a:off x="2543175" y="1889125"/>
            <a:ext cx="11113" cy="61277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4" name="Line 14"/>
          <p:cNvSpPr>
            <a:spLocks noChangeShapeType="1"/>
          </p:cNvSpPr>
          <p:nvPr/>
        </p:nvSpPr>
        <p:spPr bwMode="auto">
          <a:xfrm rot="5400000" flipH="1">
            <a:off x="2794000" y="4343400"/>
            <a:ext cx="6350" cy="584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5" name="Line 13"/>
          <p:cNvSpPr>
            <a:spLocks noChangeShapeType="1"/>
          </p:cNvSpPr>
          <p:nvPr/>
        </p:nvSpPr>
        <p:spPr bwMode="auto">
          <a:xfrm flipH="1">
            <a:off x="4371975" y="6092825"/>
            <a:ext cx="4763" cy="48101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6" name="Line 14"/>
          <p:cNvSpPr>
            <a:spLocks noChangeShapeType="1"/>
          </p:cNvSpPr>
          <p:nvPr/>
        </p:nvSpPr>
        <p:spPr bwMode="auto">
          <a:xfrm rot="5400000" flipH="1">
            <a:off x="4403725" y="4341813"/>
            <a:ext cx="3175" cy="5302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51782" r="14902" b="12354"/>
          <a:stretch>
            <a:fillRect/>
          </a:stretch>
        </p:blipFill>
        <p:spPr bwMode="auto">
          <a:xfrm>
            <a:off x="2025650" y="3378200"/>
            <a:ext cx="55133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17451" r="14902" b="53452"/>
          <a:stretch>
            <a:fillRect/>
          </a:stretch>
        </p:blipFill>
        <p:spPr bwMode="auto">
          <a:xfrm>
            <a:off x="1855788" y="290513"/>
            <a:ext cx="55118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1465263" y="2543175"/>
            <a:ext cx="1150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Serine (Ser, S)</a:t>
            </a: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7625" y="31750"/>
            <a:ext cx="3825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cs typeface="Arial" panose="020B0604020202020204" pitchFamily="34" charset="0"/>
              </a:rPr>
              <a:t>b</a:t>
            </a:r>
          </a:p>
        </p:txBody>
      </p:sp>
      <p:sp>
        <p:nvSpPr>
          <p:cNvPr id="10246" name="Text Box 14"/>
          <p:cNvSpPr txBox="1">
            <a:spLocks noChangeArrowheads="1"/>
          </p:cNvSpPr>
          <p:nvPr/>
        </p:nvSpPr>
        <p:spPr bwMode="auto">
          <a:xfrm>
            <a:off x="3790950" y="2543175"/>
            <a:ext cx="12017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Threonine (Thr, T)</a:t>
            </a:r>
          </a:p>
        </p:txBody>
      </p:sp>
      <p:sp>
        <p:nvSpPr>
          <p:cNvPr id="10247" name="Text Box 17"/>
          <p:cNvSpPr txBox="1">
            <a:spLocks noChangeArrowheads="1"/>
          </p:cNvSpPr>
          <p:nvPr/>
        </p:nvSpPr>
        <p:spPr bwMode="auto">
          <a:xfrm>
            <a:off x="6165850" y="2543175"/>
            <a:ext cx="12017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Cysteine (Cys, C)</a:t>
            </a:r>
          </a:p>
        </p:txBody>
      </p:sp>
      <p:sp>
        <p:nvSpPr>
          <p:cNvPr id="10248" name="Text Box 18"/>
          <p:cNvSpPr txBox="1">
            <a:spLocks noChangeArrowheads="1"/>
          </p:cNvSpPr>
          <p:nvPr/>
        </p:nvSpPr>
        <p:spPr bwMode="auto">
          <a:xfrm>
            <a:off x="2243138" y="6207125"/>
            <a:ext cx="1319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Asparagine (Asn, N)</a:t>
            </a:r>
          </a:p>
        </p:txBody>
      </p:sp>
      <p:sp>
        <p:nvSpPr>
          <p:cNvPr id="10249" name="Text Box 23"/>
          <p:cNvSpPr txBox="1">
            <a:spLocks noChangeArrowheads="1"/>
          </p:cNvSpPr>
          <p:nvPr/>
        </p:nvSpPr>
        <p:spPr bwMode="auto">
          <a:xfrm>
            <a:off x="4611688" y="6207125"/>
            <a:ext cx="1319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cs typeface="Arial" panose="020B0604020202020204" pitchFamily="34" charset="0"/>
              </a:rPr>
              <a:t>Glutamine (Gln, Q)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923925" y="6308725"/>
            <a:ext cx="752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2.38</a:t>
            </a:r>
            <a:endParaRPr lang="en-US" altLang="en-US" sz="2000" dirty="0"/>
          </a:p>
        </p:txBody>
      </p:sp>
      <p:grpSp>
        <p:nvGrpSpPr>
          <p:cNvPr id="95235" name="Group 29"/>
          <p:cNvGrpSpPr>
            <a:grpSpLocks/>
          </p:cNvGrpSpPr>
          <p:nvPr/>
        </p:nvGrpSpPr>
        <p:grpSpPr bwMode="auto">
          <a:xfrm>
            <a:off x="908050" y="2205038"/>
            <a:ext cx="6746875" cy="2066925"/>
            <a:chOff x="572" y="1389"/>
            <a:chExt cx="4250" cy="1302"/>
          </a:xfrm>
        </p:grpSpPr>
        <p:sp>
          <p:nvSpPr>
            <p:cNvPr id="3076" name="AutoShape 4"/>
            <p:cNvSpPr>
              <a:spLocks noChangeArrowheads="1"/>
            </p:cNvSpPr>
            <p:nvPr/>
          </p:nvSpPr>
          <p:spPr bwMode="auto">
            <a:xfrm>
              <a:off x="644" y="1648"/>
              <a:ext cx="768" cy="698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>
                <a:ea typeface="+mn-ea"/>
                <a:cs typeface="Times New Roman (Hebrew)" charset="-79"/>
              </a:endParaRPr>
            </a:p>
          </p:txBody>
        </p:sp>
        <p:sp>
          <p:nvSpPr>
            <p:cNvPr id="95237" name="Oval 5"/>
            <p:cNvSpPr>
              <a:spLocks noChangeArrowheads="1"/>
            </p:cNvSpPr>
            <p:nvPr/>
          </p:nvSpPr>
          <p:spPr bwMode="auto">
            <a:xfrm>
              <a:off x="842" y="1824"/>
              <a:ext cx="379" cy="325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C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5238" name="Freeform 6"/>
            <p:cNvSpPr>
              <a:spLocks/>
            </p:cNvSpPr>
            <p:nvPr/>
          </p:nvSpPr>
          <p:spPr bwMode="auto">
            <a:xfrm>
              <a:off x="572" y="1989"/>
              <a:ext cx="630" cy="568"/>
            </a:xfrm>
            <a:custGeom>
              <a:avLst/>
              <a:gdLst>
                <a:gd name="T0" fmla="*/ 67 w 630"/>
                <a:gd name="T1" fmla="*/ 0 h 568"/>
                <a:gd name="T2" fmla="*/ 83 w 630"/>
                <a:gd name="T3" fmla="*/ 501 h 568"/>
                <a:gd name="T4" fmla="*/ 563 w 630"/>
                <a:gd name="T5" fmla="*/ 400 h 568"/>
                <a:gd name="T6" fmla="*/ 488 w 630"/>
                <a:gd name="T7" fmla="*/ 144 h 5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30" h="568">
                  <a:moveTo>
                    <a:pt x="67" y="0"/>
                  </a:moveTo>
                  <a:cubicBezTo>
                    <a:pt x="33" y="217"/>
                    <a:pt x="0" y="434"/>
                    <a:pt x="83" y="501"/>
                  </a:cubicBezTo>
                  <a:cubicBezTo>
                    <a:pt x="166" y="568"/>
                    <a:pt x="496" y="459"/>
                    <a:pt x="563" y="400"/>
                  </a:cubicBezTo>
                  <a:cubicBezTo>
                    <a:pt x="630" y="341"/>
                    <a:pt x="559" y="242"/>
                    <a:pt x="488" y="144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39" name="Text Box 7"/>
            <p:cNvSpPr txBox="1">
              <a:spLocks noChangeArrowheads="1"/>
            </p:cNvSpPr>
            <p:nvPr/>
          </p:nvSpPr>
          <p:spPr bwMode="auto">
            <a:xfrm>
              <a:off x="872" y="1626"/>
              <a:ext cx="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/>
                <a:t>1</a:t>
              </a:r>
            </a:p>
          </p:txBody>
        </p:sp>
        <p:sp>
          <p:nvSpPr>
            <p:cNvPr id="95240" name="Text Box 8"/>
            <p:cNvSpPr txBox="1">
              <a:spLocks noChangeArrowheads="1"/>
            </p:cNvSpPr>
            <p:nvPr/>
          </p:nvSpPr>
          <p:spPr bwMode="auto">
            <a:xfrm>
              <a:off x="887" y="1877"/>
              <a:ext cx="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/>
                <a:t>1’</a:t>
              </a:r>
            </a:p>
          </p:txBody>
        </p:sp>
        <p:sp>
          <p:nvSpPr>
            <p:cNvPr id="95241" name="AutoShape 10"/>
            <p:cNvSpPr>
              <a:spLocks noChangeArrowheads="1"/>
            </p:cNvSpPr>
            <p:nvPr/>
          </p:nvSpPr>
          <p:spPr bwMode="auto">
            <a:xfrm>
              <a:off x="1978" y="1669"/>
              <a:ext cx="768" cy="698"/>
            </a:xfrm>
            <a:custGeom>
              <a:avLst/>
              <a:gdLst>
                <a:gd name="T0" fmla="*/ 14 w 21600"/>
                <a:gd name="T1" fmla="*/ 0 h 21600"/>
                <a:gd name="T2" fmla="*/ 3 w 21600"/>
                <a:gd name="T3" fmla="*/ 11 h 21600"/>
                <a:gd name="T4" fmla="*/ 14 w 21600"/>
                <a:gd name="T5" fmla="*/ 6 h 21600"/>
                <a:gd name="T6" fmla="*/ 24 w 21600"/>
                <a:gd name="T7" fmla="*/ 1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lnTo>
                    <a:pt x="5400" y="10800"/>
                  </a:lnTo>
                  <a:close/>
                </a:path>
              </a:pathLst>
            </a:custGeom>
            <a:gradFill rotWithShape="0">
              <a:gsLst>
                <a:gs pos="0">
                  <a:srgbClr val="800080"/>
                </a:gs>
                <a:gs pos="100000">
                  <a:srgbClr val="620062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2" name="Oval 11"/>
            <p:cNvSpPr>
              <a:spLocks noChangeArrowheads="1"/>
            </p:cNvSpPr>
            <p:nvPr/>
          </p:nvSpPr>
          <p:spPr bwMode="auto">
            <a:xfrm>
              <a:off x="2176" y="1850"/>
              <a:ext cx="379" cy="325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E700E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5243" name="Freeform 12"/>
            <p:cNvSpPr>
              <a:spLocks/>
            </p:cNvSpPr>
            <p:nvPr/>
          </p:nvSpPr>
          <p:spPr bwMode="auto">
            <a:xfrm>
              <a:off x="1906" y="2010"/>
              <a:ext cx="630" cy="568"/>
            </a:xfrm>
            <a:custGeom>
              <a:avLst/>
              <a:gdLst>
                <a:gd name="T0" fmla="*/ 67 w 630"/>
                <a:gd name="T1" fmla="*/ 0 h 568"/>
                <a:gd name="T2" fmla="*/ 83 w 630"/>
                <a:gd name="T3" fmla="*/ 501 h 568"/>
                <a:gd name="T4" fmla="*/ 563 w 630"/>
                <a:gd name="T5" fmla="*/ 400 h 568"/>
                <a:gd name="T6" fmla="*/ 488 w 630"/>
                <a:gd name="T7" fmla="*/ 144 h 5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30" h="568">
                  <a:moveTo>
                    <a:pt x="67" y="0"/>
                  </a:moveTo>
                  <a:cubicBezTo>
                    <a:pt x="33" y="217"/>
                    <a:pt x="0" y="434"/>
                    <a:pt x="83" y="501"/>
                  </a:cubicBezTo>
                  <a:cubicBezTo>
                    <a:pt x="166" y="568"/>
                    <a:pt x="496" y="459"/>
                    <a:pt x="563" y="400"/>
                  </a:cubicBezTo>
                  <a:cubicBezTo>
                    <a:pt x="630" y="341"/>
                    <a:pt x="559" y="242"/>
                    <a:pt x="488" y="144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44" name="Text Box 13"/>
            <p:cNvSpPr txBox="1">
              <a:spLocks noChangeArrowheads="1"/>
            </p:cNvSpPr>
            <p:nvPr/>
          </p:nvSpPr>
          <p:spPr bwMode="auto">
            <a:xfrm>
              <a:off x="2205" y="1653"/>
              <a:ext cx="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/>
                <a:t>2</a:t>
              </a:r>
            </a:p>
          </p:txBody>
        </p:sp>
        <p:sp>
          <p:nvSpPr>
            <p:cNvPr id="95245" name="Text Box 14"/>
            <p:cNvSpPr txBox="1">
              <a:spLocks noChangeArrowheads="1"/>
            </p:cNvSpPr>
            <p:nvPr/>
          </p:nvSpPr>
          <p:spPr bwMode="auto">
            <a:xfrm>
              <a:off x="2219" y="1898"/>
              <a:ext cx="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/>
                <a:t>2’</a:t>
              </a:r>
            </a:p>
          </p:txBody>
        </p:sp>
        <p:sp>
          <p:nvSpPr>
            <p:cNvPr id="3088" name="AutoShape 16"/>
            <p:cNvSpPr>
              <a:spLocks noChangeArrowheads="1"/>
            </p:cNvSpPr>
            <p:nvPr/>
          </p:nvSpPr>
          <p:spPr bwMode="auto">
            <a:xfrm>
              <a:off x="4054" y="1403"/>
              <a:ext cx="768" cy="698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hangingPunct="1">
                <a:defRPr/>
              </a:pPr>
              <a:endParaRPr lang="en-US">
                <a:ea typeface="+mn-ea"/>
                <a:cs typeface="Times New Roman (Hebrew)" charset="-79"/>
              </a:endParaRPr>
            </a:p>
          </p:txBody>
        </p:sp>
        <p:sp>
          <p:nvSpPr>
            <p:cNvPr id="95247" name="Oval 17"/>
            <p:cNvSpPr>
              <a:spLocks noChangeArrowheads="1"/>
            </p:cNvSpPr>
            <p:nvPr/>
          </p:nvSpPr>
          <p:spPr bwMode="auto">
            <a:xfrm>
              <a:off x="4200" y="2175"/>
              <a:ext cx="379" cy="325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A8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5248" name="AutoShape 18"/>
            <p:cNvSpPr>
              <a:spLocks noChangeArrowheads="1"/>
            </p:cNvSpPr>
            <p:nvPr/>
          </p:nvSpPr>
          <p:spPr bwMode="auto">
            <a:xfrm rot="10800000">
              <a:off x="4008" y="1984"/>
              <a:ext cx="768" cy="698"/>
            </a:xfrm>
            <a:custGeom>
              <a:avLst/>
              <a:gdLst>
                <a:gd name="T0" fmla="*/ 14 w 21600"/>
                <a:gd name="T1" fmla="*/ 0 h 21600"/>
                <a:gd name="T2" fmla="*/ 3 w 21600"/>
                <a:gd name="T3" fmla="*/ 11 h 21600"/>
                <a:gd name="T4" fmla="*/ 14 w 21600"/>
                <a:gd name="T5" fmla="*/ 6 h 21600"/>
                <a:gd name="T6" fmla="*/ 24 w 21600"/>
                <a:gd name="T7" fmla="*/ 1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lnTo>
                    <a:pt x="5400" y="10800"/>
                  </a:lnTo>
                  <a:close/>
                </a:path>
              </a:pathLst>
            </a:custGeom>
            <a:gradFill rotWithShape="0">
              <a:gsLst>
                <a:gs pos="0">
                  <a:srgbClr val="800080"/>
                </a:gs>
                <a:gs pos="100000">
                  <a:srgbClr val="540054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9" name="Oval 19"/>
            <p:cNvSpPr>
              <a:spLocks noChangeArrowheads="1"/>
            </p:cNvSpPr>
            <p:nvPr/>
          </p:nvSpPr>
          <p:spPr bwMode="auto">
            <a:xfrm>
              <a:off x="4248" y="1578"/>
              <a:ext cx="379" cy="325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CB00C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5250" name="Freeform 20"/>
            <p:cNvSpPr>
              <a:spLocks/>
            </p:cNvSpPr>
            <p:nvPr/>
          </p:nvSpPr>
          <p:spPr bwMode="auto">
            <a:xfrm>
              <a:off x="4038" y="1754"/>
              <a:ext cx="355" cy="461"/>
            </a:xfrm>
            <a:custGeom>
              <a:avLst/>
              <a:gdLst>
                <a:gd name="T0" fmla="*/ 14 w 355"/>
                <a:gd name="T1" fmla="*/ 0 h 461"/>
                <a:gd name="T2" fmla="*/ 57 w 355"/>
                <a:gd name="T3" fmla="*/ 390 h 461"/>
                <a:gd name="T4" fmla="*/ 355 w 355"/>
                <a:gd name="T5" fmla="*/ 427 h 4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55" h="461">
                  <a:moveTo>
                    <a:pt x="14" y="0"/>
                  </a:moveTo>
                  <a:cubicBezTo>
                    <a:pt x="7" y="159"/>
                    <a:pt x="0" y="319"/>
                    <a:pt x="57" y="390"/>
                  </a:cubicBezTo>
                  <a:cubicBezTo>
                    <a:pt x="114" y="461"/>
                    <a:pt x="234" y="444"/>
                    <a:pt x="355" y="427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51" name="Freeform 21"/>
            <p:cNvSpPr>
              <a:spLocks/>
            </p:cNvSpPr>
            <p:nvPr/>
          </p:nvSpPr>
          <p:spPr bwMode="auto">
            <a:xfrm rot="10800000">
              <a:off x="4443" y="1876"/>
              <a:ext cx="344" cy="457"/>
            </a:xfrm>
            <a:custGeom>
              <a:avLst/>
              <a:gdLst>
                <a:gd name="T0" fmla="*/ 14 w 355"/>
                <a:gd name="T1" fmla="*/ 0 h 461"/>
                <a:gd name="T2" fmla="*/ 53 w 355"/>
                <a:gd name="T3" fmla="*/ 384 h 461"/>
                <a:gd name="T4" fmla="*/ 333 w 355"/>
                <a:gd name="T5" fmla="*/ 419 h 4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55" h="461">
                  <a:moveTo>
                    <a:pt x="14" y="0"/>
                  </a:moveTo>
                  <a:cubicBezTo>
                    <a:pt x="7" y="159"/>
                    <a:pt x="0" y="319"/>
                    <a:pt x="57" y="390"/>
                  </a:cubicBezTo>
                  <a:cubicBezTo>
                    <a:pt x="114" y="461"/>
                    <a:pt x="234" y="444"/>
                    <a:pt x="355" y="427"/>
                  </a:cubicBez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52" name="Text Box 22"/>
            <p:cNvSpPr txBox="1">
              <a:spLocks noChangeArrowheads="1"/>
            </p:cNvSpPr>
            <p:nvPr/>
          </p:nvSpPr>
          <p:spPr bwMode="auto">
            <a:xfrm>
              <a:off x="4281" y="1389"/>
              <a:ext cx="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/>
                <a:t>1</a:t>
              </a:r>
            </a:p>
          </p:txBody>
        </p:sp>
        <p:sp>
          <p:nvSpPr>
            <p:cNvPr id="95253" name="Text Box 23"/>
            <p:cNvSpPr txBox="1">
              <a:spLocks noChangeArrowheads="1"/>
            </p:cNvSpPr>
            <p:nvPr/>
          </p:nvSpPr>
          <p:spPr bwMode="auto">
            <a:xfrm>
              <a:off x="4257" y="2239"/>
              <a:ext cx="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/>
                <a:t>1’</a:t>
              </a:r>
            </a:p>
          </p:txBody>
        </p:sp>
        <p:sp>
          <p:nvSpPr>
            <p:cNvPr id="95254" name="Text Box 24"/>
            <p:cNvSpPr txBox="1">
              <a:spLocks noChangeArrowheads="1"/>
            </p:cNvSpPr>
            <p:nvPr/>
          </p:nvSpPr>
          <p:spPr bwMode="auto">
            <a:xfrm>
              <a:off x="4238" y="2479"/>
              <a:ext cx="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/>
                <a:t>2</a:t>
              </a:r>
            </a:p>
          </p:txBody>
        </p:sp>
        <p:sp>
          <p:nvSpPr>
            <p:cNvPr id="95255" name="Text Box 25"/>
            <p:cNvSpPr txBox="1">
              <a:spLocks noChangeArrowheads="1"/>
            </p:cNvSpPr>
            <p:nvPr/>
          </p:nvSpPr>
          <p:spPr bwMode="auto">
            <a:xfrm>
              <a:off x="4308" y="1627"/>
              <a:ext cx="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/>
                <a:t>2’</a:t>
              </a:r>
            </a:p>
          </p:txBody>
        </p:sp>
        <p:sp>
          <p:nvSpPr>
            <p:cNvPr id="95256" name="Text Box 26"/>
            <p:cNvSpPr txBox="1">
              <a:spLocks noChangeArrowheads="1"/>
            </p:cNvSpPr>
            <p:nvPr/>
          </p:nvSpPr>
          <p:spPr bwMode="auto">
            <a:xfrm>
              <a:off x="1488" y="1845"/>
              <a:ext cx="4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+</a:t>
              </a:r>
            </a:p>
          </p:txBody>
        </p:sp>
        <p:sp>
          <p:nvSpPr>
            <p:cNvPr id="95257" name="Line 27"/>
            <p:cNvSpPr>
              <a:spLocks noChangeShapeType="1"/>
            </p:cNvSpPr>
            <p:nvPr/>
          </p:nvSpPr>
          <p:spPr bwMode="auto">
            <a:xfrm>
              <a:off x="2981" y="2021"/>
              <a:ext cx="77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58" name="Line 28"/>
            <p:cNvSpPr>
              <a:spLocks noChangeShapeType="1"/>
            </p:cNvSpPr>
            <p:nvPr/>
          </p:nvSpPr>
          <p:spPr bwMode="auto">
            <a:xfrm>
              <a:off x="2987" y="2182"/>
              <a:ext cx="77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923925" y="6308725"/>
            <a:ext cx="752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2.39</a:t>
            </a:r>
            <a:endParaRPr lang="en-US" altLang="en-US" sz="2000" dirty="0"/>
          </a:p>
        </p:txBody>
      </p:sp>
      <p:pic>
        <p:nvPicPr>
          <p:cNvPr id="96259" name="Picture 4" descr="C:\Documents and Settings\Amit\My Documents\Amit\Book\English\CH2 - Protein Structure\Figures\3-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20308" r="2617" b="20146"/>
          <a:stretch>
            <a:fillRect/>
          </a:stretch>
        </p:blipFill>
        <p:spPr bwMode="auto">
          <a:xfrm>
            <a:off x="534988" y="1022350"/>
            <a:ext cx="7637462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923925" y="6308725"/>
            <a:ext cx="752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2.40</a:t>
            </a:r>
            <a:endParaRPr lang="en-US" altLang="en-US" sz="2000" dirty="0"/>
          </a:p>
        </p:txBody>
      </p:sp>
      <p:pic>
        <p:nvPicPr>
          <p:cNvPr id="97283" name="Picture 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27122" r="25163" b="31885"/>
          <a:stretch>
            <a:fillRect/>
          </a:stretch>
        </p:blipFill>
        <p:spPr bwMode="auto">
          <a:xfrm>
            <a:off x="301625" y="1112838"/>
            <a:ext cx="8332788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933450" y="6310313"/>
            <a:ext cx="752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Figure 2.41</a:t>
            </a:r>
            <a:endParaRPr lang="en-US" altLang="en-US" sz="2000" dirty="0"/>
          </a:p>
        </p:txBody>
      </p:sp>
      <p:sp>
        <p:nvSpPr>
          <p:cNvPr id="98307" name="Text Box 318"/>
          <p:cNvSpPr txBox="1">
            <a:spLocks noChangeArrowheads="1"/>
          </p:cNvSpPr>
          <p:nvPr/>
        </p:nvSpPr>
        <p:spPr bwMode="auto">
          <a:xfrm>
            <a:off x="296863" y="7747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98308" name="Text Box 319"/>
          <p:cNvSpPr txBox="1">
            <a:spLocks noChangeArrowheads="1"/>
          </p:cNvSpPr>
          <p:nvPr/>
        </p:nvSpPr>
        <p:spPr bwMode="auto">
          <a:xfrm>
            <a:off x="292100" y="336391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sp>
        <p:nvSpPr>
          <p:cNvPr id="98309" name="Text Box 322"/>
          <p:cNvSpPr txBox="1">
            <a:spLocks noChangeArrowheads="1"/>
          </p:cNvSpPr>
          <p:nvPr/>
        </p:nvSpPr>
        <p:spPr bwMode="auto">
          <a:xfrm>
            <a:off x="5165725" y="91122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sp>
        <p:nvSpPr>
          <p:cNvPr id="98310" name="Text Box 325"/>
          <p:cNvSpPr txBox="1">
            <a:spLocks noChangeArrowheads="1"/>
          </p:cNvSpPr>
          <p:nvPr/>
        </p:nvSpPr>
        <p:spPr bwMode="auto">
          <a:xfrm>
            <a:off x="5165725" y="3363913"/>
            <a:ext cx="625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d</a:t>
            </a:r>
          </a:p>
        </p:txBody>
      </p:sp>
      <p:pic>
        <p:nvPicPr>
          <p:cNvPr id="9831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8" t="18794" r="33173" b="20114"/>
          <a:stretch>
            <a:fillRect/>
          </a:stretch>
        </p:blipFill>
        <p:spPr bwMode="auto">
          <a:xfrm>
            <a:off x="1374775" y="3409950"/>
            <a:ext cx="242411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1" t="23018" r="32974" b="24341"/>
          <a:stretch>
            <a:fillRect/>
          </a:stretch>
        </p:blipFill>
        <p:spPr bwMode="auto">
          <a:xfrm>
            <a:off x="5864225" y="3656013"/>
            <a:ext cx="2595563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60338"/>
            <a:ext cx="269081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128588"/>
            <a:ext cx="308927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6"/>
          <p:cNvSpPr txBox="1">
            <a:spLocks noChangeArrowheads="1"/>
          </p:cNvSpPr>
          <p:nvPr/>
        </p:nvSpPr>
        <p:spPr bwMode="auto">
          <a:xfrm>
            <a:off x="722313" y="7493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e</a:t>
            </a:r>
          </a:p>
        </p:txBody>
      </p:sp>
      <p:sp>
        <p:nvSpPr>
          <p:cNvPr id="99331" name="Text Box 9"/>
          <p:cNvSpPr txBox="1">
            <a:spLocks noChangeArrowheads="1"/>
          </p:cNvSpPr>
          <p:nvPr/>
        </p:nvSpPr>
        <p:spPr bwMode="auto">
          <a:xfrm>
            <a:off x="715963" y="31877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f</a:t>
            </a:r>
          </a:p>
        </p:txBody>
      </p:sp>
      <p:pic>
        <p:nvPicPr>
          <p:cNvPr id="9933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46083" r="22482" b="26628"/>
          <a:stretch>
            <a:fillRect/>
          </a:stretch>
        </p:blipFill>
        <p:spPr bwMode="auto">
          <a:xfrm>
            <a:off x="2047875" y="471488"/>
            <a:ext cx="626586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27597" r="15652" b="31206"/>
          <a:stretch>
            <a:fillRect/>
          </a:stretch>
        </p:blipFill>
        <p:spPr bwMode="auto">
          <a:xfrm>
            <a:off x="2047875" y="3683000"/>
            <a:ext cx="69024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7"/>
          <p:cNvSpPr txBox="1">
            <a:spLocks noChangeArrowheads="1"/>
          </p:cNvSpPr>
          <p:nvPr/>
        </p:nvSpPr>
        <p:spPr bwMode="auto">
          <a:xfrm>
            <a:off x="722313" y="7493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g</a:t>
            </a:r>
          </a:p>
        </p:txBody>
      </p:sp>
      <p:sp>
        <p:nvSpPr>
          <p:cNvPr id="100355" name="Text Box 8"/>
          <p:cNvSpPr txBox="1">
            <a:spLocks noChangeArrowheads="1"/>
          </p:cNvSpPr>
          <p:nvPr/>
        </p:nvSpPr>
        <p:spPr bwMode="auto">
          <a:xfrm>
            <a:off x="715963" y="31877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h</a:t>
            </a:r>
          </a:p>
        </p:txBody>
      </p:sp>
      <p:pic>
        <p:nvPicPr>
          <p:cNvPr id="10035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7" t="38336" r="25948" b="26453"/>
          <a:stretch>
            <a:fillRect/>
          </a:stretch>
        </p:blipFill>
        <p:spPr bwMode="auto">
          <a:xfrm>
            <a:off x="2368550" y="611188"/>
            <a:ext cx="4752975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2" t="27069" r="15059" b="28564"/>
          <a:stretch>
            <a:fillRect/>
          </a:stretch>
        </p:blipFill>
        <p:spPr bwMode="auto">
          <a:xfrm>
            <a:off x="2035175" y="4000500"/>
            <a:ext cx="60134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0"/>
          <p:cNvSpPr txBox="1">
            <a:spLocks noChangeArrowheads="1"/>
          </p:cNvSpPr>
          <p:nvPr/>
        </p:nvSpPr>
        <p:spPr bwMode="auto">
          <a:xfrm>
            <a:off x="722313" y="749300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i</a:t>
            </a:r>
          </a:p>
        </p:txBody>
      </p:sp>
      <p:sp>
        <p:nvSpPr>
          <p:cNvPr id="101379" name="Text Box 11"/>
          <p:cNvSpPr txBox="1">
            <a:spLocks noChangeArrowheads="1"/>
          </p:cNvSpPr>
          <p:nvPr/>
        </p:nvSpPr>
        <p:spPr bwMode="auto">
          <a:xfrm>
            <a:off x="747713" y="4295775"/>
            <a:ext cx="625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j</a:t>
            </a:r>
          </a:p>
        </p:txBody>
      </p:sp>
      <p:pic>
        <p:nvPicPr>
          <p:cNvPr id="10138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3" t="17737" r="30203" b="22755"/>
          <a:stretch>
            <a:fillRect/>
          </a:stretch>
        </p:blipFill>
        <p:spPr bwMode="auto">
          <a:xfrm>
            <a:off x="2627313" y="319088"/>
            <a:ext cx="432752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4" t="19322" r="23473" b="20291"/>
          <a:stretch>
            <a:fillRect/>
          </a:stretch>
        </p:blipFill>
        <p:spPr bwMode="auto">
          <a:xfrm>
            <a:off x="2692400" y="3722688"/>
            <a:ext cx="4262438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923925" y="6308725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Figure 2.42</a:t>
            </a:r>
          </a:p>
        </p:txBody>
      </p:sp>
      <p:sp>
        <p:nvSpPr>
          <p:cNvPr id="102403" name="Text Box 20"/>
          <p:cNvSpPr txBox="1">
            <a:spLocks noChangeArrowheads="1"/>
          </p:cNvSpPr>
          <p:nvPr/>
        </p:nvSpPr>
        <p:spPr bwMode="auto">
          <a:xfrm>
            <a:off x="506413" y="346075"/>
            <a:ext cx="647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grpSp>
        <p:nvGrpSpPr>
          <p:cNvPr id="102404" name="Group 24"/>
          <p:cNvGrpSpPr>
            <a:grpSpLocks/>
          </p:cNvGrpSpPr>
          <p:nvPr/>
        </p:nvGrpSpPr>
        <p:grpSpPr bwMode="auto">
          <a:xfrm>
            <a:off x="1878013" y="476250"/>
            <a:ext cx="4970462" cy="5191125"/>
            <a:chOff x="1257" y="494"/>
            <a:chExt cx="3131" cy="3270"/>
          </a:xfrm>
        </p:grpSpPr>
        <p:pic>
          <p:nvPicPr>
            <p:cNvPr id="102405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31" b="29169"/>
            <a:stretch>
              <a:fillRect/>
            </a:stretch>
          </p:blipFill>
          <p:spPr bwMode="auto">
            <a:xfrm>
              <a:off x="1257" y="494"/>
              <a:ext cx="3131" cy="3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406" name="Rectangle 15"/>
            <p:cNvSpPr>
              <a:spLocks noChangeArrowheads="1"/>
            </p:cNvSpPr>
            <p:nvPr/>
          </p:nvSpPr>
          <p:spPr bwMode="auto">
            <a:xfrm>
              <a:off x="1412" y="727"/>
              <a:ext cx="131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2407" name="Rectangle 17"/>
            <p:cNvSpPr>
              <a:spLocks noChangeArrowheads="1"/>
            </p:cNvSpPr>
            <p:nvPr/>
          </p:nvSpPr>
          <p:spPr bwMode="auto">
            <a:xfrm>
              <a:off x="3872" y="642"/>
              <a:ext cx="131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2408" name="Rectangle 18"/>
            <p:cNvSpPr>
              <a:spLocks noChangeArrowheads="1"/>
            </p:cNvSpPr>
            <p:nvPr/>
          </p:nvSpPr>
          <p:spPr bwMode="auto">
            <a:xfrm>
              <a:off x="1338" y="3119"/>
              <a:ext cx="131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2409" name="Rectangle 23"/>
            <p:cNvSpPr>
              <a:spLocks noChangeArrowheads="1"/>
            </p:cNvSpPr>
            <p:nvPr/>
          </p:nvSpPr>
          <p:spPr bwMode="auto">
            <a:xfrm>
              <a:off x="1469" y="736"/>
              <a:ext cx="624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Group 13"/>
          <p:cNvGrpSpPr>
            <a:grpSpLocks/>
          </p:cNvGrpSpPr>
          <p:nvPr/>
        </p:nvGrpSpPr>
        <p:grpSpPr bwMode="auto">
          <a:xfrm>
            <a:off x="2054225" y="450850"/>
            <a:ext cx="4903788" cy="5216525"/>
            <a:chOff x="1252" y="410"/>
            <a:chExt cx="3089" cy="3286"/>
          </a:xfrm>
        </p:grpSpPr>
        <p:pic>
          <p:nvPicPr>
            <p:cNvPr id="10445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89" b="29285"/>
            <a:stretch>
              <a:fillRect/>
            </a:stretch>
          </p:blipFill>
          <p:spPr bwMode="auto">
            <a:xfrm>
              <a:off x="1252" y="410"/>
              <a:ext cx="3089" cy="3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453" name="Rectangle 7"/>
            <p:cNvSpPr>
              <a:spLocks noChangeArrowheads="1"/>
            </p:cNvSpPr>
            <p:nvPr/>
          </p:nvSpPr>
          <p:spPr bwMode="auto">
            <a:xfrm>
              <a:off x="1322" y="636"/>
              <a:ext cx="1733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104451" name="Text Box 10"/>
          <p:cNvSpPr txBox="1">
            <a:spLocks noChangeArrowheads="1"/>
          </p:cNvSpPr>
          <p:nvPr/>
        </p:nvSpPr>
        <p:spPr bwMode="auto">
          <a:xfrm>
            <a:off x="419100" y="250825"/>
            <a:ext cx="647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Group 12"/>
          <p:cNvGrpSpPr>
            <a:grpSpLocks/>
          </p:cNvGrpSpPr>
          <p:nvPr/>
        </p:nvGrpSpPr>
        <p:grpSpPr bwMode="auto">
          <a:xfrm>
            <a:off x="742950" y="2227263"/>
            <a:ext cx="7810500" cy="1592262"/>
            <a:chOff x="494" y="1172"/>
            <a:chExt cx="4920" cy="1003"/>
          </a:xfrm>
        </p:grpSpPr>
        <p:pic>
          <p:nvPicPr>
            <p:cNvPr id="10650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" t="76457" r="14854"/>
            <a:stretch>
              <a:fillRect/>
            </a:stretch>
          </p:blipFill>
          <p:spPr bwMode="auto">
            <a:xfrm>
              <a:off x="494" y="1197"/>
              <a:ext cx="4920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6501" name="Rectangle 8"/>
            <p:cNvSpPr>
              <a:spLocks noChangeArrowheads="1"/>
            </p:cNvSpPr>
            <p:nvPr/>
          </p:nvSpPr>
          <p:spPr bwMode="auto">
            <a:xfrm>
              <a:off x="507" y="1172"/>
              <a:ext cx="937" cy="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106499" name="Text Box 11"/>
          <p:cNvSpPr txBox="1">
            <a:spLocks noChangeArrowheads="1"/>
          </p:cNvSpPr>
          <p:nvPr/>
        </p:nvSpPr>
        <p:spPr bwMode="auto">
          <a:xfrm>
            <a:off x="258763" y="482600"/>
            <a:ext cx="647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עיצוב ברירת מחדל">
  <a:themeElements>
    <a:clrScheme name="עיצוב ברירת מחדל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עיצוב ברירת מחדל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Times New Roman (Hebrew)" charset="0"/>
            <a:cs typeface="Times New Roman (Hebrew)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Times New Roman (Hebrew)" charset="0"/>
            <a:cs typeface="Times New Roman (Hebrew)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עיצוב ברירת מחדל">
      <a:majorFont>
        <a:latin typeface="Times New Roman"/>
        <a:ea typeface=""/>
        <a:cs typeface="Times New Roman (Hebrew)"/>
      </a:majorFont>
      <a:minorFont>
        <a:latin typeface="Times New Roman"/>
        <a:ea typeface="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 (Hebrew)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 (Hebrew)" panose="02020603050405020304" pitchFamily="18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עיצוב ברירת מחדל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עיצוב ברירת מחדל">
    <a:majorFont>
      <a:latin typeface="Times New Roman"/>
      <a:ea typeface=""/>
      <a:cs typeface="Times New Roman"/>
    </a:majorFont>
    <a:minorFont>
      <a:latin typeface="Times New Roman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1205</Words>
  <Application>Microsoft Office PowerPoint</Application>
  <PresentationFormat>On-screen Show (4:3)</PresentationFormat>
  <Paragraphs>714</Paragraphs>
  <Slides>142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142</vt:i4>
      </vt:variant>
    </vt:vector>
  </HeadingPairs>
  <TitlesOfParts>
    <vt:vector size="150" baseType="lpstr">
      <vt:lpstr>Times New Roman</vt:lpstr>
      <vt:lpstr>Times New Roman (Hebrew)</vt:lpstr>
      <vt:lpstr>Arial</vt:lpstr>
      <vt:lpstr>Calibri</vt:lpstr>
      <vt:lpstr>Symbol</vt:lpstr>
      <vt:lpstr>Arial Unicode MS</vt:lpstr>
      <vt:lpstr>עיצוב ברירת מחדל</vt:lpstr>
      <vt:lpstr>1_עיצוב ברירת מחדל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Amit Kessel</dc:creator>
  <cp:lastModifiedBy>Amit Kessel</cp:lastModifiedBy>
  <cp:revision>35</cp:revision>
  <dcterms:created xsi:type="dcterms:W3CDTF">2007-10-06T00:32:01Z</dcterms:created>
  <dcterms:modified xsi:type="dcterms:W3CDTF">2019-04-28T18:06:49Z</dcterms:modified>
</cp:coreProperties>
</file>