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Times New Roman (Hebrew)" panose="02020603050405020304" pitchFamily="18" charset="0"/>
        <a:cs typeface="Times New Roman (Hebrew)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339966"/>
    <a:srgbClr val="800080"/>
    <a:srgbClr val="9966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71" autoAdjust="0"/>
    <p:restoredTop sz="90929"/>
  </p:normalViewPr>
  <p:slideViewPr>
    <p:cSldViewPr snapToGrid="0">
      <p:cViewPr varScale="1">
        <p:scale>
          <a:sx n="71" d="100"/>
          <a:sy n="71" d="100"/>
        </p:scale>
        <p:origin x="12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F9C3AAC-B684-4440-9129-C547F4878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297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לערוך סגנונות טקסט של תבנית בסיס</a:t>
            </a:r>
          </a:p>
          <a:p>
            <a:pPr lvl="1"/>
            <a:r>
              <a:rPr lang="he-IL" altLang="en-US" noProof="0" smtClean="0"/>
              <a:t>רמה שנייה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ea typeface="+mn-ea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87D023F-22A2-4B70-8FD0-8CCB83833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092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26805-5FB7-4364-A6E1-72791E6BCB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90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48CB5-5793-4184-B522-8199C5389E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17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5E85-D2D3-42B6-81B6-686AF6D88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89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BC81D-C112-4631-8F76-DB9A39E8A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78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61D5-588C-44C2-B6BD-77E8C940E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956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7FCD7-EBAA-49CD-95A6-F1C0B68F80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82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362B-5F61-418B-A535-516EF7BD9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1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2D218-5CE8-40CE-B0EE-95B25128E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59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4DE-AF53-456B-B6E3-649574A3D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11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7D17B-685C-42DB-A466-8718CE713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34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54D1-3895-4022-9163-E791DD65C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82467194-7622-4D8D-BE47-DE1BA8A07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Hebrew)" panose="02020603050405020304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Times New Roman (Hebrew)" panose="02020603050405020304" pitchFamily="18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050"/>
          <p:cNvSpPr txBox="1">
            <a:spLocks noChangeArrowheads="1"/>
          </p:cNvSpPr>
          <p:nvPr/>
        </p:nvSpPr>
        <p:spPr bwMode="auto">
          <a:xfrm>
            <a:off x="303213" y="919163"/>
            <a:ext cx="86455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Proteins: </a:t>
            </a:r>
            <a:r>
              <a:rPr lang="en-US" altLang="en-US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Structure, Function, and Motion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b="1" baseline="30000" dirty="0">
                <a:solidFill>
                  <a:schemeClr val="accent2"/>
                </a:solidFill>
                <a:cs typeface="Arial" panose="020B0604020202020204" pitchFamily="34" charset="0"/>
              </a:rPr>
              <a:t>nd</a:t>
            </a:r>
            <a:r>
              <a:rPr lang="en-US" altLang="en-US" sz="2800" b="1" dirty="0">
                <a:solidFill>
                  <a:schemeClr val="accent2"/>
                </a:solidFill>
                <a:cs typeface="Arial" panose="020B0604020202020204" pitchFamily="34" charset="0"/>
              </a:rPr>
              <a:t> Edition (</a:t>
            </a:r>
            <a:r>
              <a:rPr lang="en-US" altLang="en-US" sz="2800" b="1" dirty="0" smtClean="0">
                <a:solidFill>
                  <a:schemeClr val="accent2"/>
                </a:solidFill>
                <a:cs typeface="Arial" panose="020B0604020202020204" pitchFamily="34" charset="0"/>
              </a:rPr>
              <a:t>2018)</a:t>
            </a:r>
            <a:endParaRPr lang="en-US" altLang="en-US" sz="28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 Kessel &amp; Nir Ben-Tal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53975" y="117475"/>
            <a:ext cx="9090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Helvetica Neue"/>
                <a:cs typeface="Times New Roman (Hebrew)" panose="02020603050405020304" pitchFamily="18" charset="0"/>
              </a:rPr>
              <a:t>This PPT presentation is provided as suppl. material to the book:</a:t>
            </a:r>
            <a:endParaRPr lang="en-US" altLang="en-US" sz="2400">
              <a:cs typeface="Times New Roman (Hebrew)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991" y="3597275"/>
            <a:ext cx="2333992" cy="31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8"/>
          <p:cNvSpPr txBox="1">
            <a:spLocks noChangeArrowheads="1"/>
          </p:cNvSpPr>
          <p:nvPr/>
        </p:nvSpPr>
        <p:spPr bwMode="auto">
          <a:xfrm>
            <a:off x="3125788" y="6226175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Figure 4.1.2</a:t>
            </a:r>
          </a:p>
        </p:txBody>
      </p:sp>
      <p:pic>
        <p:nvPicPr>
          <p:cNvPr id="3075" name="Picture 71" descr="C:\Documents and Settings\Amit\My Documents\Amit\Book\1_Revised_draft\CH4\Figures\PyMol-PovRay files\Box 4-1 figure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403225"/>
            <a:ext cx="8143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3" t="30899" r="18095" b="31029"/>
          <a:stretch>
            <a:fillRect/>
          </a:stretch>
        </p:blipFill>
        <p:spPr bwMode="auto">
          <a:xfrm>
            <a:off x="5426075" y="1146175"/>
            <a:ext cx="1879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40370" r="50916" b="31030"/>
          <a:stretch>
            <a:fillRect/>
          </a:stretch>
        </p:blipFill>
        <p:spPr bwMode="auto">
          <a:xfrm>
            <a:off x="323850" y="1617663"/>
            <a:ext cx="19224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162050" y="4362450"/>
            <a:ext cx="7510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990099"/>
                </a:solidFill>
              </a:rPr>
              <a:t>    </a:t>
            </a:r>
            <a:r>
              <a:rPr lang="en-US" altLang="en-US" b="1"/>
              <a:t>G</a:t>
            </a:r>
            <a:r>
              <a:rPr lang="en-US" altLang="en-US" sz="2800" b="1" baseline="30000"/>
              <a:t>o</a:t>
            </a:r>
            <a:r>
              <a:rPr lang="en-US" altLang="en-US" b="1" baseline="-25000"/>
              <a:t>A</a:t>
            </a:r>
            <a:r>
              <a:rPr lang="en-US" altLang="en-US" sz="2400"/>
              <a:t>                                                            </a:t>
            </a:r>
            <a:r>
              <a:rPr lang="en-US" altLang="en-US" b="1">
                <a:cs typeface="Times New Roman" panose="02020603050405020304" pitchFamily="18" charset="0"/>
              </a:rPr>
              <a:t>G</a:t>
            </a:r>
            <a:r>
              <a:rPr lang="en-US" altLang="en-US" sz="2800" b="1" baseline="30000"/>
              <a:t>o</a:t>
            </a:r>
            <a:r>
              <a:rPr lang="en-US" altLang="en-US" b="1" baseline="-25000"/>
              <a:t>B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22250" y="1027113"/>
            <a:ext cx="3548063" cy="30654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5176838" y="1028700"/>
            <a:ext cx="3548062" cy="3065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AutoShape 14"/>
          <p:cNvSpPr>
            <a:spLocks noChangeArrowheads="1"/>
          </p:cNvSpPr>
          <p:nvPr/>
        </p:nvSpPr>
        <p:spPr bwMode="auto">
          <a:xfrm>
            <a:off x="3911600" y="2335213"/>
            <a:ext cx="1176338" cy="508000"/>
          </a:xfrm>
          <a:prstGeom prst="rightArrow">
            <a:avLst>
              <a:gd name="adj1" fmla="val 50000"/>
              <a:gd name="adj2" fmla="val 57891"/>
            </a:avLst>
          </a:prstGeom>
          <a:solidFill>
            <a:srgbClr val="3366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3916363" y="198755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ΔG</a:t>
            </a:r>
            <a:r>
              <a:rPr lang="en-US" altLang="en-US" sz="2800" b="1" baseline="30000">
                <a:cs typeface="Times New Roman" panose="02020603050405020304" pitchFamily="18" charset="0"/>
              </a:rPr>
              <a:t>o</a:t>
            </a:r>
            <a:endParaRPr lang="en-US" altLang="en-US" sz="2800" b="1">
              <a:cs typeface="Times New Roman" panose="02020603050405020304" pitchFamily="18" charset="0"/>
            </a:endParaRPr>
          </a:p>
        </p:txBody>
      </p:sp>
      <p:sp>
        <p:nvSpPr>
          <p:cNvPr id="4105" name="Text Box 17"/>
          <p:cNvSpPr txBox="1">
            <a:spLocks noChangeArrowheads="1"/>
          </p:cNvSpPr>
          <p:nvPr/>
        </p:nvSpPr>
        <p:spPr bwMode="auto">
          <a:xfrm>
            <a:off x="233363" y="1055688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5186363" y="1038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07" name="Text Box 19"/>
          <p:cNvSpPr txBox="1">
            <a:spLocks noChangeArrowheads="1"/>
          </p:cNvSpPr>
          <p:nvPr/>
        </p:nvSpPr>
        <p:spPr bwMode="auto">
          <a:xfrm>
            <a:off x="2722563" y="5191125"/>
            <a:ext cx="363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cs typeface="Times New Roman" panose="02020603050405020304" pitchFamily="18" charset="0"/>
              </a:rPr>
              <a:t>ΔG</a:t>
            </a:r>
            <a:r>
              <a:rPr lang="en-US" altLang="en-US" sz="2800" b="1" baseline="30000">
                <a:cs typeface="Times New Roman" panose="02020603050405020304" pitchFamily="18" charset="0"/>
              </a:rPr>
              <a:t>o</a:t>
            </a:r>
            <a:r>
              <a:rPr lang="en-US" altLang="en-US" b="1">
                <a:cs typeface="Times New Roman" panose="02020603050405020304" pitchFamily="18" charset="0"/>
              </a:rPr>
              <a:t> = </a:t>
            </a:r>
            <a:r>
              <a:rPr lang="en-US" altLang="en-US" b="1"/>
              <a:t>G</a:t>
            </a:r>
            <a:r>
              <a:rPr lang="en-US" altLang="en-US" sz="2800" b="1" baseline="30000"/>
              <a:t>o</a:t>
            </a:r>
            <a:r>
              <a:rPr lang="en-US" altLang="en-US" b="1" baseline="-25000"/>
              <a:t>B</a:t>
            </a:r>
            <a:r>
              <a:rPr lang="en-US" altLang="en-US"/>
              <a:t> – </a:t>
            </a:r>
            <a:r>
              <a:rPr lang="en-US" altLang="en-US" b="1"/>
              <a:t>G</a:t>
            </a:r>
            <a:r>
              <a:rPr lang="en-US" altLang="en-US" sz="2800" b="1" baseline="30000"/>
              <a:t>o</a:t>
            </a:r>
            <a:r>
              <a:rPr lang="en-US" altLang="en-US" b="1" baseline="-25000"/>
              <a:t>A </a:t>
            </a:r>
            <a:r>
              <a:rPr lang="en-US" altLang="en-US" b="1"/>
              <a:t>&lt; 0</a:t>
            </a: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2641600" y="5087938"/>
            <a:ext cx="3768725" cy="8223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9" name="Text Box 25"/>
          <p:cNvSpPr txBox="1">
            <a:spLocks noChangeArrowheads="1"/>
          </p:cNvSpPr>
          <p:nvPr/>
        </p:nvSpPr>
        <p:spPr bwMode="auto">
          <a:xfrm>
            <a:off x="2084388" y="2297113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+    ATP</a:t>
            </a:r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7350125" y="2330450"/>
            <a:ext cx="132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+    ADP</a:t>
            </a:r>
          </a:p>
        </p:txBody>
      </p:sp>
      <p:sp>
        <p:nvSpPr>
          <p:cNvPr id="4111" name="Text Box 30"/>
          <p:cNvSpPr txBox="1">
            <a:spLocks noChangeArrowheads="1"/>
          </p:cNvSpPr>
          <p:nvPr/>
        </p:nvSpPr>
        <p:spPr bwMode="auto">
          <a:xfrm>
            <a:off x="889000" y="6199188"/>
            <a:ext cx="752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Figure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89000" y="6199188"/>
            <a:ext cx="7526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Figure 4.2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33763" y="1539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2986088" y="855663"/>
            <a:ext cx="3032125" cy="5030787"/>
            <a:chOff x="1881" y="539"/>
            <a:chExt cx="1910" cy="3169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" y="539"/>
              <a:ext cx="1910" cy="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446" y="3212"/>
              <a:ext cx="225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664" y="2701"/>
              <a:ext cx="777" cy="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344" y="2653"/>
              <a:ext cx="225" cy="1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Times New Roman (Hebrew)" panose="02020603050405020304" pitchFamily="18" charset="0"/>
                  <a:cs typeface="Times New Roman (Hebrew)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19048" r="36266" b="28136"/>
          <a:stretch>
            <a:fillRect/>
          </a:stretch>
        </p:blipFill>
        <p:spPr bwMode="auto">
          <a:xfrm>
            <a:off x="1295400" y="623888"/>
            <a:ext cx="61722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947738" y="2517775"/>
            <a:ext cx="441325" cy="584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2092325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/>
              <a:t>Surface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327150" y="1565275"/>
            <a:ext cx="1049338" cy="14557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3550" y="1139825"/>
            <a:ext cx="188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/>
              <a:t>Sub-surface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300288" y="874713"/>
            <a:ext cx="1795462" cy="22764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39875" y="430213"/>
            <a:ext cx="1228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altLang="en-US"/>
              <a:t>Buried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78000" y="6248400"/>
            <a:ext cx="2751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Figure 4.3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7"/>
          <p:cNvSpPr txBox="1">
            <a:spLocks noChangeArrowheads="1"/>
          </p:cNvSpPr>
          <p:nvPr/>
        </p:nvSpPr>
        <p:spPr bwMode="auto">
          <a:xfrm>
            <a:off x="2940050" y="6130925"/>
            <a:ext cx="302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Figure 4.4</a:t>
            </a:r>
          </a:p>
        </p:txBody>
      </p:sp>
      <p:pic>
        <p:nvPicPr>
          <p:cNvPr id="4099" name="Picture 80" descr="C:\Documents and Settings\Amit\My Documents\Amit\4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471488"/>
            <a:ext cx="7754938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6"/>
          <p:cNvSpPr txBox="1">
            <a:spLocks noChangeArrowheads="1"/>
          </p:cNvSpPr>
          <p:nvPr/>
        </p:nvSpPr>
        <p:spPr bwMode="auto">
          <a:xfrm>
            <a:off x="196850" y="373063"/>
            <a:ext cx="92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600" b="1"/>
              <a:t>a</a:t>
            </a:r>
          </a:p>
        </p:txBody>
      </p:sp>
      <p:sp>
        <p:nvSpPr>
          <p:cNvPr id="4099" name="Text Box 57"/>
          <p:cNvSpPr txBox="1">
            <a:spLocks noChangeArrowheads="1"/>
          </p:cNvSpPr>
          <p:nvPr/>
        </p:nvSpPr>
        <p:spPr bwMode="auto">
          <a:xfrm>
            <a:off x="2940050" y="6130925"/>
            <a:ext cx="302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/>
              <a:t>Figure 4.5</a:t>
            </a:r>
          </a:p>
        </p:txBody>
      </p:sp>
      <p:pic>
        <p:nvPicPr>
          <p:cNvPr id="4100" name="Picture 80" descr="C:\Documents and Settings\Amit\My Documents\Amit\Book\1_Revised_draft\CH4\Figures\PyMol-PovRay files\4-5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6" t="11429" b="8926"/>
          <a:stretch>
            <a:fillRect/>
          </a:stretch>
        </p:blipFill>
        <p:spPr bwMode="auto">
          <a:xfrm>
            <a:off x="1608138" y="474663"/>
            <a:ext cx="5964237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96850" y="373063"/>
            <a:ext cx="922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Times New Roman (Hebrew)" panose="02020603050405020304" pitchFamily="18" charset="0"/>
              </a:defRPr>
            </a:lvl9pPr>
          </a:lstStyle>
          <a:p>
            <a:pPr algn="ctr" rtl="0" eaLnBrk="1" hangingPunct="1">
              <a:spcBef>
                <a:spcPct val="50000"/>
              </a:spcBef>
            </a:pPr>
            <a:r>
              <a:rPr lang="en-US" altLang="en-US" sz="3600" b="1"/>
              <a:t>b</a:t>
            </a:r>
          </a:p>
        </p:txBody>
      </p:sp>
      <p:pic>
        <p:nvPicPr>
          <p:cNvPr id="5123" name="Picture 3" descr="C:\Documents and Settings\Amit\My Documents\Amit\Book\1_Revised_draft\CH4\Figures\PyMol-PovRay files\5-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14482" r="912" b="8037"/>
          <a:stretch>
            <a:fillRect/>
          </a:stretch>
        </p:blipFill>
        <p:spPr bwMode="auto">
          <a:xfrm>
            <a:off x="1614488" y="517525"/>
            <a:ext cx="6496050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5231" y="2488573"/>
            <a:ext cx="37593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70C0"/>
                </a:solidFill>
              </a:rPr>
              <a:t>Box 4.1</a:t>
            </a:r>
            <a:endParaRPr lang="en-US" sz="8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0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9" t="29005" r="37231" b="32790"/>
          <a:stretch>
            <a:fillRect/>
          </a:stretch>
        </p:blipFill>
        <p:spPr bwMode="auto">
          <a:xfrm>
            <a:off x="49213" y="4162425"/>
            <a:ext cx="2770187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39" t="55591" r="19588" b="28976"/>
          <a:stretch>
            <a:fillRect/>
          </a:stretch>
        </p:blipFill>
        <p:spPr bwMode="auto">
          <a:xfrm>
            <a:off x="6983413" y="4908550"/>
            <a:ext cx="182880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7189788" y="457200"/>
            <a:ext cx="11064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6CO</a:t>
            </a:r>
            <a:r>
              <a:rPr lang="en-US" altLang="en-US" sz="2800" baseline="-25000"/>
              <a:t>2</a:t>
            </a:r>
            <a:r>
              <a:rPr lang="en-US" altLang="en-US" sz="2800"/>
              <a:t> + 6H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</a:p>
        </p:txBody>
      </p:sp>
      <p:sp>
        <p:nvSpPr>
          <p:cNvPr id="2053" name="AutoShape 10"/>
          <p:cNvSpPr>
            <a:spLocks noChangeArrowheads="1"/>
          </p:cNvSpPr>
          <p:nvPr/>
        </p:nvSpPr>
        <p:spPr bwMode="auto">
          <a:xfrm>
            <a:off x="3763963" y="1204913"/>
            <a:ext cx="2368550" cy="1122362"/>
          </a:xfrm>
          <a:prstGeom prst="curvedDownArrow">
            <a:avLst>
              <a:gd name="adj1" fmla="val 42207"/>
              <a:gd name="adj2" fmla="val 84413"/>
              <a:gd name="adj3" fmla="val 33333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Text Box 13"/>
          <p:cNvSpPr txBox="1">
            <a:spLocks noChangeArrowheads="1"/>
          </p:cNvSpPr>
          <p:nvPr/>
        </p:nvSpPr>
        <p:spPr bwMode="auto">
          <a:xfrm>
            <a:off x="3702050" y="2381250"/>
            <a:ext cx="48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+</a:t>
            </a:r>
          </a:p>
        </p:txBody>
      </p:sp>
      <p:sp>
        <p:nvSpPr>
          <p:cNvPr id="2055" name="AutoShape 14"/>
          <p:cNvSpPr>
            <a:spLocks noChangeArrowheads="1"/>
          </p:cNvSpPr>
          <p:nvPr/>
        </p:nvSpPr>
        <p:spPr bwMode="auto">
          <a:xfrm flipH="1" flipV="1">
            <a:off x="3582988" y="4457700"/>
            <a:ext cx="2185987" cy="914400"/>
          </a:xfrm>
          <a:prstGeom prst="curvedDownArrow">
            <a:avLst>
              <a:gd name="adj1" fmla="val 47812"/>
              <a:gd name="adj2" fmla="val 95625"/>
              <a:gd name="adj3" fmla="val 33333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5213350" y="2438400"/>
            <a:ext cx="881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ATP</a:t>
            </a:r>
          </a:p>
        </p:txBody>
      </p:sp>
      <p:sp>
        <p:nvSpPr>
          <p:cNvPr id="2057" name="Text Box 16"/>
          <p:cNvSpPr txBox="1">
            <a:spLocks noChangeArrowheads="1"/>
          </p:cNvSpPr>
          <p:nvPr/>
        </p:nvSpPr>
        <p:spPr bwMode="auto">
          <a:xfrm>
            <a:off x="2863850" y="2392363"/>
            <a:ext cx="947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ADP</a:t>
            </a:r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auto">
          <a:xfrm>
            <a:off x="4133850" y="2416175"/>
            <a:ext cx="5572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i</a:t>
            </a:r>
          </a:p>
        </p:txBody>
      </p:sp>
      <p:sp>
        <p:nvSpPr>
          <p:cNvPr id="2059" name="Text Box 24"/>
          <p:cNvSpPr txBox="1">
            <a:spLocks noChangeArrowheads="1"/>
          </p:cNvSpPr>
          <p:nvPr/>
        </p:nvSpPr>
        <p:spPr bwMode="auto">
          <a:xfrm>
            <a:off x="698500" y="2178050"/>
            <a:ext cx="152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Glucose</a:t>
            </a:r>
          </a:p>
        </p:txBody>
      </p:sp>
      <p:sp>
        <p:nvSpPr>
          <p:cNvPr id="2060" name="Text Box 25"/>
          <p:cNvSpPr txBox="1">
            <a:spLocks noChangeArrowheads="1"/>
          </p:cNvSpPr>
          <p:nvPr/>
        </p:nvSpPr>
        <p:spPr bwMode="auto">
          <a:xfrm>
            <a:off x="184150" y="6218238"/>
            <a:ext cx="2178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Palmitate</a:t>
            </a:r>
          </a:p>
        </p:txBody>
      </p:sp>
      <p:sp>
        <p:nvSpPr>
          <p:cNvPr id="2061" name="Text Box 26"/>
          <p:cNvSpPr txBox="1">
            <a:spLocks noChangeArrowheads="1"/>
          </p:cNvSpPr>
          <p:nvPr/>
        </p:nvSpPr>
        <p:spPr bwMode="auto">
          <a:xfrm>
            <a:off x="6786563" y="6107113"/>
            <a:ext cx="1985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7Acetyl-CoA</a:t>
            </a:r>
          </a:p>
        </p:txBody>
      </p:sp>
      <p:sp>
        <p:nvSpPr>
          <p:cNvPr id="2062" name="Line 27"/>
          <p:cNvSpPr>
            <a:spLocks noChangeShapeType="1"/>
          </p:cNvSpPr>
          <p:nvPr/>
        </p:nvSpPr>
        <p:spPr bwMode="auto">
          <a:xfrm>
            <a:off x="2727325" y="1171575"/>
            <a:ext cx="4430713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28"/>
          <p:cNvSpPr>
            <a:spLocks noChangeShapeType="1"/>
          </p:cNvSpPr>
          <p:nvPr/>
        </p:nvSpPr>
        <p:spPr bwMode="auto">
          <a:xfrm>
            <a:off x="2736850" y="5403850"/>
            <a:ext cx="4430713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29"/>
          <p:cNvSpPr>
            <a:spLocks noChangeShapeType="1"/>
          </p:cNvSpPr>
          <p:nvPr/>
        </p:nvSpPr>
        <p:spPr bwMode="auto">
          <a:xfrm>
            <a:off x="5616575" y="2992438"/>
            <a:ext cx="0" cy="931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30"/>
          <p:cNvSpPr txBox="1">
            <a:spLocks noChangeArrowheads="1"/>
          </p:cNvSpPr>
          <p:nvPr/>
        </p:nvSpPr>
        <p:spPr bwMode="auto">
          <a:xfrm>
            <a:off x="5181600" y="3862388"/>
            <a:ext cx="8810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ATP</a:t>
            </a:r>
          </a:p>
        </p:txBody>
      </p:sp>
      <p:sp>
        <p:nvSpPr>
          <p:cNvPr id="2066" name="Text Box 31"/>
          <p:cNvSpPr txBox="1">
            <a:spLocks noChangeArrowheads="1"/>
          </p:cNvSpPr>
          <p:nvPr/>
        </p:nvSpPr>
        <p:spPr bwMode="auto">
          <a:xfrm>
            <a:off x="3646488" y="3779838"/>
            <a:ext cx="482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+</a:t>
            </a:r>
          </a:p>
        </p:txBody>
      </p:sp>
      <p:sp>
        <p:nvSpPr>
          <p:cNvPr id="2067" name="Text Box 32"/>
          <p:cNvSpPr txBox="1">
            <a:spLocks noChangeArrowheads="1"/>
          </p:cNvSpPr>
          <p:nvPr/>
        </p:nvSpPr>
        <p:spPr bwMode="auto">
          <a:xfrm>
            <a:off x="2808288" y="3790950"/>
            <a:ext cx="947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ADP</a:t>
            </a:r>
          </a:p>
        </p:txBody>
      </p:sp>
      <p:sp>
        <p:nvSpPr>
          <p:cNvPr id="2068" name="Text Box 33"/>
          <p:cNvSpPr txBox="1">
            <a:spLocks noChangeArrowheads="1"/>
          </p:cNvSpPr>
          <p:nvPr/>
        </p:nvSpPr>
        <p:spPr bwMode="auto">
          <a:xfrm>
            <a:off x="4078288" y="3814763"/>
            <a:ext cx="557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P</a:t>
            </a:r>
            <a:r>
              <a:rPr lang="en-US" altLang="en-US" sz="2800" baseline="-25000"/>
              <a:t>i</a:t>
            </a:r>
          </a:p>
        </p:txBody>
      </p:sp>
      <p:sp>
        <p:nvSpPr>
          <p:cNvPr id="2069" name="Line 34"/>
          <p:cNvSpPr>
            <a:spLocks noChangeShapeType="1"/>
          </p:cNvSpPr>
          <p:nvPr/>
        </p:nvSpPr>
        <p:spPr bwMode="auto">
          <a:xfrm>
            <a:off x="3865563" y="2971800"/>
            <a:ext cx="0" cy="931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0" name="Text Box 41"/>
          <p:cNvSpPr txBox="1">
            <a:spLocks noChangeArrowheads="1"/>
          </p:cNvSpPr>
          <p:nvPr/>
        </p:nvSpPr>
        <p:spPr bwMode="auto">
          <a:xfrm>
            <a:off x="3125788" y="6226175"/>
            <a:ext cx="2851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Times New Roman (Hebrew)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Figure 4.1.1</a:t>
            </a:r>
          </a:p>
        </p:txBody>
      </p:sp>
      <p:pic>
        <p:nvPicPr>
          <p:cNvPr id="20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23547" r="51385" b="49339"/>
          <a:stretch>
            <a:fillRect/>
          </a:stretch>
        </p:blipFill>
        <p:spPr bwMode="auto">
          <a:xfrm>
            <a:off x="334963" y="212725"/>
            <a:ext cx="2265362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 (Hebrew)"/>
      </a:majorFont>
      <a:minorFont>
        <a:latin typeface="Times New Roman"/>
        <a:ea typeface=""/>
        <a:cs typeface="Times New Roman (Hebrew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Hebrew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Hebrew)" panose="02020603050405020304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85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Helvetica Neue</vt:lpstr>
      <vt:lpstr>Times New Roman</vt:lpstr>
      <vt:lpstr>Times New Roman (Hebrew)</vt:lpstr>
      <vt:lpstr>עיצוב ברירת מחדל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Amit Kessel</dc:creator>
  <cp:lastModifiedBy>Amit Kessel</cp:lastModifiedBy>
  <cp:revision>292</cp:revision>
  <cp:lastPrinted>1601-01-01T00:00:00Z</cp:lastPrinted>
  <dcterms:created xsi:type="dcterms:W3CDTF">1601-01-01T00:00:00Z</dcterms:created>
  <dcterms:modified xsi:type="dcterms:W3CDTF">2019-04-28T18:29:15Z</dcterms:modified>
</cp:coreProperties>
</file>